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26"/>
  </p:notesMasterIdLst>
  <p:sldIdLst>
    <p:sldId id="256" r:id="rId5"/>
    <p:sldId id="13083" r:id="rId6"/>
    <p:sldId id="258" r:id="rId7"/>
    <p:sldId id="13082" r:id="rId8"/>
    <p:sldId id="317" r:id="rId9"/>
    <p:sldId id="13146" r:id="rId10"/>
    <p:sldId id="13126" r:id="rId11"/>
    <p:sldId id="392" r:id="rId12"/>
    <p:sldId id="13113" r:id="rId13"/>
    <p:sldId id="287" r:id="rId14"/>
    <p:sldId id="267" r:id="rId15"/>
    <p:sldId id="284" r:id="rId16"/>
    <p:sldId id="269" r:id="rId17"/>
    <p:sldId id="270" r:id="rId18"/>
    <p:sldId id="273" r:id="rId19"/>
    <p:sldId id="285" r:id="rId20"/>
    <p:sldId id="277" r:id="rId21"/>
    <p:sldId id="280" r:id="rId22"/>
    <p:sldId id="13090" r:id="rId23"/>
    <p:sldId id="278" r:id="rId24"/>
    <p:sldId id="13122"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137AE3-EDF5-7419-5BB7-91405C7C2922}" name="Pam Pietruszewski" initials="PP" userId="S::PamP@thenationalcouncil.org::85fa0e36-5658-4494-b94f-b62d3093fd2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erranella, Andrew J. (CDC/DDNID/NCIPC/DOP)" initials="T(" lastIdx="25" clrIdx="6">
    <p:extLst>
      <p:ext uri="{19B8F6BF-5375-455C-9EA6-DF929625EA0E}">
        <p15:presenceInfo xmlns:p15="http://schemas.microsoft.com/office/powerpoint/2012/main" userId="S::aqt1@cdc.gov::314d9d1e-991d-4c7a-87c4-90d7b7e6cf6f" providerId="AD"/>
      </p:ext>
    </p:extLst>
  </p:cmAuthor>
  <p:cmAuthor id="1" name="Pam Pietruszewski" initials="PP" lastIdx="48" clrIdx="0">
    <p:extLst>
      <p:ext uri="{19B8F6BF-5375-455C-9EA6-DF929625EA0E}">
        <p15:presenceInfo xmlns:p15="http://schemas.microsoft.com/office/powerpoint/2012/main" userId="S::PamP@thenationalcouncil.org::85fa0e36-5658-4494-b94f-b62d3093fd29" providerId="AD"/>
      </p:ext>
    </p:extLst>
  </p:cmAuthor>
  <p:cmAuthor id="8" name="Roehler, Douglas R. (CDC/DDNID/NCIPC/DOP)" initials="R(" lastIdx="13" clrIdx="7">
    <p:extLst>
      <p:ext uri="{19B8F6BF-5375-455C-9EA6-DF929625EA0E}">
        <p15:presenceInfo xmlns:p15="http://schemas.microsoft.com/office/powerpoint/2012/main" userId="S::jdq6@cdc.gov::78332be5-c0d8-4d95-9b11-cab8fbefc999" providerId="AD"/>
      </p:ext>
    </p:extLst>
  </p:cmAuthor>
  <p:cmAuthor id="2" name="Stephanie Swanson" initials="SS" lastIdx="20" clrIdx="1">
    <p:extLst>
      <p:ext uri="{19B8F6BF-5375-455C-9EA6-DF929625EA0E}">
        <p15:presenceInfo xmlns:p15="http://schemas.microsoft.com/office/powerpoint/2012/main" userId="S::StephanieS@thenationalcouncil.org::ba48b39d-8c5d-45c0-b97c-7036a4407c86" providerId="AD"/>
      </p:ext>
    </p:extLst>
  </p:cmAuthor>
  <p:cmAuthor id="9" name="Holland, Kristin (CDC/DDNID/NCIPC/DOP)" initials="HK(" lastIdx="4" clrIdx="8">
    <p:extLst>
      <p:ext uri="{19B8F6BF-5375-455C-9EA6-DF929625EA0E}">
        <p15:presenceInfo xmlns:p15="http://schemas.microsoft.com/office/powerpoint/2012/main" userId="S::imh1@cdc.gov::ddd8bd00-c471-42d9-a4be-4dcb760c21b7" providerId="AD"/>
      </p:ext>
    </p:extLst>
  </p:cmAuthor>
  <p:cmAuthor id="3" name="Flannery Peterson" initials="FP" lastIdx="20" clrIdx="2">
    <p:extLst>
      <p:ext uri="{19B8F6BF-5375-455C-9EA6-DF929625EA0E}">
        <p15:presenceInfo xmlns:p15="http://schemas.microsoft.com/office/powerpoint/2012/main" userId="S::FlanneryP@thenationalcouncil.org::f644592f-df49-4e89-8464-f663ff03d468" providerId="AD"/>
      </p:ext>
    </p:extLst>
  </p:cmAuthor>
  <p:cmAuthor id="10" name="Mary Johnson" initials="MJ" lastIdx="1" clrIdx="9">
    <p:extLst>
      <p:ext uri="{19B8F6BF-5375-455C-9EA6-DF929625EA0E}">
        <p15:presenceInfo xmlns:p15="http://schemas.microsoft.com/office/powerpoint/2012/main" userId="S::MaryJ@thenationalcouncil.org::43a9902d-b840-453c-84d5-f49814ab6b51" providerId="AD"/>
      </p:ext>
    </p:extLst>
  </p:cmAuthor>
  <p:cmAuthor id="4" name="Samantha Holcombe" initials="SH" lastIdx="8" clrIdx="3">
    <p:extLst>
      <p:ext uri="{19B8F6BF-5375-455C-9EA6-DF929625EA0E}">
        <p15:presenceInfo xmlns:p15="http://schemas.microsoft.com/office/powerpoint/2012/main" userId="S::SamanthaH@thenationalcouncil.org::d1fec6bf-ad07-4fdc-b47b-c030e7100509" providerId="AD"/>
      </p:ext>
    </p:extLst>
  </p:cmAuthor>
  <p:cmAuthor id="5" name="Lloyd, Parris (CDC/DDNID/NCIPC/DOP)" initials="L(" lastIdx="7" clrIdx="4">
    <p:extLst>
      <p:ext uri="{19B8F6BF-5375-455C-9EA6-DF929625EA0E}">
        <p15:presenceInfo xmlns:p15="http://schemas.microsoft.com/office/powerpoint/2012/main" userId="S::qvs6@cdc.gov::6d27b2d2-3863-4e63-897b-fe2f99ac16d3" providerId="AD"/>
      </p:ext>
    </p:extLst>
  </p:cmAuthor>
  <p:cmAuthor id="6" name="Thomas, Diakima (CDC/DDNID/NCIPC/DOP) (CTR)" initials="T(" lastIdx="6" clrIdx="5">
    <p:extLst>
      <p:ext uri="{19B8F6BF-5375-455C-9EA6-DF929625EA0E}">
        <p15:presenceInfo xmlns:p15="http://schemas.microsoft.com/office/powerpoint/2012/main" userId="S::nvb7@cdc.gov::05dd6e58-5879-4036-b407-8d33aaa196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E29"/>
    <a:srgbClr val="064F80"/>
    <a:srgbClr val="A9ABA4"/>
    <a:srgbClr val="BEE6F2"/>
    <a:srgbClr val="B0D235"/>
    <a:srgbClr val="E8E0D1"/>
    <a:srgbClr val="FFE799"/>
    <a:srgbClr val="53605F"/>
    <a:srgbClr val="82277C"/>
    <a:srgbClr val="7FD3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25"/>
    <p:restoredTop sz="78897" autoAdjust="0"/>
  </p:normalViewPr>
  <p:slideViewPr>
    <p:cSldViewPr snapToGrid="0">
      <p:cViewPr varScale="1">
        <p:scale>
          <a:sx n="84" d="100"/>
          <a:sy n="84" d="100"/>
        </p:scale>
        <p:origin x="1116" y="96"/>
      </p:cViewPr>
      <p:guideLst/>
    </p:cSldViewPr>
  </p:slideViewPr>
  <p:outlineViewPr>
    <p:cViewPr>
      <p:scale>
        <a:sx n="33" d="100"/>
        <a:sy n="33" d="100"/>
      </p:scale>
      <p:origin x="0" y="-2208"/>
    </p:cViewPr>
  </p:outlineViewPr>
  <p:notesTextViewPr>
    <p:cViewPr>
      <p:scale>
        <a:sx n="115" d="100"/>
        <a:sy n="115" d="100"/>
      </p:scale>
      <p:origin x="0" y="0"/>
    </p:cViewPr>
  </p:notesTextViewPr>
  <p:sorterViewPr>
    <p:cViewPr>
      <p:scale>
        <a:sx n="100" d="100"/>
        <a:sy n="100" d="100"/>
      </p:scale>
      <p:origin x="0" y="-6908"/>
    </p:cViewPr>
  </p:sorterViewPr>
  <p:notesViewPr>
    <p:cSldViewPr snapToGrid="0">
      <p:cViewPr varScale="1">
        <p:scale>
          <a:sx n="85" d="100"/>
          <a:sy n="85" d="100"/>
        </p:scale>
        <p:origin x="3360"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6DB0E1-AFF2-401B-957E-305F04B92034}" type="datetimeFigureOut">
              <a:rPr lang="en-US" smtClean="0"/>
              <a:t>6/23/2022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4FB216-5CA9-4A9B-B4C0-0457884904ED}" type="slidenum">
              <a:rPr lang="en-US" smtClean="0"/>
              <a:t>‹#›</a:t>
            </a:fld>
            <a:endParaRPr lang="en-US"/>
          </a:p>
        </p:txBody>
      </p:sp>
    </p:spTree>
    <p:extLst>
      <p:ext uri="{BB962C8B-B14F-4D97-AF65-F5344CB8AC3E}">
        <p14:creationId xmlns:p14="http://schemas.microsoft.com/office/powerpoint/2010/main" val="2039265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endParaRPr lang="en-US" b="1" dirty="0"/>
          </a:p>
          <a:p>
            <a:pPr marL="171450" indent="-171450">
              <a:buFont typeface="Arial" panose="020B0604020202020204" pitchFamily="34" charset="0"/>
              <a:buChar char="•"/>
            </a:pPr>
            <a:r>
              <a:rPr lang="en-US" b="0" dirty="0"/>
              <a:t>Welcome</a:t>
            </a:r>
          </a:p>
          <a:p>
            <a:pPr marL="171450" indent="-171450">
              <a:buFont typeface="Arial" panose="020B0604020202020204" pitchFamily="34" charset="0"/>
              <a:buChar char="•"/>
            </a:pPr>
            <a:r>
              <a:rPr lang="en-US" b="0" dirty="0"/>
              <a:t>Tailor any audience details</a:t>
            </a:r>
          </a:p>
          <a:p>
            <a:pPr marL="171450" indent="-171450">
              <a:buFont typeface="Arial" panose="020B0604020202020204" pitchFamily="34" charset="0"/>
              <a:buChar char="•"/>
            </a:pPr>
            <a:r>
              <a:rPr lang="en-US" b="0" dirty="0"/>
              <a:t>Tailor logistics, agenda</a:t>
            </a:r>
          </a:p>
          <a:p>
            <a:pPr marL="171450" indent="-171450">
              <a:buFont typeface="Arial" panose="020B0604020202020204" pitchFamily="34" charset="0"/>
              <a:buChar char="•"/>
            </a:pPr>
            <a:endParaRPr lang="en-US" b="0" dirty="0"/>
          </a:p>
          <a:p>
            <a:r>
              <a:rPr lang="en-US" dirty="0"/>
              <a:t>This training </a:t>
            </a:r>
          </a:p>
          <a:p>
            <a:r>
              <a:rPr lang="en-US" dirty="0"/>
              <a:t>With funding from the Centers for Disease Control and Prevention (CDC), the National Council for Mental Wellbeing is currently leading an initiative to assess the effects of the pandemic on substance use risks and drivers, specifically cannabis, alcohol and opioids, among youth aged 12-18 to equip youth-serving providers and organizations with the tools and resources necessary to support effective prevention messaging. </a:t>
            </a:r>
          </a:p>
          <a:p>
            <a:r>
              <a:rPr lang="en-US" dirty="0"/>
              <a:t>Through need assessments of 1,200 youth and more than 700 youth-serving providers, a literature review/environmental scan, focus groups and key informant discussions, the initiative gathered information and data informed a messaging guide that can be used by mental health and substance use treatment organizations, primary care, and other youth-serving providers to effectively engage young people in conversations to prevent substance use. </a:t>
            </a:r>
            <a:endParaRPr lang="en-US" dirty="0">
              <a:cs typeface="Calibri"/>
            </a:endParaRPr>
          </a:p>
          <a:p>
            <a:r>
              <a:rPr lang="en-US" dirty="0"/>
              <a:t>Today’s presentation will highlight the Communication Pathway from the message guide. It’s important to note that the messages within this pathway are tested and specific to substance use, but the steps within the pathway could be applied to other health communications. </a:t>
            </a:r>
            <a:endParaRPr lang="en-US" dirty="0">
              <a:cs typeface="Calibri"/>
            </a:endParaRPr>
          </a:p>
          <a:p>
            <a:endParaRPr lang="en-US" dirty="0">
              <a:cs typeface="Calibri"/>
            </a:endParaRPr>
          </a:p>
          <a:p>
            <a:pPr marL="171450" indent="-171450">
              <a:buFont typeface="Arial" panose="020B0604020202020204" pitchFamily="34" charset="0"/>
              <a:buChar char="•"/>
            </a:pPr>
            <a:endParaRPr lang="en-US" b="0" dirty="0"/>
          </a:p>
          <a:p>
            <a:endParaRPr lang="en-US" dirty="0"/>
          </a:p>
        </p:txBody>
      </p:sp>
      <p:sp>
        <p:nvSpPr>
          <p:cNvPr id="4" name="Slide Number Placeholder 3"/>
          <p:cNvSpPr>
            <a:spLocks noGrp="1"/>
          </p:cNvSpPr>
          <p:nvPr>
            <p:ph type="sldNum" sz="quarter" idx="5"/>
          </p:nvPr>
        </p:nvSpPr>
        <p:spPr/>
        <p:txBody>
          <a:bodyPr/>
          <a:lstStyle/>
          <a:p>
            <a:fld id="{664FB216-5CA9-4A9B-B4C0-0457884904ED}" type="slidenum">
              <a:rPr lang="en-US" smtClean="0"/>
              <a:t>1</a:t>
            </a:fld>
            <a:endParaRPr lang="en-US"/>
          </a:p>
        </p:txBody>
      </p:sp>
    </p:spTree>
    <p:extLst>
      <p:ext uri="{BB962C8B-B14F-4D97-AF65-F5344CB8AC3E}">
        <p14:creationId xmlns:p14="http://schemas.microsoft.com/office/powerpoint/2010/main" val="2723500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Trainer notes</a:t>
            </a:r>
            <a:endParaRPr lang="en-US" dirty="0">
              <a:cs typeface="Calibri" panose="020F0502020204030204"/>
            </a:endParaRPr>
          </a:p>
          <a:p>
            <a:pPr>
              <a:defRPr/>
            </a:pPr>
            <a:r>
              <a:rPr lang="en-US" dirty="0">
                <a:cs typeface="Calibri" panose="020F0502020204030204"/>
              </a:rPr>
              <a:t>Share handout/link to the one-page Communication Pathway document. https://www.thenationalcouncil.org/wp-content/uploads/2021/11/A-Communication-Pathway-for-Providers-1.pdf?daf=375ateTbd56</a:t>
            </a:r>
          </a:p>
          <a:p>
            <a:pPr>
              <a:defRPr/>
            </a:pPr>
            <a:endParaRPr lang="en-US" dirty="0">
              <a:cs typeface="Calibri" panose="020F0502020204030204"/>
            </a:endParaRPr>
          </a:p>
          <a:p>
            <a:r>
              <a:rPr lang="en-US" b="0" dirty="0">
                <a:cs typeface="Calibri"/>
              </a:rPr>
              <a:t>T</a:t>
            </a:r>
            <a:r>
              <a:rPr lang="en-US" dirty="0"/>
              <a:t>his pathway is intended to share a simple process for communication that can be tailored to any circumstance</a:t>
            </a:r>
          </a:p>
          <a:p>
            <a:pPr marL="228600" indent="-228600">
              <a:buFont typeface="+mj-lt"/>
              <a:buAutoNum type="arabicPeriod"/>
              <a:defRPr/>
            </a:pPr>
            <a:r>
              <a:rPr lang="en-US" dirty="0"/>
              <a:t>The pathway begins with building rapport and establishing trust. Communication is most effective from trusted sources, so it is critical to establish trust before messaging as well as sustain throughout. </a:t>
            </a:r>
            <a:endParaRPr lang="en-US" dirty="0">
              <a:cs typeface="Calibri"/>
            </a:endParaRPr>
          </a:p>
          <a:p>
            <a:pPr marL="228600" indent="-228600">
              <a:buFont typeface="+mj-lt"/>
              <a:buAutoNum type="arabicPeriod"/>
              <a:defRPr/>
            </a:pPr>
            <a:r>
              <a:rPr lang="en-US" dirty="0"/>
              <a:t>The pathway continues with gathering insights from the youth. No one message will be appropriate for all youth so eliciting insights help inform how to frame the conversation.</a:t>
            </a:r>
            <a:endParaRPr lang="en-US" dirty="0">
              <a:cs typeface="Calibri"/>
            </a:endParaRPr>
          </a:p>
          <a:p>
            <a:pPr marL="228600" indent="-228600">
              <a:buFont typeface="+mj-lt"/>
              <a:buAutoNum type="arabicPeriod"/>
              <a:defRPr/>
            </a:pPr>
            <a:r>
              <a:rPr lang="en-US" dirty="0"/>
              <a:t>Then build messaging around what matters most, before going into details. Frame the communication, make the case by sharing compelling evidence about the impact of using substances and suggest action the youth can take to prevent substance use. </a:t>
            </a:r>
          </a:p>
        </p:txBody>
      </p:sp>
      <p:sp>
        <p:nvSpPr>
          <p:cNvPr id="4" name="Slide Number Placeholder 3"/>
          <p:cNvSpPr>
            <a:spLocks noGrp="1"/>
          </p:cNvSpPr>
          <p:nvPr>
            <p:ph type="sldNum" sz="quarter" idx="5"/>
          </p:nvPr>
        </p:nvSpPr>
        <p:spPr/>
        <p:txBody>
          <a:bodyPr/>
          <a:lstStyle/>
          <a:p>
            <a:fld id="{664FB216-5CA9-4A9B-B4C0-0457884904ED}" type="slidenum">
              <a:rPr lang="en-US" smtClean="0"/>
              <a:t>10</a:t>
            </a:fld>
            <a:endParaRPr lang="en-US"/>
          </a:p>
        </p:txBody>
      </p:sp>
    </p:spTree>
    <p:extLst>
      <p:ext uri="{BB962C8B-B14F-4D97-AF65-F5344CB8AC3E}">
        <p14:creationId xmlns:p14="http://schemas.microsoft.com/office/powerpoint/2010/main" val="1464357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pPr marL="342900" indent="-342900">
              <a:buAutoNum type="arabicPeriod"/>
            </a:pPr>
            <a:r>
              <a:rPr lang="en-US" dirty="0"/>
              <a:t>Welcoming and comfortable? Feel safe and private? Signage clear, supportive and inclusive of diverse cultures, languages and communities?</a:t>
            </a:r>
            <a:endParaRPr lang="en-US" dirty="0">
              <a:cs typeface="Calibri"/>
            </a:endParaRPr>
          </a:p>
          <a:p>
            <a:pPr marL="342900" indent="-342900">
              <a:buAutoNum type="arabicPeriod"/>
            </a:pPr>
            <a:r>
              <a:rPr lang="en-US" dirty="0"/>
              <a:t>Authentic, real and honest – not vague or indirect language, not misleading or confusing references, honesty about consequences, relatable terms, no over-dramatization, scare tactics or judgmental language.</a:t>
            </a:r>
            <a:endParaRPr lang="en-US" dirty="0">
              <a:cs typeface="Calibri"/>
            </a:endParaRPr>
          </a:p>
          <a:p>
            <a:pPr marL="342900" indent="-342900">
              <a:buAutoNum type="arabicPeriod"/>
            </a:pPr>
            <a:r>
              <a:rPr lang="en-US" dirty="0"/>
              <a:t>Informal conversation, talk about what matters to the youth – not scripted, make it clear you are there to answer questions and have dialogue, not pre-determined talking points.</a:t>
            </a:r>
            <a:endParaRPr lang="en-US" dirty="0">
              <a:cs typeface="Calibri" panose="020F0502020204030204"/>
            </a:endParaRPr>
          </a:p>
          <a:p>
            <a:pPr marL="342900" indent="-342900">
              <a:buAutoNum type="arabicPeriod"/>
            </a:pPr>
            <a:r>
              <a:rPr lang="en-US" dirty="0"/>
              <a:t>Listen and repeat back what was heard, avoid interruption, ask permission before sharing info, avoid making assumptions.</a:t>
            </a:r>
            <a:endParaRPr lang="en-US" dirty="0">
              <a:cs typeface="Calibri"/>
            </a:endParaRPr>
          </a:p>
          <a:p>
            <a:pPr marL="342900" indent="-342900">
              <a:buAutoNum type="arabicPeriod"/>
            </a:pPr>
            <a:r>
              <a:rPr lang="en-US" dirty="0"/>
              <a:t>Transparency to build trust and protect confidentiality. Remind about legal and professional obligations. Respect boundaries, treat them as someone with valuable experiences and contributions. </a:t>
            </a:r>
            <a:endParaRPr lang="en-US" dirty="0">
              <a:cs typeface="Calibri" panose="020F0502020204030204"/>
            </a:endParaRPr>
          </a:p>
          <a:p>
            <a:pPr marL="342900" indent="-342900">
              <a:buAutoNum type="arabicPeriod"/>
            </a:pPr>
            <a:r>
              <a:rPr lang="en-US" dirty="0"/>
              <a:t>Body language – reduce power dynamics by getting on the same level, sitting in L shape demonstrates openness and receptivity.</a:t>
            </a:r>
            <a:endParaRPr lang="en-US" sz="1800" dirty="0">
              <a:latin typeface="Arial"/>
              <a:ea typeface="Arial" panose="020B0604020202020204" pitchFamily="34" charset="0"/>
              <a:cs typeface="Arial"/>
            </a:endParaRPr>
          </a:p>
          <a:p>
            <a:endParaRPr lang="en-US" dirty="0"/>
          </a:p>
        </p:txBody>
      </p:sp>
      <p:sp>
        <p:nvSpPr>
          <p:cNvPr id="4" name="Slide Number Placeholder 3"/>
          <p:cNvSpPr>
            <a:spLocks noGrp="1"/>
          </p:cNvSpPr>
          <p:nvPr>
            <p:ph type="sldNum" sz="quarter" idx="5"/>
          </p:nvPr>
        </p:nvSpPr>
        <p:spPr/>
        <p:txBody>
          <a:bodyPr/>
          <a:lstStyle/>
          <a:p>
            <a:fld id="{42DD23D4-4E0C-4986-A86A-CD4852755234}" type="slidenum">
              <a:rPr lang="en-US" smtClean="0"/>
              <a:t>11</a:t>
            </a:fld>
            <a:endParaRPr lang="en-US"/>
          </a:p>
        </p:txBody>
      </p:sp>
    </p:spTree>
    <p:extLst>
      <p:ext uri="{BB962C8B-B14F-4D97-AF65-F5344CB8AC3E}">
        <p14:creationId xmlns:p14="http://schemas.microsoft.com/office/powerpoint/2010/main" val="2909342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pPr marL="171450" indent="-171450">
              <a:buFont typeface="Arial" panose="020B0604020202020204" pitchFamily="34" charset="0"/>
              <a:buChar char="•"/>
              <a:defRPr/>
            </a:pPr>
            <a:r>
              <a:rPr lang="en-US" dirty="0"/>
              <a:t>Ask questions to help inform which frame to choose (the next step in the pathway).</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Opportunity to connect what matters with substance use prevention.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May be more than one thing that matters, may be more than one frame that resonates. Weave them through conversation, paying attention to where the youth responds, return to them periodically to shape and connect the conversation.</a:t>
            </a:r>
          </a:p>
          <a:p>
            <a:pPr marL="171450" indent="-171450">
              <a:buFont typeface="Arial" panose="020B0604020202020204" pitchFamily="34" charset="0"/>
              <a:buChar char="•"/>
            </a:pPr>
            <a:r>
              <a:rPr lang="en-US" dirty="0">
                <a:cs typeface="Calibri" panose="020F0502020204030204"/>
              </a:rPr>
              <a:t>May already know the youth and be able to select a frame that resonates.</a:t>
            </a:r>
          </a:p>
          <a:p>
            <a:endParaRPr lang="en-US" dirty="0"/>
          </a:p>
        </p:txBody>
      </p:sp>
      <p:sp>
        <p:nvSpPr>
          <p:cNvPr id="4" name="Slide Number Placeholder 3"/>
          <p:cNvSpPr>
            <a:spLocks noGrp="1"/>
          </p:cNvSpPr>
          <p:nvPr>
            <p:ph type="sldNum" sz="quarter" idx="5"/>
          </p:nvPr>
        </p:nvSpPr>
        <p:spPr/>
        <p:txBody>
          <a:bodyPr/>
          <a:lstStyle/>
          <a:p>
            <a:fld id="{42DD23D4-4E0C-4986-A86A-CD4852755234}" type="slidenum">
              <a:rPr lang="en-US" smtClean="0"/>
              <a:t>12</a:t>
            </a:fld>
            <a:endParaRPr lang="en-US"/>
          </a:p>
        </p:txBody>
      </p:sp>
    </p:spTree>
    <p:extLst>
      <p:ext uri="{BB962C8B-B14F-4D97-AF65-F5344CB8AC3E}">
        <p14:creationId xmlns:p14="http://schemas.microsoft.com/office/powerpoint/2010/main" val="3738977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pPr marL="171450" indent="-171450">
              <a:buFont typeface="Arial" panose="020B0604020202020204" pitchFamily="34" charset="0"/>
              <a:buChar char="•"/>
            </a:pPr>
            <a:r>
              <a:rPr lang="en-US" dirty="0"/>
              <a:t>Tie the subject of substance use to what matters most to youth, increasing</a:t>
            </a:r>
            <a:r>
              <a:rPr lang="en-US" dirty="0">
                <a:cs typeface="Calibri" panose="020F0502020204030204"/>
              </a:rPr>
              <a:t> receptivity to the conversation, setting the stage for authentic interaction.</a:t>
            </a:r>
          </a:p>
          <a:p>
            <a:pPr marL="171450" indent="-171450">
              <a:buFont typeface="Arial" panose="020B0604020202020204" pitchFamily="34" charset="0"/>
              <a:buChar char="•"/>
            </a:pPr>
            <a:r>
              <a:rPr lang="en-US" dirty="0"/>
              <a:t>May be more than one thing that matters, may be more than one frame that resonates. Weave them through conversation, paying attention to where the youth responds, return to them periodically to shape and connect the conversation.</a:t>
            </a:r>
            <a:endParaRPr lang="en-US" dirty="0">
              <a:cs typeface="Calibri"/>
            </a:endParaRPr>
          </a:p>
          <a:p>
            <a:pPr marL="0" marR="0">
              <a:spcBef>
                <a:spcPts val="0"/>
              </a:spcBef>
              <a:spcAft>
                <a:spcPts val="0"/>
              </a:spcAft>
            </a:pPr>
            <a:endParaRPr lang="en-US" dirty="0"/>
          </a:p>
          <a:p>
            <a:pPr marL="0" marR="0">
              <a:spcBef>
                <a:spcPts val="0"/>
              </a:spcBef>
              <a:spcAft>
                <a:spcPts val="0"/>
              </a:spcAft>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64FB216-5CA9-4A9B-B4C0-0457884904ED}" type="slidenum">
              <a:rPr lang="en-US" smtClean="0"/>
              <a:t>13</a:t>
            </a:fld>
            <a:endParaRPr lang="en-US"/>
          </a:p>
        </p:txBody>
      </p:sp>
    </p:spTree>
    <p:extLst>
      <p:ext uri="{BB962C8B-B14F-4D97-AF65-F5344CB8AC3E}">
        <p14:creationId xmlns:p14="http://schemas.microsoft.com/office/powerpoint/2010/main" val="286462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pPr>
              <a:defRPr/>
            </a:pPr>
            <a:r>
              <a:rPr lang="en-US" b="1" dirty="0">
                <a:cs typeface="Calibri"/>
              </a:rPr>
              <a:t>This is an animated slide</a:t>
            </a:r>
          </a:p>
          <a:p>
            <a:pPr marL="171450" marR="0" lvl="0" indent="-1714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lang="en-US" dirty="0"/>
              <a:t>Message testing in 2021 with youth found these were most effective. Tailor the framing as needed.</a:t>
            </a:r>
            <a:endParaRPr lang="en-US" dirty="0">
              <a:cs typeface="Calibri"/>
            </a:endParaRPr>
          </a:p>
          <a:p>
            <a:pPr marL="171450" indent="-171450">
              <a:buFont typeface="Arial,Sans-Serif" panose="020B0604020202020204" pitchFamily="34" charset="0"/>
              <a:buChar char="•"/>
              <a:defRPr/>
            </a:pPr>
            <a:r>
              <a:rPr lang="en-US" u="sng" dirty="0"/>
              <a:t>The Future</a:t>
            </a:r>
            <a:r>
              <a:rPr lang="en-US" dirty="0"/>
              <a:t> and </a:t>
            </a:r>
            <a:r>
              <a:rPr lang="en-US" u="sng" dirty="0"/>
              <a:t>Risk of Addiction</a:t>
            </a:r>
            <a:r>
              <a:rPr lang="en-US" dirty="0"/>
              <a:t> resonated across the widest range of middle and high school youth. Recommended when communicating broadly (e.g., via social media or advertising) or if limited time, though it is important to gather insights for framing when possible.</a:t>
            </a:r>
            <a:endParaRPr lang="en-US" dirty="0">
              <a:cs typeface="Calibri"/>
            </a:endParaRPr>
          </a:p>
          <a:p>
            <a:pPr marL="171450" indent="-171450">
              <a:buFont typeface="Arial,Sans-Serif" panose="020B0604020202020204" pitchFamily="34" charset="0"/>
              <a:buChar char="•"/>
              <a:defRPr/>
            </a:pPr>
            <a:r>
              <a:rPr lang="en-US" u="sng" dirty="0"/>
              <a:t>The Future message: </a:t>
            </a:r>
            <a:r>
              <a:rPr lang="en-US" dirty="0"/>
              <a:t>85% of middle schoolers and 82% of high schoolers identified as one of the top reasons not to use.</a:t>
            </a:r>
          </a:p>
          <a:p>
            <a:pPr marL="171450" indent="-171450">
              <a:buFont typeface="Arial,Sans-Serif" panose="020B0604020202020204" pitchFamily="34" charset="0"/>
              <a:buChar char="•"/>
              <a:defRPr/>
            </a:pPr>
            <a:r>
              <a:rPr lang="en-US" u="sng" dirty="0"/>
              <a:t>Risk of Addiction message: </a:t>
            </a:r>
            <a:r>
              <a:rPr lang="en-US" dirty="0"/>
              <a:t>77% of youth identify risk of addiction as a convincing message they might hear from a provider.</a:t>
            </a:r>
          </a:p>
          <a:p>
            <a:pPr marL="171450" indent="-171450">
              <a:buFont typeface="Arial,Sans-Serif" panose="020B0604020202020204" pitchFamily="34" charset="0"/>
              <a:buChar char="•"/>
              <a:defRPr/>
            </a:pPr>
            <a:r>
              <a:rPr lang="en-US" u="sng" dirty="0"/>
              <a:t>Relationships messages:</a:t>
            </a:r>
            <a:r>
              <a:rPr lang="en-US" dirty="0"/>
              <a:t> Note the difference. While middle school youth care very much about not disappointing the people in their lives, high school youth respond better to the idea of making the people they care about proud.</a:t>
            </a:r>
          </a:p>
          <a:p>
            <a:endParaRPr lang="en-US" dirty="0"/>
          </a:p>
        </p:txBody>
      </p:sp>
      <p:sp>
        <p:nvSpPr>
          <p:cNvPr id="4" name="Slide Number Placeholder 3"/>
          <p:cNvSpPr>
            <a:spLocks noGrp="1"/>
          </p:cNvSpPr>
          <p:nvPr>
            <p:ph type="sldNum" sz="quarter" idx="5"/>
          </p:nvPr>
        </p:nvSpPr>
        <p:spPr/>
        <p:txBody>
          <a:bodyPr/>
          <a:lstStyle/>
          <a:p>
            <a:fld id="{42DD23D4-4E0C-4986-A86A-CD4852755234}" type="slidenum">
              <a:rPr lang="en-US" smtClean="0"/>
              <a:t>14</a:t>
            </a:fld>
            <a:endParaRPr lang="en-US"/>
          </a:p>
        </p:txBody>
      </p:sp>
    </p:spTree>
    <p:extLst>
      <p:ext uri="{BB962C8B-B14F-4D97-AF65-F5344CB8AC3E}">
        <p14:creationId xmlns:p14="http://schemas.microsoft.com/office/powerpoint/2010/main" val="1036234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pPr marL="171450" indent="-171450">
              <a:buFont typeface="Arial" panose="020B0604020202020204" pitchFamily="34" charset="0"/>
              <a:buChar char="•"/>
              <a:defRPr/>
            </a:pPr>
            <a:r>
              <a:rPr lang="en-US" dirty="0">
                <a:latin typeface="Calibri Light" panose="020F0302020204030204"/>
                <a:cs typeface="Calibri Light" panose="020F0302020204030204"/>
              </a:rPr>
              <a:t>After framing the conversation to reflect what youth care about, share compelling reasons to avoid use based on relevance and context. </a:t>
            </a:r>
          </a:p>
          <a:p>
            <a:pPr marL="171450" indent="-171450">
              <a:buFont typeface="Arial" panose="020B0604020202020204" pitchFamily="34" charset="0"/>
              <a:buChar char="•"/>
              <a:defRPr/>
            </a:pPr>
            <a:r>
              <a:rPr lang="en-US" b="1" dirty="0"/>
              <a:t>Young people indicated wanting facts w/o judgement and acknowledgement of harm reduction.</a:t>
            </a:r>
            <a:r>
              <a:rPr lang="en-US" b="1" dirty="0">
                <a:latin typeface="Calibri"/>
                <a:cs typeface="Calibri"/>
              </a:rPr>
              <a:t> </a:t>
            </a:r>
          </a:p>
          <a:p>
            <a:pPr marL="171450" indent="-171450">
              <a:buFont typeface="Arial" panose="020B0604020202020204" pitchFamily="34" charset="0"/>
              <a:buChar char="•"/>
              <a:defRPr/>
            </a:pPr>
            <a:r>
              <a:rPr lang="en-US" dirty="0">
                <a:latin typeface="Calibri Light" panose="020F0302020204030204"/>
                <a:cs typeface="Calibri Light" panose="020F0302020204030204"/>
              </a:rPr>
              <a:t>Additional examples are included in the Message Guide.</a:t>
            </a:r>
            <a:endParaRPr lang="en-US" dirty="0">
              <a:cs typeface="Calibri"/>
            </a:endParaRPr>
          </a:p>
          <a:p>
            <a:pPr marL="171450" indent="-171450">
              <a:buFont typeface="Arial" panose="020B0604020202020204" pitchFamily="34" charset="0"/>
              <a:buChar char="•"/>
              <a:defRPr/>
            </a:pPr>
            <a:r>
              <a:rPr lang="en-US" dirty="0"/>
              <a:t>Online toolkit contains fact sheets and other resources if a provider would like to share information about a substance with a young person or would like to educate themselves.</a:t>
            </a:r>
            <a:endParaRPr lang="en-US" dirty="0">
              <a:cs typeface="Calibri"/>
            </a:endParaRPr>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r>
              <a:rPr lang="en-US" dirty="0"/>
              <a:t>Establishing trust and gathering insight continue throughout messaging.</a:t>
            </a:r>
            <a:endParaRPr lang="en-US" dirty="0">
              <a:cs typeface="Calibri" panose="020F0502020204030204"/>
            </a:endParaRPr>
          </a:p>
          <a:p>
            <a:pPr marL="0" marR="0" lvl="0" indent="0" algn="l" defTabSz="914400">
              <a:lnSpc>
                <a:spcPct val="100000"/>
              </a:lnSpc>
              <a:spcBef>
                <a:spcPts val="0"/>
              </a:spcBef>
              <a:spcAft>
                <a:spcPts val="0"/>
              </a:spcAft>
              <a:buClrTx/>
              <a:buSzTx/>
              <a:buFont typeface="Arial" panose="020B0604020202020204" pitchFamily="34" charset="0"/>
              <a:buNone/>
              <a:tabLst/>
              <a:defRPr/>
            </a:pPr>
            <a:endParaRPr lang="en-US" dirty="0">
              <a:latin typeface="Calibri Light"/>
              <a:cs typeface="Calibri Ligh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j-lt"/>
              <a:cs typeface="Calibri Light"/>
            </a:endParaRPr>
          </a:p>
          <a:p>
            <a:endParaRPr lang="en-US" dirty="0"/>
          </a:p>
        </p:txBody>
      </p:sp>
      <p:sp>
        <p:nvSpPr>
          <p:cNvPr id="4" name="Slide Number Placeholder 3"/>
          <p:cNvSpPr>
            <a:spLocks noGrp="1"/>
          </p:cNvSpPr>
          <p:nvPr>
            <p:ph type="sldNum" sz="quarter" idx="5"/>
          </p:nvPr>
        </p:nvSpPr>
        <p:spPr/>
        <p:txBody>
          <a:bodyPr/>
          <a:lstStyle/>
          <a:p>
            <a:fld id="{42DD23D4-4E0C-4986-A86A-CD4852755234}" type="slidenum">
              <a:rPr lang="en-US" smtClean="0"/>
              <a:t>15</a:t>
            </a:fld>
            <a:endParaRPr lang="en-US"/>
          </a:p>
        </p:txBody>
      </p:sp>
    </p:spTree>
    <p:extLst>
      <p:ext uri="{BB962C8B-B14F-4D97-AF65-F5344CB8AC3E}">
        <p14:creationId xmlns:p14="http://schemas.microsoft.com/office/powerpoint/2010/main" val="3582293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r>
              <a:rPr lang="en-US" dirty="0"/>
              <a:t>Ideally end with a suggestion of a next step or action. These were the most compelling actions informed by youth.</a:t>
            </a:r>
            <a:endParaRPr lang="en-US" dirty="0">
              <a:cs typeface="Calibri"/>
            </a:endParaRPr>
          </a:p>
          <a:p>
            <a:r>
              <a:rPr lang="en-US" dirty="0">
                <a:latin typeface="Calibri"/>
                <a:ea typeface="Arial" panose="020B0604020202020204" pitchFamily="34" charset="0"/>
                <a:cs typeface="Calibri"/>
              </a:rPr>
              <a:t>Note: The ones with asterisks (*) resonated particularly well with middle school youth.</a:t>
            </a:r>
          </a:p>
          <a:p>
            <a:endParaRPr lang="en-US" dirty="0">
              <a:latin typeface="Calibri"/>
              <a:ea typeface="Arial" panose="020B0604020202020204" pitchFamily="34" charset="0"/>
              <a:cs typeface="Calibri"/>
            </a:endParaRPr>
          </a:p>
          <a:p>
            <a:r>
              <a:rPr lang="en-US" dirty="0">
                <a:latin typeface="Calibri"/>
                <a:ea typeface="Arial" panose="020B0604020202020204" pitchFamily="34" charset="0"/>
                <a:cs typeface="Calibri"/>
              </a:rPr>
              <a:t>Tips:</a:t>
            </a:r>
          </a:p>
          <a:p>
            <a:pPr marL="285750" indent="-285750">
              <a:spcBef>
                <a:spcPts val="200"/>
              </a:spcBef>
              <a:spcAft>
                <a:spcPts val="200"/>
              </a:spcAft>
              <a:buFont typeface="Arial" panose="020B0604020202020204" pitchFamily="34" charset="0"/>
              <a:buChar char="•"/>
            </a:pPr>
            <a:r>
              <a:rPr lang="en-US" u="sng" dirty="0">
                <a:latin typeface="Arial"/>
                <a:ea typeface="Arial" panose="020B0604020202020204" pitchFamily="34" charset="0"/>
                <a:cs typeface="Arial"/>
              </a:rPr>
              <a:t>Stress</a:t>
            </a:r>
            <a:r>
              <a:rPr lang="en-US" dirty="0">
                <a:latin typeface="Arial"/>
                <a:ea typeface="Arial" panose="020B0604020202020204" pitchFamily="34" charset="0"/>
                <a:cs typeface="Arial"/>
              </a:rPr>
              <a:t> - Tie</a:t>
            </a:r>
            <a:r>
              <a:rPr lang="en-US" sz="1200" dirty="0">
                <a:effectLst/>
                <a:latin typeface="Arial"/>
                <a:ea typeface="Arial" panose="020B0604020202020204" pitchFamily="34" charset="0"/>
                <a:cs typeface="Arial"/>
              </a:rPr>
              <a:t> the suggested action to opportunities in the community or at the yo</a:t>
            </a:r>
            <a:r>
              <a:rPr lang="en-US" sz="1200" dirty="0">
                <a:solidFill>
                  <a:srgbClr val="000000"/>
                </a:solidFill>
                <a:effectLst/>
                <a:latin typeface="Arial"/>
                <a:ea typeface="Arial" panose="020B0604020202020204" pitchFamily="34" charset="0"/>
                <a:cs typeface="Arial"/>
              </a:rPr>
              <a:t>uth’s school (e.g., music program, nearby forest or park, art classes, etc.).</a:t>
            </a:r>
            <a:endParaRPr lang="en-US" sz="1200" dirty="0">
              <a:effectLst/>
              <a:latin typeface="Arial"/>
              <a:ea typeface="Arial" panose="020B0604020202020204" pitchFamily="34" charset="0"/>
              <a:cs typeface="Arial"/>
            </a:endParaRPr>
          </a:p>
          <a:p>
            <a:pPr marL="285750" indent="-285750">
              <a:spcBef>
                <a:spcPts val="200"/>
              </a:spcBef>
              <a:spcAft>
                <a:spcPts val="200"/>
              </a:spcAft>
              <a:buFont typeface="Arial" panose="020B0604020202020204" pitchFamily="34" charset="0"/>
              <a:buChar char="•"/>
            </a:pPr>
            <a:r>
              <a:rPr lang="en-US" u="sng" dirty="0">
                <a:latin typeface="Arial"/>
                <a:ea typeface="Arial" panose="020B0604020202020204" pitchFamily="34" charset="0"/>
                <a:cs typeface="Arial"/>
              </a:rPr>
              <a:t>Commitment</a:t>
            </a:r>
            <a:r>
              <a:rPr lang="en-US" dirty="0">
                <a:latin typeface="Arial"/>
                <a:ea typeface="Arial" panose="020B0604020202020204" pitchFamily="34" charset="0"/>
                <a:cs typeface="Arial"/>
              </a:rPr>
              <a:t> - Consider</a:t>
            </a:r>
            <a:r>
              <a:rPr lang="en-US" sz="1200" dirty="0">
                <a:effectLst/>
                <a:latin typeface="Arial"/>
                <a:ea typeface="Arial" panose="020B0604020202020204" pitchFamily="34" charset="0"/>
                <a:cs typeface="Arial"/>
              </a:rPr>
              <a:t> an actual or virtual pledge form that youth can sign.</a:t>
            </a:r>
          </a:p>
          <a:p>
            <a:pPr marL="285750" indent="-285750">
              <a:spcBef>
                <a:spcPts val="200"/>
              </a:spcBef>
              <a:spcAft>
                <a:spcPts val="200"/>
              </a:spcAft>
              <a:buFont typeface="Arial" panose="020B0604020202020204" pitchFamily="34" charset="0"/>
              <a:buChar char="•"/>
            </a:pPr>
            <a:r>
              <a:rPr lang="en-US" u="sng" dirty="0">
                <a:solidFill>
                  <a:srgbClr val="000000"/>
                </a:solidFill>
                <a:latin typeface="Arial"/>
                <a:ea typeface="Arial" panose="020B0604020202020204" pitchFamily="34" charset="0"/>
                <a:cs typeface="Arial"/>
              </a:rPr>
              <a:t>Friends</a:t>
            </a:r>
            <a:r>
              <a:rPr lang="en-US" dirty="0">
                <a:solidFill>
                  <a:srgbClr val="000000"/>
                </a:solidFill>
                <a:latin typeface="Arial"/>
                <a:ea typeface="Arial" panose="020B0604020202020204" pitchFamily="34" charset="0"/>
                <a:cs typeface="Arial"/>
              </a:rPr>
              <a:t> - Suggest</a:t>
            </a:r>
            <a:r>
              <a:rPr lang="en-US" sz="1200" dirty="0">
                <a:solidFill>
                  <a:srgbClr val="000000"/>
                </a:solidFill>
                <a:effectLst/>
                <a:latin typeface="Arial"/>
                <a:ea typeface="Arial" panose="020B0604020202020204" pitchFamily="34" charset="0"/>
                <a:cs typeface="Arial"/>
              </a:rPr>
              <a:t> ways youth might be able to broach the conversation with their friends.</a:t>
            </a:r>
            <a:endParaRPr lang="en-US" sz="1200" dirty="0">
              <a:effectLst/>
              <a:latin typeface="Arial"/>
              <a:ea typeface="Arial" panose="020B0604020202020204" pitchFamily="34" charset="0"/>
              <a:cs typeface="Arial"/>
            </a:endParaRPr>
          </a:p>
          <a:p>
            <a:pPr marL="285750" indent="-285750">
              <a:spcBef>
                <a:spcPts val="200"/>
              </a:spcBef>
              <a:spcAft>
                <a:spcPts val="200"/>
              </a:spcAft>
              <a:buFont typeface="Arial" panose="020B0604020202020204" pitchFamily="34" charset="0"/>
              <a:buChar char="•"/>
            </a:pPr>
            <a:r>
              <a:rPr lang="en-US" u="sng" dirty="0">
                <a:latin typeface="Arial"/>
                <a:ea typeface="Arial" panose="020B0604020202020204" pitchFamily="34" charset="0"/>
                <a:cs typeface="Arial"/>
              </a:rPr>
              <a:t>Educate self</a:t>
            </a:r>
            <a:r>
              <a:rPr lang="en-US" dirty="0">
                <a:latin typeface="Arial"/>
                <a:ea typeface="Arial" panose="020B0604020202020204" pitchFamily="34" charset="0"/>
                <a:cs typeface="Arial"/>
              </a:rPr>
              <a:t> - Refer</a:t>
            </a:r>
            <a:r>
              <a:rPr lang="en-US" sz="1200" dirty="0">
                <a:effectLst/>
                <a:latin typeface="Arial"/>
                <a:ea typeface="Arial" panose="020B0604020202020204" pitchFamily="34" charset="0"/>
                <a:cs typeface="Arial"/>
              </a:rPr>
              <a:t> to your website or another resource</a:t>
            </a:r>
            <a:r>
              <a:rPr lang="en-US" dirty="0">
                <a:latin typeface="Arial"/>
                <a:ea typeface="Arial" panose="020B0604020202020204" pitchFamily="34" charset="0"/>
                <a:cs typeface="Arial"/>
              </a:rPr>
              <a:t>. Sample</a:t>
            </a:r>
            <a:r>
              <a:rPr lang="en-US" sz="1200" dirty="0">
                <a:effectLst/>
                <a:latin typeface="Arial"/>
                <a:ea typeface="Arial" panose="020B0604020202020204" pitchFamily="34" charset="0"/>
                <a:cs typeface="Arial"/>
              </a:rPr>
              <a:t> communication resources </a:t>
            </a:r>
            <a:r>
              <a:rPr lang="en-US" dirty="0">
                <a:latin typeface="Arial"/>
                <a:ea typeface="Arial" panose="020B0604020202020204" pitchFamily="34" charset="0"/>
                <a:cs typeface="Arial"/>
              </a:rPr>
              <a:t>in</a:t>
            </a:r>
            <a:r>
              <a:rPr lang="en-US" sz="1200" dirty="0">
                <a:effectLst/>
                <a:latin typeface="Arial"/>
                <a:ea typeface="Arial" panose="020B0604020202020204" pitchFamily="34" charset="0"/>
                <a:cs typeface="Arial"/>
              </a:rPr>
              <a:t> the </a:t>
            </a:r>
            <a:r>
              <a:rPr lang="en-US" sz="1200" dirty="0">
                <a:effectLst/>
                <a:highlight>
                  <a:srgbClr val="FFFF00"/>
                </a:highlight>
                <a:latin typeface="Arial"/>
                <a:ea typeface="Arial" panose="020B0604020202020204" pitchFamily="34" charset="0"/>
                <a:cs typeface="Arial"/>
              </a:rPr>
              <a:t>toolkit</a:t>
            </a:r>
            <a:r>
              <a:rPr lang="en-US" sz="1200" dirty="0">
                <a:solidFill>
                  <a:srgbClr val="FF0000"/>
                </a:solidFill>
                <a:effectLst/>
                <a:highlight>
                  <a:srgbClr val="FFFF00"/>
                </a:highlight>
                <a:latin typeface="Arial"/>
                <a:ea typeface="Arial" panose="020B0604020202020204" pitchFamily="34" charset="0"/>
                <a:cs typeface="Arial"/>
              </a:rPr>
              <a:t>.</a:t>
            </a:r>
            <a:r>
              <a:rPr lang="en-US" sz="1200" dirty="0">
                <a:effectLst/>
                <a:latin typeface="Arial"/>
                <a:ea typeface="Arial" panose="020B0604020202020204" pitchFamily="34" charset="0"/>
                <a:cs typeface="Arial"/>
              </a:rPr>
              <a:t> </a:t>
            </a:r>
          </a:p>
          <a:p>
            <a:pPr marL="285750" indent="-285750">
              <a:spcBef>
                <a:spcPts val="200"/>
              </a:spcBef>
              <a:spcAft>
                <a:spcPts val="200"/>
              </a:spcAft>
              <a:buFont typeface="Arial" panose="020B0604020202020204" pitchFamily="34" charset="0"/>
              <a:buChar char="•"/>
            </a:pPr>
            <a:r>
              <a:rPr lang="en-US" u="sng" dirty="0">
                <a:solidFill>
                  <a:srgbClr val="000000"/>
                </a:solidFill>
                <a:latin typeface="Arial"/>
                <a:ea typeface="Arial" panose="020B0604020202020204" pitchFamily="34" charset="0"/>
                <a:cs typeface="Arial"/>
              </a:rPr>
              <a:t>Talk</a:t>
            </a:r>
            <a:r>
              <a:rPr lang="en-US" dirty="0">
                <a:solidFill>
                  <a:srgbClr val="000000"/>
                </a:solidFill>
                <a:latin typeface="Arial"/>
                <a:ea typeface="Arial" panose="020B0604020202020204" pitchFamily="34" charset="0"/>
                <a:cs typeface="Arial"/>
              </a:rPr>
              <a:t> - Brainstorm</a:t>
            </a:r>
            <a:r>
              <a:rPr lang="en-US" sz="1200" dirty="0">
                <a:solidFill>
                  <a:srgbClr val="000000"/>
                </a:solidFill>
                <a:effectLst/>
                <a:latin typeface="Arial"/>
                <a:ea typeface="Arial" panose="020B0604020202020204" pitchFamily="34" charset="0"/>
                <a:cs typeface="Arial"/>
              </a:rPr>
              <a:t> with the youth about the adults they trust (e.g., teacher or counselor, minister, coach).</a:t>
            </a:r>
            <a:endParaRPr lang="en-US" sz="1200" dirty="0">
              <a:effectLst/>
              <a:latin typeface="Arial"/>
              <a:ea typeface="Arial" panose="020B0604020202020204" pitchFamily="34" charset="0"/>
              <a:cs typeface="Arial"/>
            </a:endParaRPr>
          </a:p>
          <a:p>
            <a:endParaRPr lang="en-US" dirty="0"/>
          </a:p>
          <a:p>
            <a:endParaRPr lang="en-US" dirty="0"/>
          </a:p>
        </p:txBody>
      </p:sp>
      <p:sp>
        <p:nvSpPr>
          <p:cNvPr id="4" name="Slide Number Placeholder 3"/>
          <p:cNvSpPr>
            <a:spLocks noGrp="1"/>
          </p:cNvSpPr>
          <p:nvPr>
            <p:ph type="sldNum" sz="quarter" idx="5"/>
          </p:nvPr>
        </p:nvSpPr>
        <p:spPr/>
        <p:txBody>
          <a:bodyPr/>
          <a:lstStyle/>
          <a:p>
            <a:fld id="{42DD23D4-4E0C-4986-A86A-CD4852755234}" type="slidenum">
              <a:rPr lang="en-US" smtClean="0"/>
              <a:t>16</a:t>
            </a:fld>
            <a:endParaRPr lang="en-US"/>
          </a:p>
        </p:txBody>
      </p:sp>
    </p:spTree>
    <p:extLst>
      <p:ext uri="{BB962C8B-B14F-4D97-AF65-F5344CB8AC3E}">
        <p14:creationId xmlns:p14="http://schemas.microsoft.com/office/powerpoint/2010/main" val="3121046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r>
              <a:rPr lang="en-US" b="1" dirty="0">
                <a:cs typeface="Calibri"/>
              </a:rPr>
              <a:t>This slide is animated. Click through it and verbally include youth responses below. Could ask another participant to read the youth responses.</a:t>
            </a:r>
          </a:p>
          <a:p>
            <a:endParaRPr lang="en-US" b="0" dirty="0">
              <a:cs typeface="Calibri"/>
            </a:endParaRPr>
          </a:p>
          <a:p>
            <a:r>
              <a:rPr lang="en-US" b="1" dirty="0">
                <a:cs typeface="Calibri"/>
              </a:rPr>
              <a:t>[Name] comes to see me because she says she is really stressed.</a:t>
            </a:r>
            <a:endParaRPr lang="en-US" b="1" dirty="0"/>
          </a:p>
          <a:p>
            <a:pPr marL="0" indent="0">
              <a:buFont typeface="Arial"/>
              <a:buNone/>
            </a:pPr>
            <a:r>
              <a:rPr lang="en-US" dirty="0"/>
              <a:t>CLICK: The pathway begins with building rapport and establishing trust -- and must be prioritized and maintained.</a:t>
            </a:r>
          </a:p>
          <a:p>
            <a:pPr marL="0" indent="0">
              <a:buFont typeface="Arial"/>
              <a:buNone/>
            </a:pPr>
            <a:r>
              <a:rPr lang="en-US" dirty="0"/>
              <a:t>CLICK: Then gather insights as an opportunity to connect what matters with substance use prevention. </a:t>
            </a:r>
          </a:p>
          <a:p>
            <a:pPr marL="171450" indent="-171450">
              <a:buFont typeface="Arial" panose="020B0604020202020204" pitchFamily="34" charset="0"/>
              <a:buChar char="•"/>
            </a:pPr>
            <a:r>
              <a:rPr lang="en-US" i="1" u="sng" dirty="0"/>
              <a:t>Youth response:</a:t>
            </a:r>
            <a:r>
              <a:rPr lang="en-US" i="1" dirty="0"/>
              <a:t> Well, my dad was in the hospital because of COVID and my mom is mad at him because he got it after he was out drinking with his co-workers. I’m just trying to stay out of it.</a:t>
            </a:r>
          </a:p>
          <a:p>
            <a:pPr marL="0" indent="0">
              <a:buFont typeface="Arial"/>
              <a:buNone/>
            </a:pPr>
            <a:r>
              <a:rPr lang="en-US" dirty="0">
                <a:cs typeface="Calibri"/>
              </a:rPr>
              <a:t>CLICK: Frame the communication based on </a:t>
            </a:r>
            <a:r>
              <a:rPr lang="en-US" dirty="0"/>
              <a:t>what the youth says matters to them.</a:t>
            </a:r>
            <a:endParaRPr lang="en-US" dirty="0">
              <a:cs typeface="Calibri"/>
            </a:endParaRPr>
          </a:p>
          <a:p>
            <a:pPr marL="0" indent="0">
              <a:buFont typeface="Arial"/>
              <a:buNone/>
            </a:pPr>
            <a:r>
              <a:rPr lang="en-US" dirty="0">
                <a:cs typeface="Calibri"/>
              </a:rPr>
              <a:t>CLICK: Continue to gather insights, thoughts and reactions from the youth. </a:t>
            </a:r>
          </a:p>
          <a:p>
            <a:pPr marL="171450" indent="-171450">
              <a:buFont typeface="Arial" panose="020B0604020202020204" pitchFamily="34" charset="0"/>
              <a:buChar char="•"/>
            </a:pPr>
            <a:r>
              <a:rPr lang="en-US" i="1" u="sng" dirty="0"/>
              <a:t>Youth response:</a:t>
            </a:r>
            <a:r>
              <a:rPr lang="en-US" i="1" dirty="0"/>
              <a:t> They would freak out. My dad says his memory is fried from alcohol. It’s probably true.</a:t>
            </a:r>
          </a:p>
          <a:p>
            <a:pPr marL="0" indent="0">
              <a:buFont typeface="Arial"/>
              <a:buNone/>
            </a:pPr>
            <a:r>
              <a:rPr lang="en-US" dirty="0">
                <a:cs typeface="Calibri"/>
              </a:rPr>
              <a:t>CLICK: Offer evidence that provides compelling reasons most convincing to youth.</a:t>
            </a:r>
          </a:p>
          <a:p>
            <a:pPr marL="0" indent="0">
              <a:buFont typeface="Arial"/>
              <a:buNone/>
            </a:pPr>
            <a:r>
              <a:rPr lang="en-US" dirty="0"/>
              <a:t>CLICK: Continue to gather insights, thoughts and reactions from the youth. </a:t>
            </a:r>
          </a:p>
          <a:p>
            <a:pPr marL="171450" indent="-171450">
              <a:buFont typeface="Arial" panose="020B0604020202020204" pitchFamily="34" charset="0"/>
              <a:buChar char="•"/>
            </a:pPr>
            <a:r>
              <a:rPr lang="en-US" i="1" u="sng" dirty="0"/>
              <a:t>Youth response:</a:t>
            </a:r>
            <a:r>
              <a:rPr lang="en-US" i="1" dirty="0"/>
              <a:t> It makes sense. My dad had a hard life growing up. </a:t>
            </a:r>
            <a:endParaRPr lang="en-US" dirty="0">
              <a:cs typeface="Calibri"/>
            </a:endParaRPr>
          </a:p>
          <a:p>
            <a:pPr marL="0" indent="0">
              <a:buFont typeface="Arial"/>
              <a:buNone/>
            </a:pPr>
            <a:r>
              <a:rPr lang="en-US" dirty="0"/>
              <a:t>CLICK: Suggest an action based on perceived receptivity of the youth.</a:t>
            </a:r>
            <a:r>
              <a:rPr lang="en-US" dirty="0">
                <a:cs typeface="Calibri"/>
              </a:rPr>
              <a:t> </a:t>
            </a:r>
          </a:p>
          <a:p>
            <a:pPr marL="171450" indent="-171450">
              <a:buFont typeface="Arial" panose="020B0604020202020204" pitchFamily="34" charset="0"/>
              <a:buChar char="•"/>
            </a:pPr>
            <a:r>
              <a:rPr lang="en-US" i="1" u="sng" dirty="0"/>
              <a:t>Youth response:</a:t>
            </a:r>
            <a:r>
              <a:rPr lang="en-US" i="1" dirty="0"/>
              <a:t> Yeah, we have enough problems and don’t need any more! I’m sure my parents would agree.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2DD23D4-4E0C-4986-A86A-CD4852755234}" type="slidenum">
              <a:rPr lang="en-US" smtClean="0"/>
              <a:t>17</a:t>
            </a:fld>
            <a:endParaRPr lang="en-US"/>
          </a:p>
        </p:txBody>
      </p:sp>
    </p:spTree>
    <p:extLst>
      <p:ext uri="{BB962C8B-B14F-4D97-AF65-F5344CB8AC3E}">
        <p14:creationId xmlns:p14="http://schemas.microsoft.com/office/powerpoint/2010/main" val="1027933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Trainer notes</a:t>
            </a:r>
            <a:endParaRPr lang="en-US" dirty="0">
              <a:cs typeface="Calibri" panose="020F0502020204030204"/>
            </a:endParaRPr>
          </a:p>
          <a:p>
            <a:r>
              <a:rPr lang="en-US" dirty="0">
                <a:cs typeface="Calibri" panose="020F0502020204030204"/>
              </a:rPr>
              <a:t>Example scenario provided. Can be adapted as needed to reflect the specific population served or allow participants to create their own scenario.</a:t>
            </a:r>
          </a:p>
          <a:p>
            <a:r>
              <a:rPr lang="en-US" dirty="0">
                <a:cs typeface="Calibri" panose="020F0502020204030204"/>
              </a:rPr>
              <a:t>In pairs, practice using the Communication Pathway (refer to handout again) with your partner responding in turn as the youth. Then switch roles.</a:t>
            </a:r>
          </a:p>
        </p:txBody>
      </p:sp>
      <p:sp>
        <p:nvSpPr>
          <p:cNvPr id="4" name="Slide Number Placeholder 3"/>
          <p:cNvSpPr>
            <a:spLocks noGrp="1"/>
          </p:cNvSpPr>
          <p:nvPr>
            <p:ph type="sldNum" sz="quarter" idx="5"/>
          </p:nvPr>
        </p:nvSpPr>
        <p:spPr/>
        <p:txBody>
          <a:bodyPr/>
          <a:lstStyle/>
          <a:p>
            <a:fld id="{664FB216-5CA9-4A9B-B4C0-0457884904ED}" type="slidenum">
              <a:rPr lang="en-US" smtClean="0"/>
              <a:t>18</a:t>
            </a:fld>
            <a:endParaRPr lang="en-US"/>
          </a:p>
        </p:txBody>
      </p:sp>
    </p:spTree>
    <p:extLst>
      <p:ext uri="{BB962C8B-B14F-4D97-AF65-F5344CB8AC3E}">
        <p14:creationId xmlns:p14="http://schemas.microsoft.com/office/powerpoint/2010/main" val="1063676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a:t>
            </a:r>
          </a:p>
          <a:p>
            <a:endParaRPr lang="en-US" dirty="0"/>
          </a:p>
          <a:p>
            <a:r>
              <a:rPr lang="en-US" dirty="0"/>
              <a:t>The Communication Pathway we just walked through is part of a larger Message Guide which contains more examples and content. Encourage individuals and organizations to download and refer often to this free resource.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42DD23D4-4E0C-4986-A86A-CD4852755234}" type="slidenum">
              <a:rPr lang="en-US" smtClean="0"/>
              <a:t>19</a:t>
            </a:fld>
            <a:endParaRPr lang="en-US"/>
          </a:p>
        </p:txBody>
      </p:sp>
    </p:spTree>
    <p:extLst>
      <p:ext uri="{BB962C8B-B14F-4D97-AF65-F5344CB8AC3E}">
        <p14:creationId xmlns:p14="http://schemas.microsoft.com/office/powerpoint/2010/main" val="1532790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Trainer Notes</a:t>
            </a:r>
          </a:p>
          <a:p>
            <a:endParaRPr lang="en-US" b="1" dirty="0">
              <a:cs typeface="Calibri"/>
            </a:endParaRPr>
          </a:p>
          <a:p>
            <a:pPr marL="0" indent="0">
              <a:buFont typeface="Arial" panose="020B0604020202020204" pitchFamily="34" charset="0"/>
              <a:buNone/>
            </a:pPr>
            <a:r>
              <a:rPr lang="en-US" b="0" dirty="0">
                <a:cs typeface="Calibri"/>
              </a:rPr>
              <a:t>This training is based on a project supported by the Centers for Disease Control and Prevention as part of a financial assistance award. The contents are those of the authors and do not necessarily represent the official views of, nor an endorsement, by CDC or the US government. </a:t>
            </a:r>
          </a:p>
        </p:txBody>
      </p:sp>
      <p:sp>
        <p:nvSpPr>
          <p:cNvPr id="4" name="Slide Number Placeholder 3"/>
          <p:cNvSpPr>
            <a:spLocks noGrp="1"/>
          </p:cNvSpPr>
          <p:nvPr>
            <p:ph type="sldNum" sz="quarter" idx="5"/>
          </p:nvPr>
        </p:nvSpPr>
        <p:spPr/>
        <p:txBody>
          <a:bodyPr/>
          <a:lstStyle/>
          <a:p>
            <a:fld id="{664FB216-5CA9-4A9B-B4C0-0457884904ED}" type="slidenum">
              <a:rPr lang="en-US" smtClean="0"/>
              <a:t>2</a:t>
            </a:fld>
            <a:endParaRPr lang="en-US"/>
          </a:p>
        </p:txBody>
      </p:sp>
    </p:spTree>
    <p:extLst>
      <p:ext uri="{BB962C8B-B14F-4D97-AF65-F5344CB8AC3E}">
        <p14:creationId xmlns:p14="http://schemas.microsoft.com/office/powerpoint/2010/main" val="1955644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r>
              <a:rPr lang="en-US" b="0" dirty="0"/>
              <a:t>Please visit </a:t>
            </a:r>
            <a:r>
              <a:rPr lang="en-US" b="0" dirty="0" err="1"/>
              <a:t>www.TheNationalCouncil.org</a:t>
            </a:r>
            <a:r>
              <a:rPr lang="en-US" b="0" dirty="0"/>
              <a:t>/getting-candid for more information and additional resources that will support implementation of the message guide and prevent youth substance use. </a:t>
            </a:r>
          </a:p>
        </p:txBody>
      </p:sp>
      <p:sp>
        <p:nvSpPr>
          <p:cNvPr id="4" name="Slide Number Placeholder 3"/>
          <p:cNvSpPr>
            <a:spLocks noGrp="1"/>
          </p:cNvSpPr>
          <p:nvPr>
            <p:ph type="sldNum" sz="quarter" idx="5"/>
          </p:nvPr>
        </p:nvSpPr>
        <p:spPr/>
        <p:txBody>
          <a:bodyPr/>
          <a:lstStyle/>
          <a:p>
            <a:fld id="{664FB216-5CA9-4A9B-B4C0-0457884904ED}" type="slidenum">
              <a:rPr lang="en-US" smtClean="0"/>
              <a:t>20</a:t>
            </a:fld>
            <a:endParaRPr lang="en-US"/>
          </a:p>
        </p:txBody>
      </p:sp>
    </p:spTree>
    <p:extLst>
      <p:ext uri="{BB962C8B-B14F-4D97-AF65-F5344CB8AC3E}">
        <p14:creationId xmlns:p14="http://schemas.microsoft.com/office/powerpoint/2010/main" val="4226104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endParaRPr lang="en-US" b="1" dirty="0"/>
          </a:p>
          <a:p>
            <a:r>
              <a:rPr lang="en-US" b="0" dirty="0"/>
              <a:t>We encourage you to download the message guide using the following URL and to implement it into your interactions with youth. Additionally, please share the message guide and supplemental resources with your networks and those that may benefit from it. And of course if you have questions or suggestions, you can contact us at gettingcandid@thenationalcouncil.org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5B6901-FAB6-4C40-9DBB-BF579361D7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734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EA5E29"/>
                </a:solidFill>
                <a:effectLst/>
                <a:latin typeface="+mj-lt"/>
                <a:ea typeface="Arial" panose="020B0604020202020204" pitchFamily="34" charset="0"/>
              </a:rPr>
              <a:t>TRAINER NOTES</a:t>
            </a:r>
            <a:endParaRPr lang="en-US" sz="1200" b="1" dirty="0">
              <a:solidFill>
                <a:srgbClr val="EA5E29"/>
              </a:solidFill>
              <a:effectLst/>
              <a:latin typeface="+mj-lt"/>
              <a:ea typeface="Arial" panose="020B0604020202020204" pitchFamily="34" charset="0"/>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EA5E29"/>
              </a:solidFill>
              <a:effectLst/>
              <a:latin typeface="+mj-lt"/>
              <a:ea typeface="Arial" panose="020B0604020202020204" pitchFamily="34" charset="0"/>
            </a:endParaRPr>
          </a:p>
          <a:p>
            <a:r>
              <a:rPr lang="en-US" dirty="0"/>
              <a:t>Today’s training will highlight the Communication Pathway from the message guide. It’s important to note that the messages within this pathway are tested and specific to substance use, but the steps within the pathway could be applied to other health communications. </a:t>
            </a:r>
            <a:endParaRPr lang="en-US" dirty="0">
              <a:cs typeface="Calibri"/>
            </a:endParaRP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664FB216-5CA9-4A9B-B4C0-0457884904ED}" type="slidenum">
              <a:rPr lang="en-US" smtClean="0"/>
              <a:t>3</a:t>
            </a:fld>
            <a:endParaRPr lang="en-US"/>
          </a:p>
        </p:txBody>
      </p:sp>
    </p:spTree>
    <p:extLst>
      <p:ext uri="{BB962C8B-B14F-4D97-AF65-F5344CB8AC3E}">
        <p14:creationId xmlns:p14="http://schemas.microsoft.com/office/powerpoint/2010/main" val="941049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endParaRPr lang="en-US" dirty="0"/>
          </a:p>
          <a:p>
            <a:r>
              <a:rPr lang="en-US" dirty="0"/>
              <a:t>This work focuses on prevention of alcohol, marijuana, and prescription opioids for youth 12 – 18 years. </a:t>
            </a:r>
          </a:p>
          <a:p>
            <a:endParaRPr lang="en-US" dirty="0"/>
          </a:p>
          <a:p>
            <a:r>
              <a:rPr lang="en-US" dirty="0"/>
              <a:t>Based on:</a:t>
            </a:r>
          </a:p>
          <a:p>
            <a:pPr marL="171450" indent="-171450">
              <a:buFont typeface="Arial"/>
              <a:buChar char="•"/>
              <a:defRPr/>
            </a:pPr>
            <a:r>
              <a:rPr lang="en-US" dirty="0"/>
              <a:t>A literature review of published research and an environmental scan of other campaigns/communication initiatives focused on youth substance use and prevention efforts.</a:t>
            </a:r>
            <a:endParaRPr lang="en-US" dirty="0">
              <a:cs typeface="Calibri" panose="020F0502020204030204"/>
            </a:endParaRPr>
          </a:p>
          <a:p>
            <a:pPr marL="171450" indent="-171450">
              <a:buFont typeface="Arial"/>
              <a:buChar char="•"/>
              <a:defRPr/>
            </a:pPr>
            <a:r>
              <a:rPr lang="en-US" dirty="0"/>
              <a:t>A January 2021 needs assessment and discussion group with youth-serving providers to inform draft prevention messages, followed by a May 2021 needs assessment and discussion groups with youth to test the messages.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dirty="0"/>
              <a:t>10 key informant discussions with experts in substance use prevention, youth-serving providers and high school students.</a:t>
            </a:r>
            <a:endParaRPr lang="en-US" dirty="0">
              <a:cs typeface="Calibri"/>
            </a:endParaRPr>
          </a:p>
          <a:p>
            <a:pPr marL="171450" indent="-171450">
              <a:buFont typeface="Arial"/>
              <a:buChar char="•"/>
              <a:defRPr/>
            </a:pPr>
            <a:r>
              <a:rPr lang="en-US" dirty="0"/>
              <a:t>An advisory group of experts, providers, and youth supported message refinement and application.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Result is a </a:t>
            </a:r>
            <a:r>
              <a:rPr lang="en-US" b="1" dirty="0"/>
              <a:t>Message Guide</a:t>
            </a:r>
            <a:r>
              <a:rPr lang="en-US" dirty="0"/>
              <a:t> </a:t>
            </a:r>
            <a:r>
              <a:rPr lang="en-US" b="1" dirty="0"/>
              <a:t>&amp; Toolkit</a:t>
            </a:r>
            <a:r>
              <a:rPr lang="en-US" dirty="0"/>
              <a:t> for youth-serving providers in diverse settings including community-behavioral health organizations, primary care, community-based organizations, as well as other orgs that work with youth to equip them with tested substance use prevention resources. </a:t>
            </a:r>
          </a:p>
        </p:txBody>
      </p:sp>
      <p:sp>
        <p:nvSpPr>
          <p:cNvPr id="4" name="Slide Number Placeholder 3"/>
          <p:cNvSpPr>
            <a:spLocks noGrp="1"/>
          </p:cNvSpPr>
          <p:nvPr>
            <p:ph type="sldNum" sz="quarter" idx="5"/>
          </p:nvPr>
        </p:nvSpPr>
        <p:spPr/>
        <p:txBody>
          <a:bodyPr/>
          <a:lstStyle/>
          <a:p>
            <a:fld id="{42DD23D4-4E0C-4986-A86A-CD4852755234}" type="slidenum">
              <a:rPr lang="en-US" smtClean="0"/>
              <a:t>4</a:t>
            </a:fld>
            <a:endParaRPr lang="en-US"/>
          </a:p>
        </p:txBody>
      </p:sp>
    </p:spTree>
    <p:extLst>
      <p:ext uri="{BB962C8B-B14F-4D97-AF65-F5344CB8AC3E}">
        <p14:creationId xmlns:p14="http://schemas.microsoft.com/office/powerpoint/2010/main" val="4078362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525F5F"/>
                </a:solidFill>
                <a:latin typeface="Ideal Sans Book"/>
              </a:rPr>
              <a:t>In January 2021, the National Council for Mental Wellbeing conducted a national need assessment of more than 750 youth-serving providers and 600 youth to assess the impact of COVID-10 on youth state of mind, knowledge of and access to substance use prevention programming, and effective messaging. The results from this assessment, discussions, and an environmental scan/literature review were the basis for draft prevention messages, which were tested</a:t>
            </a:r>
          </a:p>
          <a:p>
            <a:endParaRPr lang="en-US" sz="1200" b="0" i="0" u="none" strike="noStrike" baseline="0" dirty="0">
              <a:solidFill>
                <a:srgbClr val="525F5F"/>
              </a:solidFill>
              <a:latin typeface="Ideal Sans Book"/>
            </a:endParaRPr>
          </a:p>
          <a:p>
            <a:endParaRPr lang="en-US" sz="1200" b="0" i="0" u="none" strike="noStrike" baseline="0" dirty="0">
              <a:solidFill>
                <a:srgbClr val="525F5F"/>
              </a:solidFill>
              <a:latin typeface="Ideal Sans Book"/>
            </a:endParaRPr>
          </a:p>
          <a:p>
            <a:endParaRPr lang="en-US" dirty="0"/>
          </a:p>
        </p:txBody>
      </p:sp>
      <p:sp>
        <p:nvSpPr>
          <p:cNvPr id="4" name="Slide Number Placeholder 3"/>
          <p:cNvSpPr>
            <a:spLocks noGrp="1"/>
          </p:cNvSpPr>
          <p:nvPr>
            <p:ph type="sldNum" sz="quarter" idx="5"/>
          </p:nvPr>
        </p:nvSpPr>
        <p:spPr/>
        <p:txBody>
          <a:bodyPr/>
          <a:lstStyle/>
          <a:p>
            <a:fld id="{58075C3D-524C-463D-9D71-772A55D9AFAC}" type="slidenum">
              <a:rPr lang="en-US" smtClean="0"/>
              <a:pPr/>
              <a:t>5</a:t>
            </a:fld>
            <a:endParaRPr lang="en-US"/>
          </a:p>
        </p:txBody>
      </p:sp>
    </p:spTree>
    <p:extLst>
      <p:ext uri="{BB962C8B-B14F-4D97-AF65-F5344CB8AC3E}">
        <p14:creationId xmlns:p14="http://schemas.microsoft.com/office/powerpoint/2010/main" val="974794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525F5F"/>
                </a:solidFill>
                <a:latin typeface="Ideal Sans Book"/>
              </a:rPr>
              <a:t>These demographics include both the first and second assessment </a:t>
            </a:r>
            <a:endParaRPr lang="en-US" dirty="0"/>
          </a:p>
          <a:p>
            <a:endParaRPr lang="en-US" sz="1200" b="0" i="0" u="none" strike="noStrike" baseline="0" dirty="0">
              <a:solidFill>
                <a:srgbClr val="525F5F"/>
              </a:solidFill>
              <a:latin typeface="Ideal Sans Book"/>
            </a:endParaRPr>
          </a:p>
          <a:p>
            <a:r>
              <a:rPr lang="en-US" sz="1200" b="0" i="0" u="none" strike="noStrike" baseline="0" dirty="0">
                <a:solidFill>
                  <a:srgbClr val="525F5F"/>
                </a:solidFill>
                <a:latin typeface="Ideal Sans Book"/>
              </a:rPr>
              <a:t>1200 youth ages 13 – 18</a:t>
            </a:r>
          </a:p>
          <a:p>
            <a:endParaRPr lang="en-US" sz="1200" b="0" i="0" u="none" strike="noStrike" baseline="0" dirty="0">
              <a:solidFill>
                <a:srgbClr val="525F5F"/>
              </a:solidFill>
              <a:latin typeface="Ideal Sans Book"/>
            </a:endParaRPr>
          </a:p>
          <a:p>
            <a:r>
              <a:rPr lang="en-US" sz="1200" b="0" i="0" u="none" strike="noStrike" baseline="0" dirty="0">
                <a:solidFill>
                  <a:srgbClr val="525F5F"/>
                </a:solidFill>
                <a:latin typeface="Ideal Sans Book"/>
              </a:rPr>
              <a:t>The sample of youth was weighted by gender, region, age, race, and race by gender to reflect the actual proportion of youth people ages 13 – 18 nationwide.</a:t>
            </a:r>
          </a:p>
          <a:p>
            <a:endParaRPr lang="en-US" sz="1200" b="0" i="0" u="none" strike="noStrike" baseline="0" dirty="0">
              <a:solidFill>
                <a:srgbClr val="525F5F"/>
              </a:solidFill>
              <a:latin typeface="Ideal Sans Book"/>
            </a:endParaRPr>
          </a:p>
        </p:txBody>
      </p:sp>
      <p:sp>
        <p:nvSpPr>
          <p:cNvPr id="4" name="Slide Number Placeholder 3"/>
          <p:cNvSpPr>
            <a:spLocks noGrp="1"/>
          </p:cNvSpPr>
          <p:nvPr>
            <p:ph type="sldNum" sz="quarter" idx="5"/>
          </p:nvPr>
        </p:nvSpPr>
        <p:spPr/>
        <p:txBody>
          <a:bodyPr/>
          <a:lstStyle/>
          <a:p>
            <a:fld id="{42DD23D4-4E0C-4986-A86A-CD4852755234}" type="slidenum">
              <a:rPr lang="en-US" smtClean="0"/>
              <a:t>6</a:t>
            </a:fld>
            <a:endParaRPr lang="en-US"/>
          </a:p>
        </p:txBody>
      </p:sp>
    </p:spTree>
    <p:extLst>
      <p:ext uri="{BB962C8B-B14F-4D97-AF65-F5344CB8AC3E}">
        <p14:creationId xmlns:p14="http://schemas.microsoft.com/office/powerpoint/2010/main" val="2981599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a:t>
            </a:r>
          </a:p>
          <a:p>
            <a:endParaRPr lang="en-US" dirty="0"/>
          </a:p>
          <a:p>
            <a:r>
              <a:rPr lang="en-US" dirty="0"/>
              <a:t>Responses from providers came from a wide variety of backgrounds</a:t>
            </a:r>
          </a:p>
        </p:txBody>
      </p:sp>
      <p:sp>
        <p:nvSpPr>
          <p:cNvPr id="4" name="Slide Number Placeholder 3"/>
          <p:cNvSpPr>
            <a:spLocks noGrp="1"/>
          </p:cNvSpPr>
          <p:nvPr>
            <p:ph type="sldNum" sz="quarter" idx="5"/>
          </p:nvPr>
        </p:nvSpPr>
        <p:spPr/>
        <p:txBody>
          <a:bodyPr/>
          <a:lstStyle/>
          <a:p>
            <a:fld id="{42DD23D4-4E0C-4986-A86A-CD4852755234}" type="slidenum">
              <a:rPr lang="en-US" smtClean="0"/>
              <a:t>7</a:t>
            </a:fld>
            <a:endParaRPr lang="en-US"/>
          </a:p>
        </p:txBody>
      </p:sp>
    </p:spTree>
    <p:extLst>
      <p:ext uri="{BB962C8B-B14F-4D97-AF65-F5344CB8AC3E}">
        <p14:creationId xmlns:p14="http://schemas.microsoft.com/office/powerpoint/2010/main" val="755206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Trainer Notes</a:t>
            </a:r>
          </a:p>
          <a:p>
            <a:endParaRPr lang="en-US" sz="1300" b="1" dirty="0"/>
          </a:p>
          <a:p>
            <a:r>
              <a:rPr lang="en-US" sz="1300" b="0" u="sng" dirty="0"/>
              <a:t>Key Themes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Youth are feeling the impact of the pandemic, especially regarding socialization and mental health. They acknowledged the long-term impacts it could have on their mental health but less so on substance use.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mn-lt"/>
              </a:rPr>
              <a:t>Youth have low awareness of existing substance use and prevention programs in their community. Most turn to the internet for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latin typeface="+mn-lt"/>
              </a:rPr>
              <a:t>The most trusted sources for youth to advise them not to use, or to stop using substances are youth or adults who formerly used substances, medical providers, friends, and parents or other adult guardians</a:t>
            </a:r>
            <a:endParaRPr lang="en-US" dirty="0">
              <a:latin typeface="+mn-lt"/>
            </a:endParaRPr>
          </a:p>
          <a:p>
            <a:endParaRPr lang="en-US" dirty="0"/>
          </a:p>
          <a:p>
            <a:r>
              <a:rPr lang="en-US" u="sng" dirty="0"/>
              <a:t>Key Opportunities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data on co-occurring mental health and substance use is clear and research-based. Opportunity to expand education and communication with youth on this data so they understand the connection</a:t>
            </a:r>
          </a:p>
          <a:p>
            <a:pPr marL="171450" indent="-171450">
              <a:buFont typeface="Arial" panose="020B0604020202020204" pitchFamily="34" charset="0"/>
              <a:buChar char="•"/>
            </a:pPr>
            <a:r>
              <a:rPr lang="en-US" dirty="0"/>
              <a:t>Meet young people where they are to Incorporate youth voice into service/program design and delivery</a:t>
            </a:r>
          </a:p>
          <a:p>
            <a:pPr marL="171450" indent="-171450">
              <a:buFont typeface="Arial" panose="020B0604020202020204" pitchFamily="34" charset="0"/>
              <a:buChar char="•"/>
            </a:pPr>
            <a:r>
              <a:rPr lang="en-US" sz="1200" dirty="0"/>
              <a:t>Opportunities to bolster youth knowledge and involvement in these programs through supporting them in effective web-based marketing and engagement</a:t>
            </a:r>
          </a:p>
          <a:p>
            <a:pPr marL="171450" indent="-171450">
              <a:buFont typeface="Arial" panose="020B0604020202020204" pitchFamily="34" charset="0"/>
              <a:buChar char="•"/>
            </a:pPr>
            <a:r>
              <a:rPr lang="en-US" sz="1200" dirty="0"/>
              <a:t>Focus health promotion efforts on perceived harm of marijuana and alcohol</a:t>
            </a:r>
          </a:p>
          <a:p>
            <a:pPr marL="171450" indent="-171450">
              <a:buFont typeface="Arial" panose="020B0604020202020204" pitchFamily="34" charset="0"/>
              <a:buChar char="•"/>
            </a:pPr>
            <a:r>
              <a:rPr lang="en-US" sz="1200" dirty="0"/>
              <a:t>The power of lived experience in prevention is strong and programs/initiatives should expand support for those who are willing to share their stories. Other trusted messengers need tools, resources and coaching/support in effective messaging and delivery tactics</a:t>
            </a:r>
          </a:p>
          <a:p>
            <a:endParaRPr lang="en-US" dirty="0"/>
          </a:p>
          <a:p>
            <a:pPr algn="l"/>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E0CBA5-7658-41AD-B123-FB1A359DD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928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a:t>
            </a:r>
          </a:p>
          <a:p>
            <a:endParaRPr lang="en-US" b="0" dirty="0"/>
          </a:p>
          <a:p>
            <a:r>
              <a:rPr lang="en-US" b="0" dirty="0"/>
              <a:t>Engaging in these conversations is particularly important, as the needs assessment found that 41% of youth report never discussing substance use during the COVID-19 pandemic</a:t>
            </a:r>
          </a:p>
        </p:txBody>
      </p:sp>
      <p:sp>
        <p:nvSpPr>
          <p:cNvPr id="4" name="Slide Number Placeholder 3"/>
          <p:cNvSpPr>
            <a:spLocks noGrp="1"/>
          </p:cNvSpPr>
          <p:nvPr>
            <p:ph type="sldNum" sz="quarter" idx="5"/>
          </p:nvPr>
        </p:nvSpPr>
        <p:spPr/>
        <p:txBody>
          <a:bodyPr/>
          <a:lstStyle/>
          <a:p>
            <a:fld id="{42DD23D4-4E0C-4986-A86A-CD4852755234}" type="slidenum">
              <a:rPr lang="en-US" smtClean="0"/>
              <a:t>9</a:t>
            </a:fld>
            <a:endParaRPr lang="en-US"/>
          </a:p>
        </p:txBody>
      </p:sp>
    </p:spTree>
    <p:extLst>
      <p:ext uri="{BB962C8B-B14F-4D97-AF65-F5344CB8AC3E}">
        <p14:creationId xmlns:p14="http://schemas.microsoft.com/office/powerpoint/2010/main" val="37248425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5E799-EA36-7041-925D-21F6DFB2AC3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EFEA23E-1BAF-BF4A-B63B-9BFF6CB43BE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D461AEB-25EC-2743-B661-714727EBDE63}"/>
              </a:ext>
            </a:extLst>
          </p:cNvPr>
          <p:cNvSpPr>
            <a:spLocks noGrp="1"/>
          </p:cNvSpPr>
          <p:nvPr>
            <p:ph type="dt" sz="half" idx="10"/>
          </p:nvPr>
        </p:nvSpPr>
        <p:spPr/>
        <p:txBody>
          <a:bodyPr/>
          <a:lstStyle/>
          <a:p>
            <a:fld id="{5E00DC02-4CC6-B549-9E03-997A221A6DB6}" type="datetimeFigureOut">
              <a:rPr lang="en-US" smtClean="0"/>
              <a:t>6/23/2022</a:t>
            </a:fld>
            <a:endParaRPr lang="en-US"/>
          </a:p>
        </p:txBody>
      </p:sp>
      <p:sp>
        <p:nvSpPr>
          <p:cNvPr id="5" name="Footer Placeholder 4">
            <a:extLst>
              <a:ext uri="{FF2B5EF4-FFF2-40B4-BE49-F238E27FC236}">
                <a16:creationId xmlns:a16="http://schemas.microsoft.com/office/drawing/2014/main" id="{30AB0C23-B992-464B-9627-006E6067F5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E0B56-9903-6C4A-B52F-E182C6817E0F}"/>
              </a:ext>
            </a:extLst>
          </p:cNvPr>
          <p:cNvSpPr>
            <a:spLocks noGrp="1"/>
          </p:cNvSpPr>
          <p:nvPr>
            <p:ph type="sldNum" sz="quarter" idx="12"/>
          </p:nvPr>
        </p:nvSpPr>
        <p:spPr/>
        <p:txBody>
          <a:bodyPr/>
          <a:lstStyle/>
          <a:p>
            <a:fld id="{0E5DFA69-656B-6C42-BCA9-A7EFA50B4608}" type="slidenum">
              <a:rPr lang="en-US" smtClean="0"/>
              <a:t>‹#›</a:t>
            </a:fld>
            <a:endParaRPr lang="en-US"/>
          </a:p>
        </p:txBody>
      </p:sp>
      <p:pic>
        <p:nvPicPr>
          <p:cNvPr id="7" name="Picture 6">
            <a:extLst>
              <a:ext uri="{FF2B5EF4-FFF2-40B4-BE49-F238E27FC236}">
                <a16:creationId xmlns:a16="http://schemas.microsoft.com/office/drawing/2014/main" id="{8B52693F-BEEC-A347-86AD-96A50B6BC66C}"/>
              </a:ext>
            </a:extLst>
          </p:cNvPr>
          <p:cNvPicPr>
            <a:picLocks noChangeAspect="1"/>
          </p:cNvPicPr>
          <p:nvPr userDrawn="1"/>
        </p:nvPicPr>
        <p:blipFill>
          <a:blip r:embed="rId2"/>
          <a:srcRect/>
          <a:stretch/>
        </p:blipFill>
        <p:spPr>
          <a:xfrm>
            <a:off x="0" y="7315"/>
            <a:ext cx="9144000" cy="6858000"/>
          </a:xfrm>
          <a:prstGeom prst="rect">
            <a:avLst/>
          </a:prstGeom>
        </p:spPr>
      </p:pic>
    </p:spTree>
    <p:extLst>
      <p:ext uri="{BB962C8B-B14F-4D97-AF65-F5344CB8AC3E}">
        <p14:creationId xmlns:p14="http://schemas.microsoft.com/office/powerpoint/2010/main" val="3834950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A4218-0F93-6C46-B6F2-362E11CFF8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4128EA-CFB8-0E4C-B079-2F6E5523A0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13CD2-1A37-A244-81D4-A4F3BAC7C55C}"/>
              </a:ext>
            </a:extLst>
          </p:cNvPr>
          <p:cNvSpPr>
            <a:spLocks noGrp="1"/>
          </p:cNvSpPr>
          <p:nvPr>
            <p:ph type="dt" sz="half" idx="10"/>
          </p:nvPr>
        </p:nvSpPr>
        <p:spPr/>
        <p:txBody>
          <a:bodyPr/>
          <a:lstStyle/>
          <a:p>
            <a:fld id="{7065A892-5E35-FD45-8F99-4777B996129A}" type="datetimeFigureOut">
              <a:rPr lang="en-US" smtClean="0"/>
              <a:t>6/23/2022</a:t>
            </a:fld>
            <a:endParaRPr lang="en-US"/>
          </a:p>
        </p:txBody>
      </p:sp>
      <p:sp>
        <p:nvSpPr>
          <p:cNvPr id="5" name="Footer Placeholder 4">
            <a:extLst>
              <a:ext uri="{FF2B5EF4-FFF2-40B4-BE49-F238E27FC236}">
                <a16:creationId xmlns:a16="http://schemas.microsoft.com/office/drawing/2014/main" id="{5632ED66-D603-C948-954A-B9322CC09F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A6DD1-A20A-E744-B43C-62EE55EE0EE7}"/>
              </a:ext>
            </a:extLst>
          </p:cNvPr>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1007947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01E6BF-458D-844C-9084-FC4F67D0350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820F96-1E33-044D-9E92-E9924FA186E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97ABE8-A717-1F4C-BCF2-2F32FEA0C59C}"/>
              </a:ext>
            </a:extLst>
          </p:cNvPr>
          <p:cNvSpPr>
            <a:spLocks noGrp="1"/>
          </p:cNvSpPr>
          <p:nvPr>
            <p:ph type="dt" sz="half" idx="10"/>
          </p:nvPr>
        </p:nvSpPr>
        <p:spPr/>
        <p:txBody>
          <a:bodyPr/>
          <a:lstStyle/>
          <a:p>
            <a:fld id="{7065A892-5E35-FD45-8F99-4777B996129A}" type="datetimeFigureOut">
              <a:rPr lang="en-US" smtClean="0"/>
              <a:t>6/23/2022</a:t>
            </a:fld>
            <a:endParaRPr lang="en-US"/>
          </a:p>
        </p:txBody>
      </p:sp>
      <p:sp>
        <p:nvSpPr>
          <p:cNvPr id="5" name="Footer Placeholder 4">
            <a:extLst>
              <a:ext uri="{FF2B5EF4-FFF2-40B4-BE49-F238E27FC236}">
                <a16:creationId xmlns:a16="http://schemas.microsoft.com/office/drawing/2014/main" id="{4FA8E7EF-02C9-0A47-AF52-08CB12F15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00E5D3-AFD5-A84B-99C4-BF267BD1D9E0}"/>
              </a:ext>
            </a:extLst>
          </p:cNvPr>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1298111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32434-5CDC-7749-9524-17719A7619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992AC-0632-7A4C-ABCB-A0B95856EA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F59E8B-6B47-1240-9F9F-D3597786B47B}"/>
              </a:ext>
            </a:extLst>
          </p:cNvPr>
          <p:cNvSpPr>
            <a:spLocks noGrp="1"/>
          </p:cNvSpPr>
          <p:nvPr>
            <p:ph type="dt" sz="half" idx="10"/>
          </p:nvPr>
        </p:nvSpPr>
        <p:spPr/>
        <p:txBody>
          <a:bodyPr/>
          <a:lstStyle/>
          <a:p>
            <a:fld id="{5E00DC02-4CC6-B549-9E03-997A221A6DB6}" type="datetimeFigureOut">
              <a:rPr lang="en-US" smtClean="0"/>
              <a:t>6/23/2022</a:t>
            </a:fld>
            <a:endParaRPr lang="en-US"/>
          </a:p>
        </p:txBody>
      </p:sp>
      <p:sp>
        <p:nvSpPr>
          <p:cNvPr id="5" name="Footer Placeholder 4">
            <a:extLst>
              <a:ext uri="{FF2B5EF4-FFF2-40B4-BE49-F238E27FC236}">
                <a16:creationId xmlns:a16="http://schemas.microsoft.com/office/drawing/2014/main" id="{8A3029CF-0CC5-5D42-BDF5-95067C2953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7DC5C-C310-3543-BF80-2157F80B353C}"/>
              </a:ext>
            </a:extLst>
          </p:cNvPr>
          <p:cNvSpPr>
            <a:spLocks noGrp="1"/>
          </p:cNvSpPr>
          <p:nvPr>
            <p:ph type="sldNum" sz="quarter" idx="12"/>
          </p:nvPr>
        </p:nvSpPr>
        <p:spPr/>
        <p:txBody>
          <a:bodyPr/>
          <a:lstStyle/>
          <a:p>
            <a:fld id="{0E5DFA69-656B-6C42-BCA9-A7EFA50B4608}" type="slidenum">
              <a:rPr lang="en-US" smtClean="0"/>
              <a:t>‹#›</a:t>
            </a:fld>
            <a:endParaRPr lang="en-US"/>
          </a:p>
        </p:txBody>
      </p:sp>
      <p:pic>
        <p:nvPicPr>
          <p:cNvPr id="7" name="Picture 6">
            <a:extLst>
              <a:ext uri="{FF2B5EF4-FFF2-40B4-BE49-F238E27FC236}">
                <a16:creationId xmlns:a16="http://schemas.microsoft.com/office/drawing/2014/main" id="{A2DE86C4-839F-6841-AB29-1F91335DE5F4}"/>
              </a:ext>
            </a:extLst>
          </p:cNvPr>
          <p:cNvPicPr>
            <a:picLocks noChangeAspect="1"/>
          </p:cNvPicPr>
          <p:nvPr userDrawn="1"/>
        </p:nvPicPr>
        <p:blipFill>
          <a:blip r:embed="rId2"/>
          <a:srcRect/>
          <a:stretch/>
        </p:blipFill>
        <p:spPr>
          <a:xfrm>
            <a:off x="0" y="0"/>
            <a:ext cx="9144000" cy="6858000"/>
          </a:xfrm>
          <a:prstGeom prst="rect">
            <a:avLst/>
          </a:prstGeom>
        </p:spPr>
      </p:pic>
    </p:spTree>
    <p:extLst>
      <p:ext uri="{BB962C8B-B14F-4D97-AF65-F5344CB8AC3E}">
        <p14:creationId xmlns:p14="http://schemas.microsoft.com/office/powerpoint/2010/main" val="3510702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CE10C-D081-ED46-992E-7A252463E3EB}"/>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FA341F8-E000-6247-9A16-05D4CEEC0AE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EA4DB2-4654-3C4E-9800-267D358F0EF7}"/>
              </a:ext>
            </a:extLst>
          </p:cNvPr>
          <p:cNvSpPr>
            <a:spLocks noGrp="1"/>
          </p:cNvSpPr>
          <p:nvPr>
            <p:ph type="dt" sz="half" idx="10"/>
          </p:nvPr>
        </p:nvSpPr>
        <p:spPr/>
        <p:txBody>
          <a:bodyPr/>
          <a:lstStyle/>
          <a:p>
            <a:fld id="{7065A892-5E35-FD45-8F99-4777B996129A}" type="datetimeFigureOut">
              <a:rPr lang="en-US" smtClean="0"/>
              <a:t>6/23/2022</a:t>
            </a:fld>
            <a:endParaRPr lang="en-US"/>
          </a:p>
        </p:txBody>
      </p:sp>
      <p:sp>
        <p:nvSpPr>
          <p:cNvPr id="5" name="Footer Placeholder 4">
            <a:extLst>
              <a:ext uri="{FF2B5EF4-FFF2-40B4-BE49-F238E27FC236}">
                <a16:creationId xmlns:a16="http://schemas.microsoft.com/office/drawing/2014/main" id="{BA6B88E7-AEEB-3540-8CD9-161DBA2F50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936F2C-39B4-B64B-A0E6-53B9C3E7FAE3}"/>
              </a:ext>
            </a:extLst>
          </p:cNvPr>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243771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4AA48-5FA5-FC47-A802-5313790F52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E47F20-462E-4044-99B1-072FF08F4F3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CD5ED6-0A9A-794C-AF54-A4950E8BC23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5ED35F-B74B-5E4F-A1AB-20C03B5DE299}"/>
              </a:ext>
            </a:extLst>
          </p:cNvPr>
          <p:cNvSpPr>
            <a:spLocks noGrp="1"/>
          </p:cNvSpPr>
          <p:nvPr>
            <p:ph type="dt" sz="half" idx="10"/>
          </p:nvPr>
        </p:nvSpPr>
        <p:spPr/>
        <p:txBody>
          <a:bodyPr/>
          <a:lstStyle/>
          <a:p>
            <a:fld id="{7065A892-5E35-FD45-8F99-4777B996129A}" type="datetimeFigureOut">
              <a:rPr lang="en-US" smtClean="0"/>
              <a:t>6/23/2022</a:t>
            </a:fld>
            <a:endParaRPr lang="en-US"/>
          </a:p>
        </p:txBody>
      </p:sp>
      <p:sp>
        <p:nvSpPr>
          <p:cNvPr id="6" name="Footer Placeholder 5">
            <a:extLst>
              <a:ext uri="{FF2B5EF4-FFF2-40B4-BE49-F238E27FC236}">
                <a16:creationId xmlns:a16="http://schemas.microsoft.com/office/drawing/2014/main" id="{A12437AC-9A15-C145-AAF1-6215653423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132212-F56A-7142-BE77-826CCF113F87}"/>
              </a:ext>
            </a:extLst>
          </p:cNvPr>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87156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2A44C-41C7-CC45-9A9A-A5C0721D1F1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E18E6-7ED7-2040-8556-CBFF4870353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50639EE-432D-8343-88BF-62D7E8A3DB4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C14CC3-3785-E148-85CD-461CD6B5106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3008302-5EBA-C24C-A97B-5DA822A5181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95EBCD-20BB-1C47-8630-ADD0765371CD}"/>
              </a:ext>
            </a:extLst>
          </p:cNvPr>
          <p:cNvSpPr>
            <a:spLocks noGrp="1"/>
          </p:cNvSpPr>
          <p:nvPr>
            <p:ph type="dt" sz="half" idx="10"/>
          </p:nvPr>
        </p:nvSpPr>
        <p:spPr/>
        <p:txBody>
          <a:bodyPr/>
          <a:lstStyle/>
          <a:p>
            <a:fld id="{7065A892-5E35-FD45-8F99-4777B996129A}" type="datetimeFigureOut">
              <a:rPr lang="en-US" smtClean="0"/>
              <a:t>6/23/2022</a:t>
            </a:fld>
            <a:endParaRPr lang="en-US"/>
          </a:p>
        </p:txBody>
      </p:sp>
      <p:sp>
        <p:nvSpPr>
          <p:cNvPr id="8" name="Footer Placeholder 7">
            <a:extLst>
              <a:ext uri="{FF2B5EF4-FFF2-40B4-BE49-F238E27FC236}">
                <a16:creationId xmlns:a16="http://schemas.microsoft.com/office/drawing/2014/main" id="{C856B997-C38D-9D46-A570-03E657CAF4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160535-D4D3-724D-B467-AB25A8945C7B}"/>
              </a:ext>
            </a:extLst>
          </p:cNvPr>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46374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C5B36-394B-6541-914D-FFA1EFF0B3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C028D5-48A1-CD4F-B20E-ECBA094B6FEB}"/>
              </a:ext>
            </a:extLst>
          </p:cNvPr>
          <p:cNvSpPr>
            <a:spLocks noGrp="1"/>
          </p:cNvSpPr>
          <p:nvPr>
            <p:ph type="dt" sz="half" idx="10"/>
          </p:nvPr>
        </p:nvSpPr>
        <p:spPr/>
        <p:txBody>
          <a:bodyPr/>
          <a:lstStyle/>
          <a:p>
            <a:fld id="{7065A892-5E35-FD45-8F99-4777B996129A}" type="datetimeFigureOut">
              <a:rPr lang="en-US" smtClean="0"/>
              <a:t>6/23/2022</a:t>
            </a:fld>
            <a:endParaRPr lang="en-US"/>
          </a:p>
        </p:txBody>
      </p:sp>
      <p:sp>
        <p:nvSpPr>
          <p:cNvPr id="4" name="Footer Placeholder 3">
            <a:extLst>
              <a:ext uri="{FF2B5EF4-FFF2-40B4-BE49-F238E27FC236}">
                <a16:creationId xmlns:a16="http://schemas.microsoft.com/office/drawing/2014/main" id="{9CDD15BD-C2FC-1A43-8AC0-BE25316B65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090C36-B37E-F644-9BEE-9AF86C8374C6}"/>
              </a:ext>
            </a:extLst>
          </p:cNvPr>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2746430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24C23F-C052-8346-A7AE-81D32A485E49}"/>
              </a:ext>
            </a:extLst>
          </p:cNvPr>
          <p:cNvSpPr>
            <a:spLocks noGrp="1"/>
          </p:cNvSpPr>
          <p:nvPr>
            <p:ph type="dt" sz="half" idx="10"/>
          </p:nvPr>
        </p:nvSpPr>
        <p:spPr/>
        <p:txBody>
          <a:bodyPr/>
          <a:lstStyle/>
          <a:p>
            <a:fld id="{7065A892-5E35-FD45-8F99-4777B996129A}" type="datetimeFigureOut">
              <a:rPr lang="en-US" smtClean="0"/>
              <a:t>6/23/2022</a:t>
            </a:fld>
            <a:endParaRPr lang="en-US"/>
          </a:p>
        </p:txBody>
      </p:sp>
      <p:sp>
        <p:nvSpPr>
          <p:cNvPr id="3" name="Footer Placeholder 2">
            <a:extLst>
              <a:ext uri="{FF2B5EF4-FFF2-40B4-BE49-F238E27FC236}">
                <a16:creationId xmlns:a16="http://schemas.microsoft.com/office/drawing/2014/main" id="{0098975A-913C-6E47-BC99-5FBAE7AE38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E7C980-9DE4-D84C-BFB3-C8D9FD84FFD7}"/>
              </a:ext>
            </a:extLst>
          </p:cNvPr>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664344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F9FA0-E857-D142-819F-8143FEE0362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A1820CD-BA35-9440-BD91-25095A4C30D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70DEF2-2727-9845-B784-96D86BE3CF3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7CEDAA-9D45-E24A-829E-487CCB5C61EC}"/>
              </a:ext>
            </a:extLst>
          </p:cNvPr>
          <p:cNvSpPr>
            <a:spLocks noGrp="1"/>
          </p:cNvSpPr>
          <p:nvPr>
            <p:ph type="dt" sz="half" idx="10"/>
          </p:nvPr>
        </p:nvSpPr>
        <p:spPr/>
        <p:txBody>
          <a:bodyPr/>
          <a:lstStyle/>
          <a:p>
            <a:fld id="{7065A892-5E35-FD45-8F99-4777B996129A}" type="datetimeFigureOut">
              <a:rPr lang="en-US" smtClean="0"/>
              <a:t>6/23/2022</a:t>
            </a:fld>
            <a:endParaRPr lang="en-US"/>
          </a:p>
        </p:txBody>
      </p:sp>
      <p:sp>
        <p:nvSpPr>
          <p:cNvPr id="6" name="Footer Placeholder 5">
            <a:extLst>
              <a:ext uri="{FF2B5EF4-FFF2-40B4-BE49-F238E27FC236}">
                <a16:creationId xmlns:a16="http://schemas.microsoft.com/office/drawing/2014/main" id="{ECFB6B8B-3878-1446-A954-C0460C643A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0D035A-919D-B042-A742-B79B7E803614}"/>
              </a:ext>
            </a:extLst>
          </p:cNvPr>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3516302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2787-E35B-5845-9F0A-0F746DDADA1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CC0D16F-879D-F34C-82AB-D559684A115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CFC4146-8CE6-7045-9C8C-4F9B0182C60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70458B8-3A6E-A848-831D-9095B6E70C9A}"/>
              </a:ext>
            </a:extLst>
          </p:cNvPr>
          <p:cNvSpPr>
            <a:spLocks noGrp="1"/>
          </p:cNvSpPr>
          <p:nvPr>
            <p:ph type="dt" sz="half" idx="10"/>
          </p:nvPr>
        </p:nvSpPr>
        <p:spPr/>
        <p:txBody>
          <a:bodyPr/>
          <a:lstStyle/>
          <a:p>
            <a:fld id="{7065A892-5E35-FD45-8F99-4777B996129A}" type="datetimeFigureOut">
              <a:rPr lang="en-US" smtClean="0"/>
              <a:t>6/23/2022</a:t>
            </a:fld>
            <a:endParaRPr lang="en-US"/>
          </a:p>
        </p:txBody>
      </p:sp>
      <p:sp>
        <p:nvSpPr>
          <p:cNvPr id="6" name="Footer Placeholder 5">
            <a:extLst>
              <a:ext uri="{FF2B5EF4-FFF2-40B4-BE49-F238E27FC236}">
                <a16:creationId xmlns:a16="http://schemas.microsoft.com/office/drawing/2014/main" id="{AB948BE3-80CB-594C-8075-A979C30D2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11737-BC27-9740-BAF1-68B15FA00F69}"/>
              </a:ext>
            </a:extLst>
          </p:cNvPr>
          <p:cNvSpPr>
            <a:spLocks noGrp="1"/>
          </p:cNvSpPr>
          <p:nvPr>
            <p:ph type="sldNum" sz="quarter" idx="12"/>
          </p:nvPr>
        </p:nvSpPr>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418611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36B558-18CB-4248-B080-EC489F68C79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7593B9-E7BB-0C46-93A4-D183E122FB3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1C46D-EC21-D241-A5BD-67D4133ACAE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065A892-5E35-FD45-8F99-4777B996129A}" type="datetimeFigureOut">
              <a:rPr lang="en-US" smtClean="0"/>
              <a:t>6/23/2022</a:t>
            </a:fld>
            <a:endParaRPr lang="en-US"/>
          </a:p>
        </p:txBody>
      </p:sp>
      <p:sp>
        <p:nvSpPr>
          <p:cNvPr id="5" name="Footer Placeholder 4">
            <a:extLst>
              <a:ext uri="{FF2B5EF4-FFF2-40B4-BE49-F238E27FC236}">
                <a16:creationId xmlns:a16="http://schemas.microsoft.com/office/drawing/2014/main" id="{42472B43-1D9E-344E-B716-54970DF43FB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930381-D4E9-5942-9E67-9F05619110C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E5DFA69-656B-6C42-BCA9-A7EFA50B4608}" type="slidenum">
              <a:rPr lang="en-US" smtClean="0"/>
              <a:t>‹#›</a:t>
            </a:fld>
            <a:endParaRPr lang="en-US"/>
          </a:p>
        </p:txBody>
      </p:sp>
    </p:spTree>
    <p:extLst>
      <p:ext uri="{BB962C8B-B14F-4D97-AF65-F5344CB8AC3E}">
        <p14:creationId xmlns:p14="http://schemas.microsoft.com/office/powerpoint/2010/main" val="79691216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19.pn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thenationalcouncil.org/getting-candid/introduction"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mailto:GettingCandid@TheNationalCouncil.or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hyperlink" Target="https://www.thenationalcouncil.org/getting-candid" TargetMode="External"/><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7B1518-D6CC-704D-AB28-856E08D96501}"/>
              </a:ext>
            </a:extLst>
          </p:cNvPr>
          <p:cNvSpPr/>
          <p:nvPr/>
        </p:nvSpPr>
        <p:spPr>
          <a:xfrm>
            <a:off x="0" y="3699164"/>
            <a:ext cx="9144000" cy="3158836"/>
          </a:xfrm>
          <a:prstGeom prst="rect">
            <a:avLst/>
          </a:prstGeom>
          <a:gradFill flip="none" rotWithShape="1">
            <a:gsLst>
              <a:gs pos="0">
                <a:schemeClr val="bg1">
                  <a:alpha val="0"/>
                  <a:lumMod val="95000"/>
                </a:schemeClr>
              </a:gs>
              <a:gs pos="98000">
                <a:srgbClr val="E8E0D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52A280-50A7-1F44-BCC7-D6A7CF01727A}"/>
              </a:ext>
            </a:extLst>
          </p:cNvPr>
          <p:cNvSpPr>
            <a:spLocks noGrp="1"/>
          </p:cNvSpPr>
          <p:nvPr>
            <p:ph type="ctrTitle"/>
          </p:nvPr>
        </p:nvSpPr>
        <p:spPr>
          <a:xfrm>
            <a:off x="403513" y="3948546"/>
            <a:ext cx="8336973" cy="1856508"/>
          </a:xfrm>
        </p:spPr>
        <p:txBody>
          <a:bodyPr>
            <a:noAutofit/>
          </a:bodyPr>
          <a:lstStyle/>
          <a:p>
            <a:pPr algn="l">
              <a:lnSpc>
                <a:spcPct val="100000"/>
              </a:lnSpc>
            </a:pPr>
            <a:r>
              <a:rPr lang="en-US" sz="4400" b="1" i="1" dirty="0">
                <a:solidFill>
                  <a:srgbClr val="064F80"/>
                </a:solidFill>
                <a:latin typeface="Calibri" panose="020F0502020204030204" pitchFamily="34" charset="0"/>
                <a:cs typeface="Calibri" panose="020F0502020204030204" pitchFamily="34" charset="0"/>
              </a:rPr>
              <a:t>Getting Candid: </a:t>
            </a:r>
            <a:br>
              <a:rPr lang="en-US" sz="4400" b="1" dirty="0">
                <a:solidFill>
                  <a:srgbClr val="EA5E29"/>
                </a:solidFill>
                <a:latin typeface="Calibri" panose="020F0502020204030204" pitchFamily="34" charset="0"/>
                <a:cs typeface="Calibri" panose="020F0502020204030204" pitchFamily="34" charset="0"/>
              </a:rPr>
            </a:br>
            <a:r>
              <a:rPr lang="en-US" sz="4400" b="1" dirty="0">
                <a:solidFill>
                  <a:srgbClr val="EA5E29"/>
                </a:solidFill>
                <a:latin typeface="Calibri" panose="020F0502020204030204" pitchFamily="34" charset="0"/>
                <a:cs typeface="Calibri" panose="020F0502020204030204" pitchFamily="34" charset="0"/>
              </a:rPr>
              <a:t>Framing the Conversation Around Youth Substance Use Prevention</a:t>
            </a:r>
          </a:p>
        </p:txBody>
      </p:sp>
    </p:spTree>
    <p:extLst>
      <p:ext uri="{BB962C8B-B14F-4D97-AF65-F5344CB8AC3E}">
        <p14:creationId xmlns:p14="http://schemas.microsoft.com/office/powerpoint/2010/main" val="1826615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068C2-63CA-46D4-B122-C1B8BFD0A2D5}"/>
              </a:ext>
            </a:extLst>
          </p:cNvPr>
          <p:cNvSpPr>
            <a:spLocks noGrp="1"/>
          </p:cNvSpPr>
          <p:nvPr>
            <p:ph type="title"/>
          </p:nvPr>
        </p:nvSpPr>
        <p:spPr>
          <a:xfrm>
            <a:off x="235676" y="507127"/>
            <a:ext cx="8090451" cy="571937"/>
          </a:xfrm>
        </p:spPr>
        <p:txBody>
          <a:bodyPr>
            <a:noAutofit/>
          </a:bodyPr>
          <a:lstStyle/>
          <a:p>
            <a:r>
              <a:rPr lang="en-US" sz="3600" b="1" dirty="0">
                <a:solidFill>
                  <a:srgbClr val="EA5E29"/>
                </a:solidFill>
                <a:cs typeface="Calibri" panose="020F0502020204030204" pitchFamily="34" charset="0"/>
              </a:rPr>
              <a:t>Communication Pathway</a:t>
            </a:r>
          </a:p>
        </p:txBody>
      </p:sp>
      <p:pic>
        <p:nvPicPr>
          <p:cNvPr id="9" name="Picture 8" descr="Graphical user interface, text, application&#10;&#10;Description automatically generated">
            <a:extLst>
              <a:ext uri="{FF2B5EF4-FFF2-40B4-BE49-F238E27FC236}">
                <a16:creationId xmlns:a16="http://schemas.microsoft.com/office/drawing/2014/main" id="{70DD7241-3B38-6B48-94DB-898E19B99B08}"/>
              </a:ext>
            </a:extLst>
          </p:cNvPr>
          <p:cNvPicPr>
            <a:picLocks noChangeAspect="1"/>
          </p:cNvPicPr>
          <p:nvPr/>
        </p:nvPicPr>
        <p:blipFill rotWithShape="1">
          <a:blip r:embed="rId3"/>
          <a:srcRect b="86945"/>
          <a:stretch/>
        </p:blipFill>
        <p:spPr>
          <a:xfrm>
            <a:off x="347485" y="1563333"/>
            <a:ext cx="8675879" cy="536222"/>
          </a:xfrm>
          <a:prstGeom prst="rect">
            <a:avLst/>
          </a:prstGeom>
        </p:spPr>
      </p:pic>
      <p:sp>
        <p:nvSpPr>
          <p:cNvPr id="10" name="Content Placeholder 2">
            <a:extLst>
              <a:ext uri="{FF2B5EF4-FFF2-40B4-BE49-F238E27FC236}">
                <a16:creationId xmlns:a16="http://schemas.microsoft.com/office/drawing/2014/main" id="{1FAAE10F-E7F1-B449-8ED5-9655EFCA98C6}"/>
              </a:ext>
            </a:extLst>
          </p:cNvPr>
          <p:cNvSpPr txBox="1">
            <a:spLocks/>
          </p:cNvSpPr>
          <p:nvPr/>
        </p:nvSpPr>
        <p:spPr>
          <a:xfrm>
            <a:off x="309202" y="2231330"/>
            <a:ext cx="1113707" cy="1636079"/>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000" dirty="0"/>
              <a:t>Build rapport and establish trust.</a:t>
            </a:r>
          </a:p>
        </p:txBody>
      </p:sp>
      <p:sp>
        <p:nvSpPr>
          <p:cNvPr id="12" name="Content Placeholder 2">
            <a:extLst>
              <a:ext uri="{FF2B5EF4-FFF2-40B4-BE49-F238E27FC236}">
                <a16:creationId xmlns:a16="http://schemas.microsoft.com/office/drawing/2014/main" id="{E097EAA1-38EF-364F-85E6-DEC25D3CBA90}"/>
              </a:ext>
            </a:extLst>
          </p:cNvPr>
          <p:cNvSpPr txBox="1">
            <a:spLocks/>
          </p:cNvSpPr>
          <p:nvPr/>
        </p:nvSpPr>
        <p:spPr>
          <a:xfrm>
            <a:off x="1530878" y="3091525"/>
            <a:ext cx="1433367" cy="2139346"/>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000" dirty="0"/>
              <a:t>Seek guidance and input from youth on what matters to them.</a:t>
            </a:r>
          </a:p>
        </p:txBody>
      </p:sp>
      <p:pic>
        <p:nvPicPr>
          <p:cNvPr id="13" name="Picture 12" descr="Graphical user interface, text, application&#10;&#10;Description automatically generated">
            <a:extLst>
              <a:ext uri="{FF2B5EF4-FFF2-40B4-BE49-F238E27FC236}">
                <a16:creationId xmlns:a16="http://schemas.microsoft.com/office/drawing/2014/main" id="{CF87D52A-F055-2342-94E9-5E036A5246C1}"/>
              </a:ext>
            </a:extLst>
          </p:cNvPr>
          <p:cNvPicPr>
            <a:picLocks noChangeAspect="1"/>
          </p:cNvPicPr>
          <p:nvPr/>
        </p:nvPicPr>
        <p:blipFill rotWithShape="1">
          <a:blip r:embed="rId3"/>
          <a:srcRect l="71962" t="27911" r="5165" b="56352"/>
          <a:stretch/>
        </p:blipFill>
        <p:spPr>
          <a:xfrm>
            <a:off x="2842135" y="3094119"/>
            <a:ext cx="2032215" cy="615553"/>
          </a:xfrm>
          <a:prstGeom prst="rect">
            <a:avLst/>
          </a:prstGeom>
        </p:spPr>
      </p:pic>
      <p:pic>
        <p:nvPicPr>
          <p:cNvPr id="14" name="Picture 13" descr="Graphical user interface, text, application&#10;&#10;Description automatically generated">
            <a:extLst>
              <a:ext uri="{FF2B5EF4-FFF2-40B4-BE49-F238E27FC236}">
                <a16:creationId xmlns:a16="http://schemas.microsoft.com/office/drawing/2014/main" id="{16C9C53B-C355-334D-9471-FE62BBB2ED60}"/>
              </a:ext>
            </a:extLst>
          </p:cNvPr>
          <p:cNvPicPr>
            <a:picLocks noChangeAspect="1"/>
          </p:cNvPicPr>
          <p:nvPr/>
        </p:nvPicPr>
        <p:blipFill rotWithShape="1">
          <a:blip r:embed="rId3"/>
          <a:srcRect l="32659" t="13362" b="71922"/>
          <a:stretch/>
        </p:blipFill>
        <p:spPr>
          <a:xfrm>
            <a:off x="1440991" y="2293330"/>
            <a:ext cx="7582374" cy="637863"/>
          </a:xfrm>
          <a:prstGeom prst="rect">
            <a:avLst/>
          </a:prstGeom>
        </p:spPr>
      </p:pic>
      <p:pic>
        <p:nvPicPr>
          <p:cNvPr id="16" name="Picture 15" descr="Graphical user interface, text, application&#10;&#10;Description automatically generated">
            <a:extLst>
              <a:ext uri="{FF2B5EF4-FFF2-40B4-BE49-F238E27FC236}">
                <a16:creationId xmlns:a16="http://schemas.microsoft.com/office/drawing/2014/main" id="{D344D066-CEC0-9F41-B766-41CF9A05DEBC}"/>
              </a:ext>
            </a:extLst>
          </p:cNvPr>
          <p:cNvPicPr>
            <a:picLocks noChangeAspect="1"/>
          </p:cNvPicPr>
          <p:nvPr/>
        </p:nvPicPr>
        <p:blipFill rotWithShape="1">
          <a:blip r:embed="rId3"/>
          <a:srcRect l="71962" t="42680" r="5165" b="41389"/>
          <a:stretch/>
        </p:blipFill>
        <p:spPr>
          <a:xfrm>
            <a:off x="4906573" y="3091525"/>
            <a:ext cx="2032216" cy="623156"/>
          </a:xfrm>
          <a:prstGeom prst="rect">
            <a:avLst/>
          </a:prstGeom>
        </p:spPr>
      </p:pic>
      <p:pic>
        <p:nvPicPr>
          <p:cNvPr id="22" name="Picture 21" descr="Text&#10;&#10;Description automatically generated with medium confidence">
            <a:extLst>
              <a:ext uri="{FF2B5EF4-FFF2-40B4-BE49-F238E27FC236}">
                <a16:creationId xmlns:a16="http://schemas.microsoft.com/office/drawing/2014/main" id="{1E9EF3CF-9394-5D41-817D-5E06832D681B}"/>
              </a:ext>
            </a:extLst>
          </p:cNvPr>
          <p:cNvPicPr>
            <a:picLocks noChangeAspect="1"/>
          </p:cNvPicPr>
          <p:nvPr/>
        </p:nvPicPr>
        <p:blipFill>
          <a:blip r:embed="rId4"/>
          <a:stretch>
            <a:fillRect/>
          </a:stretch>
        </p:blipFill>
        <p:spPr>
          <a:xfrm>
            <a:off x="7067565" y="3147841"/>
            <a:ext cx="1955800" cy="502920"/>
          </a:xfrm>
          <a:prstGeom prst="rect">
            <a:avLst/>
          </a:prstGeom>
        </p:spPr>
      </p:pic>
      <p:sp>
        <p:nvSpPr>
          <p:cNvPr id="23" name="Content Placeholder 2">
            <a:extLst>
              <a:ext uri="{FF2B5EF4-FFF2-40B4-BE49-F238E27FC236}">
                <a16:creationId xmlns:a16="http://schemas.microsoft.com/office/drawing/2014/main" id="{9DA72568-07E5-7D43-A84E-13C12672A2CF}"/>
              </a:ext>
            </a:extLst>
          </p:cNvPr>
          <p:cNvSpPr txBox="1">
            <a:spLocks/>
          </p:cNvSpPr>
          <p:nvPr/>
        </p:nvSpPr>
        <p:spPr>
          <a:xfrm>
            <a:off x="3098729" y="3812883"/>
            <a:ext cx="1834359" cy="1784159"/>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000" dirty="0"/>
              <a:t>Choose the frame for communication based on insights from youth.</a:t>
            </a:r>
          </a:p>
        </p:txBody>
      </p:sp>
      <p:sp>
        <p:nvSpPr>
          <p:cNvPr id="24" name="Content Placeholder 2">
            <a:extLst>
              <a:ext uri="{FF2B5EF4-FFF2-40B4-BE49-F238E27FC236}">
                <a16:creationId xmlns:a16="http://schemas.microsoft.com/office/drawing/2014/main" id="{17370A91-95D2-E845-8E20-91826D5B6DC1}"/>
              </a:ext>
            </a:extLst>
          </p:cNvPr>
          <p:cNvSpPr txBox="1">
            <a:spLocks/>
          </p:cNvSpPr>
          <p:nvPr/>
        </p:nvSpPr>
        <p:spPr>
          <a:xfrm>
            <a:off x="5067573" y="3867409"/>
            <a:ext cx="1982064" cy="1784160"/>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000" dirty="0"/>
              <a:t>Select evidence to provide compelling reasons not to use drugs or alcohol.</a:t>
            </a:r>
          </a:p>
        </p:txBody>
      </p:sp>
      <p:sp>
        <p:nvSpPr>
          <p:cNvPr id="25" name="Content Placeholder 2">
            <a:extLst>
              <a:ext uri="{FF2B5EF4-FFF2-40B4-BE49-F238E27FC236}">
                <a16:creationId xmlns:a16="http://schemas.microsoft.com/office/drawing/2014/main" id="{F402140D-540E-CC4C-8F24-3032D9062E05}"/>
              </a:ext>
            </a:extLst>
          </p:cNvPr>
          <p:cNvSpPr txBox="1">
            <a:spLocks/>
          </p:cNvSpPr>
          <p:nvPr/>
        </p:nvSpPr>
        <p:spPr>
          <a:xfrm>
            <a:off x="7067565" y="3867409"/>
            <a:ext cx="1562069" cy="1815153"/>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000" dirty="0"/>
              <a:t>Select one or more actions to suggest.</a:t>
            </a:r>
          </a:p>
        </p:txBody>
      </p:sp>
    </p:spTree>
    <p:extLst>
      <p:ext uri="{BB962C8B-B14F-4D97-AF65-F5344CB8AC3E}">
        <p14:creationId xmlns:p14="http://schemas.microsoft.com/office/powerpoint/2010/main" val="2751087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F988787-DDCC-4970-8622-3E06D42D5AFE}"/>
              </a:ext>
            </a:extLst>
          </p:cNvPr>
          <p:cNvSpPr>
            <a:spLocks noGrp="1"/>
          </p:cNvSpPr>
          <p:nvPr>
            <p:ph type="title"/>
          </p:nvPr>
        </p:nvSpPr>
        <p:spPr>
          <a:xfrm>
            <a:off x="176297" y="215482"/>
            <a:ext cx="8590805" cy="664457"/>
          </a:xfrm>
        </p:spPr>
        <p:txBody>
          <a:bodyPr>
            <a:normAutofit/>
          </a:bodyPr>
          <a:lstStyle/>
          <a:p>
            <a:r>
              <a:rPr lang="en-US" sz="3200" b="1" dirty="0">
                <a:solidFill>
                  <a:srgbClr val="EA5E29"/>
                </a:solidFill>
                <a:cs typeface="Calibri" panose="020F0502020204030204" pitchFamily="34" charset="0"/>
              </a:rPr>
              <a:t>Establish Trust</a:t>
            </a:r>
          </a:p>
        </p:txBody>
      </p:sp>
      <p:sp>
        <p:nvSpPr>
          <p:cNvPr id="9" name="TextBox 8">
            <a:extLst>
              <a:ext uri="{FF2B5EF4-FFF2-40B4-BE49-F238E27FC236}">
                <a16:creationId xmlns:a16="http://schemas.microsoft.com/office/drawing/2014/main" id="{FE79EF54-A127-4DD2-95A2-8D6A7331FC45}"/>
              </a:ext>
            </a:extLst>
          </p:cNvPr>
          <p:cNvSpPr txBox="1"/>
          <p:nvPr/>
        </p:nvSpPr>
        <p:spPr>
          <a:xfrm>
            <a:off x="461638" y="1732773"/>
            <a:ext cx="6202345" cy="3913059"/>
          </a:xfrm>
          <a:prstGeom prst="rect">
            <a:avLst/>
          </a:prstGeom>
          <a:noFill/>
        </p:spPr>
        <p:txBody>
          <a:bodyPr wrap="square" rtlCol="0">
            <a:spAutoFit/>
          </a:bodyPr>
          <a:lstStyle/>
          <a:p>
            <a:pPr marL="214313" indent="-214313">
              <a:lnSpc>
                <a:spcPct val="150000"/>
              </a:lnSpc>
              <a:buClr>
                <a:srgbClr val="EA5E29"/>
              </a:buClr>
              <a:buFont typeface="Arial" panose="020B0604020202020204" pitchFamily="34" charset="0"/>
              <a:buChar char="•"/>
            </a:pPr>
            <a:r>
              <a:rPr lang="en-US" sz="2400" dirty="0">
                <a:latin typeface="+mj-lt"/>
              </a:rPr>
              <a:t>Ask permission before sharing info.</a:t>
            </a:r>
          </a:p>
          <a:p>
            <a:pPr marL="214313" indent="-214313">
              <a:lnSpc>
                <a:spcPct val="150000"/>
              </a:lnSpc>
              <a:buClr>
                <a:srgbClr val="EA5E29"/>
              </a:buClr>
              <a:buFont typeface="Arial" panose="020B0604020202020204" pitchFamily="34" charset="0"/>
              <a:buChar char="•"/>
            </a:pPr>
            <a:r>
              <a:rPr lang="en-US" sz="2400" dirty="0">
                <a:latin typeface="+mj-lt"/>
              </a:rPr>
              <a:t>Create a safe space.</a:t>
            </a:r>
          </a:p>
          <a:p>
            <a:pPr marL="214313" indent="-214313">
              <a:lnSpc>
                <a:spcPct val="150000"/>
              </a:lnSpc>
              <a:buClr>
                <a:srgbClr val="EA5E29"/>
              </a:buClr>
              <a:buFont typeface="Arial" panose="020B0604020202020204" pitchFamily="34" charset="0"/>
              <a:buChar char="•"/>
            </a:pPr>
            <a:r>
              <a:rPr lang="en-US" sz="2400" dirty="0">
                <a:latin typeface="+mj-lt"/>
              </a:rPr>
              <a:t>Be authentic.</a:t>
            </a:r>
          </a:p>
          <a:p>
            <a:pPr marL="214313" indent="-214313">
              <a:lnSpc>
                <a:spcPct val="150000"/>
              </a:lnSpc>
              <a:buClr>
                <a:srgbClr val="EA5E29"/>
              </a:buClr>
              <a:buFont typeface="Arial" panose="020B0604020202020204" pitchFamily="34" charset="0"/>
              <a:buChar char="•"/>
            </a:pPr>
            <a:r>
              <a:rPr lang="en-US" sz="2400" dirty="0">
                <a:latin typeface="+mj-lt"/>
              </a:rPr>
              <a:t>Approach the conversation informally.</a:t>
            </a:r>
          </a:p>
          <a:p>
            <a:pPr marL="214313" indent="-214313">
              <a:lnSpc>
                <a:spcPct val="150000"/>
              </a:lnSpc>
              <a:buClr>
                <a:srgbClr val="EA5E29"/>
              </a:buClr>
              <a:buFont typeface="Arial" panose="020B0604020202020204" pitchFamily="34" charset="0"/>
              <a:buChar char="•"/>
            </a:pPr>
            <a:r>
              <a:rPr lang="en-US" sz="2400" dirty="0">
                <a:latin typeface="+mj-lt"/>
              </a:rPr>
              <a:t>Do more listening than talking.</a:t>
            </a:r>
          </a:p>
          <a:p>
            <a:pPr marL="214313" indent="-214313">
              <a:lnSpc>
                <a:spcPct val="150000"/>
              </a:lnSpc>
              <a:buClr>
                <a:srgbClr val="EA5E29"/>
              </a:buClr>
              <a:buFont typeface="Arial" panose="020B0604020202020204" pitchFamily="34" charset="0"/>
              <a:buChar char="•"/>
            </a:pPr>
            <a:r>
              <a:rPr lang="en-US" sz="2400" dirty="0">
                <a:latin typeface="+mj-lt"/>
              </a:rPr>
              <a:t>Be transparent and trustworthy.</a:t>
            </a:r>
          </a:p>
          <a:p>
            <a:pPr marL="214313" indent="-214313">
              <a:lnSpc>
                <a:spcPct val="150000"/>
              </a:lnSpc>
              <a:buClr>
                <a:srgbClr val="EA5E29"/>
              </a:buClr>
              <a:buFont typeface="Arial" panose="020B0604020202020204" pitchFamily="34" charset="0"/>
              <a:buChar char="•"/>
            </a:pPr>
            <a:r>
              <a:rPr lang="en-US" sz="2400" dirty="0">
                <a:latin typeface="+mj-lt"/>
              </a:rPr>
              <a:t>Pay attention to body language.</a:t>
            </a:r>
          </a:p>
        </p:txBody>
      </p:sp>
      <p:pic>
        <p:nvPicPr>
          <p:cNvPr id="8" name="Picture 7" descr="Graphical user interface, text, application, chat or text message&#10;&#10;Description automatically generated">
            <a:extLst>
              <a:ext uri="{FF2B5EF4-FFF2-40B4-BE49-F238E27FC236}">
                <a16:creationId xmlns:a16="http://schemas.microsoft.com/office/drawing/2014/main" id="{1C9FD9E9-0780-F642-A45F-4FB4E0411CB3}"/>
              </a:ext>
            </a:extLst>
          </p:cNvPr>
          <p:cNvPicPr>
            <a:picLocks noChangeAspect="1"/>
          </p:cNvPicPr>
          <p:nvPr/>
        </p:nvPicPr>
        <p:blipFill rotWithShape="1">
          <a:blip r:embed="rId3"/>
          <a:srcRect t="1" b="86074"/>
          <a:stretch/>
        </p:blipFill>
        <p:spPr>
          <a:xfrm>
            <a:off x="461638" y="1068317"/>
            <a:ext cx="8492002" cy="664456"/>
          </a:xfrm>
          <a:prstGeom prst="rect">
            <a:avLst/>
          </a:prstGeom>
        </p:spPr>
      </p:pic>
    </p:spTree>
    <p:extLst>
      <p:ext uri="{BB962C8B-B14F-4D97-AF65-F5344CB8AC3E}">
        <p14:creationId xmlns:p14="http://schemas.microsoft.com/office/powerpoint/2010/main" val="4819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D230C9-A232-478F-8C99-A64BA561936E}"/>
              </a:ext>
            </a:extLst>
          </p:cNvPr>
          <p:cNvSpPr/>
          <p:nvPr/>
        </p:nvSpPr>
        <p:spPr>
          <a:xfrm>
            <a:off x="180037" y="1485486"/>
            <a:ext cx="2672891" cy="1007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FAC90C7C-0754-45F5-B0E5-F096C04CAD8A}"/>
              </a:ext>
            </a:extLst>
          </p:cNvPr>
          <p:cNvSpPr>
            <a:spLocks noGrp="1"/>
          </p:cNvSpPr>
          <p:nvPr>
            <p:ph type="title"/>
          </p:nvPr>
        </p:nvSpPr>
        <p:spPr>
          <a:xfrm>
            <a:off x="129541" y="218824"/>
            <a:ext cx="8614702" cy="664457"/>
          </a:xfrm>
        </p:spPr>
        <p:txBody>
          <a:bodyPr>
            <a:normAutofit/>
          </a:bodyPr>
          <a:lstStyle/>
          <a:p>
            <a:r>
              <a:rPr lang="en-US" sz="3200" b="1" dirty="0">
                <a:solidFill>
                  <a:srgbClr val="EA5E29"/>
                </a:solidFill>
                <a:cs typeface="Calibri" panose="020F0502020204030204" pitchFamily="34" charset="0"/>
              </a:rPr>
              <a:t>Gather Insights</a:t>
            </a:r>
          </a:p>
        </p:txBody>
      </p:sp>
      <p:sp>
        <p:nvSpPr>
          <p:cNvPr id="7" name="TextBox 6">
            <a:extLst>
              <a:ext uri="{FF2B5EF4-FFF2-40B4-BE49-F238E27FC236}">
                <a16:creationId xmlns:a16="http://schemas.microsoft.com/office/drawing/2014/main" id="{74F13E44-9327-4BD2-818D-E7E7F6C9787F}"/>
              </a:ext>
            </a:extLst>
          </p:cNvPr>
          <p:cNvSpPr txBox="1"/>
          <p:nvPr/>
        </p:nvSpPr>
        <p:spPr>
          <a:xfrm>
            <a:off x="396383" y="2372878"/>
            <a:ext cx="8351233" cy="3385542"/>
          </a:xfrm>
          <a:prstGeom prst="rect">
            <a:avLst/>
          </a:prstGeom>
          <a:noFill/>
        </p:spPr>
        <p:txBody>
          <a:bodyPr wrap="square" lIns="91440" tIns="45720" rIns="91440" bIns="45720" rtlCol="0" anchor="t">
            <a:spAutoFit/>
          </a:bodyPr>
          <a:lstStyle/>
          <a:p>
            <a:r>
              <a:rPr lang="en-US" sz="2200" b="1" dirty="0">
                <a:solidFill>
                  <a:srgbClr val="0070C0"/>
                </a:solidFill>
                <a:latin typeface="Calibri" panose="020F0502020204030204" pitchFamily="34" charset="0"/>
                <a:cs typeface="Calibri" panose="020F0502020204030204" pitchFamily="34" charset="0"/>
              </a:rPr>
              <a:t>Seek guidance and input from youth on what matters to them.</a:t>
            </a:r>
          </a:p>
          <a:p>
            <a:endParaRPr lang="en-US" sz="1500" dirty="0">
              <a:latin typeface="Calibri Light"/>
              <a:cs typeface="Calibri" panose="020F0502020204030204"/>
            </a:endParaRPr>
          </a:p>
          <a:p>
            <a:r>
              <a:rPr lang="en-US" sz="2200" dirty="0">
                <a:latin typeface="Calibri Light"/>
                <a:cs typeface="Calibri" panose="020F0502020204030204"/>
              </a:rPr>
              <a:t>Ask things like…</a:t>
            </a:r>
          </a:p>
          <a:p>
            <a:endParaRPr lang="en-US" sz="1500" dirty="0">
              <a:latin typeface="Calibri Light"/>
              <a:cs typeface="Calibri Light"/>
            </a:endParaRPr>
          </a:p>
          <a:p>
            <a:pPr marL="213995" indent="-213995">
              <a:buClr>
                <a:srgbClr val="EA5E29"/>
              </a:buClr>
              <a:buFont typeface="Arial" panose="020B0604020202020204" pitchFamily="34" charset="0"/>
              <a:buChar char="•"/>
            </a:pPr>
            <a:r>
              <a:rPr lang="en-US" sz="2200" dirty="0">
                <a:latin typeface="Calibri Light"/>
                <a:cs typeface="Calibri Light"/>
              </a:rPr>
              <a:t>What matters most to you in your life and why?</a:t>
            </a:r>
          </a:p>
          <a:p>
            <a:pPr marL="213995" indent="-213995">
              <a:buClr>
                <a:srgbClr val="EA5E29"/>
              </a:buClr>
              <a:buFont typeface="Arial" panose="020B0604020202020204" pitchFamily="34" charset="0"/>
              <a:buChar char="•"/>
            </a:pPr>
            <a:endParaRPr lang="en-US" sz="1500" dirty="0">
              <a:latin typeface="Calibri Light"/>
              <a:cs typeface="Calibri" panose="020F0502020204030204"/>
            </a:endParaRPr>
          </a:p>
          <a:p>
            <a:pPr marL="213995" indent="-213995">
              <a:buClr>
                <a:srgbClr val="EA5E29"/>
              </a:buClr>
              <a:buFont typeface="Arial" panose="020B0604020202020204" pitchFamily="34" charset="0"/>
              <a:buChar char="•"/>
            </a:pPr>
            <a:r>
              <a:rPr lang="en-US" sz="2200" dirty="0">
                <a:latin typeface="Calibri Light"/>
                <a:cs typeface="Calibri Light"/>
              </a:rPr>
              <a:t>What do you look forward to most in the coming year (or after you graduate, or beyond) and why?</a:t>
            </a:r>
          </a:p>
          <a:p>
            <a:pPr marL="213995" indent="-213995">
              <a:buClr>
                <a:srgbClr val="EA5E29"/>
              </a:buClr>
              <a:buFont typeface="Arial" panose="020B0604020202020204" pitchFamily="34" charset="0"/>
              <a:buChar char="•"/>
            </a:pPr>
            <a:endParaRPr lang="en-US" sz="1500" dirty="0">
              <a:latin typeface="Calibri Light"/>
              <a:cs typeface="Calibri" panose="020F0502020204030204"/>
            </a:endParaRPr>
          </a:p>
          <a:p>
            <a:pPr marL="213995" indent="-213995">
              <a:buClr>
                <a:srgbClr val="EA5E29"/>
              </a:buClr>
              <a:buFont typeface="Arial" panose="020B0604020202020204" pitchFamily="34" charset="0"/>
              <a:buChar char="•"/>
            </a:pPr>
            <a:r>
              <a:rPr lang="en-US" sz="2200" dirty="0">
                <a:latin typeface="Calibri Light"/>
                <a:cs typeface="Calibri Light"/>
              </a:rPr>
              <a:t>When you’re faced with making a touch choice or decision, what do you consider or think about most?</a:t>
            </a:r>
          </a:p>
        </p:txBody>
      </p:sp>
      <p:pic>
        <p:nvPicPr>
          <p:cNvPr id="10" name="Picture 9" descr="Graphical user interface, text, application&#10;&#10;Description automatically generated">
            <a:extLst>
              <a:ext uri="{FF2B5EF4-FFF2-40B4-BE49-F238E27FC236}">
                <a16:creationId xmlns:a16="http://schemas.microsoft.com/office/drawing/2014/main" id="{8B8466D0-A533-4F91-A814-71F03E882842}"/>
              </a:ext>
            </a:extLst>
          </p:cNvPr>
          <p:cNvPicPr>
            <a:picLocks noChangeAspect="1"/>
          </p:cNvPicPr>
          <p:nvPr/>
        </p:nvPicPr>
        <p:blipFill rotWithShape="1">
          <a:blip r:embed="rId3"/>
          <a:srcRect b="86945"/>
          <a:stretch/>
        </p:blipFill>
        <p:spPr>
          <a:xfrm>
            <a:off x="372261" y="990581"/>
            <a:ext cx="8618077" cy="495328"/>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B6EDD0F3-7B8E-462B-817D-C277C4C8A0B9}"/>
              </a:ext>
            </a:extLst>
          </p:cNvPr>
          <p:cNvPicPr>
            <a:picLocks noChangeAspect="1"/>
          </p:cNvPicPr>
          <p:nvPr/>
        </p:nvPicPr>
        <p:blipFill rotWithShape="1">
          <a:blip r:embed="rId3"/>
          <a:srcRect l="32659" t="13362" b="71922"/>
          <a:stretch/>
        </p:blipFill>
        <p:spPr>
          <a:xfrm>
            <a:off x="1407964" y="1520442"/>
            <a:ext cx="7582374" cy="637863"/>
          </a:xfrm>
          <a:prstGeom prst="rect">
            <a:avLst/>
          </a:prstGeom>
        </p:spPr>
      </p:pic>
    </p:spTree>
    <p:extLst>
      <p:ext uri="{BB962C8B-B14F-4D97-AF65-F5344CB8AC3E}">
        <p14:creationId xmlns:p14="http://schemas.microsoft.com/office/powerpoint/2010/main" val="293571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1EB18-ABB7-4650-AA54-960EDBF15A11}"/>
              </a:ext>
            </a:extLst>
          </p:cNvPr>
          <p:cNvSpPr>
            <a:spLocks noGrp="1"/>
          </p:cNvSpPr>
          <p:nvPr>
            <p:ph type="title"/>
          </p:nvPr>
        </p:nvSpPr>
        <p:spPr>
          <a:xfrm>
            <a:off x="343211" y="241150"/>
            <a:ext cx="8457578" cy="583406"/>
          </a:xfrm>
        </p:spPr>
        <p:txBody>
          <a:bodyPr>
            <a:normAutofit/>
          </a:bodyPr>
          <a:lstStyle/>
          <a:p>
            <a:r>
              <a:rPr lang="en-US" sz="3200" b="1" dirty="0">
                <a:solidFill>
                  <a:srgbClr val="EA5E29"/>
                </a:solidFill>
                <a:cs typeface="Calibri" panose="020F0502020204030204" pitchFamily="34" charset="0"/>
              </a:rPr>
              <a:t>“What Matters” Becomes the Framework</a:t>
            </a:r>
          </a:p>
        </p:txBody>
      </p:sp>
      <p:graphicFrame>
        <p:nvGraphicFramePr>
          <p:cNvPr id="7" name="Table 7">
            <a:extLst>
              <a:ext uri="{FF2B5EF4-FFF2-40B4-BE49-F238E27FC236}">
                <a16:creationId xmlns:a16="http://schemas.microsoft.com/office/drawing/2014/main" id="{D6F0702F-D615-4617-95B6-AEDD230F4BB4}"/>
              </a:ext>
            </a:extLst>
          </p:cNvPr>
          <p:cNvGraphicFramePr>
            <a:graphicFrameLocks noGrp="1"/>
          </p:cNvGraphicFramePr>
          <p:nvPr>
            <p:extLst>
              <p:ext uri="{D42A27DB-BD31-4B8C-83A1-F6EECF244321}">
                <p14:modId xmlns:p14="http://schemas.microsoft.com/office/powerpoint/2010/main" val="809391288"/>
              </p:ext>
            </p:extLst>
          </p:nvPr>
        </p:nvGraphicFramePr>
        <p:xfrm>
          <a:off x="531142" y="981325"/>
          <a:ext cx="8039118" cy="4455017"/>
        </p:xfrm>
        <a:graphic>
          <a:graphicData uri="http://schemas.openxmlformats.org/drawingml/2006/table">
            <a:tbl>
              <a:tblPr firstRow="1" bandRow="1">
                <a:tableStyleId>{5C22544A-7EE6-4342-B048-85BDC9FD1C3A}</a:tableStyleId>
              </a:tblPr>
              <a:tblGrid>
                <a:gridCol w="5602196">
                  <a:extLst>
                    <a:ext uri="{9D8B030D-6E8A-4147-A177-3AD203B41FA5}">
                      <a16:colId xmlns:a16="http://schemas.microsoft.com/office/drawing/2014/main" val="1258941530"/>
                    </a:ext>
                  </a:extLst>
                </a:gridCol>
                <a:gridCol w="2436922">
                  <a:extLst>
                    <a:ext uri="{9D8B030D-6E8A-4147-A177-3AD203B41FA5}">
                      <a16:colId xmlns:a16="http://schemas.microsoft.com/office/drawing/2014/main" val="188930919"/>
                    </a:ext>
                  </a:extLst>
                </a:gridCol>
              </a:tblGrid>
              <a:tr h="994324">
                <a:tc>
                  <a:txBody>
                    <a:bodyPr/>
                    <a:lstStyle/>
                    <a:p>
                      <a:r>
                        <a:rPr lang="en-US" sz="2200" b="1" i="0" dirty="0">
                          <a:solidFill>
                            <a:srgbClr val="064F80"/>
                          </a:solidFill>
                          <a:latin typeface="+mj-lt"/>
                          <a:cs typeface="Calibri" panose="020F0502020204030204" pitchFamily="34" charset="0"/>
                        </a:rPr>
                        <a:t>If youth responds in a way that suggests the following are important to them…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EE6F2"/>
                    </a:solidFill>
                  </a:tcPr>
                </a:tc>
                <a:tc>
                  <a:txBody>
                    <a:bodyPr/>
                    <a:lstStyle/>
                    <a:p>
                      <a:r>
                        <a:rPr lang="en-US" sz="2200" b="1" i="0" dirty="0">
                          <a:solidFill>
                            <a:schemeClr val="bg1"/>
                          </a:solidFill>
                          <a:latin typeface="+mj-lt"/>
                          <a:cs typeface="Calibri" panose="020F0502020204030204" pitchFamily="34" charset="0"/>
                        </a:rPr>
                        <a:t>…then frame the conversation in terms of: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457828072"/>
                  </a:ext>
                </a:extLst>
              </a:tr>
              <a:tr h="757584">
                <a:tc>
                  <a:txBody>
                    <a:bodyPr/>
                    <a:lstStyle/>
                    <a:p>
                      <a:r>
                        <a:rPr lang="en-US" sz="1800" b="0" i="0" u="none" strike="noStrike" kern="1200" baseline="0" dirty="0">
                          <a:solidFill>
                            <a:srgbClr val="0070C0"/>
                          </a:solidFill>
                          <a:latin typeface="+mj-lt"/>
                          <a:ea typeface="+mn-ea"/>
                          <a:cs typeface="+mn-cs"/>
                        </a:rPr>
                        <a:t>Their plans for the coming year, for entering high school or college or for the future, in general.</a:t>
                      </a:r>
                      <a:endParaRPr lang="en-US" sz="1800" dirty="0">
                        <a:solidFill>
                          <a:srgbClr val="0070C0"/>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25000"/>
                      </a:schemeClr>
                    </a:solidFill>
                  </a:tcPr>
                </a:tc>
                <a:tc>
                  <a:txBody>
                    <a:bodyPr/>
                    <a:lstStyle/>
                    <a:p>
                      <a:r>
                        <a:rPr lang="en-US" sz="1800" b="1" i="0" dirty="0">
                          <a:solidFill>
                            <a:srgbClr val="EA5E29"/>
                          </a:solidFill>
                          <a:latin typeface="Calibri" panose="020F0502020204030204" pitchFamily="34" charset="0"/>
                          <a:cs typeface="Calibri" panose="020F0502020204030204" pitchFamily="34" charset="0"/>
                        </a:rPr>
                        <a:t>The future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alpha val="75000"/>
                      </a:schemeClr>
                    </a:solidFill>
                  </a:tcPr>
                </a:tc>
                <a:extLst>
                  <a:ext uri="{0D108BD9-81ED-4DB2-BD59-A6C34878D82A}">
                    <a16:rowId xmlns:a16="http://schemas.microsoft.com/office/drawing/2014/main" val="3125527534"/>
                  </a:ext>
                </a:extLst>
              </a:tr>
              <a:tr h="454118">
                <a:tc>
                  <a:txBody>
                    <a:bodyPr/>
                    <a:lstStyle/>
                    <a:p>
                      <a:r>
                        <a:rPr lang="en-US" sz="1800" b="0" i="0" u="none" strike="noStrike" kern="1200" baseline="0" dirty="0">
                          <a:solidFill>
                            <a:srgbClr val="0070C0"/>
                          </a:solidFill>
                          <a:latin typeface="+mj-lt"/>
                          <a:ea typeface="+mn-ea"/>
                          <a:cs typeface="+mn-cs"/>
                        </a:rPr>
                        <a:t>Their physical or mental health.</a:t>
                      </a:r>
                      <a:endParaRPr lang="en-US" sz="1800" dirty="0">
                        <a:solidFill>
                          <a:srgbClr val="0070C0"/>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25000"/>
                      </a:schemeClr>
                    </a:solidFill>
                  </a:tcPr>
                </a:tc>
                <a:tc>
                  <a:txBody>
                    <a:bodyPr/>
                    <a:lstStyle/>
                    <a:p>
                      <a:r>
                        <a:rPr lang="en-US" sz="1800" b="1" i="0" dirty="0">
                          <a:solidFill>
                            <a:srgbClr val="EA5E29"/>
                          </a:solidFill>
                          <a:latin typeface="Calibri" panose="020F0502020204030204" pitchFamily="34" charset="0"/>
                          <a:cs typeface="Calibri" panose="020F0502020204030204" pitchFamily="34" charset="0"/>
                        </a:rPr>
                        <a:t>Risk of addiction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alpha val="75000"/>
                      </a:schemeClr>
                    </a:solidFill>
                  </a:tcPr>
                </a:tc>
                <a:extLst>
                  <a:ext uri="{0D108BD9-81ED-4DB2-BD59-A6C34878D82A}">
                    <a16:rowId xmlns:a16="http://schemas.microsoft.com/office/drawing/2014/main" val="2492394644"/>
                  </a:ext>
                </a:extLst>
              </a:tr>
              <a:tr h="785747">
                <a:tc>
                  <a:txBody>
                    <a:bodyPr/>
                    <a:lstStyle/>
                    <a:p>
                      <a:r>
                        <a:rPr lang="en-US" sz="1800" b="0" i="0" u="none" strike="noStrike" kern="1200" baseline="0" dirty="0">
                          <a:solidFill>
                            <a:srgbClr val="0070C0"/>
                          </a:solidFill>
                          <a:latin typeface="+mj-lt"/>
                          <a:ea typeface="+mn-ea"/>
                          <a:cs typeface="+mn-cs"/>
                        </a:rPr>
                        <a:t>Relationships that matter to them (e.g., parents/guardians, friends, teachers, coaches, mentors).</a:t>
                      </a:r>
                      <a:endParaRPr lang="en-US" sz="1800" dirty="0">
                        <a:solidFill>
                          <a:srgbClr val="0070C0"/>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25000"/>
                      </a:schemeClr>
                    </a:solidFill>
                  </a:tcPr>
                </a:tc>
                <a:tc>
                  <a:txBody>
                    <a:bodyPr/>
                    <a:lstStyle/>
                    <a:p>
                      <a:r>
                        <a:rPr lang="en-US" sz="1800" b="1" i="0" dirty="0">
                          <a:solidFill>
                            <a:srgbClr val="EA5E29"/>
                          </a:solidFill>
                          <a:latin typeface="Calibri" panose="020F0502020204030204" pitchFamily="34" charset="0"/>
                          <a:cs typeface="Calibri" panose="020F0502020204030204" pitchFamily="34" charset="0"/>
                        </a:rPr>
                        <a:t>Relationships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alpha val="75000"/>
                      </a:schemeClr>
                    </a:solidFill>
                  </a:tcPr>
                </a:tc>
                <a:extLst>
                  <a:ext uri="{0D108BD9-81ED-4DB2-BD59-A6C34878D82A}">
                    <a16:rowId xmlns:a16="http://schemas.microsoft.com/office/drawing/2014/main" val="2845197911"/>
                  </a:ext>
                </a:extLst>
              </a:tr>
              <a:tr h="635262">
                <a:tc>
                  <a:txBody>
                    <a:bodyPr/>
                    <a:lstStyle/>
                    <a:p>
                      <a:r>
                        <a:rPr lang="en-US" sz="1800" b="0" i="0" u="none" strike="noStrike" kern="1200" baseline="0" dirty="0">
                          <a:solidFill>
                            <a:srgbClr val="0070C0"/>
                          </a:solidFill>
                          <a:latin typeface="+mj-lt"/>
                          <a:ea typeface="+mn-ea"/>
                          <a:cs typeface="+mn-cs"/>
                        </a:rPr>
                        <a:t>Their activities in or out of school (e.g., sports, music, volunteering).</a:t>
                      </a:r>
                      <a:endParaRPr lang="en-US" sz="1800" dirty="0">
                        <a:solidFill>
                          <a:srgbClr val="0070C0"/>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25000"/>
                      </a:schemeClr>
                    </a:solidFill>
                  </a:tcPr>
                </a:tc>
                <a:tc>
                  <a:txBody>
                    <a:bodyPr/>
                    <a:lstStyle/>
                    <a:p>
                      <a:r>
                        <a:rPr lang="en-US" sz="1800" b="1" i="0" dirty="0">
                          <a:solidFill>
                            <a:srgbClr val="EA5E29"/>
                          </a:solidFill>
                          <a:latin typeface="Calibri" panose="020F0502020204030204" pitchFamily="34" charset="0"/>
                          <a:cs typeface="Calibri" panose="020F0502020204030204" pitchFamily="34" charset="0"/>
                        </a:rPr>
                        <a:t>Activities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alpha val="75000"/>
                      </a:schemeClr>
                    </a:solidFill>
                  </a:tcPr>
                </a:tc>
                <a:extLst>
                  <a:ext uri="{0D108BD9-81ED-4DB2-BD59-A6C34878D82A}">
                    <a16:rowId xmlns:a16="http://schemas.microsoft.com/office/drawing/2014/main" val="3810413813"/>
                  </a:ext>
                </a:extLst>
              </a:tr>
              <a:tr h="720208">
                <a:tc>
                  <a:txBody>
                    <a:bodyPr/>
                    <a:lstStyle/>
                    <a:p>
                      <a:r>
                        <a:rPr lang="en-US" sz="1800" b="0" i="0" u="none" strike="noStrike" kern="1200" baseline="0" dirty="0">
                          <a:solidFill>
                            <a:srgbClr val="0070C0"/>
                          </a:solidFill>
                          <a:latin typeface="+mj-lt"/>
                          <a:ea typeface="+mn-ea"/>
                          <a:cs typeface="+mn-cs"/>
                        </a:rPr>
                        <a:t>Being respected for their autonomy and being able to make their own choices.</a:t>
                      </a:r>
                      <a:endParaRPr lang="en-US" sz="1800" dirty="0">
                        <a:solidFill>
                          <a:srgbClr val="0070C0"/>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25000"/>
                      </a:schemeClr>
                    </a:solidFill>
                  </a:tcPr>
                </a:tc>
                <a:tc>
                  <a:txBody>
                    <a:bodyPr/>
                    <a:lstStyle/>
                    <a:p>
                      <a:r>
                        <a:rPr lang="en-US" sz="1800" b="1" i="0" dirty="0">
                          <a:solidFill>
                            <a:srgbClr val="EA5E29"/>
                          </a:solidFill>
                          <a:latin typeface="Calibri" panose="020F0502020204030204" pitchFamily="34" charset="0"/>
                          <a:cs typeface="Calibri" panose="020F0502020204030204" pitchFamily="34" charset="0"/>
                        </a:rPr>
                        <a:t>Self-affirmation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alpha val="75000"/>
                      </a:schemeClr>
                    </a:solidFill>
                  </a:tcPr>
                </a:tc>
                <a:extLst>
                  <a:ext uri="{0D108BD9-81ED-4DB2-BD59-A6C34878D82A}">
                    <a16:rowId xmlns:a16="http://schemas.microsoft.com/office/drawing/2014/main" val="973039972"/>
                  </a:ext>
                </a:extLst>
              </a:tr>
            </a:tbl>
          </a:graphicData>
        </a:graphic>
      </p:graphicFrame>
    </p:spTree>
    <p:extLst>
      <p:ext uri="{BB962C8B-B14F-4D97-AF65-F5344CB8AC3E}">
        <p14:creationId xmlns:p14="http://schemas.microsoft.com/office/powerpoint/2010/main" val="298713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57D970-DCC5-4FDB-B924-8C3F96489A74}"/>
              </a:ext>
            </a:extLst>
          </p:cNvPr>
          <p:cNvSpPr/>
          <p:nvPr/>
        </p:nvSpPr>
        <p:spPr>
          <a:xfrm>
            <a:off x="129540" y="1447470"/>
            <a:ext cx="2865120" cy="2173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E568CFB7-4ACD-4CFF-B083-03F7B6E102CC}"/>
              </a:ext>
            </a:extLst>
          </p:cNvPr>
          <p:cNvSpPr>
            <a:spLocks noGrp="1"/>
          </p:cNvSpPr>
          <p:nvPr>
            <p:ph type="title"/>
          </p:nvPr>
        </p:nvSpPr>
        <p:spPr>
          <a:xfrm>
            <a:off x="129540" y="177954"/>
            <a:ext cx="8637563" cy="664457"/>
          </a:xfrm>
        </p:spPr>
        <p:txBody>
          <a:bodyPr>
            <a:normAutofit/>
          </a:bodyPr>
          <a:lstStyle/>
          <a:p>
            <a:r>
              <a:rPr lang="en-US" sz="3200" b="1" dirty="0">
                <a:solidFill>
                  <a:srgbClr val="EA5E29"/>
                </a:solidFill>
                <a:cs typeface="Calibri" panose="020F0502020204030204" pitchFamily="34" charset="0"/>
              </a:rPr>
              <a:t>Frame the Communication</a:t>
            </a:r>
          </a:p>
        </p:txBody>
      </p:sp>
      <p:sp>
        <p:nvSpPr>
          <p:cNvPr id="10" name="Rectangle 9">
            <a:extLst>
              <a:ext uri="{FF2B5EF4-FFF2-40B4-BE49-F238E27FC236}">
                <a16:creationId xmlns:a16="http://schemas.microsoft.com/office/drawing/2014/main" id="{EB12A4AB-8515-4919-AABF-4170C29FB32B}"/>
              </a:ext>
            </a:extLst>
          </p:cNvPr>
          <p:cNvSpPr/>
          <p:nvPr/>
        </p:nvSpPr>
        <p:spPr>
          <a:xfrm>
            <a:off x="1844355" y="2143383"/>
            <a:ext cx="1327019" cy="664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4C4A2023-83E3-554B-991E-8957BEAD39FE}"/>
              </a:ext>
            </a:extLst>
          </p:cNvPr>
          <p:cNvSpPr/>
          <p:nvPr/>
        </p:nvSpPr>
        <p:spPr>
          <a:xfrm>
            <a:off x="2994660" y="2020493"/>
            <a:ext cx="3381756" cy="27277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a:extLst>
              <a:ext uri="{FF2B5EF4-FFF2-40B4-BE49-F238E27FC236}">
                <a16:creationId xmlns:a16="http://schemas.microsoft.com/office/drawing/2014/main" id="{74023DDA-B6A3-4F9F-94F3-F812A44394BA}"/>
              </a:ext>
            </a:extLst>
          </p:cNvPr>
          <p:cNvSpPr txBox="1"/>
          <p:nvPr/>
        </p:nvSpPr>
        <p:spPr>
          <a:xfrm>
            <a:off x="401775" y="2169304"/>
            <a:ext cx="6100147" cy="861774"/>
          </a:xfrm>
          <a:prstGeom prst="rect">
            <a:avLst/>
          </a:prstGeom>
          <a:noFill/>
        </p:spPr>
        <p:txBody>
          <a:bodyPr wrap="square" lIns="91440" tIns="45720" rIns="91440" bIns="45720" anchor="t">
            <a:spAutoFit/>
          </a:bodyPr>
          <a:lstStyle/>
          <a:p>
            <a:r>
              <a:rPr lang="en-US" b="1" dirty="0">
                <a:solidFill>
                  <a:srgbClr val="EA5E29"/>
                </a:solidFill>
                <a:latin typeface="+mj-lt"/>
                <a:ea typeface="+mn-lt"/>
                <a:cs typeface="Calibri" panose="020F0502020204030204" pitchFamily="34" charset="0"/>
              </a:rPr>
              <a:t>The future: </a:t>
            </a:r>
            <a:r>
              <a:rPr lang="en-US" dirty="0">
                <a:latin typeface="+mj-lt"/>
                <a:ea typeface="+mn-lt"/>
                <a:cs typeface="+mn-lt"/>
              </a:rPr>
              <a:t>Don’t let drug and alcohol use change or control your plans for the future. </a:t>
            </a:r>
            <a:endParaRPr lang="en-US" b="1" dirty="0">
              <a:latin typeface="+mj-lt"/>
              <a:ea typeface="+mn-lt"/>
              <a:cs typeface="+mn-lt"/>
            </a:endParaRPr>
          </a:p>
          <a:p>
            <a:endParaRPr lang="en-US" sz="1400" dirty="0">
              <a:latin typeface="+mj-lt"/>
            </a:endParaRPr>
          </a:p>
        </p:txBody>
      </p:sp>
      <p:sp>
        <p:nvSpPr>
          <p:cNvPr id="14" name="TextBox 13">
            <a:extLst>
              <a:ext uri="{FF2B5EF4-FFF2-40B4-BE49-F238E27FC236}">
                <a16:creationId xmlns:a16="http://schemas.microsoft.com/office/drawing/2014/main" id="{A92ED549-61CC-4E3C-8C28-5F88F7E704E5}"/>
              </a:ext>
            </a:extLst>
          </p:cNvPr>
          <p:cNvSpPr txBox="1"/>
          <p:nvPr/>
        </p:nvSpPr>
        <p:spPr>
          <a:xfrm>
            <a:off x="378981" y="5156472"/>
            <a:ext cx="7164652" cy="1107996"/>
          </a:xfrm>
          <a:prstGeom prst="rect">
            <a:avLst/>
          </a:prstGeom>
          <a:noFill/>
        </p:spPr>
        <p:txBody>
          <a:bodyPr wrap="square" lIns="91440" tIns="45720" rIns="91440" bIns="45720" anchor="t">
            <a:spAutoFit/>
          </a:bodyPr>
          <a:lstStyle/>
          <a:p>
            <a:endParaRPr lang="en-US" sz="1600" dirty="0">
              <a:latin typeface="+mj-lt"/>
              <a:ea typeface="+mn-lt"/>
              <a:cs typeface="+mn-lt"/>
            </a:endParaRPr>
          </a:p>
          <a:p>
            <a:r>
              <a:rPr lang="en-US" b="1" dirty="0">
                <a:solidFill>
                  <a:srgbClr val="EA5E29"/>
                </a:solidFill>
                <a:latin typeface="+mj-lt"/>
                <a:ea typeface="+mn-lt"/>
                <a:cs typeface="Calibri" panose="020F0502020204030204" pitchFamily="34" charset="0"/>
              </a:rPr>
              <a:t>Self-affirmation​: </a:t>
            </a:r>
            <a:r>
              <a:rPr lang="en-US" dirty="0">
                <a:latin typeface="+mj-lt"/>
                <a:ea typeface="+mn-lt"/>
                <a:cs typeface="Calibri Light"/>
              </a:rPr>
              <a:t>You respect yourself and want to make decisions that are best for you. Trust yourself and your choice not to use drugs or alcohol. </a:t>
            </a:r>
            <a:endParaRPr lang="en-US" dirty="0">
              <a:latin typeface="+mj-lt"/>
              <a:ea typeface="+mn-lt"/>
              <a:cs typeface="+mn-lt"/>
            </a:endParaRPr>
          </a:p>
          <a:p>
            <a:endParaRPr lang="en-US" sz="1400" dirty="0">
              <a:latin typeface="+mj-lt"/>
            </a:endParaRPr>
          </a:p>
        </p:txBody>
      </p:sp>
      <p:sp>
        <p:nvSpPr>
          <p:cNvPr id="15" name="TextBox 14">
            <a:extLst>
              <a:ext uri="{FF2B5EF4-FFF2-40B4-BE49-F238E27FC236}">
                <a16:creationId xmlns:a16="http://schemas.microsoft.com/office/drawing/2014/main" id="{5F14783C-10BC-4CF5-8DB8-678E8FF09F58}"/>
              </a:ext>
            </a:extLst>
          </p:cNvPr>
          <p:cNvSpPr txBox="1"/>
          <p:nvPr/>
        </p:nvSpPr>
        <p:spPr>
          <a:xfrm>
            <a:off x="378795" y="2949767"/>
            <a:ext cx="8578581" cy="2523768"/>
          </a:xfrm>
          <a:prstGeom prst="rect">
            <a:avLst/>
          </a:prstGeom>
          <a:noFill/>
        </p:spPr>
        <p:txBody>
          <a:bodyPr wrap="square" lIns="91440" tIns="45720" rIns="91440" bIns="45720" anchor="t">
            <a:spAutoFit/>
          </a:bodyPr>
          <a:lstStyle/>
          <a:p>
            <a:r>
              <a:rPr lang="en-US" b="1" dirty="0">
                <a:solidFill>
                  <a:srgbClr val="EA5E29"/>
                </a:solidFill>
                <a:latin typeface="+mj-lt"/>
                <a:ea typeface="+mn-lt"/>
                <a:cs typeface="Calibri" panose="020F0502020204030204" pitchFamily="34" charset="0"/>
              </a:rPr>
              <a:t>Risk of addiction: </a:t>
            </a:r>
            <a:r>
              <a:rPr lang="en-US" dirty="0">
                <a:latin typeface="+mj-lt"/>
                <a:ea typeface="+mn-lt"/>
                <a:cs typeface="+mn-lt"/>
              </a:rPr>
              <a:t>Drug and alcohol use change parts of your brain that impact how you think and act. The more you use them, the harder it can be to stop, even if you want to.   </a:t>
            </a:r>
            <a:endParaRPr lang="en-US" dirty="0">
              <a:latin typeface="+mj-lt"/>
            </a:endParaRPr>
          </a:p>
          <a:p>
            <a:endParaRPr lang="en-US" b="1" dirty="0">
              <a:solidFill>
                <a:srgbClr val="EA5E29"/>
              </a:solidFill>
              <a:latin typeface="+mj-lt"/>
              <a:ea typeface="+mn-lt"/>
              <a:cs typeface="Calibri" panose="020F0502020204030204" pitchFamily="34" charset="0"/>
            </a:endParaRPr>
          </a:p>
          <a:p>
            <a:r>
              <a:rPr lang="en-US" b="1" dirty="0">
                <a:solidFill>
                  <a:srgbClr val="EA5E29"/>
                </a:solidFill>
                <a:latin typeface="+mj-lt"/>
                <a:ea typeface="+mn-lt"/>
                <a:cs typeface="Calibri" panose="020F0502020204030204" pitchFamily="34" charset="0"/>
              </a:rPr>
              <a:t>Relationships</a:t>
            </a:r>
            <a:r>
              <a:rPr lang="en-US" b="1" dirty="0">
                <a:solidFill>
                  <a:srgbClr val="064F80"/>
                </a:solidFill>
                <a:latin typeface="+mj-lt"/>
                <a:ea typeface="+mn-lt"/>
                <a:cs typeface="Calibri" panose="020F0502020204030204" pitchFamily="34" charset="0"/>
              </a:rPr>
              <a:t>: </a:t>
            </a:r>
            <a:r>
              <a:rPr lang="en-US" dirty="0">
                <a:latin typeface="+mj-lt"/>
                <a:ea typeface="+mn-lt"/>
                <a:cs typeface="+mn-lt"/>
              </a:rPr>
              <a:t>There are people in your life who matter to you.</a:t>
            </a:r>
            <a:r>
              <a:rPr lang="en-US" dirty="0">
                <a:solidFill>
                  <a:srgbClr val="EA5E29"/>
                </a:solidFill>
                <a:latin typeface="+mj-lt"/>
                <a:ea typeface="+mn-lt"/>
                <a:cs typeface="+mn-lt"/>
              </a:rPr>
              <a:t> </a:t>
            </a:r>
            <a:r>
              <a:rPr lang="en-US" b="1" i="1" dirty="0">
                <a:solidFill>
                  <a:srgbClr val="EA5E29"/>
                </a:solidFill>
                <a:latin typeface="+mj-lt"/>
                <a:ea typeface="+mn-lt"/>
                <a:cs typeface="Calibri" panose="020F0502020204030204" pitchFamily="34" charset="0"/>
              </a:rPr>
              <a:t>(For middle school) </a:t>
            </a:r>
            <a:r>
              <a:rPr lang="en-US" dirty="0">
                <a:latin typeface="+mj-lt"/>
                <a:ea typeface="+mn-lt"/>
                <a:cs typeface="+mn-lt"/>
              </a:rPr>
              <a:t>And you try hard not to let them down. </a:t>
            </a:r>
            <a:r>
              <a:rPr lang="en-US" b="1" i="1" dirty="0">
                <a:solidFill>
                  <a:srgbClr val="EA5E29"/>
                </a:solidFill>
                <a:latin typeface="+mj-lt"/>
                <a:ea typeface="+mn-lt"/>
                <a:cs typeface="Calibri" panose="020F0502020204030204" pitchFamily="34" charset="0"/>
              </a:rPr>
              <a:t>(For high school) </a:t>
            </a:r>
            <a:r>
              <a:rPr lang="en-US" dirty="0">
                <a:latin typeface="+mj-lt"/>
                <a:ea typeface="+mn-lt"/>
                <a:cs typeface="+mn-lt"/>
              </a:rPr>
              <a:t>And you try hard to make them proud.</a:t>
            </a:r>
          </a:p>
          <a:p>
            <a:endParaRPr lang="en-US" b="1" dirty="0">
              <a:latin typeface="+mj-lt"/>
              <a:ea typeface="+mn-lt"/>
              <a:cs typeface="Calibri" panose="020F0502020204030204" pitchFamily="34" charset="0"/>
            </a:endParaRPr>
          </a:p>
          <a:p>
            <a:r>
              <a:rPr lang="en-US" b="1" dirty="0">
                <a:solidFill>
                  <a:srgbClr val="EA5E29"/>
                </a:solidFill>
                <a:latin typeface="+mj-lt"/>
                <a:ea typeface="+mn-lt"/>
                <a:cs typeface="Calibri" panose="020F0502020204030204" pitchFamily="34" charset="0"/>
              </a:rPr>
              <a:t>Activities: </a:t>
            </a:r>
            <a:r>
              <a:rPr lang="en-US" dirty="0">
                <a:latin typeface="+mj-lt"/>
                <a:ea typeface="+mn-lt"/>
                <a:cs typeface="+mn-lt"/>
              </a:rPr>
              <a:t>Participating in sports, music, hobbies or other activities can help you build friendships, stay in shape, get into and receive scholarships for college and have fun. </a:t>
            </a:r>
          </a:p>
          <a:p>
            <a:endParaRPr lang="en-US" sz="1400" dirty="0">
              <a:latin typeface="+mj-lt"/>
            </a:endParaRPr>
          </a:p>
        </p:txBody>
      </p:sp>
      <p:pic>
        <p:nvPicPr>
          <p:cNvPr id="16" name="Picture 15" descr="Graphical user interface, text, application&#10;&#10;Description automatically generated">
            <a:extLst>
              <a:ext uri="{FF2B5EF4-FFF2-40B4-BE49-F238E27FC236}">
                <a16:creationId xmlns:a16="http://schemas.microsoft.com/office/drawing/2014/main" id="{5133A4BC-444B-4925-94C4-88AE44E36880}"/>
              </a:ext>
            </a:extLst>
          </p:cNvPr>
          <p:cNvPicPr>
            <a:picLocks noChangeAspect="1"/>
          </p:cNvPicPr>
          <p:nvPr/>
        </p:nvPicPr>
        <p:blipFill rotWithShape="1">
          <a:blip r:embed="rId3"/>
          <a:srcRect l="32659" t="13362" b="71922"/>
          <a:stretch/>
        </p:blipFill>
        <p:spPr>
          <a:xfrm>
            <a:off x="1456708" y="1369750"/>
            <a:ext cx="7557751" cy="635245"/>
          </a:xfrm>
          <a:prstGeom prst="rect">
            <a:avLst/>
          </a:prstGeom>
        </p:spPr>
      </p:pic>
      <p:pic>
        <p:nvPicPr>
          <p:cNvPr id="17" name="Picture 16" descr="Graphical user interface, text, application&#10;&#10;Description automatically generated">
            <a:extLst>
              <a:ext uri="{FF2B5EF4-FFF2-40B4-BE49-F238E27FC236}">
                <a16:creationId xmlns:a16="http://schemas.microsoft.com/office/drawing/2014/main" id="{F553FF35-3B85-4D1B-9F46-72191011CCC8}"/>
              </a:ext>
            </a:extLst>
          </p:cNvPr>
          <p:cNvPicPr>
            <a:picLocks noChangeAspect="1"/>
          </p:cNvPicPr>
          <p:nvPr/>
        </p:nvPicPr>
        <p:blipFill rotWithShape="1">
          <a:blip r:embed="rId3"/>
          <a:srcRect b="86945"/>
          <a:stretch/>
        </p:blipFill>
        <p:spPr>
          <a:xfrm>
            <a:off x="129540" y="826208"/>
            <a:ext cx="8884920" cy="510665"/>
          </a:xfrm>
          <a:prstGeom prst="rect">
            <a:avLst/>
          </a:prstGeom>
        </p:spPr>
      </p:pic>
      <p:pic>
        <p:nvPicPr>
          <p:cNvPr id="18" name="Picture 17" descr="Graphical user interface, text, application&#10;&#10;Description automatically generated">
            <a:extLst>
              <a:ext uri="{FF2B5EF4-FFF2-40B4-BE49-F238E27FC236}">
                <a16:creationId xmlns:a16="http://schemas.microsoft.com/office/drawing/2014/main" id="{EAE02E51-4D39-49DB-91F7-7757AB320D1F}"/>
              </a:ext>
            </a:extLst>
          </p:cNvPr>
          <p:cNvPicPr>
            <a:picLocks noChangeAspect="1"/>
          </p:cNvPicPr>
          <p:nvPr/>
        </p:nvPicPr>
        <p:blipFill rotWithShape="1">
          <a:blip r:embed="rId3"/>
          <a:srcRect l="71962" t="27911" b="56352"/>
          <a:stretch/>
        </p:blipFill>
        <p:spPr>
          <a:xfrm>
            <a:off x="6376416" y="2019943"/>
            <a:ext cx="2619929" cy="703229"/>
          </a:xfrm>
          <a:prstGeom prst="rect">
            <a:avLst/>
          </a:prstGeom>
          <a:ln>
            <a:noFill/>
          </a:ln>
        </p:spPr>
      </p:pic>
    </p:spTree>
    <p:extLst>
      <p:ext uri="{BB962C8B-B14F-4D97-AF65-F5344CB8AC3E}">
        <p14:creationId xmlns:p14="http://schemas.microsoft.com/office/powerpoint/2010/main" val="27165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 application, chat or text message&#10;&#10;Description automatically generated">
            <a:extLst>
              <a:ext uri="{FF2B5EF4-FFF2-40B4-BE49-F238E27FC236}">
                <a16:creationId xmlns:a16="http://schemas.microsoft.com/office/drawing/2014/main" id="{6A6FF6F2-55F8-C844-83A8-3AD2626D35F7}"/>
              </a:ext>
            </a:extLst>
          </p:cNvPr>
          <p:cNvPicPr>
            <a:picLocks noChangeAspect="1"/>
          </p:cNvPicPr>
          <p:nvPr/>
        </p:nvPicPr>
        <p:blipFill rotWithShape="1">
          <a:blip r:embed="rId3"/>
          <a:srcRect t="1" b="79105"/>
          <a:stretch/>
        </p:blipFill>
        <p:spPr>
          <a:xfrm>
            <a:off x="129540" y="796613"/>
            <a:ext cx="8884920" cy="817288"/>
          </a:xfrm>
          <a:prstGeom prst="rect">
            <a:avLst/>
          </a:prstGeom>
        </p:spPr>
      </p:pic>
      <p:sp>
        <p:nvSpPr>
          <p:cNvPr id="6" name="Rectangle 5">
            <a:extLst>
              <a:ext uri="{FF2B5EF4-FFF2-40B4-BE49-F238E27FC236}">
                <a16:creationId xmlns:a16="http://schemas.microsoft.com/office/drawing/2014/main" id="{4EE38F72-7F93-4E1A-9FF7-906623915CB0}"/>
              </a:ext>
            </a:extLst>
          </p:cNvPr>
          <p:cNvSpPr/>
          <p:nvPr/>
        </p:nvSpPr>
        <p:spPr>
          <a:xfrm>
            <a:off x="231306" y="1383362"/>
            <a:ext cx="8885215" cy="460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14" descr="Graphical user interface, text, application, chat or text message&#10;&#10;Description automatically generated">
            <a:extLst>
              <a:ext uri="{FF2B5EF4-FFF2-40B4-BE49-F238E27FC236}">
                <a16:creationId xmlns:a16="http://schemas.microsoft.com/office/drawing/2014/main" id="{DFF49180-EBA2-1742-A19D-3ACEEFA6AFAA}"/>
              </a:ext>
            </a:extLst>
          </p:cNvPr>
          <p:cNvPicPr>
            <a:picLocks noChangeAspect="1"/>
          </p:cNvPicPr>
          <p:nvPr/>
        </p:nvPicPr>
        <p:blipFill rotWithShape="1">
          <a:blip r:embed="rId3"/>
          <a:srcRect l="32709" t="13300" r="-1475" b="57433"/>
          <a:stretch/>
        </p:blipFill>
        <p:spPr>
          <a:xfrm>
            <a:off x="3053160" y="1300120"/>
            <a:ext cx="6109855" cy="1144814"/>
          </a:xfrm>
          <a:prstGeom prst="rect">
            <a:avLst/>
          </a:prstGeom>
        </p:spPr>
      </p:pic>
      <p:sp>
        <p:nvSpPr>
          <p:cNvPr id="18" name="Rectangle 17">
            <a:extLst>
              <a:ext uri="{FF2B5EF4-FFF2-40B4-BE49-F238E27FC236}">
                <a16:creationId xmlns:a16="http://schemas.microsoft.com/office/drawing/2014/main" id="{D58FD513-D9DB-B94B-84D4-0BABF6A94D81}"/>
              </a:ext>
            </a:extLst>
          </p:cNvPr>
          <p:cNvSpPr/>
          <p:nvPr/>
        </p:nvSpPr>
        <p:spPr>
          <a:xfrm>
            <a:off x="17792" y="1987879"/>
            <a:ext cx="3034145" cy="2003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F6235C-47D3-7148-8407-9C20FA4103DD}"/>
              </a:ext>
            </a:extLst>
          </p:cNvPr>
          <p:cNvSpPr/>
          <p:nvPr/>
        </p:nvSpPr>
        <p:spPr>
          <a:xfrm>
            <a:off x="3152281" y="2320950"/>
            <a:ext cx="3380511" cy="149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Graphical user interface, text, application&#10;&#10;Description automatically generated">
            <a:extLst>
              <a:ext uri="{FF2B5EF4-FFF2-40B4-BE49-F238E27FC236}">
                <a16:creationId xmlns:a16="http://schemas.microsoft.com/office/drawing/2014/main" id="{76D8D848-8545-7542-8B9E-1F971D0B5A34}"/>
              </a:ext>
            </a:extLst>
          </p:cNvPr>
          <p:cNvPicPr>
            <a:picLocks noChangeAspect="1"/>
          </p:cNvPicPr>
          <p:nvPr/>
        </p:nvPicPr>
        <p:blipFill rotWithShape="1">
          <a:blip r:embed="rId4"/>
          <a:srcRect l="71962" t="27911" b="56352"/>
          <a:stretch/>
        </p:blipFill>
        <p:spPr>
          <a:xfrm>
            <a:off x="6534119" y="1885915"/>
            <a:ext cx="2491126" cy="615553"/>
          </a:xfrm>
          <a:prstGeom prst="rect">
            <a:avLst/>
          </a:prstGeom>
          <a:ln>
            <a:noFill/>
          </a:ln>
        </p:spPr>
      </p:pic>
      <p:pic>
        <p:nvPicPr>
          <p:cNvPr id="21" name="Picture 20" descr="Graphical user interface, text, application&#10;&#10;Description automatically generated">
            <a:extLst>
              <a:ext uri="{FF2B5EF4-FFF2-40B4-BE49-F238E27FC236}">
                <a16:creationId xmlns:a16="http://schemas.microsoft.com/office/drawing/2014/main" id="{9F489B7F-5E3B-3747-8B2D-D945F0885752}"/>
              </a:ext>
            </a:extLst>
          </p:cNvPr>
          <p:cNvPicPr>
            <a:picLocks noChangeAspect="1"/>
          </p:cNvPicPr>
          <p:nvPr/>
        </p:nvPicPr>
        <p:blipFill rotWithShape="1">
          <a:blip r:embed="rId4"/>
          <a:srcRect l="71962" t="42680" b="41389"/>
          <a:stretch/>
        </p:blipFill>
        <p:spPr>
          <a:xfrm>
            <a:off x="6534116" y="2484102"/>
            <a:ext cx="2491127" cy="623156"/>
          </a:xfrm>
          <a:prstGeom prst="rect">
            <a:avLst/>
          </a:prstGeom>
        </p:spPr>
      </p:pic>
      <p:sp>
        <p:nvSpPr>
          <p:cNvPr id="14" name="Title 1">
            <a:extLst>
              <a:ext uri="{FF2B5EF4-FFF2-40B4-BE49-F238E27FC236}">
                <a16:creationId xmlns:a16="http://schemas.microsoft.com/office/drawing/2014/main" id="{5D620AB4-A416-49C9-8FC7-34377BADC350}"/>
              </a:ext>
            </a:extLst>
          </p:cNvPr>
          <p:cNvSpPr>
            <a:spLocks noGrp="1"/>
          </p:cNvSpPr>
          <p:nvPr>
            <p:ph type="title"/>
          </p:nvPr>
        </p:nvSpPr>
        <p:spPr>
          <a:xfrm>
            <a:off x="129540" y="92988"/>
            <a:ext cx="8637563" cy="664457"/>
          </a:xfrm>
        </p:spPr>
        <p:txBody>
          <a:bodyPr>
            <a:normAutofit/>
          </a:bodyPr>
          <a:lstStyle/>
          <a:p>
            <a:r>
              <a:rPr lang="en-US" sz="3200" b="1" dirty="0">
                <a:solidFill>
                  <a:srgbClr val="EA5E29"/>
                </a:solidFill>
                <a:cs typeface="Calibri" panose="020F0502020204030204" pitchFamily="34" charset="0"/>
              </a:rPr>
              <a:t>Make the Cases</a:t>
            </a:r>
          </a:p>
        </p:txBody>
      </p:sp>
      <p:sp>
        <p:nvSpPr>
          <p:cNvPr id="16" name="Rectangle 15">
            <a:extLst>
              <a:ext uri="{FF2B5EF4-FFF2-40B4-BE49-F238E27FC236}">
                <a16:creationId xmlns:a16="http://schemas.microsoft.com/office/drawing/2014/main" id="{469FDA21-60DC-504D-8258-1C83A635084A}"/>
              </a:ext>
            </a:extLst>
          </p:cNvPr>
          <p:cNvSpPr/>
          <p:nvPr/>
        </p:nvSpPr>
        <p:spPr>
          <a:xfrm>
            <a:off x="3117237" y="1882971"/>
            <a:ext cx="3352800" cy="2182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DCF7FF41-75DE-494B-B6C8-86224C4253D8}"/>
              </a:ext>
            </a:extLst>
          </p:cNvPr>
          <p:cNvSpPr txBox="1"/>
          <p:nvPr/>
        </p:nvSpPr>
        <p:spPr>
          <a:xfrm>
            <a:off x="222540" y="2408308"/>
            <a:ext cx="6310252" cy="923330"/>
          </a:xfrm>
          <a:prstGeom prst="rect">
            <a:avLst/>
          </a:prstGeom>
          <a:noFill/>
        </p:spPr>
        <p:txBody>
          <a:bodyPr wrap="square" rtlCol="0">
            <a:spAutoFit/>
          </a:bodyPr>
          <a:lstStyle/>
          <a:p>
            <a:pPr marL="214313" indent="-214313">
              <a:buClr>
                <a:srgbClr val="EA5E29"/>
              </a:buClr>
              <a:buFont typeface="Arial" panose="020B0604020202020204" pitchFamily="34" charset="0"/>
              <a:buChar char="•"/>
            </a:pPr>
            <a:r>
              <a:rPr lang="en-US" dirty="0">
                <a:latin typeface="+mj-lt"/>
              </a:rPr>
              <a:t>Not only is purchasing drugs and alcohol illegal for people your age; it also takes money you could be saving or spending on other things you want, need or enjoy.</a:t>
            </a:r>
          </a:p>
        </p:txBody>
      </p:sp>
      <p:sp>
        <p:nvSpPr>
          <p:cNvPr id="17" name="Rectangle 16">
            <a:extLst>
              <a:ext uri="{FF2B5EF4-FFF2-40B4-BE49-F238E27FC236}">
                <a16:creationId xmlns:a16="http://schemas.microsoft.com/office/drawing/2014/main" id="{F661582D-B396-4842-8A3D-5910B8CE7971}"/>
              </a:ext>
            </a:extLst>
          </p:cNvPr>
          <p:cNvSpPr/>
          <p:nvPr/>
        </p:nvSpPr>
        <p:spPr>
          <a:xfrm>
            <a:off x="233325" y="3442522"/>
            <a:ext cx="8791918" cy="1785104"/>
          </a:xfrm>
          <a:prstGeom prst="rect">
            <a:avLst/>
          </a:prstGeom>
        </p:spPr>
        <p:txBody>
          <a:bodyPr wrap="square">
            <a:spAutoFit/>
          </a:bodyPr>
          <a:lstStyle/>
          <a:p>
            <a:pPr marL="214313" indent="-214313">
              <a:buClr>
                <a:srgbClr val="EA5E29"/>
              </a:buClr>
              <a:buFont typeface="Arial" panose="020B0604020202020204" pitchFamily="34" charset="0"/>
              <a:buChar char="•"/>
            </a:pPr>
            <a:r>
              <a:rPr lang="en-US" dirty="0">
                <a:solidFill>
                  <a:prstClr val="black"/>
                </a:solidFill>
                <a:latin typeface="+mj-lt"/>
                <a:cs typeface="Calibri Light" panose="020F0302020204030204" pitchFamily="34" charset="0"/>
              </a:rPr>
              <a:t>Alcohol can alter your mood, energy, memory and increase anxiety or depression.</a:t>
            </a:r>
          </a:p>
          <a:p>
            <a:pPr marL="214313" indent="-214313">
              <a:buClr>
                <a:srgbClr val="EA5E29"/>
              </a:buClr>
              <a:buFont typeface="Arial" panose="020B0604020202020204" pitchFamily="34" charset="0"/>
              <a:buChar char="•"/>
            </a:pPr>
            <a:endParaRPr lang="en-US" sz="1000" dirty="0">
              <a:latin typeface="+mj-lt"/>
            </a:endParaRPr>
          </a:p>
          <a:p>
            <a:pPr marL="214313" indent="-214313">
              <a:buClr>
                <a:srgbClr val="EA5E29"/>
              </a:buClr>
              <a:buFont typeface="Arial" panose="020B0604020202020204" pitchFamily="34" charset="0"/>
              <a:buChar char="•"/>
            </a:pPr>
            <a:r>
              <a:rPr lang="en-US" dirty="0">
                <a:solidFill>
                  <a:prstClr val="black"/>
                </a:solidFill>
                <a:latin typeface="+mj-lt"/>
              </a:rPr>
              <a:t>Even people who are prescribed pain medications by a doctor can become addicted. Signs of addiction can include feeling nauseated when you stop taking the drug or needing to take more medication than before to feel better. </a:t>
            </a:r>
          </a:p>
          <a:p>
            <a:pPr marL="214313" indent="-214313">
              <a:buClr>
                <a:srgbClr val="EA5E29"/>
              </a:buClr>
              <a:buFont typeface="Arial" panose="020B0604020202020204" pitchFamily="34" charset="0"/>
              <a:buChar char="•"/>
            </a:pPr>
            <a:endParaRPr lang="en-US" sz="1000" dirty="0">
              <a:solidFill>
                <a:prstClr val="black"/>
              </a:solidFill>
              <a:latin typeface="+mj-lt"/>
            </a:endParaRPr>
          </a:p>
          <a:p>
            <a:pPr marL="214313" indent="-214313">
              <a:buClr>
                <a:srgbClr val="EA5E29"/>
              </a:buClr>
              <a:buFont typeface="Arial" panose="020B0604020202020204" pitchFamily="34" charset="0"/>
              <a:buChar char="•"/>
            </a:pPr>
            <a:r>
              <a:rPr lang="en-US" dirty="0">
                <a:solidFill>
                  <a:prstClr val="black"/>
                </a:solidFill>
                <a:latin typeface="+mj-lt"/>
              </a:rPr>
              <a:t>More than 30 people die from overdoses involving prescription pain medications every day. </a:t>
            </a:r>
          </a:p>
        </p:txBody>
      </p:sp>
      <p:sp>
        <p:nvSpPr>
          <p:cNvPr id="3" name="TextBox 2">
            <a:extLst>
              <a:ext uri="{FF2B5EF4-FFF2-40B4-BE49-F238E27FC236}">
                <a16:creationId xmlns:a16="http://schemas.microsoft.com/office/drawing/2014/main" id="{D1996CAF-14C5-4F65-B951-F4F4B7391CFB}"/>
              </a:ext>
            </a:extLst>
          </p:cNvPr>
          <p:cNvSpPr txBox="1"/>
          <p:nvPr/>
        </p:nvSpPr>
        <p:spPr>
          <a:xfrm>
            <a:off x="269363" y="2039654"/>
            <a:ext cx="5693094" cy="369332"/>
          </a:xfrm>
          <a:prstGeom prst="rect">
            <a:avLst/>
          </a:prstGeom>
          <a:noFill/>
        </p:spPr>
        <p:txBody>
          <a:bodyPr wrap="square" rtlCol="0">
            <a:spAutoFit/>
          </a:bodyPr>
          <a:lstStyle/>
          <a:p>
            <a:r>
              <a:rPr lang="en-US" b="1" dirty="0">
                <a:solidFill>
                  <a:srgbClr val="EA5E29"/>
                </a:solidFill>
                <a:latin typeface="+mj-lt"/>
                <a:cs typeface="Calibri" panose="020F0502020204030204" pitchFamily="34" charset="0"/>
              </a:rPr>
              <a:t>Some statements considered most convincing by youth:</a:t>
            </a:r>
          </a:p>
        </p:txBody>
      </p:sp>
      <p:pic>
        <p:nvPicPr>
          <p:cNvPr id="23" name="Picture 22" descr="Graphical user interface, text, application&#10;&#10;Description automatically generated">
            <a:extLst>
              <a:ext uri="{FF2B5EF4-FFF2-40B4-BE49-F238E27FC236}">
                <a16:creationId xmlns:a16="http://schemas.microsoft.com/office/drawing/2014/main" id="{00E5D731-8EAC-47D6-9C62-D263FEAD1B68}"/>
              </a:ext>
            </a:extLst>
          </p:cNvPr>
          <p:cNvPicPr>
            <a:picLocks noChangeAspect="1"/>
          </p:cNvPicPr>
          <p:nvPr/>
        </p:nvPicPr>
        <p:blipFill rotWithShape="1">
          <a:blip r:embed="rId4"/>
          <a:srcRect l="32659" t="13362" b="71922"/>
          <a:stretch/>
        </p:blipFill>
        <p:spPr>
          <a:xfrm>
            <a:off x="1407964" y="1303715"/>
            <a:ext cx="5983224" cy="575625"/>
          </a:xfrm>
          <a:prstGeom prst="rect">
            <a:avLst/>
          </a:prstGeom>
        </p:spPr>
      </p:pic>
      <p:sp>
        <p:nvSpPr>
          <p:cNvPr id="22" name="Rectangle 21">
            <a:extLst>
              <a:ext uri="{FF2B5EF4-FFF2-40B4-BE49-F238E27FC236}">
                <a16:creationId xmlns:a16="http://schemas.microsoft.com/office/drawing/2014/main" id="{A154D4FC-28A4-49EB-A971-C45BCDA1848A}"/>
              </a:ext>
            </a:extLst>
          </p:cNvPr>
          <p:cNvSpPr/>
          <p:nvPr/>
        </p:nvSpPr>
        <p:spPr>
          <a:xfrm>
            <a:off x="209068" y="5295983"/>
            <a:ext cx="7182120" cy="923330"/>
          </a:xfrm>
          <a:prstGeom prst="rect">
            <a:avLst/>
          </a:prstGeom>
        </p:spPr>
        <p:txBody>
          <a:bodyPr wrap="square">
            <a:spAutoFit/>
          </a:bodyPr>
          <a:lstStyle/>
          <a:p>
            <a:pPr marL="214313" indent="-214313">
              <a:buClr>
                <a:srgbClr val="EA5E29"/>
              </a:buClr>
              <a:buFont typeface="Arial" panose="020B0604020202020204" pitchFamily="34" charset="0"/>
              <a:buChar char="•"/>
            </a:pPr>
            <a:r>
              <a:rPr lang="en-US" dirty="0">
                <a:latin typeface="+mj-lt"/>
              </a:rPr>
              <a:t>Marijuana use directly affects the brain, especially at your age when your brain is still developing. It can make it harder to pay attention, remember things and learn.</a:t>
            </a:r>
          </a:p>
        </p:txBody>
      </p:sp>
    </p:spTree>
    <p:extLst>
      <p:ext uri="{BB962C8B-B14F-4D97-AF65-F5344CB8AC3E}">
        <p14:creationId xmlns:p14="http://schemas.microsoft.com/office/powerpoint/2010/main" val="290395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text, application&#10;&#10;Description automatically generated">
            <a:extLst>
              <a:ext uri="{FF2B5EF4-FFF2-40B4-BE49-F238E27FC236}">
                <a16:creationId xmlns:a16="http://schemas.microsoft.com/office/drawing/2014/main" id="{34BC0173-AF9F-8742-8691-CDD9CE0D6B4A}"/>
              </a:ext>
            </a:extLst>
          </p:cNvPr>
          <p:cNvPicPr>
            <a:picLocks noChangeAspect="1"/>
          </p:cNvPicPr>
          <p:nvPr/>
        </p:nvPicPr>
        <p:blipFill rotWithShape="1">
          <a:blip r:embed="rId3"/>
          <a:srcRect b="26981"/>
          <a:stretch/>
        </p:blipFill>
        <p:spPr>
          <a:xfrm>
            <a:off x="129540" y="745214"/>
            <a:ext cx="8884920" cy="2856212"/>
          </a:xfrm>
          <a:prstGeom prst="rect">
            <a:avLst/>
          </a:prstGeom>
        </p:spPr>
      </p:pic>
      <p:sp>
        <p:nvSpPr>
          <p:cNvPr id="38" name="Round Diagonal Corner Rectangle 37">
            <a:extLst>
              <a:ext uri="{FF2B5EF4-FFF2-40B4-BE49-F238E27FC236}">
                <a16:creationId xmlns:a16="http://schemas.microsoft.com/office/drawing/2014/main" id="{7CC994F0-8876-C44D-9063-424240246612}"/>
              </a:ext>
            </a:extLst>
          </p:cNvPr>
          <p:cNvSpPr/>
          <p:nvPr/>
        </p:nvSpPr>
        <p:spPr>
          <a:xfrm>
            <a:off x="3655543" y="4328844"/>
            <a:ext cx="2516921" cy="1307946"/>
          </a:xfrm>
          <a:prstGeom prst="round2DiagRect">
            <a:avLst/>
          </a:prstGeom>
          <a:solidFill>
            <a:schemeClr val="bg1"/>
          </a:solidFill>
          <a:ln w="19050">
            <a:solidFill>
              <a:srgbClr val="064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E6CF461E-58BF-6B40-A122-F10009E1D469}"/>
              </a:ext>
            </a:extLst>
          </p:cNvPr>
          <p:cNvGrpSpPr/>
          <p:nvPr/>
        </p:nvGrpSpPr>
        <p:grpSpPr>
          <a:xfrm>
            <a:off x="3346872" y="4159925"/>
            <a:ext cx="582912" cy="582912"/>
            <a:chOff x="3925775" y="4184905"/>
            <a:chExt cx="582912" cy="582912"/>
          </a:xfrm>
        </p:grpSpPr>
        <p:sp>
          <p:nvSpPr>
            <p:cNvPr id="39" name="Oval 38">
              <a:extLst>
                <a:ext uri="{FF2B5EF4-FFF2-40B4-BE49-F238E27FC236}">
                  <a16:creationId xmlns:a16="http://schemas.microsoft.com/office/drawing/2014/main" id="{A9145904-2D30-9E4D-8507-A8EADD39C5AB}"/>
                </a:ext>
              </a:extLst>
            </p:cNvPr>
            <p:cNvSpPr/>
            <p:nvPr/>
          </p:nvSpPr>
          <p:spPr>
            <a:xfrm>
              <a:off x="3925775" y="4184905"/>
              <a:ext cx="582912" cy="5829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 name="Graphic 39" descr="Boardroom with solid fill">
              <a:extLst>
                <a:ext uri="{FF2B5EF4-FFF2-40B4-BE49-F238E27FC236}">
                  <a16:creationId xmlns:a16="http://schemas.microsoft.com/office/drawing/2014/main" id="{4AF5F1C1-7DAA-1641-B0F2-5378073D54C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954288" y="4206668"/>
              <a:ext cx="516156" cy="516156"/>
            </a:xfrm>
            <a:prstGeom prst="rect">
              <a:avLst/>
            </a:prstGeom>
          </p:spPr>
        </p:pic>
      </p:grpSp>
      <p:sp>
        <p:nvSpPr>
          <p:cNvPr id="35" name="Round Diagonal Corner Rectangle 34">
            <a:extLst>
              <a:ext uri="{FF2B5EF4-FFF2-40B4-BE49-F238E27FC236}">
                <a16:creationId xmlns:a16="http://schemas.microsoft.com/office/drawing/2014/main" id="{F2E687EA-C66A-124F-8F1F-BE5C5A669113}"/>
              </a:ext>
            </a:extLst>
          </p:cNvPr>
          <p:cNvSpPr/>
          <p:nvPr/>
        </p:nvSpPr>
        <p:spPr>
          <a:xfrm>
            <a:off x="529712" y="4301963"/>
            <a:ext cx="2715302" cy="1307946"/>
          </a:xfrm>
          <a:prstGeom prst="round2DiagRect">
            <a:avLst/>
          </a:prstGeom>
          <a:solidFill>
            <a:schemeClr val="bg1"/>
          </a:solidFill>
          <a:ln w="19050">
            <a:solidFill>
              <a:srgbClr val="064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ound Diagonal Corner Rectangle 31">
            <a:extLst>
              <a:ext uri="{FF2B5EF4-FFF2-40B4-BE49-F238E27FC236}">
                <a16:creationId xmlns:a16="http://schemas.microsoft.com/office/drawing/2014/main" id="{A4D70F65-F9E9-0047-8CD9-CC60C5DBC84D}"/>
              </a:ext>
            </a:extLst>
          </p:cNvPr>
          <p:cNvSpPr/>
          <p:nvPr/>
        </p:nvSpPr>
        <p:spPr>
          <a:xfrm>
            <a:off x="6470899" y="3946841"/>
            <a:ext cx="2380350" cy="1333496"/>
          </a:xfrm>
          <a:prstGeom prst="round2DiagRect">
            <a:avLst/>
          </a:prstGeom>
          <a:solidFill>
            <a:schemeClr val="bg1"/>
          </a:solidFill>
          <a:ln w="19050">
            <a:solidFill>
              <a:srgbClr val="064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ound Diagonal Corner Rectangle 28">
            <a:extLst>
              <a:ext uri="{FF2B5EF4-FFF2-40B4-BE49-F238E27FC236}">
                <a16:creationId xmlns:a16="http://schemas.microsoft.com/office/drawing/2014/main" id="{BB8709EB-47E4-384E-8C04-F4AAD4819483}"/>
              </a:ext>
            </a:extLst>
          </p:cNvPr>
          <p:cNvSpPr/>
          <p:nvPr/>
        </p:nvSpPr>
        <p:spPr>
          <a:xfrm>
            <a:off x="3669686" y="2755901"/>
            <a:ext cx="2461117" cy="1307946"/>
          </a:xfrm>
          <a:prstGeom prst="round2DiagRect">
            <a:avLst/>
          </a:prstGeom>
          <a:solidFill>
            <a:schemeClr val="bg1"/>
          </a:solidFill>
          <a:ln w="19050">
            <a:solidFill>
              <a:srgbClr val="064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 Diagonal Corner Rectangle 17">
            <a:extLst>
              <a:ext uri="{FF2B5EF4-FFF2-40B4-BE49-F238E27FC236}">
                <a16:creationId xmlns:a16="http://schemas.microsoft.com/office/drawing/2014/main" id="{0FD78D1E-500F-B24C-AC43-F94C3D54BA13}"/>
              </a:ext>
            </a:extLst>
          </p:cNvPr>
          <p:cNvSpPr/>
          <p:nvPr/>
        </p:nvSpPr>
        <p:spPr>
          <a:xfrm>
            <a:off x="371959" y="2701954"/>
            <a:ext cx="2918679" cy="1378904"/>
          </a:xfrm>
          <a:prstGeom prst="round2DiagRect">
            <a:avLst/>
          </a:prstGeom>
          <a:solidFill>
            <a:schemeClr val="bg1"/>
          </a:solidFill>
          <a:ln w="19050">
            <a:solidFill>
              <a:srgbClr val="064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D837D35E-B2BF-42BF-8980-C3AA1C9E6089}"/>
              </a:ext>
            </a:extLst>
          </p:cNvPr>
          <p:cNvSpPr>
            <a:spLocks noGrp="1"/>
          </p:cNvSpPr>
          <p:nvPr>
            <p:ph type="title"/>
          </p:nvPr>
        </p:nvSpPr>
        <p:spPr>
          <a:xfrm>
            <a:off x="120181" y="40985"/>
            <a:ext cx="8646921" cy="664457"/>
          </a:xfrm>
        </p:spPr>
        <p:txBody>
          <a:bodyPr>
            <a:normAutofit/>
          </a:bodyPr>
          <a:lstStyle/>
          <a:p>
            <a:r>
              <a:rPr lang="en-US" sz="3200" b="1" dirty="0">
                <a:solidFill>
                  <a:srgbClr val="EA5E29"/>
                </a:solidFill>
                <a:cs typeface="Calibri" panose="020F0502020204030204" pitchFamily="34" charset="0"/>
              </a:rPr>
              <a:t>Suggest Action</a:t>
            </a:r>
          </a:p>
        </p:txBody>
      </p:sp>
      <p:sp>
        <p:nvSpPr>
          <p:cNvPr id="10" name="TextBox 9">
            <a:extLst>
              <a:ext uri="{FF2B5EF4-FFF2-40B4-BE49-F238E27FC236}">
                <a16:creationId xmlns:a16="http://schemas.microsoft.com/office/drawing/2014/main" id="{9554661E-FEDB-48ED-81D0-3FBFC9A2875F}"/>
              </a:ext>
            </a:extLst>
          </p:cNvPr>
          <p:cNvSpPr txBox="1"/>
          <p:nvPr/>
        </p:nvSpPr>
        <p:spPr>
          <a:xfrm>
            <a:off x="307505" y="2081326"/>
            <a:ext cx="6264700" cy="338554"/>
          </a:xfrm>
          <a:prstGeom prst="rect">
            <a:avLst/>
          </a:prstGeom>
          <a:noFill/>
        </p:spPr>
        <p:txBody>
          <a:bodyPr wrap="square" rtlCol="0">
            <a:spAutoFit/>
          </a:bodyPr>
          <a:lstStyle/>
          <a:p>
            <a:r>
              <a:rPr lang="en-US" sz="1600" b="1" dirty="0">
                <a:solidFill>
                  <a:srgbClr val="EA5E29"/>
                </a:solidFill>
                <a:latin typeface="Calibri" panose="020F0502020204030204" pitchFamily="34" charset="0"/>
                <a:cs typeface="Calibri" panose="020F0502020204030204" pitchFamily="34" charset="0"/>
              </a:rPr>
              <a:t>Actions identified by youth as those they would most likely take:</a:t>
            </a:r>
          </a:p>
        </p:txBody>
      </p:sp>
      <p:sp>
        <p:nvSpPr>
          <p:cNvPr id="14" name="TextBox 13">
            <a:extLst>
              <a:ext uri="{FF2B5EF4-FFF2-40B4-BE49-F238E27FC236}">
                <a16:creationId xmlns:a16="http://schemas.microsoft.com/office/drawing/2014/main" id="{C0F56530-62C3-4FF1-99DB-43EB3E031D02}"/>
              </a:ext>
            </a:extLst>
          </p:cNvPr>
          <p:cNvSpPr txBox="1"/>
          <p:nvPr/>
        </p:nvSpPr>
        <p:spPr>
          <a:xfrm>
            <a:off x="468591" y="5728928"/>
            <a:ext cx="5295821" cy="338554"/>
          </a:xfrm>
          <a:prstGeom prst="rect">
            <a:avLst/>
          </a:prstGeom>
          <a:noFill/>
        </p:spPr>
        <p:txBody>
          <a:bodyPr wrap="square" rtlCol="0">
            <a:spAutoFit/>
          </a:bodyPr>
          <a:lstStyle/>
          <a:p>
            <a:r>
              <a:rPr lang="en-US" sz="1400" b="1" dirty="0">
                <a:solidFill>
                  <a:schemeClr val="accent2">
                    <a:lumMod val="75000"/>
                  </a:schemeClr>
                </a:solidFill>
                <a:latin typeface="+mj-lt"/>
              </a:rPr>
              <a:t>*Resonated particularly well with middle school youth</a:t>
            </a:r>
            <a:r>
              <a:rPr lang="en-US" sz="1600" b="1" dirty="0">
                <a:solidFill>
                  <a:schemeClr val="accent2">
                    <a:lumMod val="75000"/>
                  </a:schemeClr>
                </a:solidFill>
                <a:latin typeface="+mj-lt"/>
              </a:rPr>
              <a:t>.</a:t>
            </a:r>
          </a:p>
        </p:txBody>
      </p:sp>
      <p:sp>
        <p:nvSpPr>
          <p:cNvPr id="19" name="TextBox 18">
            <a:extLst>
              <a:ext uri="{FF2B5EF4-FFF2-40B4-BE49-F238E27FC236}">
                <a16:creationId xmlns:a16="http://schemas.microsoft.com/office/drawing/2014/main" id="{36BC0C22-B675-44DB-9CAE-84620CE90DD8}"/>
              </a:ext>
            </a:extLst>
          </p:cNvPr>
          <p:cNvSpPr txBox="1"/>
          <p:nvPr/>
        </p:nvSpPr>
        <p:spPr>
          <a:xfrm>
            <a:off x="6905002" y="4021641"/>
            <a:ext cx="1906030" cy="1169551"/>
          </a:xfrm>
          <a:prstGeom prst="rect">
            <a:avLst/>
          </a:prstGeom>
          <a:noFill/>
        </p:spPr>
        <p:txBody>
          <a:bodyPr wrap="square">
            <a:spAutoFit/>
          </a:bodyPr>
          <a:lstStyle/>
          <a:p>
            <a:pPr lvl="0"/>
            <a:r>
              <a:rPr lang="en-US" sz="1400" b="0" i="0" u="none" strike="noStrike" baseline="0" dirty="0">
                <a:latin typeface="+mj-lt"/>
                <a:ea typeface="+mn-ea"/>
                <a:cs typeface="+mn-cs"/>
              </a:rPr>
              <a:t>Talk to your </a:t>
            </a:r>
            <a:r>
              <a:rPr lang="en-US" sz="1400" b="1" u="none" strike="noStrike" baseline="0" dirty="0">
                <a:solidFill>
                  <a:srgbClr val="064F80"/>
                </a:solidFill>
                <a:latin typeface="Calibri" panose="020F0502020204030204" pitchFamily="34" charset="0"/>
                <a:cs typeface="Calibri" panose="020F0502020204030204" pitchFamily="34" charset="0"/>
              </a:rPr>
              <a:t>friends</a:t>
            </a:r>
            <a:r>
              <a:rPr lang="en-US" sz="1400" b="0" i="0" u="none" strike="noStrike" baseline="0" dirty="0">
                <a:latin typeface="+mj-lt"/>
                <a:ea typeface="+mn-ea"/>
                <a:cs typeface="+mn-cs"/>
              </a:rPr>
              <a:t> and encourage them not to use alcohol, tobacco/ nicotine, marijuana  and other drugs.</a:t>
            </a:r>
            <a:r>
              <a:rPr lang="en-US" sz="1400" b="1" i="0" u="none" strike="noStrike" baseline="0" dirty="0">
                <a:solidFill>
                  <a:srgbClr val="EA5E29"/>
                </a:solidFill>
                <a:latin typeface="+mj-lt"/>
                <a:ea typeface="+mn-ea"/>
                <a:cs typeface="+mn-cs"/>
              </a:rPr>
              <a:t>*</a:t>
            </a:r>
            <a:endParaRPr lang="en-US" sz="1400" b="1" dirty="0">
              <a:solidFill>
                <a:srgbClr val="EA5E29"/>
              </a:solidFill>
            </a:endParaRPr>
          </a:p>
        </p:txBody>
      </p:sp>
      <p:sp>
        <p:nvSpPr>
          <p:cNvPr id="24" name="TextBox 23">
            <a:extLst>
              <a:ext uri="{FF2B5EF4-FFF2-40B4-BE49-F238E27FC236}">
                <a16:creationId xmlns:a16="http://schemas.microsoft.com/office/drawing/2014/main" id="{422FE174-0FE7-4B46-B1DB-8F9FB03A23D1}"/>
              </a:ext>
            </a:extLst>
          </p:cNvPr>
          <p:cNvSpPr txBox="1"/>
          <p:nvPr/>
        </p:nvSpPr>
        <p:spPr>
          <a:xfrm>
            <a:off x="4014657" y="2822587"/>
            <a:ext cx="2245234" cy="1169551"/>
          </a:xfrm>
          <a:prstGeom prst="rect">
            <a:avLst/>
          </a:prstGeom>
          <a:noFill/>
        </p:spPr>
        <p:txBody>
          <a:bodyPr wrap="square">
            <a:spAutoFit/>
          </a:bodyPr>
          <a:lstStyle/>
          <a:p>
            <a:pPr lvl="0"/>
            <a:r>
              <a:rPr lang="en-US" sz="1400" b="0" i="0" u="none" strike="noStrike" baseline="0" dirty="0">
                <a:latin typeface="+mj-lt"/>
                <a:ea typeface="+mn-ea"/>
                <a:cs typeface="+mn-cs"/>
              </a:rPr>
              <a:t>Make your own personal </a:t>
            </a:r>
            <a:r>
              <a:rPr lang="en-US" sz="1400" b="1" u="none" strike="noStrike" baseline="0" dirty="0">
                <a:solidFill>
                  <a:srgbClr val="064F80"/>
                </a:solidFill>
                <a:latin typeface="Calibri" panose="020F0502020204030204" pitchFamily="34" charset="0"/>
                <a:cs typeface="Calibri" panose="020F0502020204030204" pitchFamily="34" charset="0"/>
              </a:rPr>
              <a:t>commitment</a:t>
            </a:r>
            <a:r>
              <a:rPr lang="en-US" sz="1400" b="0" i="0" u="none" strike="noStrike" baseline="0" dirty="0">
                <a:latin typeface="+mj-lt"/>
                <a:ea typeface="+mn-ea"/>
                <a:cs typeface="+mn-cs"/>
              </a:rPr>
              <a:t> or pledge to avoid alcohol, tobacco/ nicotine, marijuana and other drugs</a:t>
            </a:r>
            <a:r>
              <a:rPr lang="en-US" sz="1400" b="1" i="0" u="none" strike="noStrike" baseline="0" dirty="0">
                <a:latin typeface="+mj-lt"/>
                <a:ea typeface="+mn-ea"/>
                <a:cs typeface="+mn-cs"/>
              </a:rPr>
              <a:t>.</a:t>
            </a:r>
            <a:r>
              <a:rPr lang="en-US" sz="1400" b="1" i="0" u="none" strike="noStrike" baseline="0" dirty="0">
                <a:solidFill>
                  <a:srgbClr val="EA5E29"/>
                </a:solidFill>
                <a:latin typeface="+mj-lt"/>
                <a:ea typeface="+mn-ea"/>
                <a:cs typeface="+mn-cs"/>
              </a:rPr>
              <a:t>*</a:t>
            </a:r>
            <a:endParaRPr lang="en-US" sz="1400" b="1" dirty="0">
              <a:solidFill>
                <a:srgbClr val="EA5E29"/>
              </a:solidFill>
            </a:endParaRPr>
          </a:p>
        </p:txBody>
      </p:sp>
      <p:sp>
        <p:nvSpPr>
          <p:cNvPr id="25" name="TextBox 24">
            <a:extLst>
              <a:ext uri="{FF2B5EF4-FFF2-40B4-BE49-F238E27FC236}">
                <a16:creationId xmlns:a16="http://schemas.microsoft.com/office/drawing/2014/main" id="{9554E1E0-5561-490C-A8AB-6A084CB3C5B0}"/>
              </a:ext>
            </a:extLst>
          </p:cNvPr>
          <p:cNvSpPr txBox="1"/>
          <p:nvPr/>
        </p:nvSpPr>
        <p:spPr>
          <a:xfrm>
            <a:off x="3874927" y="4371161"/>
            <a:ext cx="2078152" cy="1169551"/>
          </a:xfrm>
          <a:prstGeom prst="rect">
            <a:avLst/>
          </a:prstGeom>
          <a:noFill/>
          <a:ln>
            <a:noFill/>
          </a:ln>
        </p:spPr>
        <p:txBody>
          <a:bodyPr wrap="square">
            <a:spAutoFit/>
          </a:bodyPr>
          <a:lstStyle/>
          <a:p>
            <a:pPr lvl="0"/>
            <a:r>
              <a:rPr lang="en-US" sz="1400" b="0" i="0" u="none" strike="noStrike" baseline="0" dirty="0">
                <a:latin typeface="+mj-lt"/>
                <a:ea typeface="+mn-ea"/>
                <a:cs typeface="+mn-cs"/>
              </a:rPr>
              <a:t>Find someone you can </a:t>
            </a:r>
            <a:r>
              <a:rPr lang="en-US" sz="1400" b="1" u="none" strike="noStrike" baseline="0" dirty="0">
                <a:solidFill>
                  <a:srgbClr val="064F80"/>
                </a:solidFill>
                <a:latin typeface="Calibri" panose="020F0502020204030204" pitchFamily="34" charset="0"/>
                <a:cs typeface="Calibri" panose="020F0502020204030204" pitchFamily="34" charset="0"/>
              </a:rPr>
              <a:t>talk</a:t>
            </a:r>
            <a:r>
              <a:rPr lang="en-US" sz="1400" b="0" i="0" u="none" strike="noStrike" baseline="0" dirty="0">
                <a:latin typeface="+mj-lt"/>
                <a:ea typeface="+mn-ea"/>
                <a:cs typeface="+mn-cs"/>
              </a:rPr>
              <a:t> to if you feel tempted or pressured to use alcohol, tobacco/nicotine, marijuana or other drugs.</a:t>
            </a:r>
            <a:endParaRPr lang="en-US" sz="1400" dirty="0"/>
          </a:p>
        </p:txBody>
      </p:sp>
      <p:sp>
        <p:nvSpPr>
          <p:cNvPr id="26" name="TextBox 25">
            <a:extLst>
              <a:ext uri="{FF2B5EF4-FFF2-40B4-BE49-F238E27FC236}">
                <a16:creationId xmlns:a16="http://schemas.microsoft.com/office/drawing/2014/main" id="{3CC238EA-DA18-441A-8A15-460AC7FA4E8B}"/>
              </a:ext>
            </a:extLst>
          </p:cNvPr>
          <p:cNvSpPr txBox="1"/>
          <p:nvPr/>
        </p:nvSpPr>
        <p:spPr>
          <a:xfrm>
            <a:off x="788474" y="2844224"/>
            <a:ext cx="2477184" cy="1169551"/>
          </a:xfrm>
          <a:prstGeom prst="rect">
            <a:avLst/>
          </a:prstGeom>
          <a:noFill/>
        </p:spPr>
        <p:txBody>
          <a:bodyPr wrap="square">
            <a:spAutoFit/>
          </a:bodyPr>
          <a:lstStyle/>
          <a:p>
            <a:pPr lvl="0"/>
            <a:r>
              <a:rPr lang="en-US" sz="1400" b="0" i="0" u="none" strike="noStrike" baseline="0" dirty="0">
                <a:latin typeface="+mj-lt"/>
                <a:ea typeface="+mn-ea"/>
                <a:cs typeface="+mn-cs"/>
              </a:rPr>
              <a:t>Explore new ways of dealing with </a:t>
            </a:r>
            <a:r>
              <a:rPr lang="en-US" sz="1400" b="1" u="none" strike="noStrike" baseline="0" dirty="0">
                <a:solidFill>
                  <a:srgbClr val="064F80"/>
                </a:solidFill>
                <a:latin typeface="Calibri" panose="020F0502020204030204" pitchFamily="34" charset="0"/>
                <a:cs typeface="Calibri" panose="020F0502020204030204" pitchFamily="34" charset="0"/>
              </a:rPr>
              <a:t>stress</a:t>
            </a:r>
            <a:r>
              <a:rPr lang="en-US" sz="1400" b="0" i="0" u="none" strike="noStrike" baseline="0" dirty="0">
                <a:latin typeface="+mj-lt"/>
                <a:ea typeface="+mn-ea"/>
                <a:cs typeface="+mn-cs"/>
              </a:rPr>
              <a:t>, like music, reading, art, getting outdoors, talking with friends you trust or just being by yourself.</a:t>
            </a:r>
            <a:r>
              <a:rPr lang="en-US" sz="1400" b="1" i="0" u="none" strike="noStrike" baseline="0" dirty="0">
                <a:solidFill>
                  <a:srgbClr val="EA5E29"/>
                </a:solidFill>
                <a:latin typeface="+mj-lt"/>
                <a:ea typeface="+mn-ea"/>
                <a:cs typeface="+mn-cs"/>
              </a:rPr>
              <a:t>*</a:t>
            </a:r>
            <a:endParaRPr lang="en-US" sz="1400" b="1" dirty="0">
              <a:solidFill>
                <a:srgbClr val="EA5E29"/>
              </a:solidFill>
            </a:endParaRPr>
          </a:p>
        </p:txBody>
      </p:sp>
      <p:sp>
        <p:nvSpPr>
          <p:cNvPr id="28" name="TextBox 27">
            <a:extLst>
              <a:ext uri="{FF2B5EF4-FFF2-40B4-BE49-F238E27FC236}">
                <a16:creationId xmlns:a16="http://schemas.microsoft.com/office/drawing/2014/main" id="{21365F20-0560-44A9-899C-4A2E03A9B74F}"/>
              </a:ext>
            </a:extLst>
          </p:cNvPr>
          <p:cNvSpPr txBox="1"/>
          <p:nvPr/>
        </p:nvSpPr>
        <p:spPr>
          <a:xfrm>
            <a:off x="684592" y="4488416"/>
            <a:ext cx="2611351" cy="954107"/>
          </a:xfrm>
          <a:prstGeom prst="rect">
            <a:avLst/>
          </a:prstGeom>
          <a:noFill/>
        </p:spPr>
        <p:txBody>
          <a:bodyPr wrap="square">
            <a:spAutoFit/>
          </a:bodyPr>
          <a:lstStyle/>
          <a:p>
            <a:pPr lvl="0"/>
            <a:r>
              <a:rPr lang="en-US" sz="1400" b="1" u="none" strike="noStrike" baseline="0" dirty="0">
                <a:solidFill>
                  <a:srgbClr val="064F80"/>
                </a:solidFill>
                <a:latin typeface="Calibri" panose="020F0502020204030204" pitchFamily="34" charset="0"/>
                <a:cs typeface="Calibri" panose="020F0502020204030204" pitchFamily="34" charset="0"/>
              </a:rPr>
              <a:t>Educate</a:t>
            </a:r>
            <a:r>
              <a:rPr lang="en-US" sz="1400" b="0" i="0" u="none" strike="noStrike" baseline="0" dirty="0">
                <a:latin typeface="+mj-lt"/>
                <a:ea typeface="+mn-ea"/>
                <a:cs typeface="+mn-cs"/>
              </a:rPr>
              <a:t> yourself about alcohol, tobacco/nicotine, marijuana and other drugs by visiting a website or information on social media.</a:t>
            </a:r>
            <a:endParaRPr lang="en-US" sz="1400" dirty="0"/>
          </a:p>
        </p:txBody>
      </p:sp>
      <p:grpSp>
        <p:nvGrpSpPr>
          <p:cNvPr id="17" name="Group 16">
            <a:extLst>
              <a:ext uri="{FF2B5EF4-FFF2-40B4-BE49-F238E27FC236}">
                <a16:creationId xmlns:a16="http://schemas.microsoft.com/office/drawing/2014/main" id="{C5E38930-B88E-7447-8973-0579F944EF11}"/>
              </a:ext>
            </a:extLst>
          </p:cNvPr>
          <p:cNvGrpSpPr/>
          <p:nvPr/>
        </p:nvGrpSpPr>
        <p:grpSpPr>
          <a:xfrm>
            <a:off x="259490" y="2518828"/>
            <a:ext cx="582912" cy="582912"/>
            <a:chOff x="193747" y="2582604"/>
            <a:chExt cx="582912" cy="582912"/>
          </a:xfrm>
        </p:grpSpPr>
        <p:sp>
          <p:nvSpPr>
            <p:cNvPr id="21" name="Oval 20">
              <a:extLst>
                <a:ext uri="{FF2B5EF4-FFF2-40B4-BE49-F238E27FC236}">
                  <a16:creationId xmlns:a16="http://schemas.microsoft.com/office/drawing/2014/main" id="{EFD03804-859E-8D41-9307-084B74F9E92F}"/>
                </a:ext>
              </a:extLst>
            </p:cNvPr>
            <p:cNvSpPr/>
            <p:nvPr/>
          </p:nvSpPr>
          <p:spPr>
            <a:xfrm>
              <a:off x="193747" y="2582604"/>
              <a:ext cx="582912" cy="5829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Graphic 26" descr="Flowers in pot with solid fill">
              <a:extLst>
                <a:ext uri="{FF2B5EF4-FFF2-40B4-BE49-F238E27FC236}">
                  <a16:creationId xmlns:a16="http://schemas.microsoft.com/office/drawing/2014/main" id="{C6DCEA98-144F-A541-BCCA-EC4B4385CD8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67051" y="2649158"/>
              <a:ext cx="426575" cy="426575"/>
            </a:xfrm>
            <a:prstGeom prst="rect">
              <a:avLst/>
            </a:prstGeom>
          </p:spPr>
        </p:pic>
      </p:grpSp>
      <p:grpSp>
        <p:nvGrpSpPr>
          <p:cNvPr id="22" name="Group 21">
            <a:extLst>
              <a:ext uri="{FF2B5EF4-FFF2-40B4-BE49-F238E27FC236}">
                <a16:creationId xmlns:a16="http://schemas.microsoft.com/office/drawing/2014/main" id="{99585AB2-1409-BC4D-BDEE-CF60DDE7F590}"/>
              </a:ext>
            </a:extLst>
          </p:cNvPr>
          <p:cNvGrpSpPr/>
          <p:nvPr/>
        </p:nvGrpSpPr>
        <p:grpSpPr>
          <a:xfrm>
            <a:off x="3439855" y="2635400"/>
            <a:ext cx="582912" cy="582912"/>
            <a:chOff x="3816805" y="2104689"/>
            <a:chExt cx="582912" cy="582912"/>
          </a:xfrm>
        </p:grpSpPr>
        <p:sp>
          <p:nvSpPr>
            <p:cNvPr id="30" name="Oval 29">
              <a:extLst>
                <a:ext uri="{FF2B5EF4-FFF2-40B4-BE49-F238E27FC236}">
                  <a16:creationId xmlns:a16="http://schemas.microsoft.com/office/drawing/2014/main" id="{8D040471-CC38-054C-9466-7C314D73FE44}"/>
                </a:ext>
              </a:extLst>
            </p:cNvPr>
            <p:cNvSpPr/>
            <p:nvPr/>
          </p:nvSpPr>
          <p:spPr>
            <a:xfrm>
              <a:off x="3816805" y="2104689"/>
              <a:ext cx="582912" cy="5829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Graphic 30" descr="Reflection with solid fill">
              <a:extLst>
                <a:ext uri="{FF2B5EF4-FFF2-40B4-BE49-F238E27FC236}">
                  <a16:creationId xmlns:a16="http://schemas.microsoft.com/office/drawing/2014/main" id="{B7D423DA-6CE7-EA40-B0D1-6505223F3A87}"/>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890109" y="2171243"/>
              <a:ext cx="426575" cy="426575"/>
            </a:xfrm>
            <a:prstGeom prst="rect">
              <a:avLst/>
            </a:prstGeom>
          </p:spPr>
        </p:pic>
      </p:grpSp>
      <p:grpSp>
        <p:nvGrpSpPr>
          <p:cNvPr id="44" name="Group 43">
            <a:extLst>
              <a:ext uri="{FF2B5EF4-FFF2-40B4-BE49-F238E27FC236}">
                <a16:creationId xmlns:a16="http://schemas.microsoft.com/office/drawing/2014/main" id="{15D216F4-C616-9B46-8E26-101DDF849118}"/>
              </a:ext>
            </a:extLst>
          </p:cNvPr>
          <p:cNvGrpSpPr/>
          <p:nvPr/>
        </p:nvGrpSpPr>
        <p:grpSpPr>
          <a:xfrm>
            <a:off x="6347317" y="3827506"/>
            <a:ext cx="582912" cy="582912"/>
            <a:chOff x="6828464" y="3719137"/>
            <a:chExt cx="582912" cy="582912"/>
          </a:xfrm>
        </p:grpSpPr>
        <p:sp>
          <p:nvSpPr>
            <p:cNvPr id="33" name="Oval 32">
              <a:extLst>
                <a:ext uri="{FF2B5EF4-FFF2-40B4-BE49-F238E27FC236}">
                  <a16:creationId xmlns:a16="http://schemas.microsoft.com/office/drawing/2014/main" id="{7282015B-954F-6E4D-A346-09645168B5CA}"/>
                </a:ext>
              </a:extLst>
            </p:cNvPr>
            <p:cNvSpPr/>
            <p:nvPr/>
          </p:nvSpPr>
          <p:spPr>
            <a:xfrm>
              <a:off x="6828464" y="3719137"/>
              <a:ext cx="582912" cy="5829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Graphic 33" descr="Influencer with solid fill">
              <a:extLst>
                <a:ext uri="{FF2B5EF4-FFF2-40B4-BE49-F238E27FC236}">
                  <a16:creationId xmlns:a16="http://schemas.microsoft.com/office/drawing/2014/main" id="{93378149-F758-9741-9D8A-ABC34669BDAB}"/>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861842" y="3740825"/>
              <a:ext cx="516156" cy="516156"/>
            </a:xfrm>
            <a:prstGeom prst="rect">
              <a:avLst/>
            </a:prstGeom>
          </p:spPr>
        </p:pic>
      </p:grpSp>
      <p:grpSp>
        <p:nvGrpSpPr>
          <p:cNvPr id="20" name="Group 19">
            <a:extLst>
              <a:ext uri="{FF2B5EF4-FFF2-40B4-BE49-F238E27FC236}">
                <a16:creationId xmlns:a16="http://schemas.microsoft.com/office/drawing/2014/main" id="{096AAD7F-7E0D-B048-98E7-DAF9CD0E877F}"/>
              </a:ext>
            </a:extLst>
          </p:cNvPr>
          <p:cNvGrpSpPr/>
          <p:nvPr/>
        </p:nvGrpSpPr>
        <p:grpSpPr>
          <a:xfrm>
            <a:off x="197324" y="4098498"/>
            <a:ext cx="582912" cy="582912"/>
            <a:chOff x="193747" y="4198754"/>
            <a:chExt cx="582912" cy="582912"/>
          </a:xfrm>
        </p:grpSpPr>
        <p:sp>
          <p:nvSpPr>
            <p:cNvPr id="36" name="Oval 35">
              <a:extLst>
                <a:ext uri="{FF2B5EF4-FFF2-40B4-BE49-F238E27FC236}">
                  <a16:creationId xmlns:a16="http://schemas.microsoft.com/office/drawing/2014/main" id="{CB7C44B3-A98A-AA4E-B0BC-99639350E09F}"/>
                </a:ext>
              </a:extLst>
            </p:cNvPr>
            <p:cNvSpPr/>
            <p:nvPr/>
          </p:nvSpPr>
          <p:spPr>
            <a:xfrm>
              <a:off x="193747" y="4198754"/>
              <a:ext cx="582912" cy="5829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Graphic 36" descr="Remote learning language with solid fill">
              <a:extLst>
                <a:ext uri="{FF2B5EF4-FFF2-40B4-BE49-F238E27FC236}">
                  <a16:creationId xmlns:a16="http://schemas.microsoft.com/office/drawing/2014/main" id="{0CD86833-C717-5A4F-A398-17B2BBDF1640}"/>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267051" y="4265308"/>
              <a:ext cx="426575" cy="426575"/>
            </a:xfrm>
            <a:prstGeom prst="rect">
              <a:avLst/>
            </a:prstGeom>
          </p:spPr>
        </p:pic>
      </p:grpSp>
      <p:sp>
        <p:nvSpPr>
          <p:cNvPr id="15" name="TextBox 14">
            <a:extLst>
              <a:ext uri="{FF2B5EF4-FFF2-40B4-BE49-F238E27FC236}">
                <a16:creationId xmlns:a16="http://schemas.microsoft.com/office/drawing/2014/main" id="{A85C76E0-7CFA-294E-B2D5-0420E06702BA}"/>
              </a:ext>
            </a:extLst>
          </p:cNvPr>
          <p:cNvSpPr txBox="1"/>
          <p:nvPr/>
        </p:nvSpPr>
        <p:spPr>
          <a:xfrm>
            <a:off x="-499872" y="2548128"/>
            <a:ext cx="184731" cy="369332"/>
          </a:xfrm>
          <a:prstGeom prst="rect">
            <a:avLst/>
          </a:prstGeom>
          <a:noFill/>
        </p:spPr>
        <p:txBody>
          <a:bodyPr wrap="none" rtlCol="0">
            <a:spAutoFit/>
          </a:bodyPr>
          <a:lstStyle/>
          <a:p>
            <a:endParaRPr lang="en-US" dirty="0"/>
          </a:p>
        </p:txBody>
      </p:sp>
      <p:pic>
        <p:nvPicPr>
          <p:cNvPr id="41" name="Picture 40" descr="Graphical user interface, text, application&#10;&#10;Description automatically generated">
            <a:extLst>
              <a:ext uri="{FF2B5EF4-FFF2-40B4-BE49-F238E27FC236}">
                <a16:creationId xmlns:a16="http://schemas.microsoft.com/office/drawing/2014/main" id="{01E9504C-1877-4314-A987-D07A0953021E}"/>
              </a:ext>
            </a:extLst>
          </p:cNvPr>
          <p:cNvPicPr>
            <a:picLocks noChangeAspect="1"/>
          </p:cNvPicPr>
          <p:nvPr/>
        </p:nvPicPr>
        <p:blipFill rotWithShape="1">
          <a:blip r:embed="rId3"/>
          <a:srcRect l="32659" t="13362" b="71922"/>
          <a:stretch/>
        </p:blipFill>
        <p:spPr>
          <a:xfrm>
            <a:off x="1407964" y="1267855"/>
            <a:ext cx="5983224" cy="575625"/>
          </a:xfrm>
          <a:prstGeom prst="rect">
            <a:avLst/>
          </a:prstGeom>
        </p:spPr>
      </p:pic>
    </p:spTree>
    <p:extLst>
      <p:ext uri="{BB962C8B-B14F-4D97-AF65-F5344CB8AC3E}">
        <p14:creationId xmlns:p14="http://schemas.microsoft.com/office/powerpoint/2010/main" val="272155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5" grpId="0" animBg="1"/>
      <p:bldP spid="32" grpId="0" animBg="1"/>
      <p:bldP spid="29" grpId="0" animBg="1"/>
      <p:bldP spid="18" grpId="0" animBg="1"/>
      <p:bldP spid="14" grpId="0"/>
      <p:bldP spid="19" grpId="0"/>
      <p:bldP spid="24" grpId="0"/>
      <p:bldP spid="25" grpId="0"/>
      <p:bldP spid="26"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1EA7FAB-33E2-4955-9748-1023F27CD578}"/>
              </a:ext>
            </a:extLst>
          </p:cNvPr>
          <p:cNvSpPr>
            <a:spLocks noGrp="1"/>
          </p:cNvSpPr>
          <p:nvPr>
            <p:ph type="title"/>
          </p:nvPr>
        </p:nvSpPr>
        <p:spPr>
          <a:xfrm>
            <a:off x="121309" y="46679"/>
            <a:ext cx="8599036" cy="664457"/>
          </a:xfrm>
        </p:spPr>
        <p:txBody>
          <a:bodyPr/>
          <a:lstStyle/>
          <a:p>
            <a:r>
              <a:rPr lang="en-US" sz="2800" b="1" dirty="0">
                <a:solidFill>
                  <a:srgbClr val="EA5E29"/>
                </a:solidFill>
                <a:cs typeface="Calibri" panose="020F0502020204030204" pitchFamily="34" charset="0"/>
              </a:rPr>
              <a:t>Communication Pathway: Putting it All Together</a:t>
            </a:r>
          </a:p>
        </p:txBody>
      </p:sp>
      <p:sp>
        <p:nvSpPr>
          <p:cNvPr id="6" name="Rectangle 5">
            <a:extLst>
              <a:ext uri="{FF2B5EF4-FFF2-40B4-BE49-F238E27FC236}">
                <a16:creationId xmlns:a16="http://schemas.microsoft.com/office/drawing/2014/main" id="{86E10E1C-A342-44A3-BE7D-A90E7F92EDE6}"/>
              </a:ext>
            </a:extLst>
          </p:cNvPr>
          <p:cNvSpPr/>
          <p:nvPr/>
        </p:nvSpPr>
        <p:spPr>
          <a:xfrm>
            <a:off x="332337" y="1370427"/>
            <a:ext cx="1271497" cy="1116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7DF561DB-7A51-4A45-A5B1-AF3666837A0A}"/>
              </a:ext>
            </a:extLst>
          </p:cNvPr>
          <p:cNvSpPr/>
          <p:nvPr/>
        </p:nvSpPr>
        <p:spPr>
          <a:xfrm>
            <a:off x="1559652" y="2089542"/>
            <a:ext cx="1753963" cy="882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E6233884-9F20-41A9-A04C-95ABF7B6E193}"/>
              </a:ext>
            </a:extLst>
          </p:cNvPr>
          <p:cNvSpPr txBox="1"/>
          <p:nvPr/>
        </p:nvSpPr>
        <p:spPr>
          <a:xfrm>
            <a:off x="285843" y="1326689"/>
            <a:ext cx="2321012" cy="1661993"/>
          </a:xfrm>
          <a:prstGeom prst="rect">
            <a:avLst/>
          </a:prstGeom>
          <a:noFill/>
        </p:spPr>
        <p:txBody>
          <a:bodyPr wrap="square" rtlCol="0">
            <a:spAutoFit/>
          </a:bodyPr>
          <a:lstStyle/>
          <a:p>
            <a:pPr marL="285750" indent="-285750">
              <a:buFont typeface="Arial" panose="020B0604020202020204" pitchFamily="34" charset="0"/>
              <a:buChar char="•"/>
            </a:pPr>
            <a:r>
              <a:rPr lang="en-US" sz="1700" dirty="0">
                <a:latin typeface="+mj-lt"/>
                <a:cs typeface="Calibri" panose="020F0502020204030204" pitchFamily="34" charset="0"/>
              </a:rPr>
              <a:t>Inclusive</a:t>
            </a:r>
            <a:endParaRPr lang="en-US" sz="800" dirty="0">
              <a:latin typeface="+mj-lt"/>
              <a:cs typeface="Calibri" panose="020F0502020204030204" pitchFamily="34" charset="0"/>
            </a:endParaRPr>
          </a:p>
          <a:p>
            <a:pPr marL="285750" indent="-285750">
              <a:buFont typeface="Arial" panose="020B0604020202020204" pitchFamily="34" charset="0"/>
              <a:buChar char="•"/>
            </a:pPr>
            <a:r>
              <a:rPr lang="en-US" sz="1700" dirty="0">
                <a:latin typeface="+mj-lt"/>
                <a:cs typeface="Calibri" panose="020F0502020204030204" pitchFamily="34" charset="0"/>
              </a:rPr>
              <a:t>Private space</a:t>
            </a:r>
            <a:endParaRPr lang="en-US" sz="800" dirty="0">
              <a:latin typeface="+mj-lt"/>
              <a:cs typeface="Calibri" panose="020F0502020204030204" pitchFamily="34" charset="0"/>
            </a:endParaRPr>
          </a:p>
          <a:p>
            <a:pPr marL="285750" indent="-285750">
              <a:buFont typeface="Arial" panose="020B0604020202020204" pitchFamily="34" charset="0"/>
              <a:buChar char="•"/>
            </a:pPr>
            <a:r>
              <a:rPr lang="en-US" sz="1700" dirty="0">
                <a:latin typeface="+mj-lt"/>
                <a:cs typeface="Calibri" panose="020F0502020204030204" pitchFamily="34" charset="0"/>
              </a:rPr>
              <a:t>Respectful</a:t>
            </a:r>
            <a:endParaRPr lang="en-US" sz="800" dirty="0">
              <a:latin typeface="+mj-lt"/>
              <a:cs typeface="Calibri" panose="020F0502020204030204" pitchFamily="34" charset="0"/>
            </a:endParaRPr>
          </a:p>
          <a:p>
            <a:pPr marL="285750" lvl="0" indent="-285750">
              <a:buFont typeface="Arial" panose="020B0604020202020204" pitchFamily="34" charset="0"/>
              <a:buChar char="•"/>
            </a:pPr>
            <a:r>
              <a:rPr lang="en-US" sz="1700" dirty="0">
                <a:latin typeface="+mj-lt"/>
                <a:cs typeface="Calibri" panose="020F0502020204030204" pitchFamily="34" charset="0"/>
              </a:rPr>
              <a:t>Informal</a:t>
            </a:r>
            <a:endParaRPr lang="en-US" sz="800" dirty="0">
              <a:latin typeface="+mj-lt"/>
              <a:cs typeface="Calibri" panose="020F0502020204030204" pitchFamily="34" charset="0"/>
            </a:endParaRPr>
          </a:p>
          <a:p>
            <a:pPr marL="285750" lvl="0" indent="-285750">
              <a:buFont typeface="Arial" panose="020B0604020202020204" pitchFamily="34" charset="0"/>
              <a:buChar char="•"/>
            </a:pPr>
            <a:r>
              <a:rPr lang="en-US" sz="1700" dirty="0">
                <a:latin typeface="+mj-lt"/>
                <a:cs typeface="Calibri" panose="020F0502020204030204" pitchFamily="34" charset="0"/>
              </a:rPr>
              <a:t>Non-judgmental listening</a:t>
            </a:r>
          </a:p>
        </p:txBody>
      </p:sp>
      <p:sp>
        <p:nvSpPr>
          <p:cNvPr id="9" name="TextBox 8">
            <a:extLst>
              <a:ext uri="{FF2B5EF4-FFF2-40B4-BE49-F238E27FC236}">
                <a16:creationId xmlns:a16="http://schemas.microsoft.com/office/drawing/2014/main" id="{A21BCBC3-5118-4E43-8329-F2A89169AD35}"/>
              </a:ext>
            </a:extLst>
          </p:cNvPr>
          <p:cNvSpPr txBox="1"/>
          <p:nvPr/>
        </p:nvSpPr>
        <p:spPr>
          <a:xfrm>
            <a:off x="2310593" y="1863322"/>
            <a:ext cx="6833407" cy="353943"/>
          </a:xfrm>
          <a:prstGeom prst="rect">
            <a:avLst/>
          </a:prstGeom>
          <a:noFill/>
        </p:spPr>
        <p:txBody>
          <a:bodyPr wrap="square" rtlCol="0">
            <a:spAutoFit/>
          </a:bodyPr>
          <a:lstStyle/>
          <a:p>
            <a:r>
              <a:rPr lang="en-US" sz="1700" b="1" i="1" dirty="0">
                <a:solidFill>
                  <a:srgbClr val="0070C0"/>
                </a:solidFill>
                <a:latin typeface="+mj-lt"/>
                <a:cs typeface="Calibri" panose="020F0502020204030204" pitchFamily="34" charset="0"/>
              </a:rPr>
              <a:t>What are some things that matter most in your life? </a:t>
            </a:r>
            <a:r>
              <a:rPr lang="en-US" sz="1600" b="1" i="1" dirty="0">
                <a:solidFill>
                  <a:srgbClr val="0070C0"/>
                </a:solidFill>
                <a:latin typeface="+mj-lt"/>
                <a:cs typeface="Calibri" panose="020F0502020204030204" pitchFamily="34" charset="0"/>
              </a:rPr>
              <a:t>? </a:t>
            </a:r>
            <a:r>
              <a:rPr lang="en-US" sz="1600" i="1" dirty="0">
                <a:latin typeface="+mj-lt"/>
                <a:cs typeface="Calibri" panose="020F0502020204030204" pitchFamily="34" charset="0"/>
              </a:rPr>
              <a:t>(Youth response)</a:t>
            </a:r>
            <a:endParaRPr lang="en-US" sz="1700" b="1" i="1" dirty="0">
              <a:solidFill>
                <a:srgbClr val="0070C0"/>
              </a:solidFill>
              <a:latin typeface="+mj-lt"/>
              <a:cs typeface="Calibri" panose="020F0502020204030204" pitchFamily="34" charset="0"/>
            </a:endParaRPr>
          </a:p>
        </p:txBody>
      </p:sp>
      <p:sp>
        <p:nvSpPr>
          <p:cNvPr id="10" name="TextBox 9">
            <a:extLst>
              <a:ext uri="{FF2B5EF4-FFF2-40B4-BE49-F238E27FC236}">
                <a16:creationId xmlns:a16="http://schemas.microsoft.com/office/drawing/2014/main" id="{A26B39DB-569E-48B5-9CB0-A2A65B264BA1}"/>
              </a:ext>
            </a:extLst>
          </p:cNvPr>
          <p:cNvSpPr txBox="1"/>
          <p:nvPr/>
        </p:nvSpPr>
        <p:spPr>
          <a:xfrm>
            <a:off x="2500270" y="2317391"/>
            <a:ext cx="3995060" cy="615553"/>
          </a:xfrm>
          <a:prstGeom prst="rect">
            <a:avLst/>
          </a:prstGeom>
          <a:noFill/>
        </p:spPr>
        <p:txBody>
          <a:bodyPr wrap="square" rtlCol="0">
            <a:spAutoFit/>
          </a:bodyPr>
          <a:lstStyle/>
          <a:p>
            <a:pPr algn="r"/>
            <a:r>
              <a:rPr lang="en-US" sz="1700" i="1" dirty="0">
                <a:solidFill>
                  <a:srgbClr val="EA5E29"/>
                </a:solidFill>
                <a:latin typeface="+mj-lt"/>
              </a:rPr>
              <a:t>It sounds like you’re very close to your mom and try hard not to let her down. </a:t>
            </a:r>
          </a:p>
        </p:txBody>
      </p:sp>
      <p:sp>
        <p:nvSpPr>
          <p:cNvPr id="11" name="TextBox 10">
            <a:extLst>
              <a:ext uri="{FF2B5EF4-FFF2-40B4-BE49-F238E27FC236}">
                <a16:creationId xmlns:a16="http://schemas.microsoft.com/office/drawing/2014/main" id="{CAEA5C17-B460-4E9C-96FD-05B2A6CDF378}"/>
              </a:ext>
            </a:extLst>
          </p:cNvPr>
          <p:cNvSpPr txBox="1"/>
          <p:nvPr/>
        </p:nvSpPr>
        <p:spPr>
          <a:xfrm>
            <a:off x="2310593" y="4318274"/>
            <a:ext cx="6833408" cy="338554"/>
          </a:xfrm>
          <a:prstGeom prst="rect">
            <a:avLst/>
          </a:prstGeom>
          <a:noFill/>
        </p:spPr>
        <p:txBody>
          <a:bodyPr wrap="square" rtlCol="0">
            <a:spAutoFit/>
          </a:bodyPr>
          <a:lstStyle/>
          <a:p>
            <a:r>
              <a:rPr lang="en-US" sz="1600" b="1" i="1" dirty="0">
                <a:solidFill>
                  <a:srgbClr val="0070C0"/>
                </a:solidFill>
                <a:latin typeface="+mj-lt"/>
                <a:cs typeface="Calibri" panose="020F0502020204030204" pitchFamily="34" charset="0"/>
              </a:rPr>
              <a:t>How does this fit with what you’ve been thinking about, or not? ? </a:t>
            </a:r>
            <a:r>
              <a:rPr lang="en-US" sz="1600" i="1" dirty="0">
                <a:latin typeface="+mj-lt"/>
                <a:cs typeface="Calibri" panose="020F0502020204030204" pitchFamily="34" charset="0"/>
              </a:rPr>
              <a:t>(Youth response)</a:t>
            </a:r>
            <a:endParaRPr lang="en-US" sz="1600" b="1" i="1" dirty="0">
              <a:solidFill>
                <a:srgbClr val="0070C0"/>
              </a:solidFill>
              <a:latin typeface="+mj-lt"/>
              <a:cs typeface="Calibri" panose="020F0502020204030204" pitchFamily="34" charset="0"/>
            </a:endParaRPr>
          </a:p>
        </p:txBody>
      </p:sp>
      <p:sp>
        <p:nvSpPr>
          <p:cNvPr id="12" name="TextBox 11">
            <a:extLst>
              <a:ext uri="{FF2B5EF4-FFF2-40B4-BE49-F238E27FC236}">
                <a16:creationId xmlns:a16="http://schemas.microsoft.com/office/drawing/2014/main" id="{870FF6BD-E631-4EB0-AD12-F9F54A5A9718}"/>
              </a:ext>
            </a:extLst>
          </p:cNvPr>
          <p:cNvSpPr txBox="1"/>
          <p:nvPr/>
        </p:nvSpPr>
        <p:spPr>
          <a:xfrm>
            <a:off x="2436633" y="3525315"/>
            <a:ext cx="4043603" cy="615553"/>
          </a:xfrm>
          <a:prstGeom prst="rect">
            <a:avLst/>
          </a:prstGeom>
          <a:noFill/>
        </p:spPr>
        <p:txBody>
          <a:bodyPr wrap="square" rtlCol="0">
            <a:spAutoFit/>
          </a:bodyPr>
          <a:lstStyle/>
          <a:p>
            <a:pPr algn="r"/>
            <a:r>
              <a:rPr lang="en-US" sz="1700" i="1" dirty="0">
                <a:solidFill>
                  <a:srgbClr val="EA5E29"/>
                </a:solidFill>
                <a:latin typeface="+mj-lt"/>
              </a:rPr>
              <a:t>Alcohol can alter your mood, energy, memory and increase anxiety or depression. </a:t>
            </a:r>
          </a:p>
        </p:txBody>
      </p:sp>
      <p:sp>
        <p:nvSpPr>
          <p:cNvPr id="13" name="TextBox 12">
            <a:extLst>
              <a:ext uri="{FF2B5EF4-FFF2-40B4-BE49-F238E27FC236}">
                <a16:creationId xmlns:a16="http://schemas.microsoft.com/office/drawing/2014/main" id="{66BDFEFE-107C-4C33-8302-9C24D11E733C}"/>
              </a:ext>
            </a:extLst>
          </p:cNvPr>
          <p:cNvSpPr txBox="1"/>
          <p:nvPr/>
        </p:nvSpPr>
        <p:spPr>
          <a:xfrm>
            <a:off x="1817617" y="3047417"/>
            <a:ext cx="7366807" cy="353943"/>
          </a:xfrm>
          <a:prstGeom prst="rect">
            <a:avLst/>
          </a:prstGeom>
          <a:noFill/>
        </p:spPr>
        <p:txBody>
          <a:bodyPr wrap="square" rtlCol="0">
            <a:spAutoFit/>
          </a:bodyPr>
          <a:lstStyle/>
          <a:p>
            <a:r>
              <a:rPr lang="en-US" sz="1700" b="1" i="1" dirty="0">
                <a:solidFill>
                  <a:srgbClr val="0070C0"/>
                </a:solidFill>
                <a:latin typeface="+mj-lt"/>
                <a:cs typeface="Calibri" panose="020F0502020204030204" pitchFamily="34" charset="0"/>
              </a:rPr>
              <a:t>How might they react if you were involved with drugs or alcohol? </a:t>
            </a:r>
            <a:r>
              <a:rPr lang="en-US" sz="1600" b="1" i="1" dirty="0">
                <a:solidFill>
                  <a:srgbClr val="0070C0"/>
                </a:solidFill>
                <a:latin typeface="+mj-lt"/>
                <a:cs typeface="Calibri" panose="020F0502020204030204" pitchFamily="34" charset="0"/>
              </a:rPr>
              <a:t>? </a:t>
            </a:r>
            <a:r>
              <a:rPr lang="en-US" sz="1600" i="1" dirty="0">
                <a:latin typeface="+mj-lt"/>
                <a:cs typeface="Calibri" panose="020F0502020204030204" pitchFamily="34" charset="0"/>
              </a:rPr>
              <a:t>(Youth response)</a:t>
            </a:r>
            <a:endParaRPr lang="en-US" sz="1700" b="1" i="1" dirty="0">
              <a:solidFill>
                <a:srgbClr val="0070C0"/>
              </a:solidFill>
              <a:latin typeface="+mj-lt"/>
              <a:cs typeface="Calibri" panose="020F0502020204030204" pitchFamily="34" charset="0"/>
            </a:endParaRPr>
          </a:p>
        </p:txBody>
      </p:sp>
      <p:sp>
        <p:nvSpPr>
          <p:cNvPr id="14" name="TextBox 13">
            <a:extLst>
              <a:ext uri="{FF2B5EF4-FFF2-40B4-BE49-F238E27FC236}">
                <a16:creationId xmlns:a16="http://schemas.microsoft.com/office/drawing/2014/main" id="{E96E8E32-96B6-48F6-955B-FAB90CEEC7E0}"/>
              </a:ext>
            </a:extLst>
          </p:cNvPr>
          <p:cNvSpPr txBox="1"/>
          <p:nvPr/>
        </p:nvSpPr>
        <p:spPr>
          <a:xfrm>
            <a:off x="2436633" y="4771690"/>
            <a:ext cx="3948813" cy="1077218"/>
          </a:xfrm>
          <a:prstGeom prst="rect">
            <a:avLst/>
          </a:prstGeom>
          <a:noFill/>
        </p:spPr>
        <p:txBody>
          <a:bodyPr wrap="square" rtlCol="0">
            <a:spAutoFit/>
          </a:bodyPr>
          <a:lstStyle/>
          <a:p>
            <a:pPr algn="r"/>
            <a:r>
              <a:rPr lang="en-US" sz="1600" i="1" kern="1000" dirty="0">
                <a:solidFill>
                  <a:srgbClr val="EA5E29"/>
                </a:solidFill>
                <a:latin typeface="+mj-lt"/>
              </a:rPr>
              <a:t>What would it be like if you made a pledge to yourself not to get involved with drugs and alcohol? How do you think your mom would feel about that decision?</a:t>
            </a:r>
          </a:p>
        </p:txBody>
      </p:sp>
      <p:pic>
        <p:nvPicPr>
          <p:cNvPr id="21" name="Picture 20" descr="Graphical user interface, text, application&#10;&#10;Description automatically generated">
            <a:extLst>
              <a:ext uri="{FF2B5EF4-FFF2-40B4-BE49-F238E27FC236}">
                <a16:creationId xmlns:a16="http://schemas.microsoft.com/office/drawing/2014/main" id="{9B083D39-BB06-4A4F-9357-0F5010E5E9E5}"/>
              </a:ext>
            </a:extLst>
          </p:cNvPr>
          <p:cNvPicPr>
            <a:picLocks noChangeAspect="1"/>
          </p:cNvPicPr>
          <p:nvPr/>
        </p:nvPicPr>
        <p:blipFill rotWithShape="1">
          <a:blip r:embed="rId3"/>
          <a:srcRect l="71962" t="27911" b="56352"/>
          <a:stretch/>
        </p:blipFill>
        <p:spPr>
          <a:xfrm>
            <a:off x="6480236" y="2377467"/>
            <a:ext cx="2491126" cy="615553"/>
          </a:xfrm>
          <a:prstGeom prst="rect">
            <a:avLst/>
          </a:prstGeom>
        </p:spPr>
      </p:pic>
      <p:pic>
        <p:nvPicPr>
          <p:cNvPr id="23" name="Picture 22" descr="Graphical user interface, text, application&#10;&#10;Description automatically generated">
            <a:extLst>
              <a:ext uri="{FF2B5EF4-FFF2-40B4-BE49-F238E27FC236}">
                <a16:creationId xmlns:a16="http://schemas.microsoft.com/office/drawing/2014/main" id="{058B7E04-6761-F141-9567-CFF1D5A24D4A}"/>
              </a:ext>
            </a:extLst>
          </p:cNvPr>
          <p:cNvPicPr>
            <a:picLocks noChangeAspect="1"/>
          </p:cNvPicPr>
          <p:nvPr/>
        </p:nvPicPr>
        <p:blipFill rotWithShape="1">
          <a:blip r:embed="rId3"/>
          <a:srcRect l="71962" t="42680" b="41389"/>
          <a:stretch/>
        </p:blipFill>
        <p:spPr>
          <a:xfrm>
            <a:off x="6484352" y="3521513"/>
            <a:ext cx="2491127" cy="623156"/>
          </a:xfrm>
          <a:prstGeom prst="rect">
            <a:avLst/>
          </a:prstGeom>
        </p:spPr>
      </p:pic>
      <p:pic>
        <p:nvPicPr>
          <p:cNvPr id="24" name="Picture 23" descr="Graphical user interface, text, application, chat or text message&#10;&#10;Description automatically generated">
            <a:extLst>
              <a:ext uri="{FF2B5EF4-FFF2-40B4-BE49-F238E27FC236}">
                <a16:creationId xmlns:a16="http://schemas.microsoft.com/office/drawing/2014/main" id="{0F0B4D20-1DD0-CD4F-908C-E214AA5045F9}"/>
              </a:ext>
            </a:extLst>
          </p:cNvPr>
          <p:cNvPicPr>
            <a:picLocks noChangeAspect="1"/>
          </p:cNvPicPr>
          <p:nvPr/>
        </p:nvPicPr>
        <p:blipFill rotWithShape="1">
          <a:blip r:embed="rId4"/>
          <a:srcRect l="71870" t="58844" b="26885"/>
          <a:stretch/>
        </p:blipFill>
        <p:spPr>
          <a:xfrm>
            <a:off x="6480236" y="4824495"/>
            <a:ext cx="2499360" cy="558215"/>
          </a:xfrm>
          <a:prstGeom prst="rect">
            <a:avLst/>
          </a:prstGeom>
        </p:spPr>
      </p:pic>
      <p:pic>
        <p:nvPicPr>
          <p:cNvPr id="16" name="Picture 15" descr="Graphical user interface, text, application&#10;&#10;Description automatically generated">
            <a:extLst>
              <a:ext uri="{FF2B5EF4-FFF2-40B4-BE49-F238E27FC236}">
                <a16:creationId xmlns:a16="http://schemas.microsoft.com/office/drawing/2014/main" id="{42766902-38D5-47FF-BE8F-0B1B853639B8}"/>
              </a:ext>
            </a:extLst>
          </p:cNvPr>
          <p:cNvPicPr>
            <a:picLocks noChangeAspect="1"/>
          </p:cNvPicPr>
          <p:nvPr/>
        </p:nvPicPr>
        <p:blipFill rotWithShape="1">
          <a:blip r:embed="rId3"/>
          <a:srcRect l="32659" t="13362" b="71922"/>
          <a:stretch/>
        </p:blipFill>
        <p:spPr>
          <a:xfrm>
            <a:off x="2012395" y="1269265"/>
            <a:ext cx="6977252" cy="600556"/>
          </a:xfrm>
          <a:prstGeom prst="rect">
            <a:avLst/>
          </a:prstGeom>
        </p:spPr>
      </p:pic>
      <p:pic>
        <p:nvPicPr>
          <p:cNvPr id="17" name="Picture 16" descr="Graphical user interface, text, application&#10;&#10;Description automatically generated">
            <a:extLst>
              <a:ext uri="{FF2B5EF4-FFF2-40B4-BE49-F238E27FC236}">
                <a16:creationId xmlns:a16="http://schemas.microsoft.com/office/drawing/2014/main" id="{DC830134-BBDC-448D-B9BA-71114EF7D605}"/>
              </a:ext>
            </a:extLst>
          </p:cNvPr>
          <p:cNvPicPr>
            <a:picLocks noChangeAspect="1"/>
          </p:cNvPicPr>
          <p:nvPr/>
        </p:nvPicPr>
        <p:blipFill rotWithShape="1">
          <a:blip r:embed="rId3"/>
          <a:srcRect b="86945"/>
          <a:stretch/>
        </p:blipFill>
        <p:spPr>
          <a:xfrm>
            <a:off x="154353" y="715898"/>
            <a:ext cx="8884920" cy="510665"/>
          </a:xfrm>
          <a:prstGeom prst="rect">
            <a:avLst/>
          </a:prstGeom>
        </p:spPr>
      </p:pic>
    </p:spTree>
    <p:extLst>
      <p:ext uri="{BB962C8B-B14F-4D97-AF65-F5344CB8AC3E}">
        <p14:creationId xmlns:p14="http://schemas.microsoft.com/office/powerpoint/2010/main" val="193359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F7A360-4574-5E42-A6D9-62EBCC6C8428}"/>
              </a:ext>
            </a:extLst>
          </p:cNvPr>
          <p:cNvSpPr/>
          <p:nvPr/>
        </p:nvSpPr>
        <p:spPr>
          <a:xfrm>
            <a:off x="118766" y="3560065"/>
            <a:ext cx="9025234" cy="1856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 Diagonal Corner Rectangle 7">
            <a:extLst>
              <a:ext uri="{FF2B5EF4-FFF2-40B4-BE49-F238E27FC236}">
                <a16:creationId xmlns:a16="http://schemas.microsoft.com/office/drawing/2014/main" id="{DA78D162-E3BC-FF48-B88E-C8C1D3858700}"/>
              </a:ext>
            </a:extLst>
          </p:cNvPr>
          <p:cNvSpPr/>
          <p:nvPr/>
        </p:nvSpPr>
        <p:spPr>
          <a:xfrm>
            <a:off x="399182" y="934752"/>
            <a:ext cx="8345635" cy="1325029"/>
          </a:xfrm>
          <a:prstGeom prst="round2DiagRect">
            <a:avLst/>
          </a:prstGeom>
          <a:solidFill>
            <a:schemeClr val="bg1"/>
          </a:solidFill>
          <a:ln w="19050">
            <a:solidFill>
              <a:srgbClr val="064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F068C2-63CA-46D4-B122-C1B8BFD0A2D5}"/>
              </a:ext>
            </a:extLst>
          </p:cNvPr>
          <p:cNvSpPr>
            <a:spLocks noGrp="1"/>
          </p:cNvSpPr>
          <p:nvPr>
            <p:ph type="title"/>
          </p:nvPr>
        </p:nvSpPr>
        <p:spPr>
          <a:xfrm>
            <a:off x="628650" y="365126"/>
            <a:ext cx="7886700" cy="453071"/>
          </a:xfrm>
        </p:spPr>
        <p:txBody>
          <a:bodyPr>
            <a:noAutofit/>
          </a:bodyPr>
          <a:lstStyle/>
          <a:p>
            <a:r>
              <a:rPr lang="en-US" sz="3200" b="1" dirty="0">
                <a:solidFill>
                  <a:srgbClr val="EA5E29"/>
                </a:solidFill>
                <a:cs typeface="Calibri" panose="020F0502020204030204" pitchFamily="34" charset="0"/>
              </a:rPr>
              <a:t>Practice Scenario</a:t>
            </a:r>
          </a:p>
        </p:txBody>
      </p:sp>
      <p:sp>
        <p:nvSpPr>
          <p:cNvPr id="3" name="Content Placeholder 2">
            <a:extLst>
              <a:ext uri="{FF2B5EF4-FFF2-40B4-BE49-F238E27FC236}">
                <a16:creationId xmlns:a16="http://schemas.microsoft.com/office/drawing/2014/main" id="{0B1A44AF-1C7F-45B5-9218-9F789F1F47D7}"/>
              </a:ext>
            </a:extLst>
          </p:cNvPr>
          <p:cNvSpPr>
            <a:spLocks noGrp="1"/>
          </p:cNvSpPr>
          <p:nvPr>
            <p:ph idx="1"/>
          </p:nvPr>
        </p:nvSpPr>
        <p:spPr>
          <a:xfrm>
            <a:off x="555171" y="1048249"/>
            <a:ext cx="7886700" cy="1058753"/>
          </a:xfrm>
        </p:spPr>
        <p:txBody>
          <a:bodyPr vert="horz" lIns="91440" tIns="45720" rIns="91440" bIns="45720" rtlCol="0" anchor="t">
            <a:noAutofit/>
          </a:bodyPr>
          <a:lstStyle/>
          <a:p>
            <a:pPr marL="0" indent="0">
              <a:buNone/>
            </a:pPr>
            <a:r>
              <a:rPr lang="en-US" sz="2000" dirty="0">
                <a:latin typeface="Calibri Light"/>
                <a:cs typeface="Calibri Light"/>
              </a:rPr>
              <a:t>15-year-old male started attending counseling intermittently three months ago when his parents first separated. His mother made an appointment today because first report card came out. He is failing two classes and she discovered several unexcused absences on his attendance record.</a:t>
            </a:r>
            <a:endParaRPr lang="en-US" sz="2000" dirty="0"/>
          </a:p>
        </p:txBody>
      </p:sp>
      <p:pic>
        <p:nvPicPr>
          <p:cNvPr id="9" name="Picture 8" descr="Graphical user interface, text, application&#10;&#10;Description automatically generated">
            <a:extLst>
              <a:ext uri="{FF2B5EF4-FFF2-40B4-BE49-F238E27FC236}">
                <a16:creationId xmlns:a16="http://schemas.microsoft.com/office/drawing/2014/main" id="{70DD7241-3B38-6B48-94DB-898E19B99B08}"/>
              </a:ext>
            </a:extLst>
          </p:cNvPr>
          <p:cNvPicPr>
            <a:picLocks noChangeAspect="1"/>
          </p:cNvPicPr>
          <p:nvPr/>
        </p:nvPicPr>
        <p:blipFill rotWithShape="1">
          <a:blip r:embed="rId3"/>
          <a:srcRect b="86945"/>
          <a:stretch/>
        </p:blipFill>
        <p:spPr>
          <a:xfrm>
            <a:off x="399182" y="2546514"/>
            <a:ext cx="8615278" cy="495167"/>
          </a:xfrm>
          <a:prstGeom prst="rect">
            <a:avLst/>
          </a:prstGeom>
        </p:spPr>
      </p:pic>
      <p:sp>
        <p:nvSpPr>
          <p:cNvPr id="10" name="Content Placeholder 2">
            <a:extLst>
              <a:ext uri="{FF2B5EF4-FFF2-40B4-BE49-F238E27FC236}">
                <a16:creationId xmlns:a16="http://schemas.microsoft.com/office/drawing/2014/main" id="{1FAAE10F-E7F1-B449-8ED5-9655EFCA98C6}"/>
              </a:ext>
            </a:extLst>
          </p:cNvPr>
          <p:cNvSpPr txBox="1">
            <a:spLocks/>
          </p:cNvSpPr>
          <p:nvPr/>
        </p:nvSpPr>
        <p:spPr>
          <a:xfrm>
            <a:off x="399182" y="3120553"/>
            <a:ext cx="1071486" cy="1856910"/>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600" dirty="0">
                <a:latin typeface="+mj-lt"/>
              </a:rPr>
              <a:t>Build rapport &amp; establish trust.</a:t>
            </a:r>
          </a:p>
        </p:txBody>
      </p:sp>
      <p:sp>
        <p:nvSpPr>
          <p:cNvPr id="12" name="Content Placeholder 2">
            <a:extLst>
              <a:ext uri="{FF2B5EF4-FFF2-40B4-BE49-F238E27FC236}">
                <a16:creationId xmlns:a16="http://schemas.microsoft.com/office/drawing/2014/main" id="{E097EAA1-38EF-364F-85E6-DEC25D3CBA90}"/>
              </a:ext>
            </a:extLst>
          </p:cNvPr>
          <p:cNvSpPr txBox="1">
            <a:spLocks/>
          </p:cNvSpPr>
          <p:nvPr/>
        </p:nvSpPr>
        <p:spPr>
          <a:xfrm>
            <a:off x="1397240" y="3679842"/>
            <a:ext cx="1406447" cy="1864281"/>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600" dirty="0">
                <a:latin typeface="+mj-lt"/>
              </a:rPr>
              <a:t>Seek guidance &amp; input from youth on what matters to them.</a:t>
            </a:r>
          </a:p>
        </p:txBody>
      </p:sp>
      <p:pic>
        <p:nvPicPr>
          <p:cNvPr id="13" name="Picture 12" descr="Graphical user interface, text, application&#10;&#10;Description automatically generated">
            <a:extLst>
              <a:ext uri="{FF2B5EF4-FFF2-40B4-BE49-F238E27FC236}">
                <a16:creationId xmlns:a16="http://schemas.microsoft.com/office/drawing/2014/main" id="{CF87D52A-F055-2342-94E9-5E036A5246C1}"/>
              </a:ext>
            </a:extLst>
          </p:cNvPr>
          <p:cNvPicPr>
            <a:picLocks noChangeAspect="1"/>
          </p:cNvPicPr>
          <p:nvPr/>
        </p:nvPicPr>
        <p:blipFill rotWithShape="1">
          <a:blip r:embed="rId3"/>
          <a:srcRect l="71962" t="27911" r="5165" b="56352"/>
          <a:stretch/>
        </p:blipFill>
        <p:spPr>
          <a:xfrm>
            <a:off x="2878915" y="3654034"/>
            <a:ext cx="2032215" cy="615553"/>
          </a:xfrm>
          <a:prstGeom prst="rect">
            <a:avLst/>
          </a:prstGeom>
        </p:spPr>
      </p:pic>
      <p:pic>
        <p:nvPicPr>
          <p:cNvPr id="14" name="Picture 13" descr="Graphical user interface, text, application&#10;&#10;Description automatically generated">
            <a:extLst>
              <a:ext uri="{FF2B5EF4-FFF2-40B4-BE49-F238E27FC236}">
                <a16:creationId xmlns:a16="http://schemas.microsoft.com/office/drawing/2014/main" id="{16C9C53B-C355-334D-9471-FE62BBB2ED60}"/>
              </a:ext>
            </a:extLst>
          </p:cNvPr>
          <p:cNvPicPr>
            <a:picLocks noChangeAspect="1"/>
          </p:cNvPicPr>
          <p:nvPr/>
        </p:nvPicPr>
        <p:blipFill rotWithShape="1">
          <a:blip r:embed="rId3"/>
          <a:srcRect l="32659" t="13362" b="71922"/>
          <a:stretch/>
        </p:blipFill>
        <p:spPr>
          <a:xfrm>
            <a:off x="1407964" y="3070515"/>
            <a:ext cx="5983224" cy="575625"/>
          </a:xfrm>
          <a:prstGeom prst="rect">
            <a:avLst/>
          </a:prstGeom>
        </p:spPr>
      </p:pic>
      <p:sp>
        <p:nvSpPr>
          <p:cNvPr id="15" name="Rectangle 14">
            <a:extLst>
              <a:ext uri="{FF2B5EF4-FFF2-40B4-BE49-F238E27FC236}">
                <a16:creationId xmlns:a16="http://schemas.microsoft.com/office/drawing/2014/main" id="{CCB3CE3F-6303-D64F-9243-0721080A55FE}"/>
              </a:ext>
            </a:extLst>
          </p:cNvPr>
          <p:cNvSpPr/>
          <p:nvPr/>
        </p:nvSpPr>
        <p:spPr>
          <a:xfrm>
            <a:off x="6828240" y="3120553"/>
            <a:ext cx="2186220" cy="493776"/>
          </a:xfrm>
          <a:prstGeom prst="rect">
            <a:avLst/>
          </a:prstGeom>
          <a:solidFill>
            <a:srgbClr val="BEE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Graphical user interface, text, application&#10;&#10;Description automatically generated">
            <a:extLst>
              <a:ext uri="{FF2B5EF4-FFF2-40B4-BE49-F238E27FC236}">
                <a16:creationId xmlns:a16="http://schemas.microsoft.com/office/drawing/2014/main" id="{D344D066-CEC0-9F41-B766-41CF9A05DEBC}"/>
              </a:ext>
            </a:extLst>
          </p:cNvPr>
          <p:cNvPicPr>
            <a:picLocks noChangeAspect="1"/>
          </p:cNvPicPr>
          <p:nvPr/>
        </p:nvPicPr>
        <p:blipFill rotWithShape="1">
          <a:blip r:embed="rId3"/>
          <a:srcRect l="71962" t="42680" r="5165" b="41389"/>
          <a:stretch/>
        </p:blipFill>
        <p:spPr>
          <a:xfrm>
            <a:off x="4913322" y="3638536"/>
            <a:ext cx="2032216" cy="623156"/>
          </a:xfrm>
          <a:prstGeom prst="rect">
            <a:avLst/>
          </a:prstGeom>
        </p:spPr>
      </p:pic>
      <p:pic>
        <p:nvPicPr>
          <p:cNvPr id="22" name="Picture 21" descr="Text&#10;&#10;Description automatically generated with medium confidence">
            <a:extLst>
              <a:ext uri="{FF2B5EF4-FFF2-40B4-BE49-F238E27FC236}">
                <a16:creationId xmlns:a16="http://schemas.microsoft.com/office/drawing/2014/main" id="{1E9EF3CF-9394-5D41-817D-5E06832D681B}"/>
              </a:ext>
            </a:extLst>
          </p:cNvPr>
          <p:cNvPicPr>
            <a:picLocks noChangeAspect="1"/>
          </p:cNvPicPr>
          <p:nvPr/>
        </p:nvPicPr>
        <p:blipFill>
          <a:blip r:embed="rId4"/>
          <a:stretch>
            <a:fillRect/>
          </a:stretch>
        </p:blipFill>
        <p:spPr>
          <a:xfrm>
            <a:off x="7058660" y="3681349"/>
            <a:ext cx="1955800" cy="502920"/>
          </a:xfrm>
          <a:prstGeom prst="rect">
            <a:avLst/>
          </a:prstGeom>
        </p:spPr>
      </p:pic>
      <p:sp>
        <p:nvSpPr>
          <p:cNvPr id="23" name="Content Placeholder 2">
            <a:extLst>
              <a:ext uri="{FF2B5EF4-FFF2-40B4-BE49-F238E27FC236}">
                <a16:creationId xmlns:a16="http://schemas.microsoft.com/office/drawing/2014/main" id="{9DA72568-07E5-7D43-A84E-13C12672A2CF}"/>
              </a:ext>
            </a:extLst>
          </p:cNvPr>
          <p:cNvSpPr txBox="1">
            <a:spLocks/>
          </p:cNvSpPr>
          <p:nvPr/>
        </p:nvSpPr>
        <p:spPr>
          <a:xfrm>
            <a:off x="3009934" y="4222817"/>
            <a:ext cx="1860869" cy="2363302"/>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600" dirty="0">
                <a:latin typeface="+mj-lt"/>
              </a:rPr>
              <a:t>Choose the frame for communication based on insights from youth.</a:t>
            </a:r>
          </a:p>
        </p:txBody>
      </p:sp>
      <p:sp>
        <p:nvSpPr>
          <p:cNvPr id="24" name="Content Placeholder 2">
            <a:extLst>
              <a:ext uri="{FF2B5EF4-FFF2-40B4-BE49-F238E27FC236}">
                <a16:creationId xmlns:a16="http://schemas.microsoft.com/office/drawing/2014/main" id="{17370A91-95D2-E845-8E20-91826D5B6DC1}"/>
              </a:ext>
            </a:extLst>
          </p:cNvPr>
          <p:cNvSpPr txBox="1">
            <a:spLocks/>
          </p:cNvSpPr>
          <p:nvPr/>
        </p:nvSpPr>
        <p:spPr>
          <a:xfrm>
            <a:off x="5059128" y="4254088"/>
            <a:ext cx="1928929" cy="2063452"/>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600" dirty="0">
                <a:latin typeface="+mj-lt"/>
              </a:rPr>
              <a:t>Select evidence to provide compelling reasons not to use drugs or alcohol.</a:t>
            </a:r>
          </a:p>
        </p:txBody>
      </p:sp>
      <p:sp>
        <p:nvSpPr>
          <p:cNvPr id="25" name="Content Placeholder 2">
            <a:extLst>
              <a:ext uri="{FF2B5EF4-FFF2-40B4-BE49-F238E27FC236}">
                <a16:creationId xmlns:a16="http://schemas.microsoft.com/office/drawing/2014/main" id="{F402140D-540E-CC4C-8F24-3032D9062E05}"/>
              </a:ext>
            </a:extLst>
          </p:cNvPr>
          <p:cNvSpPr txBox="1">
            <a:spLocks/>
          </p:cNvSpPr>
          <p:nvPr/>
        </p:nvSpPr>
        <p:spPr>
          <a:xfrm>
            <a:off x="7086066" y="4261641"/>
            <a:ext cx="1928929" cy="2063452"/>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600" dirty="0">
                <a:latin typeface="+mj-lt"/>
              </a:rPr>
              <a:t>Select one or more actions to suggest.</a:t>
            </a:r>
          </a:p>
        </p:txBody>
      </p:sp>
    </p:spTree>
    <p:extLst>
      <p:ext uri="{BB962C8B-B14F-4D97-AF65-F5344CB8AC3E}">
        <p14:creationId xmlns:p14="http://schemas.microsoft.com/office/powerpoint/2010/main" val="2883925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DD9E3-31C3-4C5C-8F0F-B9B0AC07791D}"/>
              </a:ext>
            </a:extLst>
          </p:cNvPr>
          <p:cNvSpPr>
            <a:spLocks noGrp="1"/>
          </p:cNvSpPr>
          <p:nvPr>
            <p:ph type="title"/>
          </p:nvPr>
        </p:nvSpPr>
        <p:spPr>
          <a:xfrm>
            <a:off x="285439" y="400619"/>
            <a:ext cx="8296689" cy="642943"/>
          </a:xfrm>
        </p:spPr>
        <p:txBody>
          <a:bodyPr>
            <a:normAutofit/>
          </a:bodyPr>
          <a:lstStyle/>
          <a:p>
            <a:r>
              <a:rPr lang="en-US" sz="3600" b="1" dirty="0">
                <a:solidFill>
                  <a:srgbClr val="EA5E29"/>
                </a:solidFill>
              </a:rPr>
              <a:t>Message Guide</a:t>
            </a:r>
          </a:p>
        </p:txBody>
      </p:sp>
      <p:pic>
        <p:nvPicPr>
          <p:cNvPr id="5" name="Content Placeholder 4" descr="A group of people smiling&#10;&#10;Description automatically generated with medium confidence">
            <a:extLst>
              <a:ext uri="{FF2B5EF4-FFF2-40B4-BE49-F238E27FC236}">
                <a16:creationId xmlns:a16="http://schemas.microsoft.com/office/drawing/2014/main" id="{10DF083D-845B-4720-95A4-E744E428FDC8}"/>
              </a:ext>
            </a:extLst>
          </p:cNvPr>
          <p:cNvPicPr>
            <a:picLocks noGrp="1" noChangeAspect="1"/>
          </p:cNvPicPr>
          <p:nvPr>
            <p:ph idx="1"/>
          </p:nvPr>
        </p:nvPicPr>
        <p:blipFill>
          <a:blip r:embed="rId3"/>
          <a:stretch>
            <a:fillRect/>
          </a:stretch>
        </p:blipFill>
        <p:spPr>
          <a:xfrm>
            <a:off x="5387318" y="400619"/>
            <a:ext cx="3194810" cy="4202857"/>
          </a:xfrm>
          <a:ln>
            <a:solidFill>
              <a:schemeClr val="tx1"/>
            </a:solidFill>
          </a:ln>
        </p:spPr>
      </p:pic>
      <p:sp>
        <p:nvSpPr>
          <p:cNvPr id="6" name="TextBox 5">
            <a:extLst>
              <a:ext uri="{FF2B5EF4-FFF2-40B4-BE49-F238E27FC236}">
                <a16:creationId xmlns:a16="http://schemas.microsoft.com/office/drawing/2014/main" id="{7DC81692-8C70-464A-9FE3-5F8D5A4DBB46}"/>
              </a:ext>
            </a:extLst>
          </p:cNvPr>
          <p:cNvSpPr txBox="1"/>
          <p:nvPr/>
        </p:nvSpPr>
        <p:spPr>
          <a:xfrm>
            <a:off x="320706" y="1224643"/>
            <a:ext cx="4904438" cy="2985433"/>
          </a:xfrm>
          <a:prstGeom prst="rect">
            <a:avLst/>
          </a:prstGeom>
          <a:noFill/>
        </p:spPr>
        <p:txBody>
          <a:bodyPr wrap="square" rtlCol="0">
            <a:spAutoFit/>
          </a:bodyPr>
          <a:lstStyle/>
          <a:p>
            <a:r>
              <a:rPr lang="en-US" sz="2400" b="1" dirty="0">
                <a:latin typeface="+mj-lt"/>
              </a:rPr>
              <a:t>PURPOSE</a:t>
            </a:r>
          </a:p>
          <a:p>
            <a:pPr marL="214313" indent="-214313">
              <a:buFont typeface="Arial" panose="020B0604020202020204" pitchFamily="34" charset="0"/>
              <a:buChar char="•"/>
            </a:pPr>
            <a:r>
              <a:rPr lang="en-US" sz="2200" dirty="0">
                <a:latin typeface="+mj-lt"/>
              </a:rPr>
              <a:t>Equip youth-serving providers with substance use prevention messaging that appeals to a large and broad population of youth</a:t>
            </a:r>
          </a:p>
          <a:p>
            <a:pPr marL="214313" indent="-214313">
              <a:buFont typeface="Arial" panose="020B0604020202020204" pitchFamily="34" charset="0"/>
              <a:buChar char="•"/>
            </a:pPr>
            <a:endParaRPr lang="en-US" sz="1000" dirty="0">
              <a:latin typeface="+mj-lt"/>
            </a:endParaRPr>
          </a:p>
          <a:p>
            <a:pPr marL="214313" indent="-214313">
              <a:buFont typeface="Arial" panose="020B0604020202020204" pitchFamily="34" charset="0"/>
              <a:buChar char="•"/>
            </a:pPr>
            <a:r>
              <a:rPr lang="en-US" sz="2200" dirty="0">
                <a:latin typeface="+mj-lt"/>
              </a:rPr>
              <a:t>Share guidance on how to effectively deploy the messaging with middle and high school age youth (12 – 18 years)</a:t>
            </a:r>
          </a:p>
        </p:txBody>
      </p:sp>
      <p:sp>
        <p:nvSpPr>
          <p:cNvPr id="7" name="TextBox 6">
            <a:extLst>
              <a:ext uri="{FF2B5EF4-FFF2-40B4-BE49-F238E27FC236}">
                <a16:creationId xmlns:a16="http://schemas.microsoft.com/office/drawing/2014/main" id="{A86B4712-6BC8-43F7-AF1C-176AC64B6783}"/>
              </a:ext>
            </a:extLst>
          </p:cNvPr>
          <p:cNvSpPr txBox="1"/>
          <p:nvPr/>
        </p:nvSpPr>
        <p:spPr>
          <a:xfrm>
            <a:off x="433750" y="4056187"/>
            <a:ext cx="7469279" cy="2362185"/>
          </a:xfrm>
          <a:prstGeom prst="rect">
            <a:avLst/>
          </a:prstGeom>
          <a:noFill/>
        </p:spPr>
        <p:txBody>
          <a:bodyPr wrap="square" rtlCol="0">
            <a:spAutoFit/>
          </a:bodyPr>
          <a:lstStyle/>
          <a:p>
            <a:endParaRPr lang="en-US" sz="2400" dirty="0">
              <a:latin typeface="+mj-lt"/>
            </a:endParaRPr>
          </a:p>
          <a:p>
            <a:r>
              <a:rPr lang="en-US" sz="2400" b="1" dirty="0">
                <a:latin typeface="+mj-lt"/>
              </a:rPr>
              <a:t>CONTENT</a:t>
            </a:r>
          </a:p>
          <a:p>
            <a:pPr marL="214313" indent="-214313">
              <a:buFont typeface="Arial" panose="020B0604020202020204" pitchFamily="34" charset="0"/>
              <a:buChar char="•"/>
            </a:pPr>
            <a:r>
              <a:rPr lang="en-US" sz="2200" dirty="0">
                <a:latin typeface="+mj-lt"/>
              </a:rPr>
              <a:t>Getting grounded in the attitudes and beliefs of young people </a:t>
            </a:r>
          </a:p>
          <a:p>
            <a:pPr marL="214313" indent="-214313">
              <a:buFont typeface="Arial" panose="020B0604020202020204" pitchFamily="34" charset="0"/>
              <a:buChar char="•"/>
            </a:pPr>
            <a:endParaRPr lang="en-US" sz="1000" dirty="0">
              <a:latin typeface="+mj-lt"/>
            </a:endParaRPr>
          </a:p>
          <a:p>
            <a:pPr marL="214313" indent="-214313">
              <a:buFont typeface="Arial" panose="020B0604020202020204" pitchFamily="34" charset="0"/>
              <a:buChar char="•"/>
            </a:pPr>
            <a:r>
              <a:rPr lang="en-US" sz="2200" dirty="0">
                <a:latin typeface="+mj-lt"/>
              </a:rPr>
              <a:t>Message framework when communicating with youth </a:t>
            </a:r>
          </a:p>
          <a:p>
            <a:pPr marL="214313" indent="-214313">
              <a:buFont typeface="Arial" panose="020B0604020202020204" pitchFamily="34" charset="0"/>
              <a:buChar char="•"/>
            </a:pPr>
            <a:endParaRPr lang="en-US" sz="1000" dirty="0">
              <a:latin typeface="+mj-lt"/>
            </a:endParaRPr>
          </a:p>
          <a:p>
            <a:pPr marL="214313" indent="-214313">
              <a:buFont typeface="Arial" panose="020B0604020202020204" pitchFamily="34" charset="0"/>
              <a:buChar char="•"/>
            </a:pPr>
            <a:r>
              <a:rPr lang="en-US" sz="2200" dirty="0">
                <a:latin typeface="+mj-lt"/>
              </a:rPr>
              <a:t>Communication pathway</a:t>
            </a:r>
          </a:p>
          <a:p>
            <a:endParaRPr lang="en-US" sz="1350" dirty="0"/>
          </a:p>
        </p:txBody>
      </p:sp>
    </p:spTree>
    <p:extLst>
      <p:ext uri="{BB962C8B-B14F-4D97-AF65-F5344CB8AC3E}">
        <p14:creationId xmlns:p14="http://schemas.microsoft.com/office/powerpoint/2010/main" val="1423379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E813C47E-B6C7-AD48-A3B7-06EFFC309EA0}"/>
              </a:ext>
            </a:extLst>
          </p:cNvPr>
          <p:cNvSpPr/>
          <p:nvPr/>
        </p:nvSpPr>
        <p:spPr>
          <a:xfrm>
            <a:off x="1044055" y="2158180"/>
            <a:ext cx="7072952" cy="1974533"/>
          </a:xfrm>
          <a:prstGeom prst="round2DiagRect">
            <a:avLst/>
          </a:prstGeom>
          <a:solidFill>
            <a:schemeClr val="bg1"/>
          </a:solidFill>
          <a:ln w="19050">
            <a:solidFill>
              <a:srgbClr val="064F8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64F80"/>
              </a:solidFill>
            </a:endParaRPr>
          </a:p>
        </p:txBody>
      </p:sp>
      <p:sp>
        <p:nvSpPr>
          <p:cNvPr id="4" name="Content Placeholder 2">
            <a:extLst>
              <a:ext uri="{FF2B5EF4-FFF2-40B4-BE49-F238E27FC236}">
                <a16:creationId xmlns:a16="http://schemas.microsoft.com/office/drawing/2014/main" id="{148D7FE9-FF11-49EE-8E20-44D2CF914148}"/>
              </a:ext>
            </a:extLst>
          </p:cNvPr>
          <p:cNvSpPr txBox="1">
            <a:spLocks/>
          </p:cNvSpPr>
          <p:nvPr/>
        </p:nvSpPr>
        <p:spPr>
          <a:xfrm>
            <a:off x="1218063" y="2252098"/>
            <a:ext cx="6591868" cy="1604075"/>
          </a:xfrm>
          <a:prstGeom prst="rect">
            <a:avLst/>
          </a:prstGeom>
          <a:ln>
            <a:solidFill>
              <a:schemeClr val="bg1"/>
            </a:solidFill>
          </a:ln>
        </p:spPr>
        <p:txBody>
          <a:bodyPr vert="horz" lIns="68580" tIns="34290" rIns="68580" bIns="3429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sz="1500" dirty="0">
                <a:latin typeface="Calibri Light"/>
                <a:ea typeface="Calibri" panose="020F0502020204030204" pitchFamily="34" charset="0"/>
                <a:cs typeface="Calibri Light"/>
              </a:rPr>
              <a:t>This project is supported by the Centers for Disease Control and Prevention (CDC) of the U.S. Department of Health and Human Services (HHS) as part of a financial assistance award totaling $2,000,000 with 100% funded by CDC/HHS. The contents are those of the author(s) and do not necessarily represent the official views of, nor an endorsement, by CDC/HHS or the U.S. Government.</a:t>
            </a:r>
            <a:endParaRPr lang="en-US" sz="1500" dirty="0">
              <a:latin typeface="Calibri Light"/>
              <a:cs typeface="Calibri Light"/>
            </a:endParaRPr>
          </a:p>
        </p:txBody>
      </p:sp>
    </p:spTree>
    <p:extLst>
      <p:ext uri="{BB962C8B-B14F-4D97-AF65-F5344CB8AC3E}">
        <p14:creationId xmlns:p14="http://schemas.microsoft.com/office/powerpoint/2010/main" val="3257442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a:extLst>
              <a:ext uri="{FF2B5EF4-FFF2-40B4-BE49-F238E27FC236}">
                <a16:creationId xmlns:a16="http://schemas.microsoft.com/office/drawing/2014/main" id="{34A9325C-6796-BD45-82AE-90DCE02A759B}"/>
              </a:ext>
            </a:extLst>
          </p:cNvPr>
          <p:cNvSpPr/>
          <p:nvPr/>
        </p:nvSpPr>
        <p:spPr>
          <a:xfrm>
            <a:off x="4060499" y="4714883"/>
            <a:ext cx="4871230" cy="460091"/>
          </a:xfrm>
          <a:prstGeom prst="round2DiagRect">
            <a:avLst/>
          </a:prstGeom>
          <a:solidFill>
            <a:schemeClr val="bg1"/>
          </a:solidFill>
          <a:ln w="19050">
            <a:solidFill>
              <a:srgbClr val="064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E94D95-117B-4AC1-861A-95C495979D32}"/>
              </a:ext>
            </a:extLst>
          </p:cNvPr>
          <p:cNvSpPr>
            <a:spLocks noGrp="1"/>
          </p:cNvSpPr>
          <p:nvPr>
            <p:ph type="title"/>
          </p:nvPr>
        </p:nvSpPr>
        <p:spPr>
          <a:xfrm>
            <a:off x="403615" y="332561"/>
            <a:ext cx="7905265" cy="696139"/>
          </a:xfrm>
        </p:spPr>
        <p:txBody>
          <a:bodyPr>
            <a:normAutofit/>
          </a:bodyPr>
          <a:lstStyle/>
          <a:p>
            <a:r>
              <a:rPr lang="en-US" sz="3200" b="1" dirty="0">
                <a:solidFill>
                  <a:srgbClr val="EA5E29"/>
                </a:solidFill>
                <a:cs typeface="Calibri" panose="020F0502020204030204" pitchFamily="34" charset="0"/>
              </a:rPr>
              <a:t>Toolkit Resources</a:t>
            </a:r>
          </a:p>
        </p:txBody>
      </p:sp>
      <p:sp>
        <p:nvSpPr>
          <p:cNvPr id="3" name="Content Placeholder 2">
            <a:extLst>
              <a:ext uri="{FF2B5EF4-FFF2-40B4-BE49-F238E27FC236}">
                <a16:creationId xmlns:a16="http://schemas.microsoft.com/office/drawing/2014/main" id="{4F9DFF57-7906-4157-84EA-CA97B0C05B87}"/>
              </a:ext>
            </a:extLst>
          </p:cNvPr>
          <p:cNvSpPr>
            <a:spLocks noGrp="1"/>
          </p:cNvSpPr>
          <p:nvPr>
            <p:ph idx="1"/>
          </p:nvPr>
        </p:nvSpPr>
        <p:spPr>
          <a:xfrm>
            <a:off x="317049" y="1028700"/>
            <a:ext cx="8899072" cy="4947820"/>
          </a:xfrm>
        </p:spPr>
        <p:txBody>
          <a:bodyPr numCol="2"/>
          <a:lstStyle/>
          <a:p>
            <a:pPr marL="0" indent="0">
              <a:buNone/>
            </a:pPr>
            <a:r>
              <a:rPr lang="en-US" sz="2200" b="1" dirty="0">
                <a:solidFill>
                  <a:srgbClr val="064F80"/>
                </a:solidFill>
                <a:effectLst/>
                <a:latin typeface="+mj-lt"/>
                <a:cs typeface="Calibri" panose="020F0502020204030204" pitchFamily="34" charset="0"/>
              </a:rPr>
              <a:t>Communication &amp; Engagement </a:t>
            </a:r>
          </a:p>
          <a:p>
            <a:pPr lvl="1">
              <a:buClr>
                <a:srgbClr val="EA5E29"/>
              </a:buClr>
            </a:pPr>
            <a:r>
              <a:rPr lang="en-US" dirty="0">
                <a:solidFill>
                  <a:srgbClr val="000000"/>
                </a:solidFill>
                <a:latin typeface="+mj-lt"/>
              </a:rPr>
              <a:t>Building rapport and trust</a:t>
            </a:r>
          </a:p>
          <a:p>
            <a:pPr lvl="1">
              <a:buClr>
                <a:srgbClr val="EA5E29"/>
              </a:buClr>
            </a:pPr>
            <a:r>
              <a:rPr lang="en-US" dirty="0">
                <a:solidFill>
                  <a:srgbClr val="000000"/>
                </a:solidFill>
                <a:latin typeface="+mj-lt"/>
              </a:rPr>
              <a:t>Engaging parents/caregivers</a:t>
            </a:r>
          </a:p>
          <a:p>
            <a:pPr lvl="1">
              <a:buClr>
                <a:srgbClr val="EA5E29"/>
              </a:buClr>
            </a:pPr>
            <a:r>
              <a:rPr lang="en-US" dirty="0">
                <a:solidFill>
                  <a:srgbClr val="000000"/>
                </a:solidFill>
                <a:latin typeface="+mj-lt"/>
              </a:rPr>
              <a:t>Language guide</a:t>
            </a:r>
          </a:p>
          <a:p>
            <a:pPr lvl="1">
              <a:buClr>
                <a:srgbClr val="EA5E29"/>
              </a:buClr>
            </a:pPr>
            <a:r>
              <a:rPr lang="en-US" b="0" i="0" dirty="0">
                <a:solidFill>
                  <a:srgbClr val="000000"/>
                </a:solidFill>
                <a:effectLst/>
                <a:latin typeface="+mj-lt"/>
              </a:rPr>
              <a:t>Motivational Interviewing</a:t>
            </a:r>
          </a:p>
          <a:p>
            <a:pPr lvl="1">
              <a:buClr>
                <a:srgbClr val="EA5E29"/>
              </a:buClr>
            </a:pPr>
            <a:r>
              <a:rPr lang="en-US" dirty="0">
                <a:solidFill>
                  <a:srgbClr val="000000"/>
                </a:solidFill>
                <a:latin typeface="+mj-lt"/>
              </a:rPr>
              <a:t>Social Media Tip Sheet</a:t>
            </a:r>
            <a:endParaRPr lang="en-US" sz="500" b="1" i="0" dirty="0">
              <a:solidFill>
                <a:srgbClr val="000000"/>
              </a:solidFill>
              <a:effectLst/>
              <a:latin typeface="+mj-lt"/>
            </a:endParaRPr>
          </a:p>
          <a:p>
            <a:pPr marL="0" indent="0">
              <a:buNone/>
            </a:pPr>
            <a:r>
              <a:rPr lang="en-US" sz="2200" b="1" dirty="0">
                <a:solidFill>
                  <a:srgbClr val="064F80"/>
                </a:solidFill>
                <a:effectLst/>
                <a:latin typeface="+mj-lt"/>
                <a:cs typeface="Calibri" panose="020F0502020204030204" pitchFamily="34" charset="0"/>
              </a:rPr>
              <a:t>Youth-Focused Shareables</a:t>
            </a:r>
          </a:p>
          <a:p>
            <a:pPr lvl="1">
              <a:buClr>
                <a:srgbClr val="EA5E29"/>
              </a:buClr>
            </a:pPr>
            <a:r>
              <a:rPr lang="en-US" dirty="0">
                <a:solidFill>
                  <a:srgbClr val="000000"/>
                </a:solidFill>
                <a:latin typeface="+mj-lt"/>
              </a:rPr>
              <a:t>Substance fact sheets</a:t>
            </a:r>
          </a:p>
          <a:p>
            <a:pPr lvl="1">
              <a:buClr>
                <a:srgbClr val="EA5E29"/>
              </a:buClr>
            </a:pPr>
            <a:r>
              <a:rPr lang="en-US" dirty="0">
                <a:solidFill>
                  <a:srgbClr val="000000"/>
                </a:solidFill>
                <a:latin typeface="+mj-lt"/>
              </a:rPr>
              <a:t>Risks and protective factors</a:t>
            </a:r>
          </a:p>
          <a:p>
            <a:pPr lvl="1">
              <a:buClr>
                <a:srgbClr val="EA5E29"/>
              </a:buClr>
            </a:pPr>
            <a:r>
              <a:rPr lang="en-US" dirty="0">
                <a:solidFill>
                  <a:srgbClr val="000000"/>
                </a:solidFill>
                <a:latin typeface="+mj-lt"/>
              </a:rPr>
              <a:t>Share Your Why videos</a:t>
            </a:r>
            <a:endParaRPr lang="en-US" sz="500" b="1" dirty="0">
              <a:solidFill>
                <a:srgbClr val="000000"/>
              </a:solidFill>
              <a:latin typeface="+mj-lt"/>
            </a:endParaRPr>
          </a:p>
          <a:p>
            <a:pPr marL="0" indent="0">
              <a:buNone/>
            </a:pPr>
            <a:r>
              <a:rPr lang="en-US" sz="2200" b="1" dirty="0">
                <a:solidFill>
                  <a:srgbClr val="064F80"/>
                </a:solidFill>
                <a:latin typeface="+mj-lt"/>
                <a:cs typeface="Calibri" panose="020F0502020204030204" pitchFamily="34" charset="0"/>
              </a:rPr>
              <a:t>Implementation </a:t>
            </a:r>
          </a:p>
          <a:p>
            <a:pPr lvl="1">
              <a:buClr>
                <a:srgbClr val="EA5E29"/>
              </a:buClr>
            </a:pPr>
            <a:r>
              <a:rPr lang="en-US" dirty="0">
                <a:solidFill>
                  <a:srgbClr val="000000"/>
                </a:solidFill>
                <a:latin typeface="+mj-lt"/>
              </a:rPr>
              <a:t>Implementation guide</a:t>
            </a:r>
          </a:p>
          <a:p>
            <a:pPr lvl="1">
              <a:buClr>
                <a:srgbClr val="EA5E29"/>
              </a:buClr>
            </a:pPr>
            <a:r>
              <a:rPr lang="en-US" dirty="0">
                <a:solidFill>
                  <a:srgbClr val="000000"/>
                </a:solidFill>
                <a:latin typeface="+mj-lt"/>
              </a:rPr>
              <a:t>Resource referral planning guide</a:t>
            </a:r>
          </a:p>
          <a:p>
            <a:pPr lvl="1">
              <a:buClr>
                <a:srgbClr val="EA5E29"/>
              </a:buClr>
            </a:pPr>
            <a:r>
              <a:rPr lang="en-US" dirty="0">
                <a:solidFill>
                  <a:srgbClr val="000000"/>
                </a:solidFill>
                <a:latin typeface="+mj-lt"/>
              </a:rPr>
              <a:t>Warm handoffs</a:t>
            </a:r>
          </a:p>
          <a:p>
            <a:pPr lvl="1">
              <a:buClr>
                <a:srgbClr val="EA5E29"/>
              </a:buClr>
            </a:pPr>
            <a:r>
              <a:rPr lang="en-US" dirty="0">
                <a:solidFill>
                  <a:srgbClr val="000000"/>
                </a:solidFill>
                <a:latin typeface="+mj-lt"/>
              </a:rPr>
              <a:t>Training/educational course</a:t>
            </a:r>
            <a:endParaRPr lang="en-US" b="1" dirty="0">
              <a:solidFill>
                <a:srgbClr val="000000"/>
              </a:solidFill>
              <a:latin typeface="+mj-lt"/>
            </a:endParaRPr>
          </a:p>
          <a:p>
            <a:pPr marL="457200" lvl="1" indent="0">
              <a:buNone/>
            </a:pPr>
            <a:endParaRPr lang="en-US" dirty="0">
              <a:solidFill>
                <a:srgbClr val="000000"/>
              </a:solidFill>
              <a:latin typeface="+mj-lt"/>
            </a:endParaRPr>
          </a:p>
        </p:txBody>
      </p:sp>
      <p:sp>
        <p:nvSpPr>
          <p:cNvPr id="7" name="TextBox 6">
            <a:extLst>
              <a:ext uri="{FF2B5EF4-FFF2-40B4-BE49-F238E27FC236}">
                <a16:creationId xmlns:a16="http://schemas.microsoft.com/office/drawing/2014/main" id="{C49756D9-00A5-4038-A578-316C500705F3}"/>
              </a:ext>
            </a:extLst>
          </p:cNvPr>
          <p:cNvSpPr txBox="1"/>
          <p:nvPr/>
        </p:nvSpPr>
        <p:spPr>
          <a:xfrm>
            <a:off x="4165277" y="4744873"/>
            <a:ext cx="4661674" cy="400110"/>
          </a:xfrm>
          <a:prstGeom prst="rect">
            <a:avLst/>
          </a:prstGeom>
          <a:noFill/>
          <a:ln>
            <a:noFill/>
          </a:ln>
        </p:spPr>
        <p:txBody>
          <a:bodyPr wrap="square" rtlCol="0">
            <a:spAutoFit/>
          </a:bodyPr>
          <a:lstStyle/>
          <a:p>
            <a:r>
              <a:rPr lang="en-US" sz="2000" dirty="0">
                <a:latin typeface="+mj-lt"/>
              </a:rPr>
              <a:t>www.thenationalcouncil.org/getting-candid</a:t>
            </a:r>
          </a:p>
        </p:txBody>
      </p:sp>
      <p:pic>
        <p:nvPicPr>
          <p:cNvPr id="6" name="Picture 5">
            <a:extLst>
              <a:ext uri="{FF2B5EF4-FFF2-40B4-BE49-F238E27FC236}">
                <a16:creationId xmlns:a16="http://schemas.microsoft.com/office/drawing/2014/main" id="{6402276E-BE6F-4619-8CAE-5309BFB25544}"/>
              </a:ext>
            </a:extLst>
          </p:cNvPr>
          <p:cNvPicPr>
            <a:picLocks noChangeAspect="1"/>
          </p:cNvPicPr>
          <p:nvPr/>
        </p:nvPicPr>
        <p:blipFill>
          <a:blip r:embed="rId3"/>
          <a:stretch>
            <a:fillRect/>
          </a:stretch>
        </p:blipFill>
        <p:spPr>
          <a:xfrm>
            <a:off x="4699146" y="1683026"/>
            <a:ext cx="3736194" cy="2782469"/>
          </a:xfrm>
          <a:prstGeom prst="rect">
            <a:avLst/>
          </a:prstGeom>
        </p:spPr>
      </p:pic>
    </p:spTree>
    <p:extLst>
      <p:ext uri="{BB962C8B-B14F-4D97-AF65-F5344CB8AC3E}">
        <p14:creationId xmlns:p14="http://schemas.microsoft.com/office/powerpoint/2010/main" val="1033793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524B0-8EE7-4CA4-8150-E5E7FBC23C23}"/>
              </a:ext>
            </a:extLst>
          </p:cNvPr>
          <p:cNvSpPr>
            <a:spLocks noGrp="1"/>
          </p:cNvSpPr>
          <p:nvPr>
            <p:ph type="title"/>
          </p:nvPr>
        </p:nvSpPr>
        <p:spPr>
          <a:xfrm>
            <a:off x="423655" y="374803"/>
            <a:ext cx="8296689" cy="994172"/>
          </a:xfrm>
        </p:spPr>
        <p:txBody>
          <a:bodyPr>
            <a:normAutofit/>
          </a:bodyPr>
          <a:lstStyle/>
          <a:p>
            <a:r>
              <a:rPr lang="en-US" sz="3600" b="1" dirty="0">
                <a:solidFill>
                  <a:srgbClr val="EA5E29"/>
                </a:solidFill>
              </a:rPr>
              <a:t>Opportunities</a:t>
            </a:r>
          </a:p>
        </p:txBody>
      </p:sp>
      <p:grpSp>
        <p:nvGrpSpPr>
          <p:cNvPr id="5" name="Group 4">
            <a:extLst>
              <a:ext uri="{FF2B5EF4-FFF2-40B4-BE49-F238E27FC236}">
                <a16:creationId xmlns:a16="http://schemas.microsoft.com/office/drawing/2014/main" id="{63FDBC9E-7A05-47DB-878E-49919B5BB105}"/>
              </a:ext>
            </a:extLst>
          </p:cNvPr>
          <p:cNvGrpSpPr/>
          <p:nvPr/>
        </p:nvGrpSpPr>
        <p:grpSpPr>
          <a:xfrm>
            <a:off x="419405" y="1653050"/>
            <a:ext cx="8557060" cy="952841"/>
            <a:chOff x="1474940" y="1795480"/>
            <a:chExt cx="5598136" cy="1270452"/>
          </a:xfrm>
        </p:grpSpPr>
        <p:sp>
          <p:nvSpPr>
            <p:cNvPr id="8" name="Rectangle 7">
              <a:extLst>
                <a:ext uri="{FF2B5EF4-FFF2-40B4-BE49-F238E27FC236}">
                  <a16:creationId xmlns:a16="http://schemas.microsoft.com/office/drawing/2014/main" id="{94E58193-7400-46ED-B9F5-C2897C09ABE6}"/>
                </a:ext>
              </a:extLst>
            </p:cNvPr>
            <p:cNvSpPr/>
            <p:nvPr/>
          </p:nvSpPr>
          <p:spPr>
            <a:xfrm>
              <a:off x="1914692" y="2040013"/>
              <a:ext cx="5158384" cy="1025919"/>
            </a:xfrm>
            <a:prstGeom prst="rect">
              <a:avLst/>
            </a:prstGeom>
          </p:spPr>
          <p:txBody>
            <a:bodyPr wrap="square">
              <a:spAutoFit/>
            </a:bodyPr>
            <a:lstStyle/>
            <a:p>
              <a:pPr defTabSz="685800">
                <a:defRPr/>
              </a:pPr>
              <a:r>
                <a:rPr lang="en-US" sz="2200" b="1" dirty="0">
                  <a:solidFill>
                    <a:srgbClr val="EA5E29"/>
                  </a:solidFill>
                  <a:latin typeface="+mj-lt"/>
                  <a:cs typeface="Calibri" panose="020F0502020204030204" pitchFamily="34" charset="0"/>
                </a:rPr>
                <a:t>Download</a:t>
              </a:r>
              <a:r>
                <a:rPr lang="en-US" sz="2200" b="1" dirty="0">
                  <a:solidFill>
                    <a:srgbClr val="064F80"/>
                  </a:solidFill>
                  <a:latin typeface="+mj-lt"/>
                  <a:cs typeface="Calibri" panose="020F0502020204030204" pitchFamily="34" charset="0"/>
                </a:rPr>
                <a:t> the message guide and access the supplemental resources at </a:t>
              </a:r>
              <a:r>
                <a:rPr lang="en-US" sz="2200" b="1" dirty="0">
                  <a:solidFill>
                    <a:prstClr val="black"/>
                  </a:solidFill>
                  <a:latin typeface="+mj-lt"/>
                  <a:cs typeface="Calibri Light"/>
                  <a:hlinkClick r:id="rId3"/>
                </a:rPr>
                <a:t>www.thenationalcouncil.org/getting-candid/introduction</a:t>
              </a:r>
              <a:r>
                <a:rPr lang="en-US" sz="2200" b="1" dirty="0">
                  <a:solidFill>
                    <a:prstClr val="black"/>
                  </a:solidFill>
                  <a:latin typeface="+mj-lt"/>
                  <a:cs typeface="Calibri Light"/>
                </a:rPr>
                <a:t> </a:t>
              </a:r>
            </a:p>
          </p:txBody>
        </p:sp>
        <p:sp>
          <p:nvSpPr>
            <p:cNvPr id="9" name="TextBox 8">
              <a:extLst>
                <a:ext uri="{FF2B5EF4-FFF2-40B4-BE49-F238E27FC236}">
                  <a16:creationId xmlns:a16="http://schemas.microsoft.com/office/drawing/2014/main" id="{3D2AD853-6BD0-4498-8E4D-01B2955283A6}"/>
                </a:ext>
              </a:extLst>
            </p:cNvPr>
            <p:cNvSpPr txBox="1"/>
            <p:nvPr/>
          </p:nvSpPr>
          <p:spPr>
            <a:xfrm>
              <a:off x="1474940" y="1795480"/>
              <a:ext cx="853440" cy="1046438"/>
            </a:xfrm>
            <a:prstGeom prst="rect">
              <a:avLst/>
            </a:prstGeom>
            <a:noFill/>
          </p:spPr>
          <p:txBody>
            <a:bodyPr wrap="square" rtlCol="0">
              <a:spAutoFit/>
            </a:bodyPr>
            <a:lstStyle/>
            <a:p>
              <a:pPr defTabSz="685800">
                <a:defRPr/>
              </a:pPr>
              <a:r>
                <a:rPr lang="en-US" sz="4500" b="1" dirty="0">
                  <a:solidFill>
                    <a:srgbClr val="B0D235"/>
                  </a:solidFill>
                  <a:latin typeface="Calibri" panose="020F0502020204030204" pitchFamily="34" charset="0"/>
                  <a:cs typeface="Calibri" panose="020F0502020204030204" pitchFamily="34" charset="0"/>
                </a:rPr>
                <a:t>1.</a:t>
              </a:r>
            </a:p>
          </p:txBody>
        </p:sp>
      </p:grpSp>
      <p:grpSp>
        <p:nvGrpSpPr>
          <p:cNvPr id="12" name="Group 11">
            <a:extLst>
              <a:ext uri="{FF2B5EF4-FFF2-40B4-BE49-F238E27FC236}">
                <a16:creationId xmlns:a16="http://schemas.microsoft.com/office/drawing/2014/main" id="{E5780DA0-9520-4128-BFD1-8FC41F466207}"/>
              </a:ext>
            </a:extLst>
          </p:cNvPr>
          <p:cNvGrpSpPr/>
          <p:nvPr/>
        </p:nvGrpSpPr>
        <p:grpSpPr>
          <a:xfrm>
            <a:off x="419405" y="2737015"/>
            <a:ext cx="8149205" cy="843027"/>
            <a:chOff x="1315078" y="2080540"/>
            <a:chExt cx="9930755" cy="1046439"/>
          </a:xfrm>
        </p:grpSpPr>
        <p:sp>
          <p:nvSpPr>
            <p:cNvPr id="15" name="Rectangle 14">
              <a:extLst>
                <a:ext uri="{FF2B5EF4-FFF2-40B4-BE49-F238E27FC236}">
                  <a16:creationId xmlns:a16="http://schemas.microsoft.com/office/drawing/2014/main" id="{55C457DE-EC58-432A-A50C-117626ECD41F}"/>
                </a:ext>
              </a:extLst>
            </p:cNvPr>
            <p:cNvSpPr/>
            <p:nvPr/>
          </p:nvSpPr>
          <p:spPr>
            <a:xfrm>
              <a:off x="2179628" y="2350822"/>
              <a:ext cx="9066205" cy="574516"/>
            </a:xfrm>
            <a:prstGeom prst="rect">
              <a:avLst/>
            </a:prstGeom>
          </p:spPr>
          <p:txBody>
            <a:bodyPr wrap="square">
              <a:spAutoFit/>
            </a:bodyPr>
            <a:lstStyle/>
            <a:p>
              <a:pPr defTabSz="685800">
                <a:defRPr/>
              </a:pPr>
              <a:r>
                <a:rPr lang="en-US" sz="2200" b="1" dirty="0">
                  <a:solidFill>
                    <a:srgbClr val="EA5E29"/>
                  </a:solidFill>
                  <a:latin typeface="+mj-lt"/>
                  <a:cs typeface="Calibri Light"/>
                </a:rPr>
                <a:t>Implement</a:t>
              </a:r>
              <a:r>
                <a:rPr lang="en-US" sz="2200" b="1" dirty="0">
                  <a:solidFill>
                    <a:srgbClr val="064F80"/>
                  </a:solidFill>
                  <a:latin typeface="+mj-lt"/>
                  <a:cs typeface="Calibri Light"/>
                </a:rPr>
                <a:t> the message guide in your interactions with youth</a:t>
              </a:r>
              <a:endParaRPr lang="en-US" sz="2200" b="1" dirty="0">
                <a:solidFill>
                  <a:srgbClr val="064F80"/>
                </a:solidFill>
                <a:latin typeface="+mj-lt"/>
              </a:endParaRPr>
            </a:p>
          </p:txBody>
        </p:sp>
        <p:sp>
          <p:nvSpPr>
            <p:cNvPr id="16" name="TextBox 15">
              <a:extLst>
                <a:ext uri="{FF2B5EF4-FFF2-40B4-BE49-F238E27FC236}">
                  <a16:creationId xmlns:a16="http://schemas.microsoft.com/office/drawing/2014/main" id="{BEEDD022-010A-45D2-AE1F-ECCF9A7CC7A0}"/>
                </a:ext>
              </a:extLst>
            </p:cNvPr>
            <p:cNvSpPr txBox="1"/>
            <p:nvPr/>
          </p:nvSpPr>
          <p:spPr>
            <a:xfrm>
              <a:off x="1315078" y="2080540"/>
              <a:ext cx="6740710" cy="1046439"/>
            </a:xfrm>
            <a:prstGeom prst="rect">
              <a:avLst/>
            </a:prstGeom>
            <a:noFill/>
          </p:spPr>
          <p:txBody>
            <a:bodyPr wrap="square" rtlCol="0">
              <a:spAutoFit/>
            </a:bodyPr>
            <a:lstStyle/>
            <a:p>
              <a:pPr defTabSz="685800">
                <a:defRPr/>
              </a:pPr>
              <a:r>
                <a:rPr lang="en-US" sz="4500" b="1" dirty="0">
                  <a:solidFill>
                    <a:srgbClr val="B0D235"/>
                  </a:solidFill>
                  <a:latin typeface="Calibri" panose="020F0502020204030204" pitchFamily="34" charset="0"/>
                  <a:cs typeface="Calibri" panose="020F0502020204030204" pitchFamily="34" charset="0"/>
                </a:rPr>
                <a:t>2.</a:t>
              </a:r>
            </a:p>
          </p:txBody>
        </p:sp>
      </p:grpSp>
      <p:grpSp>
        <p:nvGrpSpPr>
          <p:cNvPr id="19" name="Group 18">
            <a:extLst>
              <a:ext uri="{FF2B5EF4-FFF2-40B4-BE49-F238E27FC236}">
                <a16:creationId xmlns:a16="http://schemas.microsoft.com/office/drawing/2014/main" id="{561D1492-905B-4E77-A7B3-148E35B6576E}"/>
              </a:ext>
            </a:extLst>
          </p:cNvPr>
          <p:cNvGrpSpPr/>
          <p:nvPr/>
        </p:nvGrpSpPr>
        <p:grpSpPr>
          <a:xfrm>
            <a:off x="423655" y="3569639"/>
            <a:ext cx="8434227" cy="897270"/>
            <a:chOff x="1445530" y="1948864"/>
            <a:chExt cx="10278087" cy="1196358"/>
          </a:xfrm>
        </p:grpSpPr>
        <p:sp>
          <p:nvSpPr>
            <p:cNvPr id="22" name="Rectangle 21">
              <a:extLst>
                <a:ext uri="{FF2B5EF4-FFF2-40B4-BE49-F238E27FC236}">
                  <a16:creationId xmlns:a16="http://schemas.microsoft.com/office/drawing/2014/main" id="{B0C09F8D-9E54-4698-9710-7EE8EA105DC7}"/>
                </a:ext>
              </a:extLst>
            </p:cNvPr>
            <p:cNvSpPr/>
            <p:nvPr/>
          </p:nvSpPr>
          <p:spPr>
            <a:xfrm>
              <a:off x="2298970" y="2119302"/>
              <a:ext cx="9424647" cy="1025920"/>
            </a:xfrm>
            <a:prstGeom prst="rect">
              <a:avLst/>
            </a:prstGeom>
          </p:spPr>
          <p:txBody>
            <a:bodyPr wrap="square">
              <a:spAutoFit/>
            </a:bodyPr>
            <a:lstStyle/>
            <a:p>
              <a:pPr defTabSz="685800">
                <a:defRPr/>
              </a:pPr>
              <a:r>
                <a:rPr lang="en-US" sz="2200" b="1" dirty="0">
                  <a:solidFill>
                    <a:srgbClr val="EA5E29"/>
                  </a:solidFill>
                  <a:latin typeface="+mj-lt"/>
                  <a:cs typeface="Calibri Light"/>
                </a:rPr>
                <a:t>Share </a:t>
              </a:r>
              <a:r>
                <a:rPr lang="en-US" sz="2200" b="1" dirty="0">
                  <a:solidFill>
                    <a:srgbClr val="064F80"/>
                  </a:solidFill>
                  <a:latin typeface="+mj-lt"/>
                  <a:cs typeface="Calibri Light"/>
                </a:rPr>
                <a:t>the message guide within your networks of youth-serving providers</a:t>
              </a:r>
            </a:p>
          </p:txBody>
        </p:sp>
        <p:sp>
          <p:nvSpPr>
            <p:cNvPr id="23" name="TextBox 22">
              <a:extLst>
                <a:ext uri="{FF2B5EF4-FFF2-40B4-BE49-F238E27FC236}">
                  <a16:creationId xmlns:a16="http://schemas.microsoft.com/office/drawing/2014/main" id="{F8051839-E340-4713-BBF7-972D28F7DA1D}"/>
                </a:ext>
              </a:extLst>
            </p:cNvPr>
            <p:cNvSpPr txBox="1"/>
            <p:nvPr/>
          </p:nvSpPr>
          <p:spPr>
            <a:xfrm>
              <a:off x="1445530" y="1948864"/>
              <a:ext cx="853440" cy="1046439"/>
            </a:xfrm>
            <a:prstGeom prst="rect">
              <a:avLst/>
            </a:prstGeom>
            <a:noFill/>
          </p:spPr>
          <p:txBody>
            <a:bodyPr wrap="square" rtlCol="0">
              <a:spAutoFit/>
            </a:bodyPr>
            <a:lstStyle/>
            <a:p>
              <a:pPr defTabSz="685800">
                <a:defRPr/>
              </a:pPr>
              <a:r>
                <a:rPr lang="en-US" sz="4500" b="1" dirty="0">
                  <a:solidFill>
                    <a:srgbClr val="B0D235"/>
                  </a:solidFill>
                  <a:latin typeface="Calibri" panose="020F0502020204030204" pitchFamily="34" charset="0"/>
                  <a:cs typeface="Calibri" panose="020F0502020204030204" pitchFamily="34" charset="0"/>
                </a:rPr>
                <a:t>3.</a:t>
              </a:r>
            </a:p>
          </p:txBody>
        </p:sp>
      </p:grpSp>
      <p:grpSp>
        <p:nvGrpSpPr>
          <p:cNvPr id="28" name="Group 27">
            <a:extLst>
              <a:ext uri="{FF2B5EF4-FFF2-40B4-BE49-F238E27FC236}">
                <a16:creationId xmlns:a16="http://schemas.microsoft.com/office/drawing/2014/main" id="{A0F2BBFB-0207-4DD6-B67C-FD24EFD206F2}"/>
              </a:ext>
            </a:extLst>
          </p:cNvPr>
          <p:cNvGrpSpPr/>
          <p:nvPr/>
        </p:nvGrpSpPr>
        <p:grpSpPr>
          <a:xfrm>
            <a:off x="423655" y="4600382"/>
            <a:ext cx="7090605" cy="863928"/>
            <a:chOff x="1445530" y="1948864"/>
            <a:chExt cx="8640729" cy="1151902"/>
          </a:xfrm>
        </p:grpSpPr>
        <p:sp>
          <p:nvSpPr>
            <p:cNvPr id="29" name="Rectangle 28">
              <a:extLst>
                <a:ext uri="{FF2B5EF4-FFF2-40B4-BE49-F238E27FC236}">
                  <a16:creationId xmlns:a16="http://schemas.microsoft.com/office/drawing/2014/main" id="{86412FF5-3A90-41C6-8F00-D848E425FB48}"/>
                </a:ext>
              </a:extLst>
            </p:cNvPr>
            <p:cNvSpPr/>
            <p:nvPr/>
          </p:nvSpPr>
          <p:spPr>
            <a:xfrm>
              <a:off x="2298970" y="2074846"/>
              <a:ext cx="7787289" cy="1025920"/>
            </a:xfrm>
            <a:prstGeom prst="rect">
              <a:avLst/>
            </a:prstGeom>
          </p:spPr>
          <p:txBody>
            <a:bodyPr wrap="square">
              <a:spAutoFit/>
            </a:bodyPr>
            <a:lstStyle/>
            <a:p>
              <a:pPr defTabSz="685800">
                <a:defRPr/>
              </a:pPr>
              <a:r>
                <a:rPr lang="en-US" sz="2200" b="1" dirty="0">
                  <a:solidFill>
                    <a:srgbClr val="EA5E29"/>
                  </a:solidFill>
                  <a:latin typeface="+mj-lt"/>
                  <a:cs typeface="Calibri Light"/>
                </a:rPr>
                <a:t>Suggestions or questions?</a:t>
              </a:r>
              <a:r>
                <a:rPr lang="en-US" sz="2200" b="1" dirty="0">
                  <a:solidFill>
                    <a:srgbClr val="064F80"/>
                  </a:solidFill>
                  <a:latin typeface="+mj-lt"/>
                  <a:cs typeface="Calibri Light"/>
                </a:rPr>
                <a:t> </a:t>
              </a:r>
            </a:p>
            <a:p>
              <a:pPr defTabSz="685800">
                <a:defRPr/>
              </a:pPr>
              <a:r>
                <a:rPr lang="en-US" sz="2200" b="1" dirty="0">
                  <a:solidFill>
                    <a:srgbClr val="064F80"/>
                  </a:solidFill>
                  <a:latin typeface="+mj-lt"/>
                  <a:cs typeface="Calibri Light"/>
                </a:rPr>
                <a:t>Email </a:t>
              </a:r>
              <a:r>
                <a:rPr lang="en-US" sz="2200" b="1" dirty="0">
                  <a:solidFill>
                    <a:srgbClr val="064F80"/>
                  </a:solidFill>
                  <a:latin typeface="+mj-lt"/>
                  <a:cs typeface="Calibri Light"/>
                  <a:hlinkClick r:id="rId4"/>
                </a:rPr>
                <a:t>GettingCandid@TheNationalCouncil.org</a:t>
              </a:r>
              <a:endParaRPr lang="en-US" sz="2200" b="1" dirty="0">
                <a:solidFill>
                  <a:srgbClr val="064F80"/>
                </a:solidFill>
                <a:latin typeface="+mj-lt"/>
                <a:cs typeface="Calibri Light"/>
              </a:endParaRPr>
            </a:p>
          </p:txBody>
        </p:sp>
        <p:sp>
          <p:nvSpPr>
            <p:cNvPr id="30" name="TextBox 29">
              <a:extLst>
                <a:ext uri="{FF2B5EF4-FFF2-40B4-BE49-F238E27FC236}">
                  <a16:creationId xmlns:a16="http://schemas.microsoft.com/office/drawing/2014/main" id="{C8F2DF44-1067-459B-8B88-D47B0606AF84}"/>
                </a:ext>
              </a:extLst>
            </p:cNvPr>
            <p:cNvSpPr txBox="1"/>
            <p:nvPr/>
          </p:nvSpPr>
          <p:spPr>
            <a:xfrm>
              <a:off x="1445530" y="1948864"/>
              <a:ext cx="853440" cy="1046439"/>
            </a:xfrm>
            <a:prstGeom prst="rect">
              <a:avLst/>
            </a:prstGeom>
            <a:noFill/>
          </p:spPr>
          <p:txBody>
            <a:bodyPr wrap="square" rtlCol="0">
              <a:spAutoFit/>
            </a:bodyPr>
            <a:lstStyle/>
            <a:p>
              <a:pPr defTabSz="685800">
                <a:defRPr/>
              </a:pPr>
              <a:r>
                <a:rPr lang="en-US" sz="4500" b="1" dirty="0">
                  <a:solidFill>
                    <a:srgbClr val="B0D235"/>
                  </a:solidFill>
                  <a:latin typeface="+mj-lt"/>
                  <a:cs typeface="Calibri" panose="020F0502020204030204" pitchFamily="34" charset="0"/>
                </a:rPr>
                <a:t>4.</a:t>
              </a:r>
            </a:p>
          </p:txBody>
        </p:sp>
      </p:grpSp>
    </p:spTree>
    <p:extLst>
      <p:ext uri="{BB962C8B-B14F-4D97-AF65-F5344CB8AC3E}">
        <p14:creationId xmlns:p14="http://schemas.microsoft.com/office/powerpoint/2010/main" val="41992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438230CB-3B82-5C40-AF70-EBC4FEE781A0}"/>
              </a:ext>
            </a:extLst>
          </p:cNvPr>
          <p:cNvGrpSpPr/>
          <p:nvPr/>
        </p:nvGrpSpPr>
        <p:grpSpPr>
          <a:xfrm>
            <a:off x="526774" y="2715250"/>
            <a:ext cx="6753446" cy="1469637"/>
            <a:chOff x="600834" y="1633252"/>
            <a:chExt cx="6753446" cy="1469637"/>
          </a:xfrm>
        </p:grpSpPr>
        <p:sp>
          <p:nvSpPr>
            <p:cNvPr id="30" name="Round Diagonal Corner Rectangle 29">
              <a:extLst>
                <a:ext uri="{FF2B5EF4-FFF2-40B4-BE49-F238E27FC236}">
                  <a16:creationId xmlns:a16="http://schemas.microsoft.com/office/drawing/2014/main" id="{0C9002A2-BB49-204B-9900-B6982453253D}"/>
                </a:ext>
              </a:extLst>
            </p:cNvPr>
            <p:cNvSpPr/>
            <p:nvPr/>
          </p:nvSpPr>
          <p:spPr>
            <a:xfrm>
              <a:off x="708720" y="1863989"/>
              <a:ext cx="6645560" cy="1238900"/>
            </a:xfrm>
            <a:prstGeom prst="round2DiagRect">
              <a:avLst/>
            </a:prstGeom>
            <a:solidFill>
              <a:schemeClr val="bg1"/>
            </a:solidFill>
            <a:ln w="19050">
              <a:solidFill>
                <a:srgbClr val="064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2144B710-B6E1-964E-8A95-991CC49B8A29}"/>
                </a:ext>
              </a:extLst>
            </p:cNvPr>
            <p:cNvGrpSpPr/>
            <p:nvPr/>
          </p:nvGrpSpPr>
          <p:grpSpPr>
            <a:xfrm>
              <a:off x="600834" y="1633252"/>
              <a:ext cx="705323" cy="705323"/>
              <a:chOff x="5946371" y="2057394"/>
              <a:chExt cx="853441" cy="853441"/>
            </a:xfrm>
          </p:grpSpPr>
          <p:sp>
            <p:nvSpPr>
              <p:cNvPr id="34" name="Oval 33">
                <a:extLst>
                  <a:ext uri="{FF2B5EF4-FFF2-40B4-BE49-F238E27FC236}">
                    <a16:creationId xmlns:a16="http://schemas.microsoft.com/office/drawing/2014/main" id="{FC094158-DEC1-3741-9B9A-EC06FCD47244}"/>
                  </a:ext>
                </a:extLst>
              </p:cNvPr>
              <p:cNvSpPr/>
              <p:nvPr/>
            </p:nvSpPr>
            <p:spPr>
              <a:xfrm>
                <a:off x="5946371" y="2057394"/>
                <a:ext cx="853441" cy="85344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Graphic 34" descr="Address Book with solid fill">
                <a:extLst>
                  <a:ext uri="{FF2B5EF4-FFF2-40B4-BE49-F238E27FC236}">
                    <a16:creationId xmlns:a16="http://schemas.microsoft.com/office/drawing/2014/main" id="{CF1A15D1-21F5-9340-9D4F-81E806A47F9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115012" y="2226035"/>
                <a:ext cx="516156" cy="516156"/>
              </a:xfrm>
              <a:prstGeom prst="rect">
                <a:avLst/>
              </a:prstGeom>
            </p:spPr>
          </p:pic>
        </p:grpSp>
        <p:sp>
          <p:nvSpPr>
            <p:cNvPr id="33" name="TextBox 32">
              <a:extLst>
                <a:ext uri="{FF2B5EF4-FFF2-40B4-BE49-F238E27FC236}">
                  <a16:creationId xmlns:a16="http://schemas.microsoft.com/office/drawing/2014/main" id="{C63B5E0E-DD2C-0A43-B4BE-AAC1E79A2FC5}"/>
                </a:ext>
              </a:extLst>
            </p:cNvPr>
            <p:cNvSpPr txBox="1"/>
            <p:nvPr/>
          </p:nvSpPr>
          <p:spPr>
            <a:xfrm>
              <a:off x="1445530" y="1948864"/>
              <a:ext cx="853440" cy="1015663"/>
            </a:xfrm>
            <a:prstGeom prst="rect">
              <a:avLst/>
            </a:prstGeom>
            <a:noFill/>
          </p:spPr>
          <p:txBody>
            <a:bodyPr wrap="square" rtlCol="0">
              <a:spAutoFit/>
            </a:bodyPr>
            <a:lstStyle/>
            <a:p>
              <a:r>
                <a:rPr lang="en-US" sz="6000" b="1" dirty="0">
                  <a:solidFill>
                    <a:srgbClr val="B0D235"/>
                  </a:solidFill>
                  <a:latin typeface="Calibri" panose="020F0502020204030204" pitchFamily="34" charset="0"/>
                  <a:cs typeface="Calibri" panose="020F0502020204030204" pitchFamily="34" charset="0"/>
                </a:rPr>
                <a:t>2.</a:t>
              </a:r>
            </a:p>
          </p:txBody>
        </p:sp>
      </p:grpSp>
      <p:sp>
        <p:nvSpPr>
          <p:cNvPr id="2" name="Title 1">
            <a:extLst>
              <a:ext uri="{FF2B5EF4-FFF2-40B4-BE49-F238E27FC236}">
                <a16:creationId xmlns:a16="http://schemas.microsoft.com/office/drawing/2014/main" id="{DAF2DBF6-3E35-49DF-8ED0-BBF1D9BC674A}"/>
              </a:ext>
            </a:extLst>
          </p:cNvPr>
          <p:cNvSpPr>
            <a:spLocks noGrp="1"/>
          </p:cNvSpPr>
          <p:nvPr>
            <p:ph type="title"/>
          </p:nvPr>
        </p:nvSpPr>
        <p:spPr>
          <a:xfrm>
            <a:off x="526774" y="316554"/>
            <a:ext cx="8090451" cy="621844"/>
          </a:xfrm>
        </p:spPr>
        <p:txBody>
          <a:bodyPr>
            <a:normAutofit/>
          </a:bodyPr>
          <a:lstStyle/>
          <a:p>
            <a:r>
              <a:rPr lang="en-US" sz="2800" b="1" dirty="0">
                <a:solidFill>
                  <a:srgbClr val="EA5E29"/>
                </a:solidFill>
                <a:latin typeface="Calibri" panose="020F0502020204030204" pitchFamily="34" charset="0"/>
                <a:cs typeface="Calibri" panose="020F0502020204030204" pitchFamily="34" charset="0"/>
              </a:rPr>
              <a:t>Learning Objectives</a:t>
            </a:r>
          </a:p>
        </p:txBody>
      </p:sp>
      <p:grpSp>
        <p:nvGrpSpPr>
          <p:cNvPr id="14" name="Group 13">
            <a:extLst>
              <a:ext uri="{FF2B5EF4-FFF2-40B4-BE49-F238E27FC236}">
                <a16:creationId xmlns:a16="http://schemas.microsoft.com/office/drawing/2014/main" id="{98E011AB-98C3-B94F-935A-28F068AE30F8}"/>
              </a:ext>
            </a:extLst>
          </p:cNvPr>
          <p:cNvGrpSpPr/>
          <p:nvPr/>
        </p:nvGrpSpPr>
        <p:grpSpPr>
          <a:xfrm>
            <a:off x="526774" y="1098181"/>
            <a:ext cx="6753446" cy="1469637"/>
            <a:chOff x="600834" y="1633252"/>
            <a:chExt cx="6753446" cy="1469637"/>
          </a:xfrm>
        </p:grpSpPr>
        <p:sp>
          <p:nvSpPr>
            <p:cNvPr id="11" name="Round Diagonal Corner Rectangle 10">
              <a:extLst>
                <a:ext uri="{FF2B5EF4-FFF2-40B4-BE49-F238E27FC236}">
                  <a16:creationId xmlns:a16="http://schemas.microsoft.com/office/drawing/2014/main" id="{D3D12D28-AADC-9246-AAD1-C8E87BCD4992}"/>
                </a:ext>
              </a:extLst>
            </p:cNvPr>
            <p:cNvSpPr/>
            <p:nvPr/>
          </p:nvSpPr>
          <p:spPr>
            <a:xfrm>
              <a:off x="708720" y="1863989"/>
              <a:ext cx="6645560" cy="1238900"/>
            </a:xfrm>
            <a:prstGeom prst="round2DiagRect">
              <a:avLst/>
            </a:prstGeom>
            <a:solidFill>
              <a:schemeClr val="bg1"/>
            </a:solidFill>
            <a:ln w="19050">
              <a:solidFill>
                <a:srgbClr val="064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64F80"/>
                </a:solidFill>
              </a:endParaRPr>
            </a:p>
          </p:txBody>
        </p:sp>
        <p:grpSp>
          <p:nvGrpSpPr>
            <p:cNvPr id="8" name="Group 7">
              <a:extLst>
                <a:ext uri="{FF2B5EF4-FFF2-40B4-BE49-F238E27FC236}">
                  <a16:creationId xmlns:a16="http://schemas.microsoft.com/office/drawing/2014/main" id="{77B57AD9-EE30-C94A-A84E-31691AA9903D}"/>
                </a:ext>
              </a:extLst>
            </p:cNvPr>
            <p:cNvGrpSpPr/>
            <p:nvPr/>
          </p:nvGrpSpPr>
          <p:grpSpPr>
            <a:xfrm>
              <a:off x="600834" y="1633252"/>
              <a:ext cx="705323" cy="705323"/>
              <a:chOff x="5946371" y="2057394"/>
              <a:chExt cx="853441" cy="853441"/>
            </a:xfrm>
          </p:grpSpPr>
          <p:sp>
            <p:nvSpPr>
              <p:cNvPr id="4" name="Oval 3">
                <a:extLst>
                  <a:ext uri="{FF2B5EF4-FFF2-40B4-BE49-F238E27FC236}">
                    <a16:creationId xmlns:a16="http://schemas.microsoft.com/office/drawing/2014/main" id="{75D0DC33-F3C1-654D-97D5-09C1C6FC1D53}"/>
                  </a:ext>
                </a:extLst>
              </p:cNvPr>
              <p:cNvSpPr/>
              <p:nvPr/>
            </p:nvSpPr>
            <p:spPr>
              <a:xfrm>
                <a:off x="5946371" y="2057394"/>
                <a:ext cx="853441" cy="85344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Customer review with solid fill">
                <a:extLst>
                  <a:ext uri="{FF2B5EF4-FFF2-40B4-BE49-F238E27FC236}">
                    <a16:creationId xmlns:a16="http://schemas.microsoft.com/office/drawing/2014/main" id="{A4E4F0EB-3742-4446-B365-064D08FAF4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15012" y="2226035"/>
                <a:ext cx="516156" cy="516156"/>
              </a:xfrm>
              <a:prstGeom prst="rect">
                <a:avLst/>
              </a:prstGeom>
            </p:spPr>
          </p:pic>
        </p:grpSp>
        <p:sp>
          <p:nvSpPr>
            <p:cNvPr id="12" name="Rectangle 11">
              <a:extLst>
                <a:ext uri="{FF2B5EF4-FFF2-40B4-BE49-F238E27FC236}">
                  <a16:creationId xmlns:a16="http://schemas.microsoft.com/office/drawing/2014/main" id="{76687A4D-F360-254C-BC9D-AD97246E2B28}"/>
                </a:ext>
              </a:extLst>
            </p:cNvPr>
            <p:cNvSpPr/>
            <p:nvPr/>
          </p:nvSpPr>
          <p:spPr>
            <a:xfrm>
              <a:off x="2438343" y="2021774"/>
              <a:ext cx="4572000" cy="923330"/>
            </a:xfrm>
            <a:prstGeom prst="rect">
              <a:avLst/>
            </a:prstGeom>
          </p:spPr>
          <p:txBody>
            <a:bodyPr>
              <a:spAutoFit/>
            </a:bodyPr>
            <a:lstStyle/>
            <a:p>
              <a:pPr lvl="0"/>
              <a:r>
                <a:rPr lang="en-US" b="1" dirty="0">
                  <a:solidFill>
                    <a:srgbClr val="064F80"/>
                  </a:solidFill>
                  <a:latin typeface="Calibri" panose="020F0502020204030204" pitchFamily="34" charset="0"/>
                  <a:cs typeface="Calibri" panose="020F0502020204030204" pitchFamily="34" charset="0"/>
                </a:rPr>
                <a:t>Recognize youth experiences and mindsets </a:t>
              </a:r>
              <a:r>
                <a:rPr lang="en-US" dirty="0">
                  <a:latin typeface="Calibri Light"/>
                  <a:cs typeface="Calibri Light"/>
                </a:rPr>
                <a:t>regarding substance use and prevention during the COVID-19 pandemic.</a:t>
              </a:r>
              <a:endParaRPr lang="en-US" dirty="0"/>
            </a:p>
          </p:txBody>
        </p:sp>
        <p:sp>
          <p:nvSpPr>
            <p:cNvPr id="13" name="TextBox 12">
              <a:extLst>
                <a:ext uri="{FF2B5EF4-FFF2-40B4-BE49-F238E27FC236}">
                  <a16:creationId xmlns:a16="http://schemas.microsoft.com/office/drawing/2014/main" id="{04B63CED-CAF6-F740-A8B0-5C57B333309E}"/>
                </a:ext>
              </a:extLst>
            </p:cNvPr>
            <p:cNvSpPr txBox="1"/>
            <p:nvPr/>
          </p:nvSpPr>
          <p:spPr>
            <a:xfrm>
              <a:off x="1445530" y="1948864"/>
              <a:ext cx="853440" cy="1015663"/>
            </a:xfrm>
            <a:prstGeom prst="rect">
              <a:avLst/>
            </a:prstGeom>
            <a:noFill/>
          </p:spPr>
          <p:txBody>
            <a:bodyPr wrap="square" rtlCol="0">
              <a:spAutoFit/>
            </a:bodyPr>
            <a:lstStyle/>
            <a:p>
              <a:r>
                <a:rPr lang="en-US" sz="6000" b="1" dirty="0">
                  <a:solidFill>
                    <a:srgbClr val="B0D235"/>
                  </a:solidFill>
                  <a:latin typeface="Calibri" panose="020F0502020204030204" pitchFamily="34" charset="0"/>
                  <a:cs typeface="Calibri" panose="020F0502020204030204" pitchFamily="34" charset="0"/>
                </a:rPr>
                <a:t>1.</a:t>
              </a:r>
            </a:p>
          </p:txBody>
        </p:sp>
      </p:grpSp>
      <p:grpSp>
        <p:nvGrpSpPr>
          <p:cNvPr id="36" name="Group 35">
            <a:extLst>
              <a:ext uri="{FF2B5EF4-FFF2-40B4-BE49-F238E27FC236}">
                <a16:creationId xmlns:a16="http://schemas.microsoft.com/office/drawing/2014/main" id="{E1A778AF-221B-1645-ACA6-B2818007D21D}"/>
              </a:ext>
            </a:extLst>
          </p:cNvPr>
          <p:cNvGrpSpPr/>
          <p:nvPr/>
        </p:nvGrpSpPr>
        <p:grpSpPr>
          <a:xfrm>
            <a:off x="526774" y="3215527"/>
            <a:ext cx="6753446" cy="2630187"/>
            <a:chOff x="600834" y="472702"/>
            <a:chExt cx="6753446" cy="2630187"/>
          </a:xfrm>
        </p:grpSpPr>
        <p:sp>
          <p:nvSpPr>
            <p:cNvPr id="37" name="Round Diagonal Corner Rectangle 36">
              <a:extLst>
                <a:ext uri="{FF2B5EF4-FFF2-40B4-BE49-F238E27FC236}">
                  <a16:creationId xmlns:a16="http://schemas.microsoft.com/office/drawing/2014/main" id="{48564D19-4145-4449-AB4D-9ED7C87B6DEF}"/>
                </a:ext>
              </a:extLst>
            </p:cNvPr>
            <p:cNvSpPr/>
            <p:nvPr/>
          </p:nvSpPr>
          <p:spPr>
            <a:xfrm>
              <a:off x="708720" y="1863989"/>
              <a:ext cx="6645560" cy="1238900"/>
            </a:xfrm>
            <a:prstGeom prst="round2DiagRect">
              <a:avLst/>
            </a:prstGeom>
            <a:solidFill>
              <a:schemeClr val="bg1"/>
            </a:solidFill>
            <a:ln w="19050">
              <a:solidFill>
                <a:srgbClr val="064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37">
              <a:extLst>
                <a:ext uri="{FF2B5EF4-FFF2-40B4-BE49-F238E27FC236}">
                  <a16:creationId xmlns:a16="http://schemas.microsoft.com/office/drawing/2014/main" id="{F0F9D3F8-326C-0745-BAC8-14B4DC7D2760}"/>
                </a:ext>
              </a:extLst>
            </p:cNvPr>
            <p:cNvGrpSpPr/>
            <p:nvPr/>
          </p:nvGrpSpPr>
          <p:grpSpPr>
            <a:xfrm>
              <a:off x="600834" y="1633252"/>
              <a:ext cx="705323" cy="705323"/>
              <a:chOff x="5946371" y="2057394"/>
              <a:chExt cx="853441" cy="853441"/>
            </a:xfrm>
          </p:grpSpPr>
          <p:sp>
            <p:nvSpPr>
              <p:cNvPr id="41" name="Oval 40">
                <a:extLst>
                  <a:ext uri="{FF2B5EF4-FFF2-40B4-BE49-F238E27FC236}">
                    <a16:creationId xmlns:a16="http://schemas.microsoft.com/office/drawing/2014/main" id="{99EBB45E-8EA6-BC44-BFC0-FEC2BA0AF9B4}"/>
                  </a:ext>
                </a:extLst>
              </p:cNvPr>
              <p:cNvSpPr/>
              <p:nvPr/>
            </p:nvSpPr>
            <p:spPr>
              <a:xfrm>
                <a:off x="5946371" y="2057394"/>
                <a:ext cx="853441" cy="85344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Graphic 41" descr="Connections with solid fill">
                <a:extLst>
                  <a:ext uri="{FF2B5EF4-FFF2-40B4-BE49-F238E27FC236}">
                    <a16:creationId xmlns:a16="http://schemas.microsoft.com/office/drawing/2014/main" id="{4109A2EC-539A-AB44-B47C-74851E3C7DD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060815" y="2171838"/>
                <a:ext cx="624549" cy="624549"/>
              </a:xfrm>
              <a:prstGeom prst="rect">
                <a:avLst/>
              </a:prstGeom>
            </p:spPr>
          </p:pic>
        </p:grpSp>
        <p:sp>
          <p:nvSpPr>
            <p:cNvPr id="40" name="TextBox 39">
              <a:extLst>
                <a:ext uri="{FF2B5EF4-FFF2-40B4-BE49-F238E27FC236}">
                  <a16:creationId xmlns:a16="http://schemas.microsoft.com/office/drawing/2014/main" id="{88B162C8-4C71-8742-AEA7-124D32CE8834}"/>
                </a:ext>
              </a:extLst>
            </p:cNvPr>
            <p:cNvSpPr txBox="1"/>
            <p:nvPr/>
          </p:nvSpPr>
          <p:spPr>
            <a:xfrm>
              <a:off x="1445530" y="1948864"/>
              <a:ext cx="853440" cy="1015663"/>
            </a:xfrm>
            <a:prstGeom prst="rect">
              <a:avLst/>
            </a:prstGeom>
            <a:noFill/>
          </p:spPr>
          <p:txBody>
            <a:bodyPr wrap="square" rtlCol="0">
              <a:spAutoFit/>
            </a:bodyPr>
            <a:lstStyle/>
            <a:p>
              <a:r>
                <a:rPr lang="en-US" sz="6000" b="1" dirty="0">
                  <a:solidFill>
                    <a:srgbClr val="B0D235"/>
                  </a:solidFill>
                  <a:latin typeface="Calibri" panose="020F0502020204030204" pitchFamily="34" charset="0"/>
                  <a:cs typeface="Calibri" panose="020F0502020204030204" pitchFamily="34" charset="0"/>
                </a:rPr>
                <a:t>3.</a:t>
              </a:r>
            </a:p>
          </p:txBody>
        </p:sp>
        <p:sp>
          <p:nvSpPr>
            <p:cNvPr id="39" name="Rectangle 38">
              <a:extLst>
                <a:ext uri="{FF2B5EF4-FFF2-40B4-BE49-F238E27FC236}">
                  <a16:creationId xmlns:a16="http://schemas.microsoft.com/office/drawing/2014/main" id="{632610AE-6410-BB4B-B8E1-000AC23AFD27}"/>
                </a:ext>
              </a:extLst>
            </p:cNvPr>
            <p:cNvSpPr/>
            <p:nvPr/>
          </p:nvSpPr>
          <p:spPr>
            <a:xfrm>
              <a:off x="2438343" y="472702"/>
              <a:ext cx="4572000" cy="646331"/>
            </a:xfrm>
            <a:prstGeom prst="rect">
              <a:avLst/>
            </a:prstGeom>
          </p:spPr>
          <p:txBody>
            <a:bodyPr>
              <a:spAutoFit/>
            </a:bodyPr>
            <a:lstStyle/>
            <a:p>
              <a:pPr lvl="0">
                <a:buFont typeface="+mj-lt"/>
                <a:buNone/>
              </a:pPr>
              <a:r>
                <a:rPr lang="en-US" dirty="0">
                  <a:latin typeface="Calibri Light"/>
                  <a:cs typeface="Calibri Light"/>
                </a:rPr>
                <a:t>Apply the </a:t>
              </a:r>
              <a:r>
                <a:rPr lang="en-US" b="1" dirty="0">
                  <a:solidFill>
                    <a:srgbClr val="064F80"/>
                  </a:solidFill>
                  <a:latin typeface="Calibri" panose="020F0502020204030204" pitchFamily="34" charset="0"/>
                  <a:cs typeface="Calibri" panose="020F0502020204030204" pitchFamily="34" charset="0"/>
                </a:rPr>
                <a:t>Communication Pathway </a:t>
              </a:r>
              <a:r>
                <a:rPr lang="en-US" dirty="0">
                  <a:latin typeface="Calibri Light"/>
                  <a:cs typeface="Calibri Light"/>
                </a:rPr>
                <a:t>based on what youth care about and find most effective. </a:t>
              </a:r>
              <a:endParaRPr lang="en-US" dirty="0"/>
            </a:p>
          </p:txBody>
        </p:sp>
      </p:grpSp>
      <p:sp>
        <p:nvSpPr>
          <p:cNvPr id="25" name="TextBox 24">
            <a:extLst>
              <a:ext uri="{FF2B5EF4-FFF2-40B4-BE49-F238E27FC236}">
                <a16:creationId xmlns:a16="http://schemas.microsoft.com/office/drawing/2014/main" id="{CCD1CAD0-C527-44C0-B4A1-D3BED2350CF3}"/>
              </a:ext>
            </a:extLst>
          </p:cNvPr>
          <p:cNvSpPr txBox="1"/>
          <p:nvPr/>
        </p:nvSpPr>
        <p:spPr>
          <a:xfrm>
            <a:off x="2243455" y="4813726"/>
            <a:ext cx="4813655" cy="646331"/>
          </a:xfrm>
          <a:prstGeom prst="rect">
            <a:avLst/>
          </a:prstGeom>
          <a:noFill/>
        </p:spPr>
        <p:txBody>
          <a:bodyPr wrap="square">
            <a:spAutoFit/>
          </a:bodyPr>
          <a:lstStyle/>
          <a:p>
            <a:pPr lvl="0"/>
            <a:r>
              <a:rPr lang="en-US" dirty="0">
                <a:latin typeface="Calibri Light"/>
                <a:cs typeface="Calibri Light"/>
              </a:rPr>
              <a:t>Use the </a:t>
            </a:r>
            <a:r>
              <a:rPr lang="en-US" b="1" dirty="0">
                <a:solidFill>
                  <a:srgbClr val="064F80"/>
                </a:solidFill>
                <a:latin typeface="Calibri" panose="020F0502020204030204" pitchFamily="34" charset="0"/>
                <a:cs typeface="Calibri" panose="020F0502020204030204" pitchFamily="34" charset="0"/>
              </a:rPr>
              <a:t>Messaging Guide and toolkit </a:t>
            </a:r>
            <a:r>
              <a:rPr lang="en-US" dirty="0">
                <a:latin typeface="Calibri Light"/>
                <a:cs typeface="Calibri Light"/>
              </a:rPr>
              <a:t>to leverage resources for sustainability.</a:t>
            </a:r>
            <a:endParaRPr lang="en-US" dirty="0"/>
          </a:p>
        </p:txBody>
      </p:sp>
    </p:spTree>
    <p:extLst>
      <p:ext uri="{BB962C8B-B14F-4D97-AF65-F5344CB8AC3E}">
        <p14:creationId xmlns:p14="http://schemas.microsoft.com/office/powerpoint/2010/main" val="161584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AB3-9AEB-4956-9416-8714E7EC232C}"/>
              </a:ext>
            </a:extLst>
          </p:cNvPr>
          <p:cNvSpPr>
            <a:spLocks noGrp="1"/>
          </p:cNvSpPr>
          <p:nvPr>
            <p:ph type="title"/>
          </p:nvPr>
        </p:nvSpPr>
        <p:spPr>
          <a:xfrm>
            <a:off x="628650" y="365127"/>
            <a:ext cx="7886700" cy="598686"/>
          </a:xfrm>
        </p:spPr>
        <p:txBody>
          <a:bodyPr>
            <a:normAutofit/>
          </a:bodyPr>
          <a:lstStyle/>
          <a:p>
            <a:r>
              <a:rPr lang="en-US" sz="3600" b="1" dirty="0">
                <a:solidFill>
                  <a:srgbClr val="EA5E29"/>
                </a:solidFill>
              </a:rPr>
              <a:t>Overview</a:t>
            </a:r>
          </a:p>
        </p:txBody>
      </p:sp>
      <p:pic>
        <p:nvPicPr>
          <p:cNvPr id="19" name="Graphic 18" descr="Doctor female with solid fill">
            <a:extLst>
              <a:ext uri="{FF2B5EF4-FFF2-40B4-BE49-F238E27FC236}">
                <a16:creationId xmlns:a16="http://schemas.microsoft.com/office/drawing/2014/main" id="{A23E26E8-9D87-4585-A240-F7B6A1C564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9448" y="2127840"/>
            <a:ext cx="604246" cy="604246"/>
          </a:xfrm>
          <a:prstGeom prst="rect">
            <a:avLst/>
          </a:prstGeom>
        </p:spPr>
      </p:pic>
      <p:pic>
        <p:nvPicPr>
          <p:cNvPr id="22" name="Graphic 21" descr="Chat with solid fill">
            <a:extLst>
              <a:ext uri="{FF2B5EF4-FFF2-40B4-BE49-F238E27FC236}">
                <a16:creationId xmlns:a16="http://schemas.microsoft.com/office/drawing/2014/main" id="{ED71670B-CDF8-4FE9-AC39-CB77C68746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4045" y="4636154"/>
            <a:ext cx="604246" cy="604246"/>
          </a:xfrm>
          <a:prstGeom prst="rect">
            <a:avLst/>
          </a:prstGeom>
        </p:spPr>
      </p:pic>
      <p:graphicFrame>
        <p:nvGraphicFramePr>
          <p:cNvPr id="5" name="Table 5">
            <a:extLst>
              <a:ext uri="{FF2B5EF4-FFF2-40B4-BE49-F238E27FC236}">
                <a16:creationId xmlns:a16="http://schemas.microsoft.com/office/drawing/2014/main" id="{72EE3578-84E5-4BC4-AA5C-66D5B7A199F6}"/>
              </a:ext>
            </a:extLst>
          </p:cNvPr>
          <p:cNvGraphicFramePr>
            <a:graphicFrameLocks noGrp="1"/>
          </p:cNvGraphicFramePr>
          <p:nvPr>
            <p:extLst>
              <p:ext uri="{D42A27DB-BD31-4B8C-83A1-F6EECF244321}">
                <p14:modId xmlns:p14="http://schemas.microsoft.com/office/powerpoint/2010/main" val="1867299094"/>
              </p:ext>
            </p:extLst>
          </p:nvPr>
        </p:nvGraphicFramePr>
        <p:xfrm>
          <a:off x="1396915" y="1052578"/>
          <a:ext cx="7118435" cy="4429677"/>
        </p:xfrm>
        <a:graphic>
          <a:graphicData uri="http://schemas.openxmlformats.org/drawingml/2006/table">
            <a:tbl>
              <a:tblPr firstRow="1" bandRow="1">
                <a:tableStyleId>{5C22544A-7EE6-4342-B048-85BDC9FD1C3A}</a:tableStyleId>
              </a:tblPr>
              <a:tblGrid>
                <a:gridCol w="1517105">
                  <a:extLst>
                    <a:ext uri="{9D8B030D-6E8A-4147-A177-3AD203B41FA5}">
                      <a16:colId xmlns:a16="http://schemas.microsoft.com/office/drawing/2014/main" val="2505892593"/>
                    </a:ext>
                  </a:extLst>
                </a:gridCol>
                <a:gridCol w="5601330">
                  <a:extLst>
                    <a:ext uri="{9D8B030D-6E8A-4147-A177-3AD203B41FA5}">
                      <a16:colId xmlns:a16="http://schemas.microsoft.com/office/drawing/2014/main" val="2342012929"/>
                    </a:ext>
                  </a:extLst>
                </a:gridCol>
              </a:tblGrid>
              <a:tr h="298417">
                <a:tc>
                  <a:txBody>
                    <a:bodyPr/>
                    <a:lstStyle/>
                    <a:p>
                      <a:pPr algn="l"/>
                      <a:r>
                        <a:rPr lang="en-US" sz="2200" b="1" i="0" u="none" strike="noStrike" noProof="0" dirty="0">
                          <a:solidFill>
                            <a:schemeClr val="tx1"/>
                          </a:solidFill>
                          <a:latin typeface="+mj-lt"/>
                        </a:rPr>
                        <a:t>Primary Substances</a:t>
                      </a:r>
                    </a:p>
                  </a:txBody>
                  <a:tcPr marL="68580" marR="68580" marT="34290" marB="34290" anchor="ctr">
                    <a:lnL w="12700">
                      <a:noFill/>
                    </a:lnL>
                    <a:lnR w="12700" cap="flat" cmpd="sng" algn="ctr">
                      <a:solidFill>
                        <a:schemeClr val="tx1"/>
                      </a:solidFill>
                      <a:prstDash val="solid"/>
                      <a:round/>
                      <a:headEnd type="none" w="med" len="med"/>
                      <a:tailEnd type="none" w="med" len="med"/>
                    </a:lnR>
                    <a:lnT w="12700">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ct val="100000"/>
                        </a:lnSpc>
                        <a:spcBef>
                          <a:spcPts val="0"/>
                        </a:spcBef>
                        <a:spcAft>
                          <a:spcPts val="0"/>
                        </a:spcAft>
                        <a:buNone/>
                      </a:pPr>
                      <a:endParaRPr lang="en-US" sz="1000" b="0" i="0" u="none" strike="noStrike" noProof="0" dirty="0">
                        <a:solidFill>
                          <a:schemeClr val="tx1"/>
                        </a:solidFill>
                        <a:latin typeface="+mj-lt"/>
                      </a:endParaRPr>
                    </a:p>
                    <a:p>
                      <a:pPr lvl="0" algn="l">
                        <a:lnSpc>
                          <a:spcPct val="100000"/>
                        </a:lnSpc>
                        <a:spcBef>
                          <a:spcPts val="0"/>
                        </a:spcBef>
                        <a:spcAft>
                          <a:spcPts val="0"/>
                        </a:spcAft>
                        <a:buNone/>
                      </a:pPr>
                      <a:r>
                        <a:rPr lang="en-US" sz="2000" b="0" i="0" u="none" strike="noStrike" noProof="0" dirty="0">
                          <a:solidFill>
                            <a:schemeClr val="tx1"/>
                          </a:solidFill>
                          <a:latin typeface="+mj-lt"/>
                        </a:rPr>
                        <a:t>Alcohol, marijuana, and prescription opioids</a:t>
                      </a:r>
                    </a:p>
                    <a:p>
                      <a:pPr lvl="0" algn="l">
                        <a:lnSpc>
                          <a:spcPct val="100000"/>
                        </a:lnSpc>
                        <a:spcBef>
                          <a:spcPts val="0"/>
                        </a:spcBef>
                        <a:spcAft>
                          <a:spcPts val="0"/>
                        </a:spcAft>
                        <a:buNone/>
                      </a:pPr>
                      <a:r>
                        <a:rPr lang="en-US" sz="2000" b="0" i="0" u="none" strike="noStrike" noProof="0" dirty="0">
                          <a:solidFill>
                            <a:schemeClr val="tx1"/>
                          </a:solidFill>
                          <a:latin typeface="+mj-lt"/>
                        </a:rPr>
                        <a:t> </a:t>
                      </a:r>
                    </a:p>
                  </a:txBody>
                  <a:tcPr marL="68580" marR="68580" marT="34290" marB="34290" anchor="ctr">
                    <a:lnL w="12700" cap="flat" cmpd="sng" algn="ctr">
                      <a:solidFill>
                        <a:schemeClr val="tx1"/>
                      </a:solidFill>
                      <a:prstDash val="solid"/>
                      <a:round/>
                      <a:headEnd type="none" w="med" len="med"/>
                      <a:tailEnd type="none" w="med" len="med"/>
                    </a:lnL>
                    <a:lnR w="12700">
                      <a:noFill/>
                    </a:lnR>
                    <a:lnT w="12700">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9442825"/>
                  </a:ext>
                </a:extLst>
              </a:tr>
              <a:tr h="930565">
                <a:tc>
                  <a:txBody>
                    <a:bodyPr/>
                    <a:lstStyle/>
                    <a:p>
                      <a:pPr lvl="0" algn="l">
                        <a:lnSpc>
                          <a:spcPct val="100000"/>
                        </a:lnSpc>
                        <a:spcBef>
                          <a:spcPts val="0"/>
                        </a:spcBef>
                        <a:spcAft>
                          <a:spcPts val="0"/>
                        </a:spcAft>
                        <a:buNone/>
                      </a:pPr>
                      <a:r>
                        <a:rPr lang="en-US" sz="2200" b="1" i="0" u="none" strike="noStrike" noProof="0" dirty="0">
                          <a:latin typeface="+mj-lt"/>
                        </a:rPr>
                        <a:t>Target Audience</a:t>
                      </a:r>
                    </a:p>
                  </a:txBody>
                  <a:tcPr marL="68580" marR="68580" marT="34290" marB="34290" anchor="ctr">
                    <a:lnL w="12700">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ct val="100000"/>
                        </a:lnSpc>
                        <a:spcBef>
                          <a:spcPts val="0"/>
                        </a:spcBef>
                        <a:spcAft>
                          <a:spcPts val="0"/>
                        </a:spcAft>
                        <a:buNone/>
                      </a:pPr>
                      <a:r>
                        <a:rPr lang="en-US" sz="2000" b="0" i="0" u="none" strike="noStrike" noProof="0" dirty="0">
                          <a:latin typeface="+mj-lt"/>
                        </a:rPr>
                        <a:t>Youth-serving providers and organizations who work with youth ages 12 - 18</a:t>
                      </a:r>
                    </a:p>
                  </a:txBody>
                  <a:tcPr marL="68580" marR="68580" marT="34290" marB="34290" anchor="ctr">
                    <a:lnL w="12700" cap="flat" cmpd="sng" algn="ctr">
                      <a:solidFill>
                        <a:schemeClr val="tx1"/>
                      </a:solidFill>
                      <a:prstDash val="solid"/>
                      <a:round/>
                      <a:headEnd type="none" w="med" len="med"/>
                      <a:tailEnd type="none" w="med" len="med"/>
                    </a:lnL>
                    <a:lnR w="12700">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5105169"/>
                  </a:ext>
                </a:extLst>
              </a:tr>
              <a:tr h="690510">
                <a:tc>
                  <a:txBody>
                    <a:bodyPr/>
                    <a:lstStyle/>
                    <a:p>
                      <a:pPr lvl="0" algn="l">
                        <a:lnSpc>
                          <a:spcPct val="100000"/>
                        </a:lnSpc>
                        <a:spcBef>
                          <a:spcPts val="0"/>
                        </a:spcBef>
                        <a:spcAft>
                          <a:spcPts val="0"/>
                        </a:spcAft>
                        <a:buNone/>
                      </a:pPr>
                      <a:r>
                        <a:rPr lang="en-US" sz="2200" b="1" i="0" u="none" strike="noStrike" noProof="0" dirty="0">
                          <a:latin typeface="+mj-lt"/>
                        </a:rPr>
                        <a:t>Content based on</a:t>
                      </a:r>
                    </a:p>
                  </a:txBody>
                  <a:tcPr marL="68580" marR="68580" marT="34290" marB="34290" anchor="ctr">
                    <a:lnL w="12700">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ct val="100000"/>
                        </a:lnSpc>
                        <a:spcBef>
                          <a:spcPts val="0"/>
                        </a:spcBef>
                        <a:spcAft>
                          <a:spcPts val="0"/>
                        </a:spcAft>
                        <a:buNone/>
                      </a:pPr>
                      <a:endParaRPr lang="en-US" sz="500" b="0" i="0" u="none" strike="noStrike" noProof="0" dirty="0">
                        <a:latin typeface="+mj-lt"/>
                      </a:endParaRPr>
                    </a:p>
                    <a:p>
                      <a:pPr lvl="0" algn="l">
                        <a:lnSpc>
                          <a:spcPct val="100000"/>
                        </a:lnSpc>
                        <a:spcBef>
                          <a:spcPts val="0"/>
                        </a:spcBef>
                        <a:spcAft>
                          <a:spcPts val="0"/>
                        </a:spcAft>
                        <a:buNone/>
                      </a:pPr>
                      <a:r>
                        <a:rPr lang="en-US" sz="2000" b="0" i="0" u="none" strike="noStrike" noProof="0" dirty="0">
                          <a:latin typeface="+mj-lt"/>
                        </a:rPr>
                        <a:t>Environmental scan &amp; literature review</a:t>
                      </a:r>
                    </a:p>
                    <a:p>
                      <a:pPr lvl="0" algn="l">
                        <a:lnSpc>
                          <a:spcPct val="100000"/>
                        </a:lnSpc>
                        <a:spcBef>
                          <a:spcPts val="0"/>
                        </a:spcBef>
                        <a:spcAft>
                          <a:spcPts val="0"/>
                        </a:spcAft>
                        <a:buNone/>
                      </a:pPr>
                      <a:r>
                        <a:rPr lang="en-US" sz="2000" b="0" i="0" u="none" strike="noStrike" noProof="0" dirty="0">
                          <a:latin typeface="+mj-lt"/>
                        </a:rPr>
                        <a:t>National needs assessments of youth &amp; providers</a:t>
                      </a:r>
                    </a:p>
                    <a:p>
                      <a:pPr lvl="0" algn="l">
                        <a:lnSpc>
                          <a:spcPct val="100000"/>
                        </a:lnSpc>
                        <a:spcBef>
                          <a:spcPts val="0"/>
                        </a:spcBef>
                        <a:spcAft>
                          <a:spcPts val="0"/>
                        </a:spcAft>
                        <a:buNone/>
                      </a:pPr>
                      <a:r>
                        <a:rPr lang="en-US" sz="2000" b="0" i="0" u="none" strike="noStrike" noProof="0" dirty="0">
                          <a:latin typeface="+mj-lt"/>
                        </a:rPr>
                        <a:t>Key informant discussions</a:t>
                      </a:r>
                    </a:p>
                    <a:p>
                      <a:pPr lvl="0" algn="l">
                        <a:lnSpc>
                          <a:spcPct val="100000"/>
                        </a:lnSpc>
                        <a:spcBef>
                          <a:spcPts val="0"/>
                        </a:spcBef>
                        <a:spcAft>
                          <a:spcPts val="0"/>
                        </a:spcAft>
                        <a:buNone/>
                      </a:pPr>
                      <a:r>
                        <a:rPr lang="en-US" sz="2000" b="0" i="0" u="none" strike="noStrike" noProof="0" dirty="0">
                          <a:latin typeface="+mj-lt"/>
                        </a:rPr>
                        <a:t>Message testing</a:t>
                      </a:r>
                    </a:p>
                    <a:p>
                      <a:pPr lvl="0" algn="l">
                        <a:lnSpc>
                          <a:spcPct val="100000"/>
                        </a:lnSpc>
                        <a:spcBef>
                          <a:spcPts val="0"/>
                        </a:spcBef>
                        <a:spcAft>
                          <a:spcPts val="0"/>
                        </a:spcAft>
                        <a:buNone/>
                      </a:pPr>
                      <a:endParaRPr lang="en-US" sz="500" b="0" i="0" u="none" strike="noStrike" noProof="0" dirty="0">
                        <a:latin typeface="+mj-lt"/>
                      </a:endParaRPr>
                    </a:p>
                  </a:txBody>
                  <a:tcPr marL="68580" marR="68580" marT="34290" marB="34290" anchor="ctr">
                    <a:lnL w="12700" cap="flat" cmpd="sng" algn="ctr">
                      <a:solidFill>
                        <a:schemeClr val="tx1"/>
                      </a:solidFill>
                      <a:prstDash val="solid"/>
                      <a:round/>
                      <a:headEnd type="none" w="med" len="med"/>
                      <a:tailEnd type="none" w="med" len="med"/>
                    </a:lnL>
                    <a:lnR w="12700">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6118914"/>
                  </a:ext>
                </a:extLst>
              </a:tr>
              <a:tr h="1228352">
                <a:tc>
                  <a:txBody>
                    <a:bodyPr/>
                    <a:lstStyle/>
                    <a:p>
                      <a:pPr lvl="0" algn="l">
                        <a:lnSpc>
                          <a:spcPct val="100000"/>
                        </a:lnSpc>
                        <a:spcBef>
                          <a:spcPts val="0"/>
                        </a:spcBef>
                        <a:spcAft>
                          <a:spcPts val="0"/>
                        </a:spcAft>
                        <a:buNone/>
                      </a:pPr>
                      <a:r>
                        <a:rPr lang="en-US" sz="2200" b="1" i="0" u="none" strike="noStrike" noProof="0" dirty="0">
                          <a:latin typeface="+mj-lt"/>
                        </a:rPr>
                        <a:t>Result</a:t>
                      </a:r>
                    </a:p>
                  </a:txBody>
                  <a:tcPr marL="68580" marR="68580" marT="34290" marB="34290" anchor="ctr">
                    <a:lnL w="12700">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noFill/>
                    </a:lnB>
                    <a:lnTlToBr w="12700" cmpd="sng">
                      <a:noFill/>
                      <a:prstDash val="solid"/>
                    </a:lnTlToBr>
                    <a:lnBlToTr w="12700" cmpd="sng">
                      <a:noFill/>
                      <a:prstDash val="solid"/>
                    </a:lnBlToTr>
                    <a:noFill/>
                  </a:tcPr>
                </a:tc>
                <a:tc>
                  <a:txBody>
                    <a:bodyPr/>
                    <a:lstStyle/>
                    <a:p>
                      <a:pPr lvl="0" algn="l">
                        <a:lnSpc>
                          <a:spcPct val="100000"/>
                        </a:lnSpc>
                        <a:spcBef>
                          <a:spcPts val="0"/>
                        </a:spcBef>
                        <a:spcAft>
                          <a:spcPts val="0"/>
                        </a:spcAft>
                        <a:buNone/>
                      </a:pPr>
                      <a:r>
                        <a:rPr lang="en-US" sz="2000" b="1" i="0" u="none" strike="noStrike" noProof="0" dirty="0">
                          <a:solidFill>
                            <a:srgbClr val="EA5E29"/>
                          </a:solidFill>
                          <a:latin typeface="+mj-lt"/>
                        </a:rPr>
                        <a:t>Message guide &amp; toolkit </a:t>
                      </a:r>
                      <a:r>
                        <a:rPr lang="en-US" sz="2000" b="0" i="0" u="none" strike="noStrike" noProof="0" dirty="0">
                          <a:latin typeface="+mj-lt"/>
                        </a:rPr>
                        <a:t>to support substance use prevention conversations with youth during and in the wake of COVID-19 </a:t>
                      </a:r>
                    </a:p>
                  </a:txBody>
                  <a:tcPr marL="68580" marR="68580" marT="34290" marB="34290" anchor="ctr">
                    <a:lnL w="12700" cap="flat" cmpd="sng" algn="ctr">
                      <a:solidFill>
                        <a:schemeClr val="tx1"/>
                      </a:solidFill>
                      <a:prstDash val="solid"/>
                      <a:round/>
                      <a:headEnd type="none" w="med" len="med"/>
                      <a:tailEnd type="none" w="med" len="med"/>
                    </a:lnL>
                    <a:lnR w="12700">
                      <a:noFill/>
                    </a:lnR>
                    <a:lnT w="12700" cap="flat" cmpd="sng" algn="ctr">
                      <a:solidFill>
                        <a:schemeClr val="tx1"/>
                      </a:solidFill>
                      <a:prstDash val="solid"/>
                      <a:round/>
                      <a:headEnd type="none" w="med" len="med"/>
                      <a:tailEnd type="none" w="med" len="med"/>
                    </a:lnT>
                    <a:lnB w="12700">
                      <a:noFill/>
                    </a:lnB>
                    <a:lnTlToBr w="12700" cmpd="sng">
                      <a:noFill/>
                      <a:prstDash val="solid"/>
                    </a:lnTlToBr>
                    <a:lnBlToTr w="12700" cmpd="sng">
                      <a:noFill/>
                      <a:prstDash val="solid"/>
                    </a:lnBlToTr>
                    <a:noFill/>
                  </a:tcPr>
                </a:tc>
                <a:extLst>
                  <a:ext uri="{0D108BD9-81ED-4DB2-BD59-A6C34878D82A}">
                    <a16:rowId xmlns:a16="http://schemas.microsoft.com/office/drawing/2014/main" val="3433178731"/>
                  </a:ext>
                </a:extLst>
              </a:tr>
            </a:tbl>
          </a:graphicData>
        </a:graphic>
      </p:graphicFrame>
      <p:pic>
        <p:nvPicPr>
          <p:cNvPr id="10" name="Graphic 9" descr="Medicine with solid fill">
            <a:extLst>
              <a:ext uri="{FF2B5EF4-FFF2-40B4-BE49-F238E27FC236}">
                <a16:creationId xmlns:a16="http://schemas.microsoft.com/office/drawing/2014/main" id="{476409ED-08D5-47FB-8BB4-4738C39E4C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9448" y="1266608"/>
            <a:ext cx="604246" cy="604246"/>
          </a:xfrm>
          <a:prstGeom prst="rect">
            <a:avLst/>
          </a:prstGeom>
        </p:spPr>
      </p:pic>
      <p:pic>
        <p:nvPicPr>
          <p:cNvPr id="13" name="Graphic 12" descr="Workflow with solid fill">
            <a:extLst>
              <a:ext uri="{FF2B5EF4-FFF2-40B4-BE49-F238E27FC236}">
                <a16:creationId xmlns:a16="http://schemas.microsoft.com/office/drawing/2014/main" id="{424349A4-6BCF-4651-9E28-EF204263FA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9448" y="3221158"/>
            <a:ext cx="668843" cy="668843"/>
          </a:xfrm>
          <a:prstGeom prst="rect">
            <a:avLst/>
          </a:prstGeom>
        </p:spPr>
      </p:pic>
      <p:sp>
        <p:nvSpPr>
          <p:cNvPr id="9" name="TextBox 8">
            <a:extLst>
              <a:ext uri="{FF2B5EF4-FFF2-40B4-BE49-F238E27FC236}">
                <a16:creationId xmlns:a16="http://schemas.microsoft.com/office/drawing/2014/main" id="{54CC2F6E-B619-4271-A83A-362991B3EB66}"/>
              </a:ext>
            </a:extLst>
          </p:cNvPr>
          <p:cNvSpPr txBox="1"/>
          <p:nvPr/>
        </p:nvSpPr>
        <p:spPr>
          <a:xfrm>
            <a:off x="1396915" y="5745283"/>
            <a:ext cx="5295365" cy="646331"/>
          </a:xfrm>
          <a:prstGeom prst="rect">
            <a:avLst/>
          </a:prstGeom>
          <a:noFill/>
        </p:spPr>
        <p:txBody>
          <a:bodyPr wrap="square">
            <a:spAutoFit/>
          </a:bodyPr>
          <a:lstStyle/>
          <a:p>
            <a:r>
              <a:rPr lang="en-US" dirty="0">
                <a:hlinkClick r:id="rId11"/>
              </a:rPr>
              <a:t>https://www.thenationalcouncil.org/getting-candid</a:t>
            </a:r>
            <a:endParaRPr lang="en-US" dirty="0"/>
          </a:p>
          <a:p>
            <a:endParaRPr lang="en-US" dirty="0"/>
          </a:p>
        </p:txBody>
      </p:sp>
    </p:spTree>
    <p:extLst>
      <p:ext uri="{BB962C8B-B14F-4D97-AF65-F5344CB8AC3E}">
        <p14:creationId xmlns:p14="http://schemas.microsoft.com/office/powerpoint/2010/main" val="2006757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AB3-31BA-4948-998E-BAA2FF76174A}"/>
              </a:ext>
            </a:extLst>
          </p:cNvPr>
          <p:cNvSpPr>
            <a:spLocks noGrp="1"/>
          </p:cNvSpPr>
          <p:nvPr>
            <p:ph type="title"/>
          </p:nvPr>
        </p:nvSpPr>
        <p:spPr/>
        <p:txBody>
          <a:bodyPr>
            <a:normAutofit/>
          </a:bodyPr>
          <a:lstStyle/>
          <a:p>
            <a:pPr algn="l"/>
            <a:r>
              <a:rPr lang="en-US" b="1" dirty="0">
                <a:solidFill>
                  <a:srgbClr val="EA5E29"/>
                </a:solidFill>
              </a:rPr>
              <a:t>Online Need Assessment</a:t>
            </a:r>
          </a:p>
        </p:txBody>
      </p:sp>
      <p:sp>
        <p:nvSpPr>
          <p:cNvPr id="7" name="Content Placeholder 6">
            <a:extLst>
              <a:ext uri="{FF2B5EF4-FFF2-40B4-BE49-F238E27FC236}">
                <a16:creationId xmlns:a16="http://schemas.microsoft.com/office/drawing/2014/main" id="{28D22B55-0CA7-4EF3-880D-2697B309486C}"/>
              </a:ext>
            </a:extLst>
          </p:cNvPr>
          <p:cNvSpPr>
            <a:spLocks noGrp="1"/>
          </p:cNvSpPr>
          <p:nvPr>
            <p:ph idx="1"/>
          </p:nvPr>
        </p:nvSpPr>
        <p:spPr>
          <a:xfrm>
            <a:off x="628650" y="2354705"/>
            <a:ext cx="7886700" cy="3822257"/>
          </a:xfrm>
        </p:spPr>
        <p:txBody>
          <a:bodyPr/>
          <a:lstStyle/>
          <a:p>
            <a:pPr marL="0" indent="0">
              <a:buNone/>
            </a:pPr>
            <a:r>
              <a:rPr lang="en-US" sz="2400" b="1" dirty="0">
                <a:latin typeface="+mj-lt"/>
              </a:rPr>
              <a:t>First assessment conducted in January 2021</a:t>
            </a:r>
          </a:p>
          <a:p>
            <a:pPr lvl="1"/>
            <a:r>
              <a:rPr lang="en-US" sz="2200" dirty="0">
                <a:latin typeface="+mj-lt"/>
              </a:rPr>
              <a:t>Youth ages 13-18 (n=600)</a:t>
            </a:r>
          </a:p>
          <a:p>
            <a:pPr lvl="1"/>
            <a:r>
              <a:rPr lang="en-US" sz="2200" dirty="0">
                <a:latin typeface="+mj-lt"/>
              </a:rPr>
              <a:t>Youth-serving providers (n=761)</a:t>
            </a:r>
          </a:p>
          <a:p>
            <a:pPr lvl="1"/>
            <a:r>
              <a:rPr lang="en-US" sz="2200" i="1" dirty="0">
                <a:solidFill>
                  <a:srgbClr val="EA5E29"/>
                </a:solidFill>
                <a:latin typeface="+mj-lt"/>
              </a:rPr>
              <a:t>Assess impact of COVID on youth state of mind, knowledge and access to SU prevention, messages, tools/resources</a:t>
            </a:r>
            <a:endParaRPr lang="en-US" sz="2200" dirty="0">
              <a:latin typeface="+mj-lt"/>
            </a:endParaRPr>
          </a:p>
          <a:p>
            <a:pPr lvl="1"/>
            <a:endParaRPr lang="en-US" sz="2200" dirty="0">
              <a:latin typeface="+mj-lt"/>
            </a:endParaRPr>
          </a:p>
          <a:p>
            <a:pPr marL="0" indent="0">
              <a:buNone/>
            </a:pPr>
            <a:r>
              <a:rPr lang="en-US" sz="2400" b="1" dirty="0">
                <a:latin typeface="+mj-lt"/>
              </a:rPr>
              <a:t>Second assessment conducted in May 2021</a:t>
            </a:r>
          </a:p>
          <a:p>
            <a:pPr lvl="1"/>
            <a:r>
              <a:rPr lang="en-US" sz="2200" dirty="0">
                <a:latin typeface="+mj-lt"/>
              </a:rPr>
              <a:t>Youth ages 13-18 (n=600)</a:t>
            </a:r>
          </a:p>
          <a:p>
            <a:pPr lvl="1"/>
            <a:r>
              <a:rPr lang="en-US" sz="2200" i="1" dirty="0">
                <a:solidFill>
                  <a:srgbClr val="EA5E29"/>
                </a:solidFill>
                <a:latin typeface="+mj-lt"/>
              </a:rPr>
              <a:t>Test draft messages</a:t>
            </a:r>
          </a:p>
          <a:p>
            <a:endParaRPr lang="en-US" dirty="0"/>
          </a:p>
        </p:txBody>
      </p:sp>
      <p:pic>
        <p:nvPicPr>
          <p:cNvPr id="4" name="Picture 3" descr="A person using a tablet&#10;&#10;Description automatically generated with medium confidence">
            <a:extLst>
              <a:ext uri="{FF2B5EF4-FFF2-40B4-BE49-F238E27FC236}">
                <a16:creationId xmlns:a16="http://schemas.microsoft.com/office/drawing/2014/main" id="{9CF999C4-EE3F-4EA3-ADB2-77D80968B1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3277" y="681037"/>
            <a:ext cx="2036637" cy="1357758"/>
          </a:xfrm>
          <a:prstGeom prst="rect">
            <a:avLst/>
          </a:prstGeom>
        </p:spPr>
      </p:pic>
    </p:spTree>
    <p:extLst>
      <p:ext uri="{BB962C8B-B14F-4D97-AF65-F5344CB8AC3E}">
        <p14:creationId xmlns:p14="http://schemas.microsoft.com/office/powerpoint/2010/main" val="21243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4309C-A7B4-433C-B689-374656DB1DF8}"/>
              </a:ext>
            </a:extLst>
          </p:cNvPr>
          <p:cNvSpPr>
            <a:spLocks noGrp="1"/>
          </p:cNvSpPr>
          <p:nvPr>
            <p:ph type="title"/>
          </p:nvPr>
        </p:nvSpPr>
        <p:spPr>
          <a:xfrm>
            <a:off x="378343" y="202758"/>
            <a:ext cx="8095960" cy="994172"/>
          </a:xfrm>
        </p:spPr>
        <p:txBody>
          <a:bodyPr>
            <a:normAutofit/>
          </a:bodyPr>
          <a:lstStyle/>
          <a:p>
            <a:r>
              <a:rPr lang="en-US" sz="3600" b="1" dirty="0">
                <a:solidFill>
                  <a:srgbClr val="EA5E29"/>
                </a:solidFill>
              </a:rPr>
              <a:t>Youth Demographics</a:t>
            </a:r>
          </a:p>
        </p:txBody>
      </p:sp>
      <p:graphicFrame>
        <p:nvGraphicFramePr>
          <p:cNvPr id="15" name="Table 15">
            <a:extLst>
              <a:ext uri="{FF2B5EF4-FFF2-40B4-BE49-F238E27FC236}">
                <a16:creationId xmlns:a16="http://schemas.microsoft.com/office/drawing/2014/main" id="{D18A89E7-DF6B-4097-9781-42492826A86A}"/>
              </a:ext>
            </a:extLst>
          </p:cNvPr>
          <p:cNvGraphicFramePr>
            <a:graphicFrameLocks noGrp="1"/>
          </p:cNvGraphicFramePr>
          <p:nvPr>
            <p:extLst>
              <p:ext uri="{D42A27DB-BD31-4B8C-83A1-F6EECF244321}">
                <p14:modId xmlns:p14="http://schemas.microsoft.com/office/powerpoint/2010/main" val="2699210676"/>
              </p:ext>
            </p:extLst>
          </p:nvPr>
        </p:nvGraphicFramePr>
        <p:xfrm>
          <a:off x="485675" y="1196930"/>
          <a:ext cx="3654026" cy="4953000"/>
        </p:xfrm>
        <a:graphic>
          <a:graphicData uri="http://schemas.openxmlformats.org/drawingml/2006/table">
            <a:tbl>
              <a:tblPr firstRow="1" bandRow="1">
                <a:tableStyleId>{5C22544A-7EE6-4342-B048-85BDC9FD1C3A}</a:tableStyleId>
              </a:tblPr>
              <a:tblGrid>
                <a:gridCol w="2646752">
                  <a:extLst>
                    <a:ext uri="{9D8B030D-6E8A-4147-A177-3AD203B41FA5}">
                      <a16:colId xmlns:a16="http://schemas.microsoft.com/office/drawing/2014/main" val="2584061798"/>
                    </a:ext>
                  </a:extLst>
                </a:gridCol>
                <a:gridCol w="1007274">
                  <a:extLst>
                    <a:ext uri="{9D8B030D-6E8A-4147-A177-3AD203B41FA5}">
                      <a16:colId xmlns:a16="http://schemas.microsoft.com/office/drawing/2014/main" val="415674640"/>
                    </a:ext>
                  </a:extLst>
                </a:gridCol>
              </a:tblGrid>
              <a:tr h="525780">
                <a:tc>
                  <a:txBody>
                    <a:bodyPr/>
                    <a:lstStyle/>
                    <a:p>
                      <a:r>
                        <a:rPr lang="en-US" sz="2000" dirty="0">
                          <a:latin typeface="+mj-lt"/>
                        </a:rPr>
                        <a:t>Race/Ethnicity                                 </a:t>
                      </a:r>
                      <a:r>
                        <a:rPr lang="en-US" sz="2000" i="1" dirty="0">
                          <a:latin typeface="+mj-lt"/>
                        </a:rPr>
                        <a:t>(more than one may apply)</a:t>
                      </a: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82277C"/>
                    </a:solidFill>
                  </a:tcPr>
                </a:tc>
                <a:tc>
                  <a:txBody>
                    <a:bodyPr/>
                    <a:lstStyle/>
                    <a:p>
                      <a:pPr algn="ctr"/>
                      <a:r>
                        <a:rPr lang="en-US" sz="2000" dirty="0">
                          <a:latin typeface="+mj-lt"/>
                        </a:rPr>
                        <a:t>%</a:t>
                      </a:r>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82277C"/>
                    </a:solidFill>
                  </a:tcPr>
                </a:tc>
                <a:extLst>
                  <a:ext uri="{0D108BD9-81ED-4DB2-BD59-A6C34878D82A}">
                    <a16:rowId xmlns:a16="http://schemas.microsoft.com/office/drawing/2014/main" val="1807585474"/>
                  </a:ext>
                </a:extLst>
              </a:tr>
              <a:tr h="326015">
                <a:tc>
                  <a:txBody>
                    <a:bodyPr/>
                    <a:lstStyle/>
                    <a:p>
                      <a:r>
                        <a:rPr lang="en-US" sz="2000" dirty="0">
                          <a:latin typeface="+mj-lt"/>
                        </a:rPr>
                        <a:t>White</a:t>
                      </a:r>
                    </a:p>
                  </a:txBody>
                  <a:tcPr marL="68580" marR="68580" marT="34290" marB="34290">
                    <a:lnL w="12700" cap="flat" cmpd="sng" algn="ctr">
                      <a:solidFill>
                        <a:schemeClr val="tx1"/>
                      </a:solidFill>
                      <a:prstDash val="solid"/>
                      <a:round/>
                      <a:headEnd type="none" w="med" len="med"/>
                      <a:tailEnd type="none" w="med" len="med"/>
                    </a:lnL>
                    <a:solidFill>
                      <a:schemeClr val="bg2">
                        <a:lumMod val="90000"/>
                      </a:schemeClr>
                    </a:solidFill>
                  </a:tcPr>
                </a:tc>
                <a:tc>
                  <a:txBody>
                    <a:bodyPr/>
                    <a:lstStyle/>
                    <a:p>
                      <a:pPr algn="ctr"/>
                      <a:r>
                        <a:rPr lang="en-US" sz="2000" dirty="0">
                          <a:latin typeface="+mj-lt"/>
                        </a:rPr>
                        <a:t>49.5%</a:t>
                      </a:r>
                    </a:p>
                  </a:txBody>
                  <a:tcPr marL="68580" marR="68580" marT="34290" marB="34290">
                    <a:lnR w="12700" cap="flat" cmpd="sng" algn="ctr">
                      <a:solidFill>
                        <a:schemeClr val="tx1"/>
                      </a:solidFill>
                      <a:prstDash val="solid"/>
                      <a:round/>
                      <a:headEnd type="none" w="med" len="med"/>
                      <a:tailEnd type="none" w="med" len="med"/>
                    </a:lnR>
                    <a:solidFill>
                      <a:schemeClr val="bg2">
                        <a:lumMod val="90000"/>
                      </a:schemeClr>
                    </a:solidFill>
                  </a:tcPr>
                </a:tc>
                <a:extLst>
                  <a:ext uri="{0D108BD9-81ED-4DB2-BD59-A6C34878D82A}">
                    <a16:rowId xmlns:a16="http://schemas.microsoft.com/office/drawing/2014/main" val="3346811166"/>
                  </a:ext>
                </a:extLst>
              </a:tr>
              <a:tr h="326015">
                <a:tc>
                  <a:txBody>
                    <a:bodyPr/>
                    <a:lstStyle/>
                    <a:p>
                      <a:r>
                        <a:rPr lang="en-US" sz="2000" dirty="0">
                          <a:latin typeface="+mj-lt"/>
                        </a:rPr>
                        <a:t>Hispanic/Latino</a:t>
                      </a:r>
                    </a:p>
                  </a:txBody>
                  <a:tcPr marL="68580" marR="68580" marT="34290" marB="34290">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2000" dirty="0">
                          <a:latin typeface="+mj-lt"/>
                        </a:rPr>
                        <a:t>23.5%</a:t>
                      </a:r>
                    </a:p>
                  </a:txBody>
                  <a:tcPr marL="68580" marR="68580" marT="34290" marB="3429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175002613"/>
                  </a:ext>
                </a:extLst>
              </a:tr>
              <a:tr h="326015">
                <a:tc>
                  <a:txBody>
                    <a:bodyPr/>
                    <a:lstStyle/>
                    <a:p>
                      <a:r>
                        <a:rPr lang="en-US" sz="2000" dirty="0">
                          <a:latin typeface="+mj-lt"/>
                        </a:rPr>
                        <a:t>Black/African American</a:t>
                      </a:r>
                    </a:p>
                  </a:txBody>
                  <a:tcPr marL="68580" marR="68580" marT="34290" marB="34290">
                    <a:lnL w="12700" cap="flat" cmpd="sng" algn="ctr">
                      <a:solidFill>
                        <a:schemeClr val="tx1"/>
                      </a:solidFill>
                      <a:prstDash val="solid"/>
                      <a:round/>
                      <a:headEnd type="none" w="med" len="med"/>
                      <a:tailEnd type="none" w="med" len="med"/>
                    </a:lnL>
                    <a:solidFill>
                      <a:schemeClr val="bg2">
                        <a:lumMod val="90000"/>
                      </a:schemeClr>
                    </a:solidFill>
                  </a:tcPr>
                </a:tc>
                <a:tc>
                  <a:txBody>
                    <a:bodyPr/>
                    <a:lstStyle/>
                    <a:p>
                      <a:pPr algn="ctr"/>
                      <a:r>
                        <a:rPr lang="en-US" sz="2000" dirty="0">
                          <a:latin typeface="+mj-lt"/>
                        </a:rPr>
                        <a:t>17%</a:t>
                      </a:r>
                    </a:p>
                  </a:txBody>
                  <a:tcPr marL="68580" marR="68580" marT="34290" marB="34290">
                    <a:lnR w="12700" cap="flat" cmpd="sng" algn="ctr">
                      <a:solidFill>
                        <a:schemeClr val="tx1"/>
                      </a:solidFill>
                      <a:prstDash val="solid"/>
                      <a:round/>
                      <a:headEnd type="none" w="med" len="med"/>
                      <a:tailEnd type="none" w="med" len="med"/>
                    </a:lnR>
                    <a:solidFill>
                      <a:schemeClr val="bg2">
                        <a:lumMod val="90000"/>
                      </a:schemeClr>
                    </a:solidFill>
                  </a:tcPr>
                </a:tc>
                <a:extLst>
                  <a:ext uri="{0D108BD9-81ED-4DB2-BD59-A6C34878D82A}">
                    <a16:rowId xmlns:a16="http://schemas.microsoft.com/office/drawing/2014/main" val="3699781874"/>
                  </a:ext>
                </a:extLst>
              </a:tr>
              <a:tr h="326015">
                <a:tc>
                  <a:txBody>
                    <a:bodyPr/>
                    <a:lstStyle/>
                    <a:p>
                      <a:r>
                        <a:rPr lang="en-US" sz="2000" dirty="0">
                          <a:latin typeface="+mj-lt"/>
                        </a:rPr>
                        <a:t>Asian American</a:t>
                      </a:r>
                    </a:p>
                  </a:txBody>
                  <a:tcPr marL="68580" marR="68580" marT="34290" marB="34290">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2000" dirty="0">
                          <a:latin typeface="+mj-lt"/>
                        </a:rPr>
                        <a:t>8%</a:t>
                      </a:r>
                    </a:p>
                  </a:txBody>
                  <a:tcPr marL="68580" marR="68580" marT="34290" marB="3429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686968623"/>
                  </a:ext>
                </a:extLst>
              </a:tr>
              <a:tr h="525780">
                <a:tc>
                  <a:txBody>
                    <a:bodyPr/>
                    <a:lstStyle/>
                    <a:p>
                      <a:r>
                        <a:rPr lang="en-US" sz="2000" dirty="0">
                          <a:latin typeface="+mj-lt"/>
                        </a:rPr>
                        <a:t>Native American/American Indian/Alaska Native</a:t>
                      </a:r>
                    </a:p>
                  </a:txBody>
                  <a:tcPr marL="68580" marR="68580" marT="34290" marB="34290">
                    <a:lnL w="12700" cap="flat" cmpd="sng" algn="ctr">
                      <a:solidFill>
                        <a:schemeClr val="tx1"/>
                      </a:solidFill>
                      <a:prstDash val="solid"/>
                      <a:round/>
                      <a:headEnd type="none" w="med" len="med"/>
                      <a:tailEnd type="none" w="med" len="med"/>
                    </a:lnL>
                    <a:solidFill>
                      <a:schemeClr val="bg2">
                        <a:lumMod val="90000"/>
                      </a:schemeClr>
                    </a:solidFill>
                  </a:tcPr>
                </a:tc>
                <a:tc>
                  <a:txBody>
                    <a:bodyPr/>
                    <a:lstStyle/>
                    <a:p>
                      <a:pPr algn="ctr"/>
                      <a:r>
                        <a:rPr lang="en-US" sz="2000" dirty="0">
                          <a:latin typeface="+mj-lt"/>
                        </a:rPr>
                        <a:t>3%</a:t>
                      </a:r>
                    </a:p>
                  </a:txBody>
                  <a:tcPr marL="68580" marR="68580" marT="34290" marB="34290">
                    <a:lnR w="12700" cap="flat" cmpd="sng" algn="ctr">
                      <a:solidFill>
                        <a:schemeClr val="tx1"/>
                      </a:solidFill>
                      <a:prstDash val="solid"/>
                      <a:round/>
                      <a:headEnd type="none" w="med" len="med"/>
                      <a:tailEnd type="none" w="med" len="med"/>
                    </a:lnR>
                    <a:solidFill>
                      <a:schemeClr val="bg2">
                        <a:lumMod val="90000"/>
                      </a:schemeClr>
                    </a:solidFill>
                  </a:tcPr>
                </a:tc>
                <a:extLst>
                  <a:ext uri="{0D108BD9-81ED-4DB2-BD59-A6C34878D82A}">
                    <a16:rowId xmlns:a16="http://schemas.microsoft.com/office/drawing/2014/main" val="356019320"/>
                  </a:ext>
                </a:extLst>
              </a:tr>
              <a:tr h="326015">
                <a:tc>
                  <a:txBody>
                    <a:bodyPr/>
                    <a:lstStyle/>
                    <a:p>
                      <a:r>
                        <a:rPr lang="en-US" sz="2000" dirty="0">
                          <a:latin typeface="+mj-lt"/>
                        </a:rPr>
                        <a:t>Other</a:t>
                      </a:r>
                    </a:p>
                  </a:txBody>
                  <a:tcPr marL="68580" marR="68580" marT="34290" marB="34290">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2000" dirty="0">
                          <a:latin typeface="+mj-lt"/>
                        </a:rPr>
                        <a:t>2%</a:t>
                      </a:r>
                    </a:p>
                  </a:txBody>
                  <a:tcPr marL="68580" marR="68580" marT="34290" marB="3429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692429089"/>
                  </a:ext>
                </a:extLst>
              </a:tr>
              <a:tr h="326015">
                <a:tc>
                  <a:txBody>
                    <a:bodyPr/>
                    <a:lstStyle/>
                    <a:p>
                      <a:r>
                        <a:rPr lang="en-US" sz="2000" dirty="0">
                          <a:latin typeface="+mj-lt"/>
                        </a:rPr>
                        <a:t>Arab American</a:t>
                      </a:r>
                    </a:p>
                  </a:txBody>
                  <a:tcPr marL="68580" marR="68580" marT="34290" marB="34290">
                    <a:lnL w="12700" cap="flat" cmpd="sng" algn="ctr">
                      <a:solidFill>
                        <a:schemeClr val="tx1"/>
                      </a:solidFill>
                      <a:prstDash val="solid"/>
                      <a:round/>
                      <a:headEnd type="none" w="med" len="med"/>
                      <a:tailEnd type="none" w="med" len="med"/>
                    </a:lnL>
                    <a:solidFill>
                      <a:schemeClr val="bg2">
                        <a:lumMod val="90000"/>
                      </a:schemeClr>
                    </a:solidFill>
                  </a:tcPr>
                </a:tc>
                <a:tc>
                  <a:txBody>
                    <a:bodyPr/>
                    <a:lstStyle/>
                    <a:p>
                      <a:pPr algn="ctr"/>
                      <a:r>
                        <a:rPr lang="en-US" sz="2000" dirty="0">
                          <a:latin typeface="+mj-lt"/>
                        </a:rPr>
                        <a:t>1%</a:t>
                      </a:r>
                    </a:p>
                  </a:txBody>
                  <a:tcPr marL="68580" marR="68580" marT="34290" marB="34290">
                    <a:lnR w="12700" cap="flat" cmpd="sng" algn="ctr">
                      <a:solidFill>
                        <a:schemeClr val="tx1"/>
                      </a:solidFill>
                      <a:prstDash val="solid"/>
                      <a:round/>
                      <a:headEnd type="none" w="med" len="med"/>
                      <a:tailEnd type="none" w="med" len="med"/>
                    </a:lnR>
                    <a:solidFill>
                      <a:schemeClr val="bg2">
                        <a:lumMod val="90000"/>
                      </a:schemeClr>
                    </a:solidFill>
                  </a:tcPr>
                </a:tc>
                <a:extLst>
                  <a:ext uri="{0D108BD9-81ED-4DB2-BD59-A6C34878D82A}">
                    <a16:rowId xmlns:a16="http://schemas.microsoft.com/office/drawing/2014/main" val="3379567247"/>
                  </a:ext>
                </a:extLst>
              </a:tr>
              <a:tr h="326015">
                <a:tc>
                  <a:txBody>
                    <a:bodyPr/>
                    <a:lstStyle/>
                    <a:p>
                      <a:r>
                        <a:rPr lang="en-US" sz="2000" dirty="0">
                          <a:latin typeface="+mj-lt"/>
                        </a:rPr>
                        <a:t>Prefer not to say</a:t>
                      </a:r>
                    </a:p>
                  </a:txBody>
                  <a:tcPr marL="68580" marR="68580" marT="34290" marB="34290">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2000" dirty="0">
                          <a:latin typeface="+mj-lt"/>
                        </a:rPr>
                        <a:t>1%</a:t>
                      </a:r>
                    </a:p>
                  </a:txBody>
                  <a:tcPr marL="68580" marR="68580" marT="34290" marB="3429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95127491"/>
                  </a:ext>
                </a:extLst>
              </a:tr>
              <a:tr h="326015">
                <a:tc>
                  <a:txBody>
                    <a:bodyPr/>
                    <a:lstStyle/>
                    <a:p>
                      <a:r>
                        <a:rPr lang="en-US" sz="2000" dirty="0">
                          <a:latin typeface="+mj-lt"/>
                        </a:rPr>
                        <a:t>Pacific Islander</a:t>
                      </a:r>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2000" dirty="0">
                          <a:latin typeface="+mj-lt"/>
                        </a:rPr>
                        <a:t>0.5%</a:t>
                      </a:r>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833514571"/>
                  </a:ext>
                </a:extLst>
              </a:tr>
            </a:tbl>
          </a:graphicData>
        </a:graphic>
      </p:graphicFrame>
      <p:graphicFrame>
        <p:nvGraphicFramePr>
          <p:cNvPr id="16" name="Table 16">
            <a:extLst>
              <a:ext uri="{FF2B5EF4-FFF2-40B4-BE49-F238E27FC236}">
                <a16:creationId xmlns:a16="http://schemas.microsoft.com/office/drawing/2014/main" id="{311224FD-2CFA-4873-8C55-4F886E52C5DE}"/>
              </a:ext>
            </a:extLst>
          </p:cNvPr>
          <p:cNvGraphicFramePr>
            <a:graphicFrameLocks noGrp="1"/>
          </p:cNvGraphicFramePr>
          <p:nvPr>
            <p:extLst>
              <p:ext uri="{D42A27DB-BD31-4B8C-83A1-F6EECF244321}">
                <p14:modId xmlns:p14="http://schemas.microsoft.com/office/powerpoint/2010/main" val="1364472032"/>
              </p:ext>
            </p:extLst>
          </p:nvPr>
        </p:nvGraphicFramePr>
        <p:xfrm>
          <a:off x="4426324" y="581418"/>
          <a:ext cx="4441933" cy="2240280"/>
        </p:xfrm>
        <a:graphic>
          <a:graphicData uri="http://schemas.openxmlformats.org/drawingml/2006/table">
            <a:tbl>
              <a:tblPr firstRow="1" bandRow="1">
                <a:tableStyleId>{5C22544A-7EE6-4342-B048-85BDC9FD1C3A}</a:tableStyleId>
              </a:tblPr>
              <a:tblGrid>
                <a:gridCol w="2461594">
                  <a:extLst>
                    <a:ext uri="{9D8B030D-6E8A-4147-A177-3AD203B41FA5}">
                      <a16:colId xmlns:a16="http://schemas.microsoft.com/office/drawing/2014/main" val="1895288978"/>
                    </a:ext>
                  </a:extLst>
                </a:gridCol>
                <a:gridCol w="1980339">
                  <a:extLst>
                    <a:ext uri="{9D8B030D-6E8A-4147-A177-3AD203B41FA5}">
                      <a16:colId xmlns:a16="http://schemas.microsoft.com/office/drawing/2014/main" val="2695184645"/>
                    </a:ext>
                  </a:extLst>
                </a:gridCol>
              </a:tblGrid>
              <a:tr h="319499">
                <a:tc>
                  <a:txBody>
                    <a:bodyPr/>
                    <a:lstStyle/>
                    <a:p>
                      <a:r>
                        <a:rPr lang="en-US" sz="2000" dirty="0">
                          <a:latin typeface="+mj-lt"/>
                        </a:rPr>
                        <a:t>Geographic Area</a:t>
                      </a: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53605F"/>
                    </a:solidFill>
                  </a:tcPr>
                </a:tc>
                <a:tc>
                  <a:txBody>
                    <a:bodyPr/>
                    <a:lstStyle/>
                    <a:p>
                      <a:pPr algn="ctr"/>
                      <a:r>
                        <a:rPr lang="en-US" sz="2000" dirty="0">
                          <a:latin typeface="+mj-lt"/>
                        </a:rPr>
                        <a:t>%</a:t>
                      </a:r>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53605F"/>
                    </a:solidFill>
                  </a:tcPr>
                </a:tc>
                <a:extLst>
                  <a:ext uri="{0D108BD9-81ED-4DB2-BD59-A6C34878D82A}">
                    <a16:rowId xmlns:a16="http://schemas.microsoft.com/office/drawing/2014/main" val="4064476673"/>
                  </a:ext>
                </a:extLst>
              </a:tr>
              <a:tr h="306288">
                <a:tc>
                  <a:txBody>
                    <a:bodyPr/>
                    <a:lstStyle/>
                    <a:p>
                      <a:r>
                        <a:rPr lang="en-US" sz="2000" dirty="0">
                          <a:latin typeface="+mj-lt"/>
                        </a:rPr>
                        <a:t>Smaller city</a:t>
                      </a:r>
                    </a:p>
                  </a:txBody>
                  <a:tcPr marL="68580" marR="68580" marT="34290" marB="34290">
                    <a:lnL w="12700" cap="flat" cmpd="sng" algn="ctr">
                      <a:solidFill>
                        <a:schemeClr val="tx1"/>
                      </a:solidFill>
                      <a:prstDash val="solid"/>
                      <a:round/>
                      <a:headEnd type="none" w="med" len="med"/>
                      <a:tailEnd type="none" w="med" len="med"/>
                    </a:lnL>
                    <a:solidFill>
                      <a:schemeClr val="bg2">
                        <a:lumMod val="90000"/>
                      </a:schemeClr>
                    </a:solidFill>
                  </a:tcPr>
                </a:tc>
                <a:tc>
                  <a:txBody>
                    <a:bodyPr/>
                    <a:lstStyle/>
                    <a:p>
                      <a:pPr algn="ctr"/>
                      <a:r>
                        <a:rPr lang="en-US" sz="2000" dirty="0">
                          <a:latin typeface="+mj-lt"/>
                        </a:rPr>
                        <a:t>34.5%</a:t>
                      </a:r>
                    </a:p>
                  </a:txBody>
                  <a:tcPr marL="68580" marR="68580" marT="34290" marB="34290">
                    <a:lnR w="12700" cap="flat" cmpd="sng" algn="ctr">
                      <a:solidFill>
                        <a:schemeClr val="tx1"/>
                      </a:solidFill>
                      <a:prstDash val="solid"/>
                      <a:round/>
                      <a:headEnd type="none" w="med" len="med"/>
                      <a:tailEnd type="none" w="med" len="med"/>
                    </a:lnR>
                    <a:solidFill>
                      <a:schemeClr val="bg2">
                        <a:lumMod val="90000"/>
                      </a:schemeClr>
                    </a:solidFill>
                  </a:tcPr>
                </a:tc>
                <a:extLst>
                  <a:ext uri="{0D108BD9-81ED-4DB2-BD59-A6C34878D82A}">
                    <a16:rowId xmlns:a16="http://schemas.microsoft.com/office/drawing/2014/main" val="1323813847"/>
                  </a:ext>
                </a:extLst>
              </a:tr>
              <a:tr h="306288">
                <a:tc>
                  <a:txBody>
                    <a:bodyPr/>
                    <a:lstStyle/>
                    <a:p>
                      <a:r>
                        <a:rPr lang="en-US" sz="2000" dirty="0">
                          <a:latin typeface="+mj-lt"/>
                        </a:rPr>
                        <a:t>Suburb </a:t>
                      </a:r>
                    </a:p>
                  </a:txBody>
                  <a:tcPr marL="68580" marR="68580" marT="34290" marB="34290">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2000" dirty="0">
                          <a:latin typeface="+mj-lt"/>
                        </a:rPr>
                        <a:t>28.5%</a:t>
                      </a:r>
                    </a:p>
                  </a:txBody>
                  <a:tcPr marL="68580" marR="68580" marT="34290" marB="3429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94702429"/>
                  </a:ext>
                </a:extLst>
              </a:tr>
              <a:tr h="306288">
                <a:tc>
                  <a:txBody>
                    <a:bodyPr/>
                    <a:lstStyle/>
                    <a:p>
                      <a:r>
                        <a:rPr lang="en-US" sz="2000" dirty="0">
                          <a:latin typeface="+mj-lt"/>
                        </a:rPr>
                        <a:t>Big city </a:t>
                      </a:r>
                    </a:p>
                  </a:txBody>
                  <a:tcPr marL="68580" marR="68580" marT="34290" marB="34290">
                    <a:lnL w="12700" cap="flat" cmpd="sng" algn="ctr">
                      <a:solidFill>
                        <a:schemeClr val="tx1"/>
                      </a:solidFill>
                      <a:prstDash val="solid"/>
                      <a:round/>
                      <a:headEnd type="none" w="med" len="med"/>
                      <a:tailEnd type="none" w="med" len="med"/>
                    </a:lnL>
                    <a:solidFill>
                      <a:schemeClr val="bg2">
                        <a:lumMod val="90000"/>
                      </a:schemeClr>
                    </a:solidFill>
                  </a:tcPr>
                </a:tc>
                <a:tc>
                  <a:txBody>
                    <a:bodyPr/>
                    <a:lstStyle/>
                    <a:p>
                      <a:pPr algn="ctr"/>
                      <a:r>
                        <a:rPr lang="en-US" sz="2000" dirty="0">
                          <a:latin typeface="+mj-lt"/>
                        </a:rPr>
                        <a:t>19.5%</a:t>
                      </a:r>
                    </a:p>
                  </a:txBody>
                  <a:tcPr marL="68580" marR="68580" marT="34290" marB="34290">
                    <a:lnR w="12700" cap="flat" cmpd="sng" algn="ctr">
                      <a:solidFill>
                        <a:schemeClr val="tx1"/>
                      </a:solidFill>
                      <a:prstDash val="solid"/>
                      <a:round/>
                      <a:headEnd type="none" w="med" len="med"/>
                      <a:tailEnd type="none" w="med" len="med"/>
                    </a:lnR>
                    <a:solidFill>
                      <a:schemeClr val="bg2">
                        <a:lumMod val="90000"/>
                      </a:schemeClr>
                    </a:solidFill>
                  </a:tcPr>
                </a:tc>
                <a:extLst>
                  <a:ext uri="{0D108BD9-81ED-4DB2-BD59-A6C34878D82A}">
                    <a16:rowId xmlns:a16="http://schemas.microsoft.com/office/drawing/2014/main" val="643011174"/>
                  </a:ext>
                </a:extLst>
              </a:tr>
              <a:tr h="306288">
                <a:tc>
                  <a:txBody>
                    <a:bodyPr/>
                    <a:lstStyle/>
                    <a:p>
                      <a:r>
                        <a:rPr lang="en-US" sz="2000" dirty="0">
                          <a:latin typeface="+mj-lt"/>
                        </a:rPr>
                        <a:t>Rural</a:t>
                      </a:r>
                    </a:p>
                  </a:txBody>
                  <a:tcPr marL="68580" marR="68580" marT="34290" marB="34290">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2000" dirty="0">
                          <a:latin typeface="+mj-lt"/>
                        </a:rPr>
                        <a:t>12.5%</a:t>
                      </a:r>
                    </a:p>
                  </a:txBody>
                  <a:tcPr marL="68580" marR="68580" marT="34290" marB="3429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61917432"/>
                  </a:ext>
                </a:extLst>
              </a:tr>
              <a:tr h="306288">
                <a:tc>
                  <a:txBody>
                    <a:bodyPr/>
                    <a:lstStyle/>
                    <a:p>
                      <a:r>
                        <a:rPr lang="en-US" sz="2000" dirty="0">
                          <a:latin typeface="+mj-lt"/>
                        </a:rPr>
                        <a:t>Not sure</a:t>
                      </a:r>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2000" dirty="0">
                          <a:latin typeface="+mj-lt"/>
                        </a:rPr>
                        <a:t>5.5%</a:t>
                      </a:r>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5118041"/>
                  </a:ext>
                </a:extLst>
              </a:tr>
            </a:tbl>
          </a:graphicData>
        </a:graphic>
      </p:graphicFrame>
      <p:graphicFrame>
        <p:nvGraphicFramePr>
          <p:cNvPr id="17" name="Table 17">
            <a:extLst>
              <a:ext uri="{FF2B5EF4-FFF2-40B4-BE49-F238E27FC236}">
                <a16:creationId xmlns:a16="http://schemas.microsoft.com/office/drawing/2014/main" id="{976382F4-4900-4A78-9AF9-2993A6838E7C}"/>
              </a:ext>
            </a:extLst>
          </p:cNvPr>
          <p:cNvGraphicFramePr>
            <a:graphicFrameLocks noGrp="1"/>
          </p:cNvGraphicFramePr>
          <p:nvPr>
            <p:extLst>
              <p:ext uri="{D42A27DB-BD31-4B8C-83A1-F6EECF244321}">
                <p14:modId xmlns:p14="http://schemas.microsoft.com/office/powerpoint/2010/main" val="3367041683"/>
              </p:ext>
            </p:extLst>
          </p:nvPr>
        </p:nvGraphicFramePr>
        <p:xfrm>
          <a:off x="4426323" y="3126698"/>
          <a:ext cx="4441933" cy="2240280"/>
        </p:xfrm>
        <a:graphic>
          <a:graphicData uri="http://schemas.openxmlformats.org/drawingml/2006/table">
            <a:tbl>
              <a:tblPr firstRow="1" bandRow="1">
                <a:tableStyleId>{5C22544A-7EE6-4342-B048-85BDC9FD1C3A}</a:tableStyleId>
              </a:tblPr>
              <a:tblGrid>
                <a:gridCol w="3048489">
                  <a:extLst>
                    <a:ext uri="{9D8B030D-6E8A-4147-A177-3AD203B41FA5}">
                      <a16:colId xmlns:a16="http://schemas.microsoft.com/office/drawing/2014/main" val="3301088302"/>
                    </a:ext>
                  </a:extLst>
                </a:gridCol>
                <a:gridCol w="1393444">
                  <a:extLst>
                    <a:ext uri="{9D8B030D-6E8A-4147-A177-3AD203B41FA5}">
                      <a16:colId xmlns:a16="http://schemas.microsoft.com/office/drawing/2014/main" val="2056968806"/>
                    </a:ext>
                  </a:extLst>
                </a:gridCol>
              </a:tblGrid>
              <a:tr h="297180">
                <a:tc>
                  <a:txBody>
                    <a:bodyPr/>
                    <a:lstStyle/>
                    <a:p>
                      <a:r>
                        <a:rPr lang="en-US" sz="2000" dirty="0">
                          <a:latin typeface="+mj-lt"/>
                        </a:rPr>
                        <a:t>Gender Identity</a:t>
                      </a: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B0D236"/>
                    </a:solidFill>
                  </a:tcPr>
                </a:tc>
                <a:tc>
                  <a:txBody>
                    <a:bodyPr/>
                    <a:lstStyle/>
                    <a:p>
                      <a:pPr algn="ctr"/>
                      <a:r>
                        <a:rPr lang="en-US" sz="2000" dirty="0">
                          <a:latin typeface="+mj-lt"/>
                        </a:rPr>
                        <a:t>%</a:t>
                      </a:r>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B0D236"/>
                    </a:solidFill>
                  </a:tcPr>
                </a:tc>
                <a:extLst>
                  <a:ext uri="{0D108BD9-81ED-4DB2-BD59-A6C34878D82A}">
                    <a16:rowId xmlns:a16="http://schemas.microsoft.com/office/drawing/2014/main" val="1739017753"/>
                  </a:ext>
                </a:extLst>
              </a:tr>
              <a:tr h="331391">
                <a:tc>
                  <a:txBody>
                    <a:bodyPr/>
                    <a:lstStyle/>
                    <a:p>
                      <a:r>
                        <a:rPr lang="en-US" sz="2000" dirty="0">
                          <a:latin typeface="+mj-lt"/>
                        </a:rPr>
                        <a:t>Male</a:t>
                      </a:r>
                    </a:p>
                  </a:txBody>
                  <a:tcPr marL="68580" marR="68580" marT="34290" marB="34290">
                    <a:lnL w="12700" cap="flat" cmpd="sng" algn="ctr">
                      <a:solidFill>
                        <a:schemeClr val="tx1"/>
                      </a:solidFill>
                      <a:prstDash val="solid"/>
                      <a:round/>
                      <a:headEnd type="none" w="med" len="med"/>
                      <a:tailEnd type="none" w="med" len="med"/>
                    </a:lnL>
                    <a:solidFill>
                      <a:schemeClr val="bg2">
                        <a:lumMod val="90000"/>
                      </a:schemeClr>
                    </a:solidFill>
                  </a:tcPr>
                </a:tc>
                <a:tc>
                  <a:txBody>
                    <a:bodyPr/>
                    <a:lstStyle/>
                    <a:p>
                      <a:pPr algn="ctr"/>
                      <a:r>
                        <a:rPr lang="en-US" sz="2000" dirty="0">
                          <a:latin typeface="+mj-lt"/>
                        </a:rPr>
                        <a:t>48%</a:t>
                      </a:r>
                    </a:p>
                  </a:txBody>
                  <a:tcPr marL="68580" marR="68580" marT="34290" marB="34290">
                    <a:lnR w="12700" cap="flat" cmpd="sng" algn="ctr">
                      <a:solidFill>
                        <a:schemeClr val="tx1"/>
                      </a:solidFill>
                      <a:prstDash val="solid"/>
                      <a:round/>
                      <a:headEnd type="none" w="med" len="med"/>
                      <a:tailEnd type="none" w="med" len="med"/>
                    </a:lnR>
                    <a:solidFill>
                      <a:schemeClr val="bg2">
                        <a:lumMod val="90000"/>
                      </a:schemeClr>
                    </a:solidFill>
                  </a:tcPr>
                </a:tc>
                <a:extLst>
                  <a:ext uri="{0D108BD9-81ED-4DB2-BD59-A6C34878D82A}">
                    <a16:rowId xmlns:a16="http://schemas.microsoft.com/office/drawing/2014/main" val="543263493"/>
                  </a:ext>
                </a:extLst>
              </a:tr>
              <a:tr h="331391">
                <a:tc>
                  <a:txBody>
                    <a:bodyPr/>
                    <a:lstStyle/>
                    <a:p>
                      <a:r>
                        <a:rPr lang="en-US" sz="2000" dirty="0">
                          <a:latin typeface="+mj-lt"/>
                        </a:rPr>
                        <a:t>Female</a:t>
                      </a:r>
                    </a:p>
                  </a:txBody>
                  <a:tcPr marL="68580" marR="68580" marT="34290" marB="34290">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2000" dirty="0">
                          <a:latin typeface="+mj-lt"/>
                        </a:rPr>
                        <a:t>45.5%</a:t>
                      </a:r>
                    </a:p>
                  </a:txBody>
                  <a:tcPr marL="68580" marR="68580" marT="34290" marB="3429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118886521"/>
                  </a:ext>
                </a:extLst>
              </a:tr>
              <a:tr h="331391">
                <a:tc>
                  <a:txBody>
                    <a:bodyPr/>
                    <a:lstStyle/>
                    <a:p>
                      <a:r>
                        <a:rPr lang="en-US" sz="2000" dirty="0">
                          <a:latin typeface="+mj-lt"/>
                        </a:rPr>
                        <a:t>Gender non-conforming</a:t>
                      </a:r>
                    </a:p>
                  </a:txBody>
                  <a:tcPr marL="68580" marR="68580" marT="34290" marB="34290">
                    <a:lnL w="12700" cap="flat" cmpd="sng" algn="ctr">
                      <a:solidFill>
                        <a:schemeClr val="tx1"/>
                      </a:solidFill>
                      <a:prstDash val="solid"/>
                      <a:round/>
                      <a:headEnd type="none" w="med" len="med"/>
                      <a:tailEnd type="none" w="med" len="med"/>
                    </a:lnL>
                    <a:solidFill>
                      <a:schemeClr val="bg2">
                        <a:lumMod val="90000"/>
                      </a:schemeClr>
                    </a:solidFill>
                  </a:tcPr>
                </a:tc>
                <a:tc>
                  <a:txBody>
                    <a:bodyPr/>
                    <a:lstStyle/>
                    <a:p>
                      <a:pPr algn="ctr"/>
                      <a:r>
                        <a:rPr lang="en-US" sz="2000" dirty="0">
                          <a:latin typeface="+mj-lt"/>
                        </a:rPr>
                        <a:t>3.5%</a:t>
                      </a:r>
                    </a:p>
                  </a:txBody>
                  <a:tcPr marL="68580" marR="68580" marT="34290" marB="34290">
                    <a:lnR w="12700" cap="flat" cmpd="sng" algn="ctr">
                      <a:solidFill>
                        <a:schemeClr val="tx1"/>
                      </a:solidFill>
                      <a:prstDash val="solid"/>
                      <a:round/>
                      <a:headEnd type="none" w="med" len="med"/>
                      <a:tailEnd type="none" w="med" len="med"/>
                    </a:lnR>
                    <a:solidFill>
                      <a:schemeClr val="bg2">
                        <a:lumMod val="90000"/>
                      </a:schemeClr>
                    </a:solidFill>
                  </a:tcPr>
                </a:tc>
                <a:extLst>
                  <a:ext uri="{0D108BD9-81ED-4DB2-BD59-A6C34878D82A}">
                    <a16:rowId xmlns:a16="http://schemas.microsoft.com/office/drawing/2014/main" val="3557900420"/>
                  </a:ext>
                </a:extLst>
              </a:tr>
              <a:tr h="331391">
                <a:tc>
                  <a:txBody>
                    <a:bodyPr/>
                    <a:lstStyle/>
                    <a:p>
                      <a:r>
                        <a:rPr lang="en-US" sz="2000" dirty="0">
                          <a:latin typeface="+mj-lt"/>
                        </a:rPr>
                        <a:t>Transgender</a:t>
                      </a:r>
                    </a:p>
                  </a:txBody>
                  <a:tcPr marL="68580" marR="68580" marT="34290" marB="34290">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2000" dirty="0">
                          <a:latin typeface="+mj-lt"/>
                        </a:rPr>
                        <a:t>1.5%</a:t>
                      </a:r>
                    </a:p>
                  </a:txBody>
                  <a:tcPr marL="68580" marR="68580" marT="34290" marB="3429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869071188"/>
                  </a:ext>
                </a:extLst>
              </a:tr>
              <a:tr h="331391">
                <a:tc>
                  <a:txBody>
                    <a:bodyPr/>
                    <a:lstStyle/>
                    <a:p>
                      <a:r>
                        <a:rPr lang="en-US" sz="2000" dirty="0">
                          <a:latin typeface="+mj-lt"/>
                        </a:rPr>
                        <a:t>Other/self-describe</a:t>
                      </a:r>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2000" dirty="0">
                          <a:latin typeface="+mj-lt"/>
                        </a:rPr>
                        <a:t>1%</a:t>
                      </a:r>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19011272"/>
                  </a:ext>
                </a:extLst>
              </a:tr>
            </a:tbl>
          </a:graphicData>
        </a:graphic>
      </p:graphicFrame>
    </p:spTree>
    <p:extLst>
      <p:ext uri="{BB962C8B-B14F-4D97-AF65-F5344CB8AC3E}">
        <p14:creationId xmlns:p14="http://schemas.microsoft.com/office/powerpoint/2010/main" val="252626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EEBC2-EDC3-467E-A08F-F67E12019177}"/>
              </a:ext>
            </a:extLst>
          </p:cNvPr>
          <p:cNvSpPr>
            <a:spLocks noGrp="1"/>
          </p:cNvSpPr>
          <p:nvPr>
            <p:ph type="title"/>
          </p:nvPr>
        </p:nvSpPr>
        <p:spPr>
          <a:xfrm>
            <a:off x="423655" y="283510"/>
            <a:ext cx="8296689" cy="801638"/>
          </a:xfrm>
        </p:spPr>
        <p:txBody>
          <a:bodyPr>
            <a:normAutofit/>
          </a:bodyPr>
          <a:lstStyle/>
          <a:p>
            <a:r>
              <a:rPr lang="en-US" sz="3600" b="1" dirty="0">
                <a:solidFill>
                  <a:srgbClr val="EA5E29"/>
                </a:solidFill>
              </a:rPr>
              <a:t>Provider Demographics</a:t>
            </a:r>
          </a:p>
        </p:txBody>
      </p:sp>
      <p:graphicFrame>
        <p:nvGraphicFramePr>
          <p:cNvPr id="4" name="Table 4">
            <a:extLst>
              <a:ext uri="{FF2B5EF4-FFF2-40B4-BE49-F238E27FC236}">
                <a16:creationId xmlns:a16="http://schemas.microsoft.com/office/drawing/2014/main" id="{C041D1EB-F20C-47B8-8A2E-D4BE1F61A211}"/>
              </a:ext>
            </a:extLst>
          </p:cNvPr>
          <p:cNvGraphicFramePr>
            <a:graphicFrameLocks noGrp="1"/>
          </p:cNvGraphicFramePr>
          <p:nvPr>
            <p:ph idx="1"/>
            <p:extLst>
              <p:ext uri="{D42A27DB-BD31-4B8C-83A1-F6EECF244321}">
                <p14:modId xmlns:p14="http://schemas.microsoft.com/office/powerpoint/2010/main" val="1617121711"/>
              </p:ext>
            </p:extLst>
          </p:nvPr>
        </p:nvGraphicFramePr>
        <p:xfrm>
          <a:off x="516626" y="1173161"/>
          <a:ext cx="8110745" cy="4511678"/>
        </p:xfrm>
        <a:graphic>
          <a:graphicData uri="http://schemas.openxmlformats.org/drawingml/2006/table">
            <a:tbl>
              <a:tblPr firstRow="1" bandRow="1">
                <a:tableStyleId>{5C22544A-7EE6-4342-B048-85BDC9FD1C3A}</a:tableStyleId>
              </a:tblPr>
              <a:tblGrid>
                <a:gridCol w="6407451">
                  <a:extLst>
                    <a:ext uri="{9D8B030D-6E8A-4147-A177-3AD203B41FA5}">
                      <a16:colId xmlns:a16="http://schemas.microsoft.com/office/drawing/2014/main" val="19922869"/>
                    </a:ext>
                  </a:extLst>
                </a:gridCol>
                <a:gridCol w="1703294">
                  <a:extLst>
                    <a:ext uri="{9D8B030D-6E8A-4147-A177-3AD203B41FA5}">
                      <a16:colId xmlns:a16="http://schemas.microsoft.com/office/drawing/2014/main" val="353102439"/>
                    </a:ext>
                  </a:extLst>
                </a:gridCol>
              </a:tblGrid>
              <a:tr h="404498">
                <a:tc>
                  <a:txBody>
                    <a:bodyPr/>
                    <a:lstStyle/>
                    <a:p>
                      <a:r>
                        <a:rPr lang="en-US" sz="2000" dirty="0">
                          <a:latin typeface="+mj-lt"/>
                        </a:rPr>
                        <a:t>Organization Type </a:t>
                      </a:r>
                      <a:r>
                        <a:rPr lang="en-US" sz="2000" i="1" dirty="0">
                          <a:latin typeface="+mj-lt"/>
                        </a:rPr>
                        <a:t>(more than one may apply)</a:t>
                      </a: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7FD3EE"/>
                    </a:solidFill>
                  </a:tcPr>
                </a:tc>
                <a:tc>
                  <a:txBody>
                    <a:bodyPr/>
                    <a:lstStyle/>
                    <a:p>
                      <a:pPr algn="ctr"/>
                      <a:r>
                        <a:rPr lang="en-US" sz="2000" dirty="0">
                          <a:latin typeface="+mj-lt"/>
                        </a:rPr>
                        <a:t>%</a:t>
                      </a:r>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7FD3EE"/>
                    </a:solidFill>
                  </a:tcPr>
                </a:tc>
                <a:extLst>
                  <a:ext uri="{0D108BD9-81ED-4DB2-BD59-A6C34878D82A}">
                    <a16:rowId xmlns:a16="http://schemas.microsoft.com/office/drawing/2014/main" val="1602191376"/>
                  </a:ext>
                </a:extLst>
              </a:tr>
              <a:tr h="322100">
                <a:tc>
                  <a:txBody>
                    <a:bodyPr/>
                    <a:lstStyle/>
                    <a:p>
                      <a:r>
                        <a:rPr lang="en-US" sz="2000" dirty="0">
                          <a:latin typeface="+mj-lt"/>
                        </a:rPr>
                        <a:t>Community behavioral health organization</a:t>
                      </a:r>
                    </a:p>
                  </a:txBody>
                  <a:tcPr marL="68580" marR="68580" marT="34290" marB="34290">
                    <a:lnL w="12700" cap="flat" cmpd="sng" algn="ctr">
                      <a:solidFill>
                        <a:schemeClr val="tx1"/>
                      </a:solidFill>
                      <a:prstDash val="solid"/>
                      <a:round/>
                      <a:headEnd type="none" w="med" len="med"/>
                      <a:tailEnd type="none" w="med" len="med"/>
                    </a:lnL>
                    <a:solidFill>
                      <a:schemeClr val="bg2">
                        <a:lumMod val="90000"/>
                      </a:schemeClr>
                    </a:solidFill>
                  </a:tcPr>
                </a:tc>
                <a:tc>
                  <a:txBody>
                    <a:bodyPr/>
                    <a:lstStyle/>
                    <a:p>
                      <a:pPr algn="ctr"/>
                      <a:r>
                        <a:rPr lang="en-US" sz="2000" dirty="0">
                          <a:latin typeface="+mj-lt"/>
                        </a:rPr>
                        <a:t>44%</a:t>
                      </a:r>
                    </a:p>
                  </a:txBody>
                  <a:tcPr marL="68580" marR="68580" marT="34290" marB="34290">
                    <a:lnR w="12700" cap="flat" cmpd="sng" algn="ctr">
                      <a:solidFill>
                        <a:schemeClr val="tx1"/>
                      </a:solidFill>
                      <a:prstDash val="solid"/>
                      <a:round/>
                      <a:headEnd type="none" w="med" len="med"/>
                      <a:tailEnd type="none" w="med" len="med"/>
                    </a:lnR>
                    <a:solidFill>
                      <a:schemeClr val="bg2">
                        <a:lumMod val="90000"/>
                      </a:schemeClr>
                    </a:solidFill>
                  </a:tcPr>
                </a:tc>
                <a:extLst>
                  <a:ext uri="{0D108BD9-81ED-4DB2-BD59-A6C34878D82A}">
                    <a16:rowId xmlns:a16="http://schemas.microsoft.com/office/drawing/2014/main" val="3334289120"/>
                  </a:ext>
                </a:extLst>
              </a:tr>
              <a:tr h="322100">
                <a:tc>
                  <a:txBody>
                    <a:bodyPr/>
                    <a:lstStyle/>
                    <a:p>
                      <a:r>
                        <a:rPr lang="en-US" sz="2000" dirty="0">
                          <a:latin typeface="+mj-lt"/>
                        </a:rPr>
                        <a:t>Youth-serving community-based organization</a:t>
                      </a:r>
                    </a:p>
                  </a:txBody>
                  <a:tcPr marL="68580" marR="68580" marT="34290" marB="34290">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2000" dirty="0">
                          <a:latin typeface="+mj-lt"/>
                        </a:rPr>
                        <a:t>25%</a:t>
                      </a:r>
                    </a:p>
                  </a:txBody>
                  <a:tcPr marL="68580" marR="68580" marT="34290" marB="3429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286187514"/>
                  </a:ext>
                </a:extLst>
              </a:tr>
              <a:tr h="322100">
                <a:tc>
                  <a:txBody>
                    <a:bodyPr/>
                    <a:lstStyle/>
                    <a:p>
                      <a:r>
                        <a:rPr lang="en-US" sz="2000" dirty="0">
                          <a:latin typeface="+mj-lt"/>
                        </a:rPr>
                        <a:t>Education-based organization</a:t>
                      </a:r>
                    </a:p>
                  </a:txBody>
                  <a:tcPr marL="68580" marR="68580" marT="34290" marB="34290">
                    <a:lnL w="12700" cap="flat" cmpd="sng" algn="ctr">
                      <a:solidFill>
                        <a:schemeClr val="tx1"/>
                      </a:solidFill>
                      <a:prstDash val="solid"/>
                      <a:round/>
                      <a:headEnd type="none" w="med" len="med"/>
                      <a:tailEnd type="none" w="med" len="med"/>
                    </a:lnL>
                    <a:solidFill>
                      <a:schemeClr val="bg2">
                        <a:lumMod val="90000"/>
                      </a:schemeClr>
                    </a:solidFill>
                  </a:tcPr>
                </a:tc>
                <a:tc>
                  <a:txBody>
                    <a:bodyPr/>
                    <a:lstStyle/>
                    <a:p>
                      <a:pPr algn="ctr"/>
                      <a:r>
                        <a:rPr lang="en-US" sz="2000" dirty="0">
                          <a:latin typeface="+mj-lt"/>
                        </a:rPr>
                        <a:t>18%</a:t>
                      </a:r>
                    </a:p>
                  </a:txBody>
                  <a:tcPr marL="68580" marR="68580" marT="34290" marB="34290">
                    <a:lnR w="12700" cap="flat" cmpd="sng" algn="ctr">
                      <a:solidFill>
                        <a:schemeClr val="tx1"/>
                      </a:solidFill>
                      <a:prstDash val="solid"/>
                      <a:round/>
                      <a:headEnd type="none" w="med" len="med"/>
                      <a:tailEnd type="none" w="med" len="med"/>
                    </a:lnR>
                    <a:solidFill>
                      <a:schemeClr val="bg2">
                        <a:lumMod val="90000"/>
                      </a:schemeClr>
                    </a:solidFill>
                  </a:tcPr>
                </a:tc>
                <a:extLst>
                  <a:ext uri="{0D108BD9-81ED-4DB2-BD59-A6C34878D82A}">
                    <a16:rowId xmlns:a16="http://schemas.microsoft.com/office/drawing/2014/main" val="2763579092"/>
                  </a:ext>
                </a:extLst>
              </a:tr>
              <a:tr h="322100">
                <a:tc>
                  <a:txBody>
                    <a:bodyPr/>
                    <a:lstStyle/>
                    <a:p>
                      <a:r>
                        <a:rPr lang="en-US" sz="2000" dirty="0">
                          <a:latin typeface="+mj-lt"/>
                        </a:rPr>
                        <a:t>Community coalition/network of youth-serving organizations</a:t>
                      </a:r>
                    </a:p>
                  </a:txBody>
                  <a:tcPr marL="68580" marR="68580" marT="34290" marB="34290">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2000" dirty="0">
                          <a:latin typeface="+mj-lt"/>
                        </a:rPr>
                        <a:t>11%</a:t>
                      </a:r>
                    </a:p>
                  </a:txBody>
                  <a:tcPr marL="68580" marR="68580" marT="34290" marB="3429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394760138"/>
                  </a:ext>
                </a:extLst>
              </a:tr>
              <a:tr h="322100">
                <a:tc>
                  <a:txBody>
                    <a:bodyPr/>
                    <a:lstStyle/>
                    <a:p>
                      <a:r>
                        <a:rPr lang="en-US" sz="2000" dirty="0">
                          <a:latin typeface="+mj-lt"/>
                        </a:rPr>
                        <a:t>Other health care-based organization</a:t>
                      </a:r>
                    </a:p>
                  </a:txBody>
                  <a:tcPr marL="68580" marR="68580" marT="34290" marB="34290">
                    <a:lnL w="12700" cap="flat" cmpd="sng" algn="ctr">
                      <a:solidFill>
                        <a:schemeClr val="tx1"/>
                      </a:solidFill>
                      <a:prstDash val="solid"/>
                      <a:round/>
                      <a:headEnd type="none" w="med" len="med"/>
                      <a:tailEnd type="none" w="med" len="med"/>
                    </a:lnL>
                    <a:solidFill>
                      <a:schemeClr val="bg2">
                        <a:lumMod val="90000"/>
                      </a:schemeClr>
                    </a:solidFill>
                  </a:tcPr>
                </a:tc>
                <a:tc>
                  <a:txBody>
                    <a:bodyPr/>
                    <a:lstStyle/>
                    <a:p>
                      <a:pPr algn="ctr"/>
                      <a:r>
                        <a:rPr lang="en-US" sz="2000" dirty="0">
                          <a:latin typeface="+mj-lt"/>
                        </a:rPr>
                        <a:t>11%</a:t>
                      </a:r>
                    </a:p>
                  </a:txBody>
                  <a:tcPr marL="68580" marR="68580" marT="34290" marB="34290">
                    <a:lnR w="12700" cap="flat" cmpd="sng" algn="ctr">
                      <a:solidFill>
                        <a:schemeClr val="tx1"/>
                      </a:solidFill>
                      <a:prstDash val="solid"/>
                      <a:round/>
                      <a:headEnd type="none" w="med" len="med"/>
                      <a:tailEnd type="none" w="med" len="med"/>
                    </a:lnR>
                    <a:solidFill>
                      <a:schemeClr val="bg2">
                        <a:lumMod val="90000"/>
                      </a:schemeClr>
                    </a:solidFill>
                  </a:tcPr>
                </a:tc>
                <a:extLst>
                  <a:ext uri="{0D108BD9-81ED-4DB2-BD59-A6C34878D82A}">
                    <a16:rowId xmlns:a16="http://schemas.microsoft.com/office/drawing/2014/main" val="2396017700"/>
                  </a:ext>
                </a:extLst>
              </a:tr>
              <a:tr h="322100">
                <a:tc>
                  <a:txBody>
                    <a:bodyPr/>
                    <a:lstStyle/>
                    <a:p>
                      <a:r>
                        <a:rPr lang="en-US" sz="2000" dirty="0">
                          <a:latin typeface="+mj-lt"/>
                        </a:rPr>
                        <a:t>State of local government agency serving youth</a:t>
                      </a:r>
                    </a:p>
                  </a:txBody>
                  <a:tcPr marL="68580" marR="68580" marT="34290" marB="34290">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2000" dirty="0">
                          <a:latin typeface="+mj-lt"/>
                        </a:rPr>
                        <a:t>9%</a:t>
                      </a:r>
                    </a:p>
                  </a:txBody>
                  <a:tcPr marL="68580" marR="68580" marT="34290" marB="3429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588106814"/>
                  </a:ext>
                </a:extLst>
              </a:tr>
              <a:tr h="322100">
                <a:tc>
                  <a:txBody>
                    <a:bodyPr/>
                    <a:lstStyle/>
                    <a:p>
                      <a:r>
                        <a:rPr lang="en-US" sz="2000" dirty="0">
                          <a:latin typeface="+mj-lt"/>
                        </a:rPr>
                        <a:t>Adolescent/pediatric health provider</a:t>
                      </a:r>
                    </a:p>
                  </a:txBody>
                  <a:tcPr marL="68580" marR="68580" marT="34290" marB="34290">
                    <a:lnL w="12700" cap="flat" cmpd="sng" algn="ctr">
                      <a:solidFill>
                        <a:schemeClr val="tx1"/>
                      </a:solidFill>
                      <a:prstDash val="solid"/>
                      <a:round/>
                      <a:headEnd type="none" w="med" len="med"/>
                      <a:tailEnd type="none" w="med" len="med"/>
                    </a:lnL>
                    <a:solidFill>
                      <a:schemeClr val="bg2">
                        <a:lumMod val="90000"/>
                      </a:schemeClr>
                    </a:solidFill>
                  </a:tcPr>
                </a:tc>
                <a:tc>
                  <a:txBody>
                    <a:bodyPr/>
                    <a:lstStyle/>
                    <a:p>
                      <a:pPr algn="ctr"/>
                      <a:r>
                        <a:rPr lang="en-US" sz="2000" dirty="0">
                          <a:latin typeface="+mj-lt"/>
                        </a:rPr>
                        <a:t>7%</a:t>
                      </a:r>
                    </a:p>
                  </a:txBody>
                  <a:tcPr marL="68580" marR="68580" marT="34290" marB="34290">
                    <a:lnR w="12700" cap="flat" cmpd="sng" algn="ctr">
                      <a:solidFill>
                        <a:schemeClr val="tx1"/>
                      </a:solidFill>
                      <a:prstDash val="solid"/>
                      <a:round/>
                      <a:headEnd type="none" w="med" len="med"/>
                      <a:tailEnd type="none" w="med" len="med"/>
                    </a:lnR>
                    <a:solidFill>
                      <a:schemeClr val="bg2">
                        <a:lumMod val="90000"/>
                      </a:schemeClr>
                    </a:solidFill>
                  </a:tcPr>
                </a:tc>
                <a:extLst>
                  <a:ext uri="{0D108BD9-81ED-4DB2-BD59-A6C34878D82A}">
                    <a16:rowId xmlns:a16="http://schemas.microsoft.com/office/drawing/2014/main" val="1773058298"/>
                  </a:ext>
                </a:extLst>
              </a:tr>
              <a:tr h="322100">
                <a:tc>
                  <a:txBody>
                    <a:bodyPr/>
                    <a:lstStyle/>
                    <a:p>
                      <a:r>
                        <a:rPr lang="en-US" sz="2000" dirty="0">
                          <a:latin typeface="+mj-lt"/>
                        </a:rPr>
                        <a:t>State or local health agency</a:t>
                      </a:r>
                    </a:p>
                  </a:txBody>
                  <a:tcPr marL="68580" marR="68580" marT="34290" marB="34290">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2000" dirty="0">
                          <a:latin typeface="+mj-lt"/>
                        </a:rPr>
                        <a:t>6%</a:t>
                      </a:r>
                    </a:p>
                  </a:txBody>
                  <a:tcPr marL="68580" marR="68580" marT="34290" marB="3429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764432824"/>
                  </a:ext>
                </a:extLst>
              </a:tr>
              <a:tr h="322100">
                <a:tc>
                  <a:txBody>
                    <a:bodyPr/>
                    <a:lstStyle/>
                    <a:p>
                      <a:r>
                        <a:rPr lang="en-US" sz="2000" dirty="0">
                          <a:latin typeface="+mj-lt"/>
                        </a:rPr>
                        <a:t>Juvenile legal-based organization</a:t>
                      </a:r>
                    </a:p>
                  </a:txBody>
                  <a:tcPr marL="68580" marR="68580" marT="34290" marB="34290">
                    <a:lnL w="12700" cap="flat" cmpd="sng" algn="ctr">
                      <a:solidFill>
                        <a:schemeClr val="tx1"/>
                      </a:solidFill>
                      <a:prstDash val="solid"/>
                      <a:round/>
                      <a:headEnd type="none" w="med" len="med"/>
                      <a:tailEnd type="none" w="med" len="med"/>
                    </a:lnL>
                    <a:solidFill>
                      <a:schemeClr val="bg2">
                        <a:lumMod val="90000"/>
                      </a:schemeClr>
                    </a:solidFill>
                  </a:tcPr>
                </a:tc>
                <a:tc>
                  <a:txBody>
                    <a:bodyPr/>
                    <a:lstStyle/>
                    <a:p>
                      <a:pPr algn="ctr"/>
                      <a:r>
                        <a:rPr lang="en-US" sz="2000" dirty="0">
                          <a:latin typeface="+mj-lt"/>
                        </a:rPr>
                        <a:t>4%</a:t>
                      </a:r>
                    </a:p>
                  </a:txBody>
                  <a:tcPr marL="68580" marR="68580" marT="34290" marB="34290">
                    <a:lnR w="12700" cap="flat" cmpd="sng" algn="ctr">
                      <a:solidFill>
                        <a:schemeClr val="tx1"/>
                      </a:solidFill>
                      <a:prstDash val="solid"/>
                      <a:round/>
                      <a:headEnd type="none" w="med" len="med"/>
                      <a:tailEnd type="none" w="med" len="med"/>
                    </a:lnR>
                    <a:solidFill>
                      <a:schemeClr val="bg2">
                        <a:lumMod val="90000"/>
                      </a:schemeClr>
                    </a:solidFill>
                  </a:tcPr>
                </a:tc>
                <a:extLst>
                  <a:ext uri="{0D108BD9-81ED-4DB2-BD59-A6C34878D82A}">
                    <a16:rowId xmlns:a16="http://schemas.microsoft.com/office/drawing/2014/main" val="1566040553"/>
                  </a:ext>
                </a:extLst>
              </a:tr>
              <a:tr h="322100">
                <a:tc>
                  <a:txBody>
                    <a:bodyPr/>
                    <a:lstStyle/>
                    <a:p>
                      <a:r>
                        <a:rPr lang="en-US" sz="2000" dirty="0">
                          <a:latin typeface="+mj-lt"/>
                        </a:rPr>
                        <a:t>Faith-based organization</a:t>
                      </a:r>
                    </a:p>
                  </a:txBody>
                  <a:tcPr marL="68580" marR="68580" marT="34290" marB="34290">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2000" dirty="0">
                          <a:latin typeface="+mj-lt"/>
                        </a:rPr>
                        <a:t>2%</a:t>
                      </a:r>
                    </a:p>
                  </a:txBody>
                  <a:tcPr marL="68580" marR="68580" marT="34290" marB="34290">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090863975"/>
                  </a:ext>
                </a:extLst>
              </a:tr>
              <a:tr h="322100">
                <a:tc>
                  <a:txBody>
                    <a:bodyPr/>
                    <a:lstStyle/>
                    <a:p>
                      <a:r>
                        <a:rPr lang="en-US" sz="2000" dirty="0">
                          <a:latin typeface="+mj-lt"/>
                        </a:rPr>
                        <a:t>Other</a:t>
                      </a:r>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2000" dirty="0">
                          <a:latin typeface="+mj-lt"/>
                        </a:rPr>
                        <a:t>3%</a:t>
                      </a:r>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7837726"/>
                  </a:ext>
                </a:extLst>
              </a:tr>
            </a:tbl>
          </a:graphicData>
        </a:graphic>
      </p:graphicFrame>
    </p:spTree>
    <p:extLst>
      <p:ext uri="{BB962C8B-B14F-4D97-AF65-F5344CB8AC3E}">
        <p14:creationId xmlns:p14="http://schemas.microsoft.com/office/powerpoint/2010/main" val="3451836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AB38646-2805-4D31-8664-67DEA9A88A4A}"/>
              </a:ext>
            </a:extLst>
          </p:cNvPr>
          <p:cNvSpPr>
            <a:spLocks noGrp="1"/>
          </p:cNvSpPr>
          <p:nvPr>
            <p:ph idx="1"/>
          </p:nvPr>
        </p:nvSpPr>
        <p:spPr/>
        <p:txBody>
          <a:bodyPr>
            <a:normAutofit/>
          </a:bodyPr>
          <a:lstStyle/>
          <a:p>
            <a:pPr marL="0" indent="0">
              <a:buNone/>
            </a:pPr>
            <a:endParaRPr lang="en-US" dirty="0"/>
          </a:p>
          <a:p>
            <a:endParaRPr lang="en-US" dirty="0"/>
          </a:p>
        </p:txBody>
      </p:sp>
      <p:graphicFrame>
        <p:nvGraphicFramePr>
          <p:cNvPr id="3" name="Table 4">
            <a:extLst>
              <a:ext uri="{FF2B5EF4-FFF2-40B4-BE49-F238E27FC236}">
                <a16:creationId xmlns:a16="http://schemas.microsoft.com/office/drawing/2014/main" id="{F9358ACA-3FE1-4D67-98D8-8752F8E6CBE7}"/>
              </a:ext>
            </a:extLst>
          </p:cNvPr>
          <p:cNvGraphicFramePr>
            <a:graphicFrameLocks noGrp="1"/>
          </p:cNvGraphicFramePr>
          <p:nvPr>
            <p:extLst>
              <p:ext uri="{D42A27DB-BD31-4B8C-83A1-F6EECF244321}">
                <p14:modId xmlns:p14="http://schemas.microsoft.com/office/powerpoint/2010/main" val="3566609892"/>
              </p:ext>
            </p:extLst>
          </p:nvPr>
        </p:nvGraphicFramePr>
        <p:xfrm>
          <a:off x="539005" y="465882"/>
          <a:ext cx="3706908" cy="4907280"/>
        </p:xfrm>
        <a:graphic>
          <a:graphicData uri="http://schemas.openxmlformats.org/drawingml/2006/table">
            <a:tbl>
              <a:tblPr firstRow="1" bandRow="1">
                <a:tableStyleId>{72833802-FEF1-4C79-8D5D-14CF1EAF98D9}</a:tableStyleId>
              </a:tblPr>
              <a:tblGrid>
                <a:gridCol w="3706908">
                  <a:extLst>
                    <a:ext uri="{9D8B030D-6E8A-4147-A177-3AD203B41FA5}">
                      <a16:colId xmlns:a16="http://schemas.microsoft.com/office/drawing/2014/main" val="1595593984"/>
                    </a:ext>
                  </a:extLst>
                </a:gridCol>
              </a:tblGrid>
              <a:tr h="6905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kern="1200" dirty="0">
                        <a:solidFill>
                          <a:schemeClr val="lt1"/>
                        </a:solidFill>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kern="1200" dirty="0">
                          <a:solidFill>
                            <a:schemeClr val="lt1"/>
                          </a:solidFill>
                          <a:latin typeface="+mj-lt"/>
                        </a:rPr>
                        <a:t>Key Themes</a:t>
                      </a:r>
                    </a:p>
                    <a:p>
                      <a:endParaRPr lang="en-US" sz="800" dirty="0">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632158882"/>
                  </a:ext>
                </a:extLst>
              </a:tr>
              <a:tr h="4216686">
                <a:tc>
                  <a:txBody>
                    <a:bodyPr/>
                    <a:lstStyle/>
                    <a:p>
                      <a:pPr marL="342900" lvl="0" indent="-342900">
                        <a:buFont typeface="Arial" panose="020B0604020202020204" pitchFamily="34" charset="0"/>
                        <a:buChar char="•"/>
                      </a:pPr>
                      <a:r>
                        <a:rPr lang="en-US" sz="2000" kern="1200" dirty="0">
                          <a:solidFill>
                            <a:schemeClr val="dk1"/>
                          </a:solidFill>
                          <a:latin typeface="+mj-lt"/>
                        </a:rPr>
                        <a:t>Youth acknowledge the challenges they are experiencing </a:t>
                      </a:r>
                      <a:endParaRPr lang="en-US" sz="2000" dirty="0">
                        <a:latin typeface="+mj-lt"/>
                      </a:endParaRPr>
                    </a:p>
                    <a:p>
                      <a:pPr marL="342900" lvl="0" indent="-342900">
                        <a:buFont typeface="Arial" panose="020B0604020202020204" pitchFamily="34" charset="0"/>
                        <a:buChar char="•"/>
                      </a:pPr>
                      <a:endParaRPr lang="en-US" sz="1500" dirty="0">
                        <a:latin typeface="+mj-lt"/>
                      </a:endParaRPr>
                    </a:p>
                    <a:p>
                      <a:pPr marL="342900" lvl="0" indent="-342900">
                        <a:buFont typeface="Arial" panose="020B0604020202020204" pitchFamily="34" charset="0"/>
                        <a:buChar char="•"/>
                      </a:pPr>
                      <a:r>
                        <a:rPr lang="en-US" sz="2000" kern="1200" dirty="0">
                          <a:solidFill>
                            <a:schemeClr val="dk1"/>
                          </a:solidFill>
                          <a:latin typeface="+mj-lt"/>
                        </a:rPr>
                        <a:t>Low awareness of existing substance use &amp; prevention programs within communities</a:t>
                      </a:r>
                    </a:p>
                    <a:p>
                      <a:pPr marL="342900" lvl="0" indent="-342900">
                        <a:buFont typeface="Arial" panose="020B0604020202020204" pitchFamily="34" charset="0"/>
                        <a:buChar char="•"/>
                      </a:pPr>
                      <a:endParaRPr lang="en-US" sz="1500" kern="1200" dirty="0">
                        <a:solidFill>
                          <a:schemeClr val="dk1"/>
                        </a:solidFill>
                        <a:latin typeface="+mj-lt"/>
                      </a:endParaRPr>
                    </a:p>
                    <a:p>
                      <a:pPr marL="342900" lvl="0" indent="-342900">
                        <a:buFont typeface="Arial" panose="020B0604020202020204" pitchFamily="34" charset="0"/>
                        <a:buChar char="•"/>
                      </a:pPr>
                      <a:r>
                        <a:rPr lang="en-US" sz="2000" kern="1200" dirty="0">
                          <a:solidFill>
                            <a:schemeClr val="dk1"/>
                          </a:solidFill>
                          <a:latin typeface="+mj-lt"/>
                        </a:rPr>
                        <a:t>Low perception of harm from marijuana &amp; alcohol </a:t>
                      </a:r>
                    </a:p>
                    <a:p>
                      <a:pPr marL="342900" lvl="0" indent="-342900">
                        <a:buFont typeface="Arial" panose="020B0604020202020204" pitchFamily="34" charset="0"/>
                        <a:buChar char="•"/>
                      </a:pPr>
                      <a:endParaRPr lang="en-US" sz="1500" kern="1200" dirty="0">
                        <a:solidFill>
                          <a:schemeClr val="dk1"/>
                        </a:solidFill>
                        <a:latin typeface="+mj-lt"/>
                      </a:endParaRPr>
                    </a:p>
                    <a:p>
                      <a:pPr marL="342900" lvl="0" indent="-342900">
                        <a:buFont typeface="Arial" panose="020B0604020202020204" pitchFamily="34" charset="0"/>
                        <a:buChar char="•"/>
                      </a:pPr>
                      <a:r>
                        <a:rPr lang="en-US" sz="2000" kern="1200" dirty="0">
                          <a:solidFill>
                            <a:schemeClr val="dk1"/>
                          </a:solidFill>
                          <a:latin typeface="+mj-lt"/>
                        </a:rPr>
                        <a:t>Those with lived experience of substance use are strong messengers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4128367"/>
                  </a:ext>
                </a:extLst>
              </a:tr>
            </a:tbl>
          </a:graphicData>
        </a:graphic>
      </p:graphicFrame>
      <p:graphicFrame>
        <p:nvGraphicFramePr>
          <p:cNvPr id="5" name="Table 4">
            <a:extLst>
              <a:ext uri="{FF2B5EF4-FFF2-40B4-BE49-F238E27FC236}">
                <a16:creationId xmlns:a16="http://schemas.microsoft.com/office/drawing/2014/main" id="{04E76A23-406E-4F4F-BAA9-7BC7572D8A8C}"/>
              </a:ext>
            </a:extLst>
          </p:cNvPr>
          <p:cNvGraphicFramePr>
            <a:graphicFrameLocks noGrp="1"/>
          </p:cNvGraphicFramePr>
          <p:nvPr>
            <p:extLst>
              <p:ext uri="{D42A27DB-BD31-4B8C-83A1-F6EECF244321}">
                <p14:modId xmlns:p14="http://schemas.microsoft.com/office/powerpoint/2010/main" val="4233803269"/>
              </p:ext>
            </p:extLst>
          </p:nvPr>
        </p:nvGraphicFramePr>
        <p:xfrm>
          <a:off x="4572000" y="465882"/>
          <a:ext cx="4321809" cy="4907280"/>
        </p:xfrm>
        <a:graphic>
          <a:graphicData uri="http://schemas.openxmlformats.org/drawingml/2006/table">
            <a:tbl>
              <a:tblPr firstRow="1" bandRow="1">
                <a:tableStyleId>{69012ECD-51FC-41F1-AA8D-1B2483CD663E}</a:tableStyleId>
              </a:tblPr>
              <a:tblGrid>
                <a:gridCol w="4321809">
                  <a:extLst>
                    <a:ext uri="{9D8B030D-6E8A-4147-A177-3AD203B41FA5}">
                      <a16:colId xmlns:a16="http://schemas.microsoft.com/office/drawing/2014/main" val="1595593984"/>
                    </a:ext>
                  </a:extLst>
                </a:gridCol>
              </a:tblGrid>
              <a:tr h="6684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kern="1200" dirty="0">
                        <a:solidFill>
                          <a:schemeClr val="lt1"/>
                        </a:solidFill>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kern="1200" dirty="0">
                          <a:solidFill>
                            <a:schemeClr val="lt1"/>
                          </a:solidFill>
                          <a:latin typeface="+mj-lt"/>
                        </a:rPr>
                        <a:t>Key Opportunities</a:t>
                      </a:r>
                    </a:p>
                    <a:p>
                      <a:endParaRPr lang="en-US" sz="800" dirty="0">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632158882"/>
                  </a:ext>
                </a:extLst>
              </a:tr>
              <a:tr h="4238820">
                <a:tc>
                  <a:txBody>
                    <a:bodyPr/>
                    <a:lstStyle/>
                    <a:p>
                      <a:pPr marL="342900" lvl="0" indent="-342900">
                        <a:buFont typeface="Arial" panose="020B0604020202020204" pitchFamily="34" charset="0"/>
                        <a:buChar char="•"/>
                      </a:pPr>
                      <a:r>
                        <a:rPr lang="en-US" sz="2000" kern="1200" dirty="0">
                          <a:solidFill>
                            <a:schemeClr val="dk1"/>
                          </a:solidFill>
                          <a:latin typeface="+mj-lt"/>
                        </a:rPr>
                        <a:t>Expand education &amp; communication and incorporate youth voice in program design &amp; delivery</a:t>
                      </a:r>
                      <a:endParaRPr lang="en-US" sz="2000" dirty="0">
                        <a:latin typeface="+mj-lt"/>
                      </a:endParaRPr>
                    </a:p>
                    <a:p>
                      <a:pPr marL="342900" lvl="0" indent="-342900">
                        <a:buFont typeface="Arial" panose="020B0604020202020204" pitchFamily="34" charset="0"/>
                        <a:buChar char="•"/>
                      </a:pPr>
                      <a:endParaRPr lang="en-US" sz="1500" dirty="0">
                        <a:latin typeface="+mj-lt"/>
                      </a:endParaRPr>
                    </a:p>
                    <a:p>
                      <a:pPr marL="342900" lvl="0" indent="-342900">
                        <a:buFont typeface="Arial" panose="020B0604020202020204" pitchFamily="34" charset="0"/>
                        <a:buChar char="•"/>
                      </a:pPr>
                      <a:r>
                        <a:rPr lang="en-US" sz="2000" kern="1200" dirty="0">
                          <a:solidFill>
                            <a:schemeClr val="dk1"/>
                          </a:solidFill>
                          <a:latin typeface="+mj-lt"/>
                        </a:rPr>
                        <a:t>Bolster knowledge of community programs through effective web-based marketing &amp; engagement strategies</a:t>
                      </a:r>
                    </a:p>
                    <a:p>
                      <a:pPr marL="342900" lvl="0" indent="-342900">
                        <a:buFont typeface="Arial" panose="020B0604020202020204" pitchFamily="34" charset="0"/>
                        <a:buChar char="•"/>
                      </a:pPr>
                      <a:endParaRPr lang="en-US" sz="1500" kern="1200" dirty="0">
                        <a:solidFill>
                          <a:schemeClr val="dk1"/>
                        </a:solidFill>
                        <a:latin typeface="+mj-lt"/>
                      </a:endParaRPr>
                    </a:p>
                    <a:p>
                      <a:pPr marL="342900" lvl="0" indent="-342900">
                        <a:buFont typeface="Arial" panose="020B0604020202020204" pitchFamily="34" charset="0"/>
                        <a:buChar char="•"/>
                      </a:pPr>
                      <a:r>
                        <a:rPr lang="en-US" sz="2000" kern="1200" dirty="0">
                          <a:solidFill>
                            <a:schemeClr val="dk1"/>
                          </a:solidFill>
                          <a:latin typeface="+mj-lt"/>
                        </a:rPr>
                        <a:t>Focus health promotion efforts on harm of marijuana &amp; alcohol</a:t>
                      </a:r>
                    </a:p>
                    <a:p>
                      <a:pPr marL="342900" lvl="0" indent="-342900">
                        <a:buFont typeface="Arial" panose="020B0604020202020204" pitchFamily="34" charset="0"/>
                        <a:buChar char="•"/>
                      </a:pPr>
                      <a:endParaRPr lang="en-US" sz="1500" kern="1200" dirty="0">
                        <a:solidFill>
                          <a:schemeClr val="dk1"/>
                        </a:solidFill>
                        <a:latin typeface="+mj-lt"/>
                      </a:endParaRPr>
                    </a:p>
                    <a:p>
                      <a:pPr marL="342900" lvl="0" indent="-342900">
                        <a:buFont typeface="Arial" panose="020B0604020202020204" pitchFamily="34" charset="0"/>
                        <a:buChar char="•"/>
                      </a:pPr>
                      <a:r>
                        <a:rPr lang="en-US" sz="2000" kern="1200" dirty="0">
                          <a:solidFill>
                            <a:schemeClr val="dk1"/>
                          </a:solidFill>
                          <a:latin typeface="+mj-lt"/>
                        </a:rPr>
                        <a:t>Power of lived experience in prevention</a:t>
                      </a:r>
                      <a:endParaRPr lang="en-US" sz="2000" kern="1200" dirty="0">
                        <a:solidFill>
                          <a:schemeClr val="dk1"/>
                        </a:solidFill>
                        <a:latin typeface="+mj-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4128367"/>
                  </a:ext>
                </a:extLst>
              </a:tr>
            </a:tbl>
          </a:graphicData>
        </a:graphic>
      </p:graphicFrame>
    </p:spTree>
    <p:extLst>
      <p:ext uri="{BB962C8B-B14F-4D97-AF65-F5344CB8AC3E}">
        <p14:creationId xmlns:p14="http://schemas.microsoft.com/office/powerpoint/2010/main" val="278814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120E0-7999-4087-81DA-75A77AF96E32}"/>
              </a:ext>
            </a:extLst>
          </p:cNvPr>
          <p:cNvSpPr>
            <a:spLocks noGrp="1"/>
          </p:cNvSpPr>
          <p:nvPr>
            <p:ph type="title"/>
          </p:nvPr>
        </p:nvSpPr>
        <p:spPr>
          <a:xfrm>
            <a:off x="258023" y="307713"/>
            <a:ext cx="8296689" cy="800360"/>
          </a:xfrm>
        </p:spPr>
        <p:txBody>
          <a:bodyPr>
            <a:normAutofit/>
          </a:bodyPr>
          <a:lstStyle/>
          <a:p>
            <a:r>
              <a:rPr lang="en-US" sz="3600" b="1" dirty="0">
                <a:solidFill>
                  <a:srgbClr val="EA5E29"/>
                </a:solidFill>
              </a:rPr>
              <a:t>Your Role as a Youth-Serving Provider</a:t>
            </a:r>
          </a:p>
        </p:txBody>
      </p:sp>
      <p:sp>
        <p:nvSpPr>
          <p:cNvPr id="3" name="Content Placeholder 2">
            <a:extLst>
              <a:ext uri="{FF2B5EF4-FFF2-40B4-BE49-F238E27FC236}">
                <a16:creationId xmlns:a16="http://schemas.microsoft.com/office/drawing/2014/main" id="{B829D498-5F85-4FF2-9AED-A628D1792194}"/>
              </a:ext>
            </a:extLst>
          </p:cNvPr>
          <p:cNvSpPr>
            <a:spLocks noGrp="1"/>
          </p:cNvSpPr>
          <p:nvPr>
            <p:ph idx="1"/>
          </p:nvPr>
        </p:nvSpPr>
        <p:spPr>
          <a:xfrm>
            <a:off x="617468" y="2789014"/>
            <a:ext cx="5154028" cy="3253197"/>
          </a:xfrm>
        </p:spPr>
        <p:txBody>
          <a:bodyPr>
            <a:normAutofit/>
          </a:bodyPr>
          <a:lstStyle/>
          <a:p>
            <a:r>
              <a:rPr lang="en-US" sz="2000" dirty="0">
                <a:latin typeface="+mj-lt"/>
              </a:rPr>
              <a:t>Create a safe space to normalize conversations about substance use &amp; connection to health, school, finances, &amp; relationships</a:t>
            </a:r>
          </a:p>
          <a:p>
            <a:endParaRPr lang="en-US" sz="2000" dirty="0">
              <a:latin typeface="+mj-lt"/>
            </a:endParaRPr>
          </a:p>
          <a:p>
            <a:r>
              <a:rPr lang="en-US" sz="2000" dirty="0">
                <a:latin typeface="+mj-lt"/>
              </a:rPr>
              <a:t>Maximize regular touch points &amp; pre-established, relationships to reinforce prevention messages &amp; encourage healthy peer relationships</a:t>
            </a:r>
          </a:p>
          <a:p>
            <a:endParaRPr lang="en-US" sz="2000" dirty="0">
              <a:latin typeface="+mj-lt"/>
            </a:endParaRPr>
          </a:p>
          <a:p>
            <a:r>
              <a:rPr lang="en-US" sz="2000" dirty="0">
                <a:latin typeface="+mj-lt"/>
              </a:rPr>
              <a:t>Identify potential risk/protective factors </a:t>
            </a:r>
          </a:p>
          <a:p>
            <a:endParaRPr lang="en-US" dirty="0"/>
          </a:p>
        </p:txBody>
      </p:sp>
      <p:sp>
        <p:nvSpPr>
          <p:cNvPr id="5" name="TextBox 4">
            <a:extLst>
              <a:ext uri="{FF2B5EF4-FFF2-40B4-BE49-F238E27FC236}">
                <a16:creationId xmlns:a16="http://schemas.microsoft.com/office/drawing/2014/main" id="{0CA0DDC5-9DDA-4E50-8D4D-F5099B1045E3}"/>
              </a:ext>
            </a:extLst>
          </p:cNvPr>
          <p:cNvSpPr txBox="1"/>
          <p:nvPr/>
        </p:nvSpPr>
        <p:spPr>
          <a:xfrm>
            <a:off x="437745" y="1385392"/>
            <a:ext cx="8268509" cy="1015663"/>
          </a:xfrm>
          <a:prstGeom prst="rect">
            <a:avLst/>
          </a:prstGeom>
          <a:noFill/>
          <a:ln>
            <a:solidFill>
              <a:srgbClr val="064F80"/>
            </a:solidFill>
          </a:ln>
        </p:spPr>
        <p:txBody>
          <a:bodyPr wrap="square">
            <a:spAutoFit/>
          </a:bodyPr>
          <a:lstStyle/>
          <a:p>
            <a:pPr algn="ctr"/>
            <a:r>
              <a:rPr lang="en-US" sz="2000" dirty="0">
                <a:solidFill>
                  <a:srgbClr val="064F80"/>
                </a:solidFill>
                <a:latin typeface="+mj-lt"/>
              </a:rPr>
              <a:t>Effective early identification and intervention of youth substance use decreases the likelihood of developing a substance use disorder in the future, and other consequences related to the use of alcohol and other drugs. </a:t>
            </a:r>
          </a:p>
        </p:txBody>
      </p:sp>
      <p:pic>
        <p:nvPicPr>
          <p:cNvPr id="11" name="Picture 10" descr="Two people sitting on stairs&#10;&#10;Description automatically generated with low confidence">
            <a:extLst>
              <a:ext uri="{FF2B5EF4-FFF2-40B4-BE49-F238E27FC236}">
                <a16:creationId xmlns:a16="http://schemas.microsoft.com/office/drawing/2014/main" id="{7D7DEF3E-014A-4988-BE29-8E3CEFAFB990}"/>
              </a:ext>
            </a:extLst>
          </p:cNvPr>
          <p:cNvPicPr>
            <a:picLocks noChangeAspect="1"/>
          </p:cNvPicPr>
          <p:nvPr/>
        </p:nvPicPr>
        <p:blipFill>
          <a:blip r:embed="rId3"/>
          <a:stretch>
            <a:fillRect/>
          </a:stretch>
        </p:blipFill>
        <p:spPr>
          <a:xfrm>
            <a:off x="5771496" y="3429000"/>
            <a:ext cx="2576132" cy="1717421"/>
          </a:xfrm>
          <a:prstGeom prst="rect">
            <a:avLst/>
          </a:prstGeom>
        </p:spPr>
      </p:pic>
    </p:spTree>
    <p:extLst>
      <p:ext uri="{BB962C8B-B14F-4D97-AF65-F5344CB8AC3E}">
        <p14:creationId xmlns:p14="http://schemas.microsoft.com/office/powerpoint/2010/main" val="84451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0301722AA0EF04AB38A84A3B5EC30DC" ma:contentTypeVersion="11" ma:contentTypeDescription="Create a new document." ma:contentTypeScope="" ma:versionID="fb02fadd15621704315831a96fd954a5">
  <xsd:schema xmlns:xsd="http://www.w3.org/2001/XMLSchema" xmlns:xs="http://www.w3.org/2001/XMLSchema" xmlns:p="http://schemas.microsoft.com/office/2006/metadata/properties" xmlns:ns2="f28115ac-a432-4f9e-8732-2fed7425f3c7" xmlns:ns3="dca4cb8c-c1b4-43cd-a3f7-9221739dd9bf" targetNamespace="http://schemas.microsoft.com/office/2006/metadata/properties" ma:root="true" ma:fieldsID="85a7e8c4e5031316c3c2548b7ed0c7d7" ns2:_="" ns3:_="">
    <xsd:import namespace="f28115ac-a432-4f9e-8732-2fed7425f3c7"/>
    <xsd:import namespace="dca4cb8c-c1b4-43cd-a3f7-9221739dd9b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8115ac-a432-4f9e-8732-2fed7425f3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a4cb8c-c1b4-43cd-a3f7-9221739dd9b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F32205-F2F0-4BBB-BD9E-A51003B7303D}">
  <ds:schemaRefs>
    <ds:schemaRef ds:uri="http://schemas.microsoft.com/sharepoint/v3/contenttype/forms"/>
  </ds:schemaRefs>
</ds:datastoreItem>
</file>

<file path=customXml/itemProps2.xml><?xml version="1.0" encoding="utf-8"?>
<ds:datastoreItem xmlns:ds="http://schemas.openxmlformats.org/officeDocument/2006/customXml" ds:itemID="{1476053E-6E7F-4478-9C4F-A78BE11BC327}">
  <ds:schemaRefs>
    <ds:schemaRef ds:uri="http://schemas.openxmlformats.org/package/2006/metadata/core-properties"/>
    <ds:schemaRef ds:uri="312be953-c21d-4b96-b938-6a52a32f159e"/>
    <ds:schemaRef ds:uri="http://schemas.microsoft.com/office/2006/documentManagement/types"/>
    <ds:schemaRef ds:uri="0127f404-0c53-4b59-9364-2e0dd9ac3e34"/>
    <ds:schemaRef ds:uri="http://purl.org/dc/terms/"/>
    <ds:schemaRef ds:uri="http://purl.org/dc/dcmitype/"/>
    <ds:schemaRef ds:uri="http://www.w3.org/XML/1998/namespace"/>
    <ds:schemaRef ds:uri="http://purl.org/dc/elements/1.1/"/>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7E6D7DB2-B282-4165-A890-A3DADB6873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8115ac-a432-4f9e-8732-2fed7425f3c7"/>
    <ds:schemaRef ds:uri="dca4cb8c-c1b4-43cd-a3f7-9221739dd9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2290</TotalTime>
  <Words>3937</Words>
  <Application>Microsoft Office PowerPoint</Application>
  <PresentationFormat>On-screen Show (4:3)</PresentationFormat>
  <Paragraphs>399</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Getting Candid:  Framing the Conversation Around Youth Substance Use Prevention</vt:lpstr>
      <vt:lpstr>PowerPoint Presentation</vt:lpstr>
      <vt:lpstr>Learning Objectives</vt:lpstr>
      <vt:lpstr>Overview</vt:lpstr>
      <vt:lpstr>Online Need Assessment</vt:lpstr>
      <vt:lpstr>Youth Demographics</vt:lpstr>
      <vt:lpstr>Provider Demographics</vt:lpstr>
      <vt:lpstr>PowerPoint Presentation</vt:lpstr>
      <vt:lpstr>Your Role as a Youth-Serving Provider</vt:lpstr>
      <vt:lpstr>Communication Pathway</vt:lpstr>
      <vt:lpstr>Establish Trust</vt:lpstr>
      <vt:lpstr>Gather Insights</vt:lpstr>
      <vt:lpstr>“What Matters” Becomes the Framework</vt:lpstr>
      <vt:lpstr>Frame the Communication</vt:lpstr>
      <vt:lpstr>Make the Cases</vt:lpstr>
      <vt:lpstr>Suggest Action</vt:lpstr>
      <vt:lpstr>Communication Pathway: Putting it All Together</vt:lpstr>
      <vt:lpstr>Practice Scenario</vt:lpstr>
      <vt:lpstr>Message Guide</vt:lpstr>
      <vt:lpstr>Toolkit Resources</vt:lpstr>
      <vt:lpstr>Opportunities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Wainwright</dc:creator>
  <cp:lastModifiedBy>Amanda Stark</cp:lastModifiedBy>
  <cp:revision>17</cp:revision>
  <dcterms:created xsi:type="dcterms:W3CDTF">2021-03-18T16:38:40Z</dcterms:created>
  <dcterms:modified xsi:type="dcterms:W3CDTF">2022-06-23T14:07:16Z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0x010100DC314CF3305A11418233F7C213A01C82</vt:lpwstr>
  </property>
  <property fmtid="{D5CDD505-2E9C-101B-9397-08002B2CF9AE}" pid="3" name="MSIP_Label_7b94a7b8-f06c-4dfe-bdcc-9b548fd58c31_Enabled">
    <vt:lpwstr>true</vt:lpwstr>
  </property>
  <property fmtid="{D5CDD505-2E9C-101B-9397-08002B2CF9AE}" pid="4" name="MSIP_Label_7b94a7b8-f06c-4dfe-bdcc-9b548fd58c31_SetDate">
    <vt:lpwstr>2021-10-20T19:39:46Z</vt:lpwstr>
  </property>
  <property fmtid="{D5CDD505-2E9C-101B-9397-08002B2CF9AE}" pid="5" name="MSIP_Label_7b94a7b8-f06c-4dfe-bdcc-9b548fd58c31_Method">
    <vt:lpwstr>Privileged</vt:lpwstr>
  </property>
  <property fmtid="{D5CDD505-2E9C-101B-9397-08002B2CF9AE}" pid="6" name="MSIP_Label_7b94a7b8-f06c-4dfe-bdcc-9b548fd58c31_Name">
    <vt:lpwstr>7b94a7b8-f06c-4dfe-bdcc-9b548fd58c31</vt:lpwstr>
  </property>
  <property fmtid="{D5CDD505-2E9C-101B-9397-08002B2CF9AE}" pid="7" name="MSIP_Label_7b94a7b8-f06c-4dfe-bdcc-9b548fd58c31_SiteId">
    <vt:lpwstr>9ce70869-60db-44fd-abe8-d2767077fc8f</vt:lpwstr>
  </property>
  <property fmtid="{D5CDD505-2E9C-101B-9397-08002B2CF9AE}" pid="8" name="MSIP_Label_7b94a7b8-f06c-4dfe-bdcc-9b548fd58c31_ActionId">
    <vt:lpwstr>7f8b1a09-cc2d-4d3c-95f3-7ea40b5b9388</vt:lpwstr>
  </property>
  <property fmtid="{D5CDD505-2E9C-101B-9397-08002B2CF9AE}" pid="9" name="MSIP_Label_7b94a7b8-f06c-4dfe-bdcc-9b548fd58c31_ContentBits">
    <vt:lpwstr>0</vt:lpwstr>
  </property>
</Properties>
</file>