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17"/>
  </p:notesMasterIdLst>
  <p:handoutMasterIdLst>
    <p:handoutMasterId r:id="rId18"/>
  </p:handoutMasterIdLst>
  <p:sldIdLst>
    <p:sldId id="1282" r:id="rId2"/>
    <p:sldId id="276" r:id="rId3"/>
    <p:sldId id="263" r:id="rId4"/>
    <p:sldId id="266" r:id="rId5"/>
    <p:sldId id="285" r:id="rId6"/>
    <p:sldId id="286" r:id="rId7"/>
    <p:sldId id="287" r:id="rId8"/>
    <p:sldId id="343" r:id="rId9"/>
    <p:sldId id="321" r:id="rId10"/>
    <p:sldId id="323" r:id="rId11"/>
    <p:sldId id="322" r:id="rId12"/>
    <p:sldId id="325" r:id="rId13"/>
    <p:sldId id="327" r:id="rId14"/>
    <p:sldId id="329" r:id="rId15"/>
    <p:sldId id="356" r:id="rId16"/>
  </p:sldIdLst>
  <p:sldSz cx="12192000" cy="6858000"/>
  <p:notesSz cx="6858000" cy="158115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E7A4C-A3E5-43A0-9604-7C882F74BC7D}" v="5" dt="2019-11-15T13:54:46.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2" autoAdjust="0"/>
  </p:normalViewPr>
  <p:slideViewPr>
    <p:cSldViewPr snapToGrid="0" snapToObjects="1">
      <p:cViewPr varScale="1">
        <p:scale>
          <a:sx n="74" d="100"/>
          <a:sy n="74" d="100"/>
        </p:scale>
        <p:origin x="965"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30512-99F6-D84B-940C-0E7E5449D752}" type="slidenum">
              <a:rPr lang="en-US" smtClean="0"/>
              <a:t>1</a:t>
            </a:fld>
            <a:endParaRPr lang="en-US"/>
          </a:p>
        </p:txBody>
      </p:sp>
    </p:spTree>
    <p:extLst>
      <p:ext uri="{BB962C8B-B14F-4D97-AF65-F5344CB8AC3E}">
        <p14:creationId xmlns:p14="http://schemas.microsoft.com/office/powerpoint/2010/main" val="118760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Determine why, who, how and when to engage people with lived experience</a:t>
            </a:r>
            <a:r>
              <a:rPr lang="en-US" dirty="0">
                <a:ea typeface="+mn-ea"/>
                <a:cs typeface="+mn-cs"/>
              </a:rPr>
              <a:t> </a:t>
            </a:r>
            <a:endParaRPr lang="en-US" sz="1200" kern="120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Consider the implications of HIPAA and dual relationships on your teams</a:t>
            </a:r>
            <a:endParaRPr lang="en-US" sz="1200" kern="1200" dirty="0">
              <a:solidFill>
                <a:schemeClr val="tx1"/>
              </a:solidFill>
              <a:effectLst/>
              <a:latin typeface="+mn-lt"/>
              <a:ea typeface="+mn-ea"/>
              <a:cs typeface="Calibri"/>
            </a:endParaRPr>
          </a:p>
          <a:p>
            <a:r>
              <a:rPr lang="en-US" sz="1200" kern="1200" dirty="0">
                <a:solidFill>
                  <a:schemeClr val="tx1"/>
                </a:solidFill>
                <a:effectLst/>
                <a:latin typeface="+mn-lt"/>
                <a:ea typeface="+mn-ea"/>
                <a:cs typeface="+mn-cs"/>
              </a:rPr>
              <a:t>Take the next steps to fully incorporate the voice of lived experience in a meaningful way</a:t>
            </a:r>
            <a:r>
              <a:rPr lang="en-US" dirty="0">
                <a:ea typeface="+mn-ea"/>
                <a:cs typeface="+mn-cs"/>
              </a:rPr>
              <a:t> </a:t>
            </a:r>
            <a:r>
              <a:rPr lang="en-US" sz="1200" kern="1200" dirty="0">
                <a:solidFill>
                  <a:schemeClr val="tx1"/>
                </a:solidFill>
                <a:effectLst/>
                <a:latin typeface="+mn-lt"/>
                <a:ea typeface="+mn-ea"/>
                <a:cs typeface="+mn-cs"/>
              </a:rPr>
              <a:t>throughout your organization</a:t>
            </a:r>
            <a:endParaRPr lang="en-US" sz="1200" kern="1200" dirty="0">
              <a:solidFill>
                <a:schemeClr val="tx1"/>
              </a:solidFill>
              <a:effectLst/>
              <a:latin typeface="+mn-lt"/>
              <a:ea typeface="+mn-ea"/>
              <a:cs typeface="Calibri"/>
            </a:endParaRPr>
          </a:p>
          <a:p>
            <a:r>
              <a:rPr lang="en-US" sz="1200" kern="1200" dirty="0">
                <a:solidFill>
                  <a:schemeClr val="tx1"/>
                </a:solidFill>
                <a:effectLst/>
                <a:latin typeface="+mn-lt"/>
                <a:ea typeface="+mn-ea"/>
                <a:cs typeface="+mn-cs"/>
              </a:rPr>
              <a:t>Be able to identify ways to engage parents </a:t>
            </a:r>
            <a:r>
              <a:rPr lang="en-US" dirty="0">
                <a:ea typeface="+mn-ea"/>
                <a:cs typeface="+mn-cs"/>
              </a:rPr>
              <a:t>and youth </a:t>
            </a:r>
            <a:r>
              <a:rPr lang="en-US" sz="1200" kern="1200" dirty="0">
                <a:solidFill>
                  <a:schemeClr val="tx1"/>
                </a:solidFill>
                <a:effectLst/>
                <a:latin typeface="+mn-lt"/>
                <a:ea typeface="+mn-ea"/>
                <a:cs typeface="+mn-cs"/>
              </a:rPr>
              <a:t>with lived experience in meaningful involvement in their service planning and the </a:t>
            </a:r>
            <a:r>
              <a:rPr lang="en-US" dirty="0">
                <a:ea typeface="+mn-ea"/>
                <a:cs typeface="+mn-cs"/>
              </a:rPr>
              <a:t>organization's implementation</a:t>
            </a:r>
            <a:r>
              <a:rPr lang="en-US" sz="1200" kern="1200" dirty="0">
                <a:solidFill>
                  <a:schemeClr val="tx1"/>
                </a:solidFill>
                <a:effectLst/>
                <a:latin typeface="+mn-lt"/>
                <a:ea typeface="+mn-ea"/>
                <a:cs typeface="+mn-cs"/>
              </a:rPr>
              <a:t> of trauma-sensitive</a:t>
            </a:r>
            <a:r>
              <a:rPr lang="en-US" dirty="0">
                <a:ea typeface="+mn-ea"/>
                <a:cs typeface="+mn-cs"/>
              </a:rPr>
              <a:t> </a:t>
            </a:r>
            <a:r>
              <a:rPr lang="en-US" sz="1200" kern="1200" dirty="0">
                <a:solidFill>
                  <a:schemeClr val="tx1"/>
                </a:solidFill>
                <a:effectLst/>
                <a:latin typeface="+mn-lt"/>
                <a:ea typeface="+mn-ea"/>
                <a:cs typeface="+mn-cs"/>
              </a:rPr>
              <a:t>practices</a:t>
            </a:r>
          </a:p>
          <a:p>
            <a:endParaRPr lang="en-US"/>
          </a:p>
        </p:txBody>
      </p:sp>
      <p:sp>
        <p:nvSpPr>
          <p:cNvPr id="4" name="Slide Number Placeholder 3"/>
          <p:cNvSpPr>
            <a:spLocks noGrp="1"/>
          </p:cNvSpPr>
          <p:nvPr>
            <p:ph type="sldNum" sz="quarter" idx="10"/>
          </p:nvPr>
        </p:nvSpPr>
        <p:spPr/>
        <p:txBody>
          <a:bodyPr/>
          <a:lstStyle/>
          <a:p>
            <a:fld id="{90408060-600A-46F5-A362-C45F767B6AE7}" type="slidenum">
              <a:rPr lang="en-US" altLang="en-US" smtClean="0"/>
              <a:pPr/>
              <a:t>2</a:t>
            </a:fld>
            <a:endParaRPr lang="en-US" altLang="en-US"/>
          </a:p>
        </p:txBody>
      </p:sp>
    </p:spTree>
    <p:extLst>
      <p:ext uri="{BB962C8B-B14F-4D97-AF65-F5344CB8AC3E}">
        <p14:creationId xmlns:p14="http://schemas.microsoft.com/office/powerpoint/2010/main" val="227206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Open Sans"/>
                <a:ea typeface="MS PGothic"/>
                <a:cs typeface="Open Sans" pitchFamily="2" charset="0"/>
              </a:rPr>
              <a:t>Having a Voice</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Advocating</a:t>
            </a:r>
          </a:p>
          <a:p>
            <a:r>
              <a:rPr lang="en-US" altLang="en-US" dirty="0">
                <a:latin typeface="Open Sans"/>
                <a:ea typeface="MS PGothic"/>
                <a:cs typeface="Open Sans" pitchFamily="2" charset="0"/>
              </a:rPr>
              <a:t>	Helping the parents find the right words to communicate needs </a:t>
            </a:r>
          </a:p>
          <a:p>
            <a:r>
              <a:rPr lang="en-US" altLang="en-US" dirty="0">
                <a:latin typeface="Open Sans"/>
                <a:ea typeface="MS PGothic"/>
                <a:cs typeface="Open Sans" pitchFamily="2" charset="0"/>
              </a:rPr>
              <a:t>	Supporting behind the scenes</a:t>
            </a:r>
          </a:p>
          <a:p>
            <a:r>
              <a:rPr lang="en-US" altLang="en-US" dirty="0">
                <a:latin typeface="Open Sans"/>
                <a:ea typeface="MS PGothic"/>
                <a:cs typeface="Open Sans" pitchFamily="2" charset="0"/>
              </a:rPr>
              <a:t>	Listening</a:t>
            </a:r>
          </a:p>
          <a:p>
            <a:r>
              <a:rPr lang="en-US" altLang="en-US" dirty="0">
                <a:latin typeface="Open Sans"/>
                <a:ea typeface="MS PGothic"/>
                <a:cs typeface="Open Sans" pitchFamily="2" charset="0"/>
              </a:rPr>
              <a:t>Finding a Connection</a:t>
            </a:r>
          </a:p>
          <a:p>
            <a:r>
              <a:rPr lang="en-US" altLang="en-US" dirty="0">
                <a:latin typeface="Open Sans"/>
                <a:ea typeface="MS PGothic"/>
                <a:cs typeface="Open Sans" pitchFamily="2" charset="0"/>
              </a:rPr>
              <a:t>	Connecting to family in a relatable way</a:t>
            </a:r>
          </a:p>
          <a:p>
            <a:r>
              <a:rPr lang="en-US" altLang="en-US" dirty="0">
                <a:latin typeface="Open Sans"/>
                <a:ea typeface="MS PGothic"/>
                <a:cs typeface="Open Sans" pitchFamily="2" charset="0"/>
              </a:rPr>
              <a:t>	Affirming Parents and caregivers for the valuable roles that the play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Empathy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Meeting with the parent or caregivers where they feel most comfortable</a:t>
            </a:r>
          </a:p>
          <a:p>
            <a:r>
              <a:rPr lang="en-US" altLang="en-US" dirty="0">
                <a:latin typeface="Open Sans"/>
                <a:ea typeface="MS PGothic"/>
                <a:cs typeface="Open Sans" pitchFamily="2" charset="0"/>
              </a:rPr>
              <a:t>	Exploring the families culture to enhance and strengthen the family</a:t>
            </a:r>
          </a:p>
          <a:p>
            <a:r>
              <a:rPr lang="en-US" altLang="en-US" dirty="0">
                <a:latin typeface="Open Sans"/>
                <a:ea typeface="MS PGothic"/>
                <a:cs typeface="Open Sans" pitchFamily="2" charset="0"/>
              </a:rPr>
              <a:t>Building Bridges</a:t>
            </a:r>
          </a:p>
          <a:p>
            <a:r>
              <a:rPr lang="en-US" altLang="en-US" dirty="0">
                <a:latin typeface="Open Sans"/>
                <a:ea typeface="MS PGothic"/>
                <a:cs typeface="Open Sans" pitchFamily="2" charset="0"/>
              </a:rPr>
              <a:t>	Role modeling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Speaking up when the parent and team members are not acting in the best interest the client or family unit.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Parents are the experts</a:t>
            </a:r>
          </a:p>
          <a:p>
            <a:r>
              <a:rPr lang="en-US" altLang="en-US" dirty="0">
                <a:latin typeface="Open Sans"/>
                <a:ea typeface="MS PGothic"/>
                <a:cs typeface="Open Sans" pitchFamily="2" charset="0"/>
              </a:rPr>
              <a:t>	Promoting out of the box thinking in a team approach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Help parents find natural supports and community and recreational resources</a:t>
            </a:r>
          </a:p>
          <a:p>
            <a:r>
              <a:rPr lang="en-US" altLang="en-US" dirty="0">
                <a:latin typeface="Open Sans"/>
                <a:ea typeface="MS PGothic"/>
                <a:cs typeface="Open Sans" pitchFamily="2" charset="0"/>
              </a:rPr>
              <a:t>Navigating Systems</a:t>
            </a:r>
          </a:p>
          <a:p>
            <a:r>
              <a:rPr lang="en-US" altLang="en-US" dirty="0">
                <a:latin typeface="Open Sans"/>
                <a:ea typeface="MS PGothic"/>
                <a:cs typeface="Open Sans" pitchFamily="2" charset="0"/>
              </a:rPr>
              <a:t>	Navigating and Education and walking families though using different systems partners.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Helping parents understand the laws –school, judicial systems, and developmental disability.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Attending appointments and helping parents understand and get the most out of meetings</a:t>
            </a:r>
          </a:p>
          <a:p>
            <a:r>
              <a:rPr lang="en-US" altLang="en-US" dirty="0">
                <a:latin typeface="Open Sans"/>
                <a:ea typeface="MS PGothic"/>
                <a:cs typeface="Open Sans" pitchFamily="2" charset="0"/>
              </a:rPr>
              <a:t>	Understanding the child’s diagnosis, best practice therapeutic approaches </a:t>
            </a:r>
            <a:endParaRPr lang="en-US" altLang="en-US" dirty="0">
              <a:latin typeface="Open Sans" pitchFamily="2" charset="0"/>
              <a:cs typeface="Open Sans" pitchFamily="2" charset="0"/>
            </a:endParaRPr>
          </a:p>
          <a:p>
            <a:endParaRPr lang="en-US" altLang="en-US">
              <a:latin typeface="Open Sans" pitchFamily="2" charset="0"/>
              <a:cs typeface="Open Sans" pitchFamily="2" charset="0"/>
            </a:endParaRPr>
          </a:p>
          <a:p>
            <a:endParaRPr lang="en-US" altLang="en-US">
              <a:latin typeface="Open Sans" pitchFamily="2" charset="0"/>
              <a:cs typeface="Open Sans" pitchFamily="2" charset="0"/>
            </a:endParaRPr>
          </a:p>
          <a:p>
            <a:r>
              <a:rPr lang="en-US" altLang="en-US" dirty="0">
                <a:latin typeface="Open Sans"/>
                <a:ea typeface="MS PGothic"/>
                <a:cs typeface="Open Sans" pitchFamily="2" charset="0"/>
              </a:rPr>
              <a:t>	 </a:t>
            </a:r>
            <a:endParaRPr lang="en-US" altLang="en-US" dirty="0">
              <a:latin typeface="Open Sans" pitchFamily="2" charset="0"/>
              <a:cs typeface="Open Sans" pitchFamily="2" charset="0"/>
            </a:endParaRPr>
          </a:p>
          <a:p>
            <a:r>
              <a:rPr lang="en-US" altLang="en-US" dirty="0">
                <a:latin typeface="Open Sans"/>
                <a:ea typeface="MS PGothic"/>
                <a:cs typeface="Open Sans" pitchFamily="2" charset="0"/>
              </a:rPr>
              <a:t> </a:t>
            </a:r>
            <a:endParaRPr lang="en-US" altLang="en-US" dirty="0">
              <a:latin typeface="Open Sans" pitchFamily="2" charset="0"/>
              <a:cs typeface="Open Sans" pitchFamily="2" charset="0"/>
            </a:endParaRPr>
          </a:p>
          <a:p>
            <a:endParaRPr lang="en-US" altLang="en-US">
              <a:latin typeface="Open Sans" pitchFamily="2" charset="0"/>
              <a:cs typeface="Open Sans" pitchFamily="2" charset="0"/>
            </a:endParaRPr>
          </a:p>
          <a:p>
            <a:endParaRPr lang="en-US"/>
          </a:p>
        </p:txBody>
      </p:sp>
      <p:sp>
        <p:nvSpPr>
          <p:cNvPr id="4" name="Slide Number Placeholder 3"/>
          <p:cNvSpPr>
            <a:spLocks noGrp="1"/>
          </p:cNvSpPr>
          <p:nvPr>
            <p:ph type="sldNum" sz="quarter" idx="10"/>
          </p:nvPr>
        </p:nvSpPr>
        <p:spPr/>
        <p:txBody>
          <a:bodyPr/>
          <a:lstStyle/>
          <a:p>
            <a:fld id="{90408060-600A-46F5-A362-C45F767B6AE7}" type="slidenum">
              <a:rPr lang="en-US" altLang="en-US" smtClean="0"/>
              <a:pPr/>
              <a:t>3</a:t>
            </a:fld>
            <a:endParaRPr lang="en-US" altLang="en-US"/>
          </a:p>
        </p:txBody>
      </p:sp>
    </p:spTree>
    <p:extLst>
      <p:ext uri="{BB962C8B-B14F-4D97-AF65-F5344CB8AC3E}">
        <p14:creationId xmlns:p14="http://schemas.microsoft.com/office/powerpoint/2010/main" val="356338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a:latin typeface="Open Sans" pitchFamily="2" charset="0"/>
                <a:cs typeface="Open Sans" pitchFamily="2" charset="0"/>
              </a:rPr>
              <a:t>Direct services such as leading and co-leading groups</a:t>
            </a:r>
          </a:p>
          <a:p>
            <a:pPr lvl="1"/>
            <a:r>
              <a:rPr lang="en-US" altLang="en-US">
                <a:latin typeface="Open Sans" pitchFamily="2" charset="0"/>
                <a:cs typeface="Open Sans" pitchFamily="2" charset="0"/>
              </a:rPr>
              <a:t>Advocacy such as participating in service planning at the request of the consumer</a:t>
            </a:r>
          </a:p>
          <a:p>
            <a:pPr lvl="1"/>
            <a:r>
              <a:rPr lang="en-US" altLang="en-US">
                <a:latin typeface="Open Sans" pitchFamily="2" charset="0"/>
                <a:cs typeface="Open Sans" pitchFamily="2" charset="0"/>
              </a:rPr>
              <a:t>Welcoming and orienting new consumers/families to the organization</a:t>
            </a:r>
          </a:p>
          <a:p>
            <a:pPr lvl="1"/>
            <a:r>
              <a:rPr lang="en-US" altLang="en-US">
                <a:latin typeface="Open Sans" pitchFamily="2" charset="0"/>
                <a:cs typeface="Open Sans" pitchFamily="2" charset="0"/>
              </a:rPr>
              <a:t>involvement in orientation and training of all new and existing staff in trauma-informed care and services</a:t>
            </a:r>
          </a:p>
          <a:p>
            <a:endParaRPr lang="en-US" altLang="en-US" sz="2400">
              <a:latin typeface="Open Sans" pitchFamily="2" charset="0"/>
              <a:cs typeface="Open Sans" pitchFamily="2" charset="0"/>
            </a:endParaRPr>
          </a:p>
          <a:p>
            <a:endParaRPr lang="en-US"/>
          </a:p>
        </p:txBody>
      </p:sp>
      <p:sp>
        <p:nvSpPr>
          <p:cNvPr id="4" name="Slide Number Placeholder 3"/>
          <p:cNvSpPr>
            <a:spLocks noGrp="1"/>
          </p:cNvSpPr>
          <p:nvPr>
            <p:ph type="sldNum" sz="quarter" idx="10"/>
          </p:nvPr>
        </p:nvSpPr>
        <p:spPr/>
        <p:txBody>
          <a:bodyPr/>
          <a:lstStyle/>
          <a:p>
            <a:fld id="{CF830512-99F6-D84B-940C-0E7E5449D752}" type="slidenum">
              <a:rPr lang="en-US" smtClean="0"/>
              <a:t>5</a:t>
            </a:fld>
            <a:endParaRPr lang="en-US"/>
          </a:p>
        </p:txBody>
      </p:sp>
    </p:spTree>
    <p:extLst>
      <p:ext uri="{BB962C8B-B14F-4D97-AF65-F5344CB8AC3E}">
        <p14:creationId xmlns:p14="http://schemas.microsoft.com/office/powerpoint/2010/main" val="264520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 to make sure that people feel valued for their input:</a:t>
            </a:r>
          </a:p>
          <a:p>
            <a:pPr marL="685800" marR="0" lvl="1" indent="-228600" algn="l" rtl="0">
              <a:spcBef>
                <a:spcPts val="0"/>
              </a:spcBef>
              <a:spcAft>
                <a:spcPts val="0"/>
              </a:spcAft>
              <a:buFont typeface="Wingdings" panose="05000000000000000000" pitchFamily="2" charset="2"/>
              <a:buChar char="Ø"/>
            </a:pPr>
            <a:r>
              <a:rPr lang="en-US" dirty="0">
                <a:solidFill>
                  <a:schemeClr val="dk1"/>
                </a:solidFill>
                <a:latin typeface="Calibri"/>
                <a:ea typeface="Calibri"/>
                <a:cs typeface="Calibri"/>
                <a:sym typeface="Calibri"/>
              </a:rPr>
              <a:t>Use</a:t>
            </a:r>
            <a:r>
              <a:rPr lang="en-US" sz="1200" b="0" i="0" u="none" strike="noStrike" cap="none" dirty="0">
                <a:solidFill>
                  <a:schemeClr val="dk1"/>
                </a:solidFill>
                <a:latin typeface="Calibri"/>
                <a:ea typeface="Calibri"/>
                <a:cs typeface="Calibri"/>
                <a:sym typeface="Calibri"/>
              </a:rPr>
              <a:t> the input we receive.</a:t>
            </a:r>
            <a:endParaRPr lang="en-US" sz="1200" b="0" i="0" u="none" strike="noStrike" cap="none" dirty="0">
              <a:solidFill>
                <a:schemeClr val="dk1"/>
              </a:solidFill>
              <a:latin typeface="Calibri"/>
              <a:ea typeface="Calibri"/>
              <a:cs typeface="Calibri"/>
            </a:endParaRPr>
          </a:p>
          <a:p>
            <a:pPr marL="685800" lvl="1" indent="-228600">
              <a:spcBef>
                <a:spcPts val="0"/>
              </a:spcBef>
              <a:spcAft>
                <a:spcPts val="0"/>
              </a:spcAft>
              <a:buFont typeface="Wingdings" panose="05000000000000000000" pitchFamily="2" charset="2"/>
              <a:buChar char="Ø"/>
            </a:pPr>
            <a:r>
              <a:rPr lang="en-US" sz="1200" b="0" i="0" u="none" strike="noStrike" cap="none" dirty="0">
                <a:solidFill>
                  <a:schemeClr val="dk1"/>
                </a:solidFill>
                <a:latin typeface="Calibri"/>
                <a:ea typeface="Calibri"/>
                <a:cs typeface="Calibri"/>
                <a:sym typeface="Calibri"/>
              </a:rPr>
              <a:t>Use a variety of methods to gain feedback—written, phone, in person.</a:t>
            </a:r>
            <a:r>
              <a:rPr lang="en-US"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Options for ways to respond to the same tool.</a:t>
            </a:r>
            <a:r>
              <a:rPr lang="en-US"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Seeking their comfort level.</a:t>
            </a:r>
            <a:r>
              <a:rPr lang="en-US"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Use email, text and mail.</a:t>
            </a:r>
            <a:r>
              <a:rPr lang="en-US"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endParaRPr>
          </a:p>
          <a:p>
            <a:pPr marL="685800" marR="0" lvl="1" indent="-228600" algn="l" rtl="0">
              <a:spcBef>
                <a:spcPts val="0"/>
              </a:spcBef>
              <a:spcAft>
                <a:spcPts val="0"/>
              </a:spcAft>
              <a:buFont typeface="Wingdings" panose="05000000000000000000" pitchFamily="2" charset="2"/>
              <a:buChar char="Ø"/>
            </a:pPr>
            <a:r>
              <a:rPr lang="en-US" sz="1200" b="0" i="0" u="none" strike="noStrike" cap="none" dirty="0">
                <a:solidFill>
                  <a:schemeClr val="dk1"/>
                </a:solidFill>
                <a:latin typeface="Calibri"/>
                <a:ea typeface="Calibri"/>
                <a:cs typeface="Calibri"/>
                <a:sym typeface="Calibri"/>
              </a:rPr>
              <a:t>Ask one step questions, not complicated multiple steps.</a:t>
            </a:r>
            <a:endParaRPr lang="en-US" sz="1200" b="0" i="0" u="none" strike="noStrike" cap="none" dirty="0">
              <a:solidFill>
                <a:schemeClr val="dk1"/>
              </a:solidFill>
              <a:latin typeface="Calibri"/>
              <a:ea typeface="Calibri"/>
              <a:cs typeface="Calibri"/>
            </a:endParaRPr>
          </a:p>
          <a:p>
            <a:pPr marL="685800" lvl="1" indent="-228600">
              <a:spcBef>
                <a:spcPts val="0"/>
              </a:spcBef>
              <a:spcAft>
                <a:spcPts val="0"/>
              </a:spcAft>
              <a:buFont typeface="Wingdings" panose="05000000000000000000" pitchFamily="2" charset="2"/>
              <a:buChar char="Ø"/>
            </a:pPr>
            <a:r>
              <a:rPr lang="en-US" sz="1200" b="0" i="0" u="none" strike="noStrike" cap="none" dirty="0">
                <a:solidFill>
                  <a:schemeClr val="dk1"/>
                </a:solidFill>
                <a:latin typeface="Calibri"/>
                <a:ea typeface="Calibri"/>
                <a:cs typeface="Calibri"/>
                <a:sym typeface="Calibri"/>
              </a:rPr>
              <a:t>Use the families first language to communicate whenever possible</a:t>
            </a:r>
            <a:r>
              <a:rPr lang="en-US"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endParaRPr>
          </a:p>
          <a:p>
            <a:pPr marL="685800" lvl="1" indent="-228600">
              <a:spcBef>
                <a:spcPts val="0"/>
              </a:spcBef>
              <a:spcAft>
                <a:spcPts val="0"/>
              </a:spcAft>
              <a:buFont typeface="Wingdings" panose="05000000000000000000" pitchFamily="2" charset="2"/>
              <a:buChar char="Ø"/>
            </a:pPr>
            <a:r>
              <a:rPr lang="en-US" sz="1200" b="0" i="0" u="none" strike="noStrike" cap="none" dirty="0">
                <a:solidFill>
                  <a:schemeClr val="dk1"/>
                </a:solidFill>
                <a:latin typeface="Calibri"/>
                <a:ea typeface="Calibri"/>
                <a:cs typeface="Calibri"/>
                <a:sym typeface="Calibri"/>
              </a:rPr>
              <a:t>Use common language, not professional acronyms.</a:t>
            </a:r>
            <a:r>
              <a:rPr lang="en-US" dirty="0">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87" name="Google Shape;8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1942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30512-99F6-D84B-940C-0E7E5449D752}" type="slidenum">
              <a:rPr lang="en-US" smtClean="0"/>
              <a:t>9</a:t>
            </a:fld>
            <a:endParaRPr lang="en-US"/>
          </a:p>
        </p:txBody>
      </p:sp>
    </p:spTree>
    <p:extLst>
      <p:ext uri="{BB962C8B-B14F-4D97-AF65-F5344CB8AC3E}">
        <p14:creationId xmlns:p14="http://schemas.microsoft.com/office/powerpoint/2010/main" val="116424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2</a:t>
            </a:r>
            <a:r>
              <a:rPr lang="en-US" sz="1200" kern="1200" dirty="0">
                <a:solidFill>
                  <a:schemeClr val="tx1"/>
                </a:solidFill>
                <a:effectLst/>
                <a:latin typeface="+mn-lt"/>
                <a:ea typeface="+mn-ea"/>
                <a:cs typeface="+mn-cs"/>
              </a:rPr>
              <a:t>: Provide the following psychoeducation to the consumers   (Note: this time is not billable</a:t>
            </a:r>
            <a:r>
              <a:rPr lang="en-US" dirty="0">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Psychoeducational information on dual relationships and document this conversation in the course of a therapy session or treatment engagement.</a:t>
            </a:r>
            <a:endParaRPr lang="en-US" sz="1200" kern="1200" dirty="0">
              <a:solidFill>
                <a:schemeClr val="tx1"/>
              </a:solidFill>
              <a:effectLst/>
              <a:latin typeface="+mn-lt"/>
              <a:ea typeface="+mn-ea"/>
              <a:cs typeface="Calibri"/>
            </a:endParaRPr>
          </a:p>
          <a:p>
            <a:pPr lvl="0"/>
            <a:r>
              <a:rPr lang="en-US" sz="1200" kern="1200" dirty="0">
                <a:solidFill>
                  <a:schemeClr val="tx1"/>
                </a:solidFill>
                <a:effectLst/>
                <a:latin typeface="+mn-lt"/>
                <a:ea typeface="+mn-ea"/>
                <a:cs typeface="+mn-cs"/>
              </a:rPr>
              <a:t>Trauma, it’s impact and the limitless possibilities of recovery</a:t>
            </a:r>
            <a:endParaRPr lang="en-US" sz="1200" kern="1200" dirty="0">
              <a:solidFill>
                <a:schemeClr val="tx1"/>
              </a:solidFill>
              <a:effectLst/>
              <a:latin typeface="+mn-lt"/>
              <a:ea typeface="+mn-ea"/>
              <a:cs typeface="Calibri"/>
            </a:endParaRPr>
          </a:p>
          <a:p>
            <a:pPr lvl="0"/>
            <a:r>
              <a:rPr lang="en-US" sz="1200" kern="1200" dirty="0">
                <a:solidFill>
                  <a:schemeClr val="tx1"/>
                </a:solidFill>
                <a:effectLst/>
                <a:latin typeface="+mn-lt"/>
                <a:ea typeface="+mn-ea"/>
                <a:cs typeface="+mn-cs"/>
              </a:rPr>
              <a:t>HIPAA and agree to uphold the organization’s policies surrounding compliance.</a:t>
            </a:r>
            <a:endParaRPr lang="en-US" sz="1200" kern="1200" dirty="0">
              <a:solidFill>
                <a:schemeClr val="tx1"/>
              </a:solidFill>
              <a:effectLst/>
              <a:latin typeface="+mn-lt"/>
              <a:ea typeface="+mn-ea"/>
              <a:cs typeface="Calibri"/>
            </a:endParaRPr>
          </a:p>
          <a:p>
            <a:pPr lvl="0"/>
            <a:r>
              <a:rPr lang="en-US" sz="1200" kern="1200" dirty="0">
                <a:solidFill>
                  <a:schemeClr val="tx1"/>
                </a:solidFill>
                <a:effectLst/>
                <a:latin typeface="+mn-lt"/>
                <a:ea typeface="+mn-ea"/>
                <a:cs typeface="+mn-cs"/>
              </a:rPr>
              <a:t>Background information on TIC, why the organization is pursuing TIC, why the team is looking to add consumers, purpose of meetings, frequency of meeting and expectations.</a:t>
            </a:r>
            <a:endParaRPr lang="en-US" sz="1200" kern="1200" dirty="0">
              <a:solidFill>
                <a:schemeClr val="tx1"/>
              </a:solidFill>
              <a:effectLst/>
              <a:latin typeface="+mn-lt"/>
              <a:ea typeface="+mn-ea"/>
              <a:cs typeface="Calibri"/>
            </a:endParaRPr>
          </a:p>
          <a:p>
            <a:endParaRPr lang="en-US"/>
          </a:p>
        </p:txBody>
      </p:sp>
      <p:sp>
        <p:nvSpPr>
          <p:cNvPr id="4" name="Slide Number Placeholder 3"/>
          <p:cNvSpPr>
            <a:spLocks noGrp="1"/>
          </p:cNvSpPr>
          <p:nvPr>
            <p:ph type="sldNum" sz="quarter" idx="5"/>
          </p:nvPr>
        </p:nvSpPr>
        <p:spPr/>
        <p:txBody>
          <a:bodyPr/>
          <a:lstStyle/>
          <a:p>
            <a:fld id="{CF830512-99F6-D84B-940C-0E7E5449D752}" type="slidenum">
              <a:rPr lang="en-US" smtClean="0"/>
              <a:t>10</a:t>
            </a:fld>
            <a:endParaRPr lang="en-US"/>
          </a:p>
        </p:txBody>
      </p:sp>
    </p:spTree>
    <p:extLst>
      <p:ext uri="{BB962C8B-B14F-4D97-AF65-F5344CB8AC3E}">
        <p14:creationId xmlns:p14="http://schemas.microsoft.com/office/powerpoint/2010/main" val="331116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Content Placeholder 2"/>
          <p:cNvSpPr txBox="1">
            <a:spLocks/>
          </p:cNvSpPr>
          <p:nvPr userDrawn="1"/>
        </p:nvSpPr>
        <p:spPr bwMode="auto">
          <a:xfrm>
            <a:off x="8401051" y="1150939"/>
            <a:ext cx="342688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sz="1100">
                <a:solidFill>
                  <a:srgbClr val="FFFFFF"/>
                </a:solidFill>
                <a:latin typeface="Open Sans" charset="0"/>
              </a:rPr>
              <a:t>www.TheNationalCouncil.org</a:t>
            </a:r>
          </a:p>
        </p:txBody>
      </p:sp>
      <p:sp>
        <p:nvSpPr>
          <p:cNvPr id="11" name="Picture Placeholder 4"/>
          <p:cNvSpPr>
            <a:spLocks noGrp="1"/>
          </p:cNvSpPr>
          <p:nvPr>
            <p:ph type="pic" sz="quarter" idx="15"/>
          </p:nvPr>
        </p:nvSpPr>
        <p:spPr>
          <a:xfrm>
            <a:off x="653778" y="1804314"/>
            <a:ext cx="3571933" cy="2713369"/>
          </a:xfrm>
          <a:effectLst>
            <a:outerShdw blurRad="50800" dist="38100" dir="2700000" algn="tl" rotWithShape="0">
              <a:prstClr val="black">
                <a:alpha val="40000"/>
              </a:prstClr>
            </a:outerShdw>
          </a:effectLst>
        </p:spPr>
        <p:txBody>
          <a:bodyPr rtlCol="0">
            <a:normAutofit/>
          </a:bodyPr>
          <a:lstStyle>
            <a:lvl1pPr marL="0" indent="0">
              <a:buNone/>
              <a:defRPr sz="1600"/>
            </a:lvl1pPr>
          </a:lstStyle>
          <a:p>
            <a:pPr lvl="0"/>
            <a:endParaRPr lang="en-US" noProof="0"/>
          </a:p>
        </p:txBody>
      </p:sp>
      <p:sp>
        <p:nvSpPr>
          <p:cNvPr id="13" name="Text Placeholder 2"/>
          <p:cNvSpPr>
            <a:spLocks noGrp="1"/>
          </p:cNvSpPr>
          <p:nvPr>
            <p:ph idx="1"/>
          </p:nvPr>
        </p:nvSpPr>
        <p:spPr bwMode="auto">
          <a:xfrm>
            <a:off x="5203845" y="1804315"/>
            <a:ext cx="639441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342900" indent="-342900">
              <a:buFont typeface="Arial"/>
              <a:buChar char="•"/>
              <a:defRPr sz="2800">
                <a:latin typeface="+mj-lt"/>
              </a:defRPr>
            </a:lvl1pPr>
            <a:lvl2pPr marL="742950" indent="-285750">
              <a:buFont typeface="Wingdings" charset="2"/>
              <a:buChar char="ü"/>
              <a:defRPr sz="1600">
                <a:latin typeface="+mj-lt"/>
              </a:defRPr>
            </a:lvl2pPr>
            <a:lvl3pPr marL="1200150" indent="-285750">
              <a:buFont typeface="Courier New"/>
              <a:buChar char="o"/>
              <a:defRPr sz="1400">
                <a:latin typeface="+mj-lt"/>
              </a:defRPr>
            </a:lvl3pPr>
            <a:lvl4pPr>
              <a:defRPr sz="1200">
                <a:latin typeface="+mj-lt"/>
              </a:defRPr>
            </a:lvl4pPr>
            <a:lvl5pPr>
              <a:defRPr sz="12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Placeholder 1"/>
          <p:cNvSpPr>
            <a:spLocks noGrp="1"/>
          </p:cNvSpPr>
          <p:nvPr>
            <p:ph type="title"/>
          </p:nvPr>
        </p:nvSpPr>
        <p:spPr bwMode="auto">
          <a:xfrm>
            <a:off x="4274762" y="268326"/>
            <a:ext cx="702823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sz="3200" baseline="0">
                <a:solidFill>
                  <a:srgbClr val="6498D9"/>
                </a:solidFill>
                <a:latin typeface="+mj-lt"/>
              </a:defRPr>
            </a:lvl1pPr>
          </a:lstStyle>
          <a:p>
            <a:r>
              <a:rPr lang="en-US"/>
              <a:t>Click to edit Master title style</a:t>
            </a:r>
          </a:p>
        </p:txBody>
      </p:sp>
      <p:sp>
        <p:nvSpPr>
          <p:cNvPr id="6" name="Slide Number Placeholder 5"/>
          <p:cNvSpPr>
            <a:spLocks noGrp="1"/>
          </p:cNvSpPr>
          <p:nvPr>
            <p:ph type="sldNum" sz="quarter" idx="16"/>
          </p:nvPr>
        </p:nvSpPr>
        <p:spPr>
          <a:xfrm>
            <a:off x="11303000" y="6488113"/>
            <a:ext cx="889000" cy="233362"/>
          </a:xfrm>
          <a:prstGeom prst="rect">
            <a:avLst/>
          </a:prstGeom>
        </p:spPr>
        <p:txBody>
          <a:bodyPr/>
          <a:lstStyle>
            <a:lvl1pPr>
              <a:defRPr>
                <a:solidFill>
                  <a:srgbClr val="FFFFFF"/>
                </a:solidFill>
              </a:defRPr>
            </a:lvl1pPr>
          </a:lstStyle>
          <a:p>
            <a:fld id="{303E4FA5-BB0B-47EF-B52D-CE83E5B4BC9D}" type="slidenum">
              <a:rPr lang="en-US" altLang="en-US"/>
              <a:pPr/>
              <a:t>‹#›</a:t>
            </a:fld>
            <a:endParaRPr lang="en-US" altLang="en-US"/>
          </a:p>
        </p:txBody>
      </p:sp>
    </p:spTree>
    <p:extLst>
      <p:ext uri="{BB962C8B-B14F-4D97-AF65-F5344CB8AC3E}">
        <p14:creationId xmlns:p14="http://schemas.microsoft.com/office/powerpoint/2010/main" val="235127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53533" y="1361408"/>
            <a:ext cx="10524067" cy="664212"/>
          </a:xfrm>
        </p:spPr>
        <p:txBody>
          <a:bodyPr/>
          <a:lstStyle>
            <a:lvl1pPr marL="0" indent="0" algn="ctr">
              <a:buNone/>
              <a:defRPr b="1">
                <a:solidFill>
                  <a:srgbClr val="000000"/>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Subheading</a:t>
            </a:r>
          </a:p>
        </p:txBody>
      </p:sp>
      <p:sp>
        <p:nvSpPr>
          <p:cNvPr id="7" name="Subtitle 2"/>
          <p:cNvSpPr txBox="1">
            <a:spLocks/>
          </p:cNvSpPr>
          <p:nvPr userDrawn="1"/>
        </p:nvSpPr>
        <p:spPr>
          <a:xfrm>
            <a:off x="753533" y="2453069"/>
            <a:ext cx="10524067"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a:p>
        </p:txBody>
      </p:sp>
      <p:sp>
        <p:nvSpPr>
          <p:cNvPr id="11" name="Text Placeholder 10"/>
          <p:cNvSpPr>
            <a:spLocks noGrp="1"/>
          </p:cNvSpPr>
          <p:nvPr>
            <p:ph type="body" sz="quarter" idx="13"/>
          </p:nvPr>
        </p:nvSpPr>
        <p:spPr>
          <a:xfrm>
            <a:off x="753533" y="2327656"/>
            <a:ext cx="10524067" cy="352704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lvl1pPr>
              <a:defRPr sz="4000">
                <a:latin typeface="+mj-lt"/>
              </a:defRPr>
            </a:lvl1pPr>
          </a:lstStyle>
          <a:p>
            <a:r>
              <a:rPr lang="en-US"/>
              <a:t>Slide Title</a:t>
            </a:r>
          </a:p>
        </p:txBody>
      </p:sp>
    </p:spTree>
    <p:extLst>
      <p:ext uri="{BB962C8B-B14F-4D97-AF65-F5344CB8AC3E}">
        <p14:creationId xmlns:p14="http://schemas.microsoft.com/office/powerpoint/2010/main" val="92526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53533" y="1361408"/>
            <a:ext cx="10524067" cy="664212"/>
          </a:xfrm>
        </p:spPr>
        <p:txBody>
          <a:bodyPr/>
          <a:lstStyle>
            <a:lvl1pPr marL="0" indent="0" algn="ctr">
              <a:buNone/>
              <a:defRPr b="1">
                <a:solidFill>
                  <a:srgbClr val="000000"/>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Subheading</a:t>
            </a:r>
          </a:p>
        </p:txBody>
      </p:sp>
      <p:sp>
        <p:nvSpPr>
          <p:cNvPr id="7" name="Subtitle 2"/>
          <p:cNvSpPr txBox="1">
            <a:spLocks/>
          </p:cNvSpPr>
          <p:nvPr userDrawn="1"/>
        </p:nvSpPr>
        <p:spPr>
          <a:xfrm>
            <a:off x="753533" y="2453069"/>
            <a:ext cx="10524067"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a:p>
        </p:txBody>
      </p:sp>
      <p:sp>
        <p:nvSpPr>
          <p:cNvPr id="11" name="Text Placeholder 10"/>
          <p:cNvSpPr>
            <a:spLocks noGrp="1"/>
          </p:cNvSpPr>
          <p:nvPr>
            <p:ph type="body" sz="quarter" idx="13"/>
          </p:nvPr>
        </p:nvSpPr>
        <p:spPr>
          <a:xfrm>
            <a:off x="753533" y="2327656"/>
            <a:ext cx="10524067" cy="352704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lvl1pPr>
              <a:defRPr sz="4000">
                <a:latin typeface="+mj-lt"/>
              </a:defRPr>
            </a:lvl1pPr>
          </a:lstStyle>
          <a:p>
            <a:r>
              <a:rPr lang="en-US"/>
              <a:t>Slide Title</a:t>
            </a:r>
          </a:p>
        </p:txBody>
      </p:sp>
    </p:spTree>
    <p:extLst>
      <p:ext uri="{BB962C8B-B14F-4D97-AF65-F5344CB8AC3E}">
        <p14:creationId xmlns:p14="http://schemas.microsoft.com/office/powerpoint/2010/main" val="422617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11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3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lvl1pPr>
              <a:defRPr sz="4000">
                <a:latin typeface="+mj-lt"/>
              </a:defRPr>
            </a:lvl1pPr>
          </a:lstStyle>
          <a:p>
            <a:r>
              <a:rPr lang="en-US" dirty="0"/>
              <a:t>Click to edit Master title style</a:t>
            </a:r>
          </a:p>
        </p:txBody>
      </p:sp>
      <p:sp>
        <p:nvSpPr>
          <p:cNvPr id="3" name="Content Placeholder 2"/>
          <p:cNvSpPr>
            <a:spLocks noGrp="1"/>
          </p:cNvSpPr>
          <p:nvPr>
            <p:ph idx="1"/>
          </p:nvPr>
        </p:nvSpPr>
        <p:spPr>
          <a:xfrm>
            <a:off x="609600" y="2286777"/>
            <a:ext cx="10972800" cy="3555883"/>
          </a:xfrm>
        </p:spPr>
        <p:txBody>
          <a:bodyPr/>
          <a:lstStyle>
            <a:lvl1pPr>
              <a:defRPr sz="2800">
                <a:latin typeface="+mj-lt"/>
              </a:defRPr>
            </a:lvl1pPr>
            <a:lvl2pPr>
              <a:defRPr sz="2800">
                <a:latin typeface="+mj-lt"/>
              </a:defRPr>
            </a:lvl2pPr>
            <a:lvl3pPr>
              <a:defRPr sz="2400">
                <a:latin typeface="+mj-lt"/>
              </a:defRPr>
            </a:lvl3pPr>
            <a:lvl4pPr>
              <a:defRPr sz="2400">
                <a:latin typeface="+mj-lt"/>
              </a:defRPr>
            </a:lvl4pPr>
            <a:lvl5pPr>
              <a:defRPr sz="20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4400" b="1" i="0">
                <a:solidFill>
                  <a:srgbClr val="2584C6"/>
                </a:solidFill>
                <a:latin typeface="+mj-lt"/>
                <a:cs typeface="Open Sans"/>
              </a:defRPr>
            </a:lvl1pPr>
          </a:lstStyle>
          <a:p>
            <a:r>
              <a:rPr lang="en-US" dirty="0"/>
              <a:t>Click to edit Master title style</a:t>
            </a:r>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3200" b="0">
                <a:solidFill>
                  <a:srgbClr val="000000"/>
                </a:solidFill>
                <a:latin typeface="+mj-lt"/>
                <a:cs typeface="Open Sans"/>
              </a:defRPr>
            </a:lvl1pPr>
          </a:lstStyle>
          <a:p>
            <a:r>
              <a:rPr lang="en-US" dirty="0"/>
              <a:t>Click to edit Master subtitle style</a:t>
            </a:r>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dirty="0"/>
              <a:t>Click to edit Master title style</a:t>
            </a:r>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b="1" i="0">
                <a:solidFill>
                  <a:srgbClr val="2584C6"/>
                </a:solidFill>
                <a:latin typeface="+mj-lt"/>
                <a:cs typeface="Open Sans"/>
              </a:defRPr>
            </a:lvl1pPr>
          </a:lstStyle>
          <a:p>
            <a:r>
              <a:rPr lang="en-US"/>
              <a:t>Click to edit Master title style</a:t>
            </a:r>
            <a:endParaRPr lang="en-US" dirty="0"/>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Abadi" panose="020B0604020202020204" pitchFamily="34" charset="0"/>
              </a:defRPr>
            </a:lvl1pPr>
          </a:lstStyle>
          <a:p>
            <a:r>
              <a:rPr lang="en-US" dirty="0"/>
              <a:t>Click to edit Master subtitle style</a:t>
            </a:r>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53533" y="1361408"/>
            <a:ext cx="10524067" cy="664212"/>
          </a:xfrm>
        </p:spPr>
        <p:txBody>
          <a:bodyPr/>
          <a:lstStyle>
            <a:lvl1pPr marL="0" indent="0" algn="ctr">
              <a:buNone/>
              <a:defRPr b="1">
                <a:solidFill>
                  <a:srgbClr val="000000"/>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Subheading</a:t>
            </a:r>
          </a:p>
        </p:txBody>
      </p:sp>
      <p:sp>
        <p:nvSpPr>
          <p:cNvPr id="7" name="Subtitle 2"/>
          <p:cNvSpPr txBox="1">
            <a:spLocks/>
          </p:cNvSpPr>
          <p:nvPr userDrawn="1"/>
        </p:nvSpPr>
        <p:spPr>
          <a:xfrm>
            <a:off x="753533" y="2453069"/>
            <a:ext cx="10524067"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a:p>
        </p:txBody>
      </p:sp>
      <p:sp>
        <p:nvSpPr>
          <p:cNvPr id="11" name="Text Placeholder 10"/>
          <p:cNvSpPr>
            <a:spLocks noGrp="1"/>
          </p:cNvSpPr>
          <p:nvPr>
            <p:ph type="body" sz="quarter" idx="13"/>
          </p:nvPr>
        </p:nvSpPr>
        <p:spPr>
          <a:xfrm>
            <a:off x="753533" y="2327656"/>
            <a:ext cx="10524067" cy="352704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609600" y="192332"/>
            <a:ext cx="10972800" cy="690416"/>
          </a:xfrm>
          <a:prstGeom prst="rect">
            <a:avLst/>
          </a:prstGeom>
        </p:spPr>
        <p:txBody>
          <a:bodyPr vert="horz" lIns="91440" tIns="45720" rIns="91440" bIns="45720" rtlCol="0" anchor="ctr">
            <a:noAutofit/>
          </a:bodyPr>
          <a:lstStyle>
            <a:lvl1pPr>
              <a:defRPr sz="4000">
                <a:latin typeface="+mj-lt"/>
              </a:defRPr>
            </a:lvl1pPr>
          </a:lstStyle>
          <a:p>
            <a:r>
              <a:rPr lang="en-US"/>
              <a:t>Slide Title</a:t>
            </a:r>
          </a:p>
        </p:txBody>
      </p:sp>
    </p:spTree>
    <p:extLst>
      <p:ext uri="{BB962C8B-B14F-4D97-AF65-F5344CB8AC3E}">
        <p14:creationId xmlns:p14="http://schemas.microsoft.com/office/powerpoint/2010/main" val="312938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6"/>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7"/>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txStyles>
    <p:titleStyle>
      <a:lvl1pPr algn="l" defTabSz="457200" rtl="0" eaLnBrk="1" fontAlgn="base" hangingPunct="1">
        <a:spcBef>
          <a:spcPct val="0"/>
        </a:spcBef>
        <a:spcAft>
          <a:spcPct val="0"/>
        </a:spcAft>
        <a:defRPr sz="4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bollyarena.net/qa/"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www.slideshare.net/TJUOccupationalTherapy/social-support-presentation-fin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mattcoaty.com/category/feedbac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171EE1-DE2F-4A15-939D-A9B20FBC0F16}"/>
              </a:ext>
            </a:extLst>
          </p:cNvPr>
          <p:cNvPicPr>
            <a:picLocks noChangeAspect="1"/>
          </p:cNvPicPr>
          <p:nvPr/>
        </p:nvPicPr>
        <p:blipFill>
          <a:blip r:embed="rId3"/>
          <a:stretch>
            <a:fillRect/>
          </a:stretch>
        </p:blipFill>
        <p:spPr>
          <a:xfrm>
            <a:off x="6570417" y="2887049"/>
            <a:ext cx="5011983" cy="1958546"/>
          </a:xfrm>
          <a:prstGeom prst="rect">
            <a:avLst/>
          </a:prstGeom>
        </p:spPr>
      </p:pic>
      <p:sp>
        <p:nvSpPr>
          <p:cNvPr id="6" name="Title 5">
            <a:extLst>
              <a:ext uri="{FF2B5EF4-FFF2-40B4-BE49-F238E27FC236}">
                <a16:creationId xmlns:a16="http://schemas.microsoft.com/office/drawing/2014/main" id="{270EEFD1-437E-4349-9A42-EB77CB0B8116}"/>
              </a:ext>
            </a:extLst>
          </p:cNvPr>
          <p:cNvSpPr>
            <a:spLocks noGrp="1"/>
          </p:cNvSpPr>
          <p:nvPr>
            <p:ph type="title"/>
          </p:nvPr>
        </p:nvSpPr>
        <p:spPr/>
        <p:txBody>
          <a:bodyPr/>
          <a:lstStyle/>
          <a:p>
            <a:r>
              <a:rPr lang="en-US" sz="3600" dirty="0">
                <a:latin typeface="+mn-lt"/>
                <a:cs typeface="Arial" panose="020B0604020202020204" pitchFamily="34" charset="0"/>
              </a:rPr>
              <a:t>Step 1: Who?</a:t>
            </a:r>
            <a:endParaRPr lang="en-US" dirty="0">
              <a:latin typeface="+mn-lt"/>
            </a:endParaRPr>
          </a:p>
        </p:txBody>
      </p:sp>
      <p:sp>
        <p:nvSpPr>
          <p:cNvPr id="3" name="Content Placeholder 2">
            <a:extLst>
              <a:ext uri="{FF2B5EF4-FFF2-40B4-BE49-F238E27FC236}">
                <a16:creationId xmlns:a16="http://schemas.microsoft.com/office/drawing/2014/main" id="{27C0C218-5E37-49F0-B359-F504A1AE2D1D}"/>
              </a:ext>
            </a:extLst>
          </p:cNvPr>
          <p:cNvSpPr>
            <a:spLocks noGrp="1"/>
          </p:cNvSpPr>
          <p:nvPr>
            <p:ph sz="half" idx="1"/>
          </p:nvPr>
        </p:nvSpPr>
        <p:spPr>
          <a:xfrm>
            <a:off x="278674" y="2300026"/>
            <a:ext cx="5715726" cy="3554509"/>
          </a:xfrm>
        </p:spPr>
        <p:txBody>
          <a:bodyPr>
            <a:normAutofit fontScale="92500" lnSpcReduction="20000"/>
          </a:bodyPr>
          <a:lstStyle/>
          <a:p>
            <a:pPr lvl="1">
              <a:buFont typeface="Arial" panose="020B0604020202020204" pitchFamily="34" charset="0"/>
              <a:buChar char="•"/>
            </a:pPr>
            <a:r>
              <a:rPr lang="en-US" sz="3200" dirty="0">
                <a:latin typeface="+mn-lt"/>
              </a:rPr>
              <a:t>Anyone who the patient identifies as family, whether biological or not</a:t>
            </a:r>
          </a:p>
          <a:p>
            <a:pPr lvl="1">
              <a:buFont typeface="Arial" panose="020B0604020202020204" pitchFamily="34" charset="0"/>
              <a:buChar char="•"/>
            </a:pPr>
            <a:r>
              <a:rPr lang="en-US" sz="3200" dirty="0">
                <a:latin typeface="+mn-lt"/>
              </a:rPr>
              <a:t>Anyone who provides support to the patient</a:t>
            </a:r>
          </a:p>
          <a:p>
            <a:pPr lvl="1">
              <a:buFont typeface="Arial" panose="020B0604020202020204" pitchFamily="34" charset="0"/>
              <a:buChar char="•"/>
            </a:pPr>
            <a:r>
              <a:rPr lang="en-US" sz="3200" dirty="0">
                <a:latin typeface="+mn-lt"/>
              </a:rPr>
              <a:t>Anyone who the patient is willing to provide consent for the provider to involve in care</a:t>
            </a:r>
          </a:p>
        </p:txBody>
      </p:sp>
    </p:spTree>
    <p:extLst>
      <p:ext uri="{BB962C8B-B14F-4D97-AF65-F5344CB8AC3E}">
        <p14:creationId xmlns:p14="http://schemas.microsoft.com/office/powerpoint/2010/main" val="425739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C11E-13F4-4C52-A1F4-8237FDC632BD}"/>
              </a:ext>
            </a:extLst>
          </p:cNvPr>
          <p:cNvSpPr>
            <a:spLocks noGrp="1"/>
          </p:cNvSpPr>
          <p:nvPr>
            <p:ph type="title"/>
          </p:nvPr>
        </p:nvSpPr>
        <p:spPr/>
        <p:txBody>
          <a:bodyPr/>
          <a:lstStyle/>
          <a:p>
            <a:r>
              <a:rPr lang="en-US" sz="3600" dirty="0">
                <a:latin typeface="+mn-lt"/>
                <a:cs typeface="Arial" panose="020B0604020202020204" pitchFamily="34" charset="0"/>
              </a:rPr>
              <a:t>Step 2: Psychoeducation</a:t>
            </a:r>
          </a:p>
        </p:txBody>
      </p:sp>
      <p:sp>
        <p:nvSpPr>
          <p:cNvPr id="3" name="Content Placeholder 2">
            <a:extLst>
              <a:ext uri="{FF2B5EF4-FFF2-40B4-BE49-F238E27FC236}">
                <a16:creationId xmlns:a16="http://schemas.microsoft.com/office/drawing/2014/main" id="{85A545DD-5B60-4638-89BD-8B937517532E}"/>
              </a:ext>
            </a:extLst>
          </p:cNvPr>
          <p:cNvSpPr>
            <a:spLocks noGrp="1"/>
          </p:cNvSpPr>
          <p:nvPr>
            <p:ph sz="half" idx="1"/>
          </p:nvPr>
        </p:nvSpPr>
        <p:spPr>
          <a:xfrm>
            <a:off x="609600" y="2300026"/>
            <a:ext cx="5695406" cy="3554509"/>
          </a:xfrm>
        </p:spPr>
        <p:txBody>
          <a:bodyPr>
            <a:normAutofit/>
          </a:bodyPr>
          <a:lstStyle/>
          <a:p>
            <a:pPr>
              <a:buFont typeface="Arial" panose="020B0604020202020204" pitchFamily="34" charset="0"/>
              <a:buChar char="•"/>
            </a:pPr>
            <a:r>
              <a:rPr lang="en-US" sz="3000" dirty="0">
                <a:latin typeface="+mn-lt"/>
              </a:rPr>
              <a:t>Trauma and its impact</a:t>
            </a:r>
          </a:p>
          <a:p>
            <a:pPr>
              <a:buFont typeface="Arial" panose="020B0604020202020204" pitchFamily="34" charset="0"/>
              <a:buChar char="•"/>
            </a:pPr>
            <a:r>
              <a:rPr lang="en-US" sz="3000" dirty="0">
                <a:latin typeface="+mn-lt"/>
              </a:rPr>
              <a:t>Client diagnosis psychoeducation</a:t>
            </a:r>
          </a:p>
          <a:p>
            <a:pPr>
              <a:buFont typeface="Arial" panose="020B0604020202020204" pitchFamily="34" charset="0"/>
              <a:buChar char="•"/>
            </a:pPr>
            <a:r>
              <a:rPr lang="en-US" sz="3000" dirty="0">
                <a:latin typeface="+mn-lt"/>
              </a:rPr>
              <a:t>How can family or support network be helpful in the health change behavior process</a:t>
            </a:r>
          </a:p>
          <a:p>
            <a:pPr lvl="1">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F52DA537-CB63-4CD0-BBBE-3A5B0E623513}"/>
              </a:ext>
            </a:extLst>
          </p:cNvPr>
          <p:cNvPicPr>
            <a:picLocks noChangeAspect="1"/>
          </p:cNvPicPr>
          <p:nvPr/>
        </p:nvPicPr>
        <p:blipFill>
          <a:blip r:embed="rId3"/>
          <a:stretch>
            <a:fillRect/>
          </a:stretch>
        </p:blipFill>
        <p:spPr>
          <a:xfrm>
            <a:off x="6645311" y="2603173"/>
            <a:ext cx="4803270" cy="2349263"/>
          </a:xfrm>
          <a:prstGeom prst="rect">
            <a:avLst/>
          </a:prstGeom>
        </p:spPr>
      </p:pic>
    </p:spTree>
    <p:extLst>
      <p:ext uri="{BB962C8B-B14F-4D97-AF65-F5344CB8AC3E}">
        <p14:creationId xmlns:p14="http://schemas.microsoft.com/office/powerpoint/2010/main" val="9300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FE8DA-FF04-49B6-B22A-FE0C3718C654}"/>
              </a:ext>
            </a:extLst>
          </p:cNvPr>
          <p:cNvSpPr>
            <a:spLocks noGrp="1"/>
          </p:cNvSpPr>
          <p:nvPr>
            <p:ph type="title"/>
          </p:nvPr>
        </p:nvSpPr>
        <p:spPr/>
        <p:txBody>
          <a:bodyPr/>
          <a:lstStyle/>
          <a:p>
            <a:r>
              <a:rPr lang="en-US" sz="3600" dirty="0">
                <a:latin typeface="+mn-lt"/>
                <a:cs typeface="Arial" panose="020B0604020202020204" pitchFamily="34" charset="0"/>
              </a:rPr>
              <a:t>Step 3: Discuss…Determine…Document </a:t>
            </a:r>
          </a:p>
        </p:txBody>
      </p:sp>
      <p:sp>
        <p:nvSpPr>
          <p:cNvPr id="3" name="Text Placeholder 2">
            <a:extLst>
              <a:ext uri="{FF2B5EF4-FFF2-40B4-BE49-F238E27FC236}">
                <a16:creationId xmlns:a16="http://schemas.microsoft.com/office/drawing/2014/main" id="{882DD3C1-FA24-4650-BB53-15985B5AFE72}"/>
              </a:ext>
            </a:extLst>
          </p:cNvPr>
          <p:cNvSpPr>
            <a:spLocks noGrp="1"/>
          </p:cNvSpPr>
          <p:nvPr>
            <p:ph sz="half" idx="1"/>
          </p:nvPr>
        </p:nvSpPr>
        <p:spPr>
          <a:xfrm>
            <a:off x="609600" y="2508069"/>
            <a:ext cx="5384800" cy="3346466"/>
          </a:xfrm>
        </p:spPr>
        <p:txBody>
          <a:bodyPr>
            <a:normAutofit/>
          </a:bodyPr>
          <a:lstStyle/>
          <a:p>
            <a:pPr marL="0" indent="0">
              <a:buNone/>
            </a:pPr>
            <a:r>
              <a:rPr lang="en-US" sz="2800" dirty="0">
                <a:latin typeface="+mn-lt"/>
              </a:rPr>
              <a:t>Discuss and document provider and patient’s determination related to HIPAA</a:t>
            </a:r>
          </a:p>
        </p:txBody>
      </p:sp>
      <p:pic>
        <p:nvPicPr>
          <p:cNvPr id="5" name="Picture 4">
            <a:extLst>
              <a:ext uri="{FF2B5EF4-FFF2-40B4-BE49-F238E27FC236}">
                <a16:creationId xmlns:a16="http://schemas.microsoft.com/office/drawing/2014/main" id="{FE664FA7-224E-411F-9661-04057E5348FA}"/>
              </a:ext>
            </a:extLst>
          </p:cNvPr>
          <p:cNvPicPr>
            <a:picLocks noChangeAspect="1"/>
          </p:cNvPicPr>
          <p:nvPr/>
        </p:nvPicPr>
        <p:blipFill>
          <a:blip r:embed="rId2"/>
          <a:stretch>
            <a:fillRect/>
          </a:stretch>
        </p:blipFill>
        <p:spPr>
          <a:xfrm>
            <a:off x="9229997" y="2400704"/>
            <a:ext cx="2095500" cy="2181225"/>
          </a:xfrm>
          <a:prstGeom prst="rect">
            <a:avLst/>
          </a:prstGeom>
        </p:spPr>
      </p:pic>
      <p:pic>
        <p:nvPicPr>
          <p:cNvPr id="6" name="Picture 5">
            <a:extLst>
              <a:ext uri="{FF2B5EF4-FFF2-40B4-BE49-F238E27FC236}">
                <a16:creationId xmlns:a16="http://schemas.microsoft.com/office/drawing/2014/main" id="{1B305FA3-31D8-4FF4-8B76-21331EBCEB45}"/>
              </a:ext>
            </a:extLst>
          </p:cNvPr>
          <p:cNvPicPr>
            <a:picLocks noChangeAspect="1"/>
          </p:cNvPicPr>
          <p:nvPr/>
        </p:nvPicPr>
        <p:blipFill>
          <a:blip r:embed="rId3"/>
          <a:stretch>
            <a:fillRect/>
          </a:stretch>
        </p:blipFill>
        <p:spPr>
          <a:xfrm>
            <a:off x="6302105" y="3159183"/>
            <a:ext cx="2432592" cy="2524388"/>
          </a:xfrm>
          <a:prstGeom prst="rect">
            <a:avLst/>
          </a:prstGeom>
        </p:spPr>
      </p:pic>
    </p:spTree>
    <p:extLst>
      <p:ext uri="{BB962C8B-B14F-4D97-AF65-F5344CB8AC3E}">
        <p14:creationId xmlns:p14="http://schemas.microsoft.com/office/powerpoint/2010/main" val="429035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9BBEE5-6172-49A9-B55C-D355C6E0BABB}"/>
              </a:ext>
            </a:extLst>
          </p:cNvPr>
          <p:cNvPicPr>
            <a:picLocks noChangeAspect="1"/>
          </p:cNvPicPr>
          <p:nvPr/>
        </p:nvPicPr>
        <p:blipFill rotWithShape="1">
          <a:blip r:embed="rId2"/>
          <a:srcRect l="20394" r="18854"/>
          <a:stretch/>
        </p:blipFill>
        <p:spPr>
          <a:xfrm>
            <a:off x="7150443" y="2208999"/>
            <a:ext cx="4245869" cy="3110756"/>
          </a:xfrm>
          <a:prstGeom prst="rect">
            <a:avLst/>
          </a:prstGeom>
        </p:spPr>
      </p:pic>
      <p:sp>
        <p:nvSpPr>
          <p:cNvPr id="4" name="Title 3">
            <a:extLst>
              <a:ext uri="{FF2B5EF4-FFF2-40B4-BE49-F238E27FC236}">
                <a16:creationId xmlns:a16="http://schemas.microsoft.com/office/drawing/2014/main" id="{9C681653-916F-4DAB-A49C-20CDCB3BE642}"/>
              </a:ext>
            </a:extLst>
          </p:cNvPr>
          <p:cNvSpPr>
            <a:spLocks noGrp="1"/>
          </p:cNvSpPr>
          <p:nvPr>
            <p:ph type="title"/>
          </p:nvPr>
        </p:nvSpPr>
        <p:spPr/>
        <p:txBody>
          <a:bodyPr/>
          <a:lstStyle/>
          <a:p>
            <a:r>
              <a:rPr lang="en-US" sz="3600" dirty="0">
                <a:latin typeface="+mn-lt"/>
                <a:cs typeface="Arial" panose="020B0604020202020204" pitchFamily="34" charset="0"/>
              </a:rPr>
              <a:t>Step 4: Acknowledgements</a:t>
            </a:r>
          </a:p>
        </p:txBody>
      </p:sp>
      <p:sp>
        <p:nvSpPr>
          <p:cNvPr id="3" name="Text Placeholder 2">
            <a:extLst>
              <a:ext uri="{FF2B5EF4-FFF2-40B4-BE49-F238E27FC236}">
                <a16:creationId xmlns:a16="http://schemas.microsoft.com/office/drawing/2014/main" id="{26E03AF2-9E91-4A7C-8C8C-A804BBD0E81C}"/>
              </a:ext>
            </a:extLst>
          </p:cNvPr>
          <p:cNvSpPr>
            <a:spLocks noGrp="1"/>
          </p:cNvSpPr>
          <p:nvPr>
            <p:ph sz="half" idx="1"/>
          </p:nvPr>
        </p:nvSpPr>
        <p:spPr/>
        <p:txBody>
          <a:bodyPr>
            <a:normAutofit/>
          </a:bodyPr>
          <a:lstStyle/>
          <a:p>
            <a:pPr marL="0" indent="0">
              <a:buNone/>
            </a:pPr>
            <a:r>
              <a:rPr lang="en-US" sz="3200" dirty="0">
                <a:latin typeface="+mn-lt"/>
              </a:rPr>
              <a:t>Recognize that the person is likely a volunteer and look for ways to appreciate their value</a:t>
            </a:r>
          </a:p>
        </p:txBody>
      </p:sp>
    </p:spTree>
    <p:extLst>
      <p:ext uri="{BB962C8B-B14F-4D97-AF65-F5344CB8AC3E}">
        <p14:creationId xmlns:p14="http://schemas.microsoft.com/office/powerpoint/2010/main" val="29706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9797-C5F7-487A-96A9-F51E075FE610}"/>
              </a:ext>
            </a:extLst>
          </p:cNvPr>
          <p:cNvSpPr>
            <a:spLocks noGrp="1"/>
          </p:cNvSpPr>
          <p:nvPr>
            <p:ph type="title"/>
          </p:nvPr>
        </p:nvSpPr>
        <p:spPr/>
        <p:txBody>
          <a:bodyPr/>
          <a:lstStyle/>
          <a:p>
            <a:r>
              <a:rPr lang="en-US" sz="3600" dirty="0">
                <a:latin typeface="+mn-lt"/>
                <a:cs typeface="Arial" panose="020B0604020202020204" pitchFamily="34" charset="0"/>
              </a:rPr>
              <a:t>Step 5: Maintain Communication</a:t>
            </a:r>
            <a:r>
              <a:rPr lang="en-US" dirty="0">
                <a:latin typeface="+mn-lt"/>
              </a:rPr>
              <a:t>	</a:t>
            </a:r>
          </a:p>
        </p:txBody>
      </p:sp>
      <p:sp>
        <p:nvSpPr>
          <p:cNvPr id="3" name="Content Placeholder 2">
            <a:extLst>
              <a:ext uri="{FF2B5EF4-FFF2-40B4-BE49-F238E27FC236}">
                <a16:creationId xmlns:a16="http://schemas.microsoft.com/office/drawing/2014/main" id="{2554F358-0F97-4453-B318-8031AC2BE1DC}"/>
              </a:ext>
            </a:extLst>
          </p:cNvPr>
          <p:cNvSpPr>
            <a:spLocks noGrp="1"/>
          </p:cNvSpPr>
          <p:nvPr>
            <p:ph sz="half" idx="1"/>
          </p:nvPr>
        </p:nvSpPr>
        <p:spPr>
          <a:xfrm>
            <a:off x="609599" y="2300026"/>
            <a:ext cx="5800825" cy="3554509"/>
          </a:xfrm>
        </p:spPr>
        <p:txBody>
          <a:bodyPr>
            <a:normAutofit/>
          </a:bodyPr>
          <a:lstStyle/>
          <a:p>
            <a:pPr marL="0" indent="0">
              <a:buNone/>
            </a:pPr>
            <a:r>
              <a:rPr lang="en-US" sz="2800" dirty="0">
                <a:latin typeface="+mn-lt"/>
              </a:rPr>
              <a:t>Maintain an open and transparent dialogue with the family or support network about their comfort in inclusion in the treatment team and what they need to feel safe and open in the process.</a:t>
            </a:r>
          </a:p>
          <a:p>
            <a:endParaRPr lang="en-US" sz="2400" dirty="0"/>
          </a:p>
        </p:txBody>
      </p:sp>
      <p:pic>
        <p:nvPicPr>
          <p:cNvPr id="4" name="Picture 3">
            <a:extLst>
              <a:ext uri="{FF2B5EF4-FFF2-40B4-BE49-F238E27FC236}">
                <a16:creationId xmlns:a16="http://schemas.microsoft.com/office/drawing/2014/main" id="{8787E49D-9647-42C7-8C6B-E1BD037DD23D}"/>
              </a:ext>
            </a:extLst>
          </p:cNvPr>
          <p:cNvPicPr>
            <a:picLocks noChangeAspect="1"/>
          </p:cNvPicPr>
          <p:nvPr/>
        </p:nvPicPr>
        <p:blipFill>
          <a:blip r:embed="rId2"/>
          <a:stretch>
            <a:fillRect/>
          </a:stretch>
        </p:blipFill>
        <p:spPr>
          <a:xfrm>
            <a:off x="6948167" y="2703756"/>
            <a:ext cx="4783095" cy="2747048"/>
          </a:xfrm>
          <a:prstGeom prst="rect">
            <a:avLst/>
          </a:prstGeom>
        </p:spPr>
      </p:pic>
    </p:spTree>
    <p:extLst>
      <p:ext uri="{BB962C8B-B14F-4D97-AF65-F5344CB8AC3E}">
        <p14:creationId xmlns:p14="http://schemas.microsoft.com/office/powerpoint/2010/main" val="239303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ackboard, wall, painted, building&#10;&#10;Description automatically generated">
            <a:extLst>
              <a:ext uri="{FF2B5EF4-FFF2-40B4-BE49-F238E27FC236}">
                <a16:creationId xmlns:a16="http://schemas.microsoft.com/office/drawing/2014/main" id="{938E0326-E9E9-4B85-B5E1-0972583DC1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77515" y="1385037"/>
            <a:ext cx="6236970" cy="4469130"/>
          </a:xfrm>
          <a:prstGeom prst="rect">
            <a:avLst/>
          </a:prstGeom>
        </p:spPr>
      </p:pic>
    </p:spTree>
    <p:extLst>
      <p:ext uri="{BB962C8B-B14F-4D97-AF65-F5344CB8AC3E}">
        <p14:creationId xmlns:p14="http://schemas.microsoft.com/office/powerpoint/2010/main" val="83984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ABEE38-5FEB-482C-B1BF-A72807C2F37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1640"/>
          <a:stretch/>
        </p:blipFill>
        <p:spPr>
          <a:xfrm>
            <a:off x="3266065" y="2595154"/>
            <a:ext cx="5659869" cy="3329810"/>
          </a:xfrm>
          <a:prstGeom prst="rect">
            <a:avLst/>
          </a:prstGeom>
        </p:spPr>
      </p:pic>
      <p:sp>
        <p:nvSpPr>
          <p:cNvPr id="4" name="Title 3"/>
          <p:cNvSpPr>
            <a:spLocks noGrp="1"/>
          </p:cNvSpPr>
          <p:nvPr>
            <p:ph type="ctrTitle"/>
          </p:nvPr>
        </p:nvSpPr>
        <p:spPr>
          <a:xfrm>
            <a:off x="914400" y="1383121"/>
            <a:ext cx="10363200" cy="1283077"/>
          </a:xfrm>
        </p:spPr>
        <p:txBody>
          <a:bodyPr/>
          <a:lstStyle/>
          <a:p>
            <a:r>
              <a:rPr lang="en-US" sz="4800" dirty="0">
                <a:latin typeface="+mn-lt"/>
              </a:rPr>
              <a:t>Engaging Families and Support Networks</a:t>
            </a:r>
          </a:p>
        </p:txBody>
      </p:sp>
    </p:spTree>
    <p:extLst>
      <p:ext uri="{BB962C8B-B14F-4D97-AF65-F5344CB8AC3E}">
        <p14:creationId xmlns:p14="http://schemas.microsoft.com/office/powerpoint/2010/main" val="198282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4"/>
          <p:cNvSpPr>
            <a:spLocks noGrp="1"/>
          </p:cNvSpPr>
          <p:nvPr>
            <p:ph type="title"/>
          </p:nvPr>
        </p:nvSpPr>
        <p:spPr>
          <a:noFill/>
          <a:ln>
            <a:miter lim="800000"/>
            <a:headEnd/>
            <a:tailEnd/>
          </a:ln>
        </p:spPr>
        <p:txBody>
          <a:bodyPr vert="horz" wrap="square" lIns="91440" tIns="45720" rIns="91440" bIns="45720" numCol="1" anchor="t" anchorCtr="0" compatLnSpc="1">
            <a:prstTxWarp prst="textNoShape">
              <a:avLst/>
            </a:prstTxWarp>
          </a:bodyPr>
          <a:lstStyle/>
          <a:p>
            <a:r>
              <a:rPr lang="en-US" altLang="en-US" sz="3600" dirty="0">
                <a:latin typeface="+mn-lt"/>
                <a:cs typeface="Arial" panose="020B0604020202020204" pitchFamily="34" charset="0"/>
              </a:rPr>
              <a:t>Overview</a:t>
            </a:r>
          </a:p>
        </p:txBody>
      </p:sp>
      <p:sp>
        <p:nvSpPr>
          <p:cNvPr id="6147" name="Content Placeholder 2"/>
          <p:cNvSpPr>
            <a:spLocks noGrp="1"/>
          </p:cNvSpPr>
          <p:nvPr>
            <p:ph idx="1"/>
          </p:nvPr>
        </p:nvSpPr>
        <p:spPr>
          <a:xfrm>
            <a:off x="609600" y="2286777"/>
            <a:ext cx="6635931" cy="3555883"/>
          </a:xfrm>
          <a:extLst>
            <a:ext uri="{FAA26D3D-D897-4be2-8F04-BA451C77F1D7}"/>
          </a:extLst>
        </p:spPr>
        <p:txBody>
          <a:bodyPr>
            <a:normAutofit/>
          </a:bodyPr>
          <a:lstStyle/>
          <a:p>
            <a:pPr>
              <a:buFont typeface="Arial" pitchFamily="34" charset="0"/>
              <a:buChar char="•"/>
              <a:defRPr/>
            </a:pPr>
            <a:r>
              <a:rPr lang="en-US" dirty="0">
                <a:latin typeface="+mn-lt"/>
                <a:cs typeface="Arial" panose="020B0604020202020204" pitchFamily="34" charset="0"/>
              </a:rPr>
              <a:t>Who, Why, How, When and Where</a:t>
            </a:r>
          </a:p>
          <a:p>
            <a:pPr>
              <a:buFont typeface="Arial" pitchFamily="34" charset="0"/>
              <a:buChar char="•"/>
              <a:defRPr/>
            </a:pPr>
            <a:r>
              <a:rPr lang="en-US" dirty="0">
                <a:latin typeface="+mn-lt"/>
                <a:cs typeface="Arial" panose="020B0604020202020204" pitchFamily="34" charset="0"/>
              </a:rPr>
              <a:t>What Does this Mean in a Trauma-informed Primary Care Organization</a:t>
            </a:r>
          </a:p>
          <a:p>
            <a:pPr>
              <a:buFont typeface="Arial" pitchFamily="34" charset="0"/>
              <a:buChar char="•"/>
              <a:defRPr/>
            </a:pPr>
            <a:r>
              <a:rPr lang="en-US" dirty="0">
                <a:latin typeface="+mn-lt"/>
                <a:cs typeface="Arial" panose="020B0604020202020204" pitchFamily="34" charset="0"/>
              </a:rPr>
              <a:t>Identify Ways to Engage Families and Support Networks</a:t>
            </a:r>
          </a:p>
          <a:p>
            <a:pPr marL="0" indent="0">
              <a:buNone/>
              <a:defRPr/>
            </a:pP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060780" y="1669448"/>
            <a:ext cx="3077942" cy="3714968"/>
          </a:xfrm>
          <a:prstGeom prst="rect">
            <a:avLst/>
          </a:prstGeom>
        </p:spPr>
      </p:pic>
    </p:spTree>
    <p:extLst>
      <p:ext uri="{BB962C8B-B14F-4D97-AF65-F5344CB8AC3E}">
        <p14:creationId xmlns:p14="http://schemas.microsoft.com/office/powerpoint/2010/main" val="233379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834066" y="3595404"/>
            <a:ext cx="3357934" cy="2040411"/>
          </a:xfrm>
          <a:prstGeom prst="rect">
            <a:avLst/>
          </a:prstGeom>
        </p:spPr>
      </p:pic>
      <p:pic>
        <p:nvPicPr>
          <p:cNvPr id="4" name="Picture 3"/>
          <p:cNvPicPr>
            <a:picLocks noChangeAspect="1"/>
          </p:cNvPicPr>
          <p:nvPr/>
        </p:nvPicPr>
        <p:blipFill>
          <a:blip r:embed="rId4"/>
          <a:stretch>
            <a:fillRect/>
          </a:stretch>
        </p:blipFill>
        <p:spPr>
          <a:xfrm>
            <a:off x="9689292" y="1441193"/>
            <a:ext cx="2338211" cy="1751401"/>
          </a:xfrm>
          <a:prstGeom prst="rect">
            <a:avLst/>
          </a:prstGeom>
        </p:spPr>
      </p:pic>
      <p:sp>
        <p:nvSpPr>
          <p:cNvPr id="2" name="Title 1"/>
          <p:cNvSpPr>
            <a:spLocks noGrp="1"/>
          </p:cNvSpPr>
          <p:nvPr>
            <p:ph type="title"/>
          </p:nvPr>
        </p:nvSpPr>
        <p:spPr/>
        <p:txBody>
          <a:bodyPr/>
          <a:lstStyle/>
          <a:p>
            <a:r>
              <a:rPr lang="en-US" sz="3600" dirty="0">
                <a:latin typeface="+mn-lt"/>
                <a:cs typeface="Arial" panose="020B0604020202020204" pitchFamily="34" charset="0"/>
              </a:rPr>
              <a:t>Family and Support Networks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altLang="en-US" sz="3200" dirty="0">
                <a:latin typeface="+mn-lt"/>
                <a:cs typeface="Arial" panose="020B0604020202020204" pitchFamily="34" charset="0"/>
              </a:rPr>
              <a:t>Having a Voice</a:t>
            </a:r>
          </a:p>
          <a:p>
            <a:pPr>
              <a:buFont typeface="Arial" panose="020B0604020202020204" pitchFamily="34" charset="0"/>
              <a:buChar char="•"/>
            </a:pPr>
            <a:r>
              <a:rPr lang="en-US" altLang="en-US" sz="3200" dirty="0">
                <a:latin typeface="+mn-lt"/>
                <a:cs typeface="Arial" panose="020B0604020202020204" pitchFamily="34" charset="0"/>
              </a:rPr>
              <a:t>Finding a Connection</a:t>
            </a:r>
          </a:p>
          <a:p>
            <a:pPr>
              <a:buFont typeface="Arial" panose="020B0604020202020204" pitchFamily="34" charset="0"/>
              <a:buChar char="•"/>
            </a:pPr>
            <a:r>
              <a:rPr lang="en-US" altLang="en-US" sz="3200" dirty="0">
                <a:latin typeface="+mn-lt"/>
                <a:cs typeface="Arial" panose="020B0604020202020204" pitchFamily="34" charset="0"/>
              </a:rPr>
              <a:t>Building Bridges</a:t>
            </a:r>
          </a:p>
          <a:p>
            <a:pPr>
              <a:buFont typeface="Arial" panose="020B0604020202020204" pitchFamily="34" charset="0"/>
              <a:buChar char="•"/>
            </a:pPr>
            <a:r>
              <a:rPr lang="en-US" altLang="en-US" sz="3200" dirty="0">
                <a:latin typeface="+mn-lt"/>
                <a:cs typeface="Arial" panose="020B0604020202020204" pitchFamily="34" charset="0"/>
              </a:rPr>
              <a:t>Navigating Systems</a:t>
            </a:r>
            <a:endParaRPr lang="en-US" sz="3200" dirty="0">
              <a:latin typeface="+mn-lt"/>
            </a:endParaRPr>
          </a:p>
        </p:txBody>
      </p:sp>
      <p:pic>
        <p:nvPicPr>
          <p:cNvPr id="5" name="Picture 4"/>
          <p:cNvPicPr>
            <a:picLocks noChangeAspect="1"/>
          </p:cNvPicPr>
          <p:nvPr/>
        </p:nvPicPr>
        <p:blipFill>
          <a:blip r:embed="rId5"/>
          <a:stretch>
            <a:fillRect/>
          </a:stretch>
        </p:blipFill>
        <p:spPr>
          <a:xfrm>
            <a:off x="7402287" y="1254291"/>
            <a:ext cx="2143125" cy="2143125"/>
          </a:xfrm>
          <a:prstGeom prst="rect">
            <a:avLst/>
          </a:prstGeom>
        </p:spPr>
      </p:pic>
      <p:pic>
        <p:nvPicPr>
          <p:cNvPr id="7" name="Picture 6"/>
          <p:cNvPicPr>
            <a:picLocks noChangeAspect="1"/>
          </p:cNvPicPr>
          <p:nvPr/>
        </p:nvPicPr>
        <p:blipFill>
          <a:blip r:embed="rId6"/>
          <a:stretch>
            <a:fillRect/>
          </a:stretch>
        </p:blipFill>
        <p:spPr>
          <a:xfrm>
            <a:off x="6096000" y="3741321"/>
            <a:ext cx="2143125" cy="2143125"/>
          </a:xfrm>
          <a:prstGeom prst="rect">
            <a:avLst/>
          </a:prstGeom>
        </p:spPr>
      </p:pic>
    </p:spTree>
    <p:extLst>
      <p:ext uri="{BB962C8B-B14F-4D97-AF65-F5344CB8AC3E}">
        <p14:creationId xmlns:p14="http://schemas.microsoft.com/office/powerpoint/2010/main" val="123265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609600" y="2147440"/>
            <a:ext cx="10972800" cy="3826640"/>
          </a:xfrm>
        </p:spPr>
        <p:txBody>
          <a:bodyPr>
            <a:noAutofit/>
          </a:bodyPr>
          <a:lstStyle/>
          <a:p>
            <a:pPr lvl="1"/>
            <a:r>
              <a:rPr lang="en-US" altLang="en-US" sz="2600" dirty="0">
                <a:latin typeface="+mn-lt"/>
                <a:cs typeface="Arial" panose="020B0604020202020204" pitchFamily="34" charset="0"/>
              </a:rPr>
              <a:t>Patient – Centered Care – including planning, health behavior change, etc.</a:t>
            </a:r>
          </a:p>
          <a:p>
            <a:pPr lvl="1"/>
            <a:r>
              <a:rPr lang="en-US" altLang="en-US" sz="2600" dirty="0">
                <a:latin typeface="+mn-lt"/>
                <a:cs typeface="Arial" panose="020B0604020202020204" pitchFamily="34" charset="0"/>
              </a:rPr>
              <a:t>Policy and procedures committees</a:t>
            </a:r>
          </a:p>
          <a:p>
            <a:pPr lvl="1"/>
            <a:r>
              <a:rPr lang="en-US" altLang="en-US" sz="2600" dirty="0">
                <a:latin typeface="+mn-lt"/>
                <a:cs typeface="Arial" panose="020B0604020202020204" pitchFamily="34" charset="0"/>
              </a:rPr>
              <a:t>Key standing committees</a:t>
            </a:r>
          </a:p>
          <a:p>
            <a:pPr lvl="1"/>
            <a:r>
              <a:rPr lang="en-US" altLang="en-US" sz="2600" dirty="0">
                <a:latin typeface="+mn-lt"/>
                <a:cs typeface="Arial" panose="020B0604020202020204" pitchFamily="34" charset="0"/>
              </a:rPr>
              <a:t>Task forces</a:t>
            </a:r>
          </a:p>
          <a:p>
            <a:pPr lvl="1"/>
            <a:r>
              <a:rPr lang="en-US" altLang="en-US" sz="2600" dirty="0">
                <a:latin typeface="+mn-lt"/>
                <a:cs typeface="Arial" panose="020B0604020202020204" pitchFamily="34" charset="0"/>
              </a:rPr>
              <a:t>Workgroups</a:t>
            </a:r>
          </a:p>
          <a:p>
            <a:pPr lvl="1"/>
            <a:r>
              <a:rPr lang="en-US" altLang="en-US" sz="2600" dirty="0">
                <a:latin typeface="+mn-lt"/>
                <a:cs typeface="Arial" panose="020B0604020202020204" pitchFamily="34" charset="0"/>
              </a:rPr>
              <a:t>New staff interviewing and hiring panels</a:t>
            </a:r>
          </a:p>
          <a:p>
            <a:pPr lvl="1"/>
            <a:r>
              <a:rPr lang="en-US" altLang="en-US" sz="2600" dirty="0">
                <a:latin typeface="+mn-lt"/>
                <a:cs typeface="Arial" panose="020B0604020202020204" pitchFamily="34" charset="0"/>
              </a:rPr>
              <a:t>Councils</a:t>
            </a:r>
          </a:p>
          <a:p>
            <a:pPr lvl="1"/>
            <a:r>
              <a:rPr lang="en-US" altLang="en-US" sz="2600" dirty="0">
                <a:latin typeface="+mn-lt"/>
                <a:cs typeface="Arial" panose="020B0604020202020204" pitchFamily="34" charset="0"/>
              </a:rPr>
              <a:t>Advisory and agency boards </a:t>
            </a:r>
          </a:p>
        </p:txBody>
      </p:sp>
      <p:pic>
        <p:nvPicPr>
          <p:cNvPr id="1026" name="Picture 2" descr="Image result for committ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84" y="2903897"/>
            <a:ext cx="3657601" cy="2739671"/>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bwMode="auto">
          <a:xfrm>
            <a:off x="609600" y="1505395"/>
            <a:ext cx="10972800" cy="445051"/>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600" dirty="0">
                <a:latin typeface="+mn-lt"/>
                <a:cs typeface="Arial" panose="020B0604020202020204" pitchFamily="34" charset="0"/>
              </a:rPr>
              <a:t>Where Can We Include their Voices</a:t>
            </a:r>
          </a:p>
        </p:txBody>
      </p:sp>
    </p:spTree>
    <p:extLst>
      <p:ext uri="{BB962C8B-B14F-4D97-AF65-F5344CB8AC3E}">
        <p14:creationId xmlns:p14="http://schemas.microsoft.com/office/powerpoint/2010/main" val="36732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609600" y="2286777"/>
            <a:ext cx="7567749" cy="3555883"/>
          </a:xfrm>
        </p:spPr>
        <p:txBody>
          <a:bodyPr>
            <a:noAutofit/>
          </a:bodyPr>
          <a:lstStyle/>
          <a:p>
            <a:r>
              <a:rPr lang="en-US" altLang="en-US" dirty="0">
                <a:latin typeface="+mn-lt"/>
                <a:ea typeface="MS PGothic"/>
                <a:cs typeface="Arial"/>
              </a:rPr>
              <a:t>Direct services with client </a:t>
            </a:r>
            <a:endParaRPr lang="en-US" altLang="en-US" dirty="0">
              <a:latin typeface="+mn-lt"/>
              <a:cs typeface="Arial" panose="020B0604020202020204" pitchFamily="34" charset="0"/>
            </a:endParaRPr>
          </a:p>
          <a:p>
            <a:r>
              <a:rPr lang="en-US" altLang="en-US" dirty="0">
                <a:latin typeface="+mn-lt"/>
                <a:cs typeface="Arial" panose="020B0604020202020204" pitchFamily="34" charset="0"/>
              </a:rPr>
              <a:t>Advocacy </a:t>
            </a:r>
          </a:p>
          <a:p>
            <a:r>
              <a:rPr lang="en-US" altLang="en-US" dirty="0">
                <a:latin typeface="+mn-lt"/>
                <a:cs typeface="Arial" panose="020B0604020202020204" pitchFamily="34" charset="0"/>
              </a:rPr>
              <a:t>Welcoming and orienting new patients/families to the organization</a:t>
            </a:r>
          </a:p>
          <a:p>
            <a:r>
              <a:rPr lang="en-US" altLang="en-US" dirty="0">
                <a:latin typeface="+mn-lt"/>
                <a:cs typeface="Arial" panose="020B0604020202020204" pitchFamily="34" charset="0"/>
              </a:rPr>
              <a:t>Involvement in orientation and training</a:t>
            </a:r>
          </a:p>
          <a:p>
            <a:r>
              <a:rPr lang="en-US" altLang="en-US" dirty="0">
                <a:latin typeface="+mn-lt"/>
                <a:cs typeface="Arial" panose="020B0604020202020204" pitchFamily="34" charset="0"/>
              </a:rPr>
              <a:t>Bring their voice to the table with your partners</a:t>
            </a:r>
          </a:p>
          <a:p>
            <a:pPr lvl="1"/>
            <a:endParaRPr lang="en-US"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177349" y="2745242"/>
            <a:ext cx="3525264" cy="1628775"/>
          </a:xfrm>
          <a:prstGeom prst="rect">
            <a:avLst/>
          </a:prstGeom>
        </p:spPr>
      </p:pic>
      <p:sp>
        <p:nvSpPr>
          <p:cNvPr id="18434" name="Title 1"/>
          <p:cNvSpPr>
            <a:spLocks noGrp="1"/>
          </p:cNvSpPr>
          <p:nvPr>
            <p:ph type="title"/>
          </p:nvPr>
        </p:nvSpPr>
        <p:spPr bwMode="auto">
          <a:xfrm>
            <a:off x="609600" y="1547528"/>
            <a:ext cx="10972800" cy="445051"/>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600" dirty="0">
                <a:latin typeface="+mn-lt"/>
                <a:cs typeface="Arial" panose="020B0604020202020204" pitchFamily="34" charset="0"/>
              </a:rPr>
              <a:t>How Do We Use the Voice</a:t>
            </a:r>
          </a:p>
        </p:txBody>
      </p:sp>
    </p:spTree>
    <p:extLst>
      <p:ext uri="{BB962C8B-B14F-4D97-AF65-F5344CB8AC3E}">
        <p14:creationId xmlns:p14="http://schemas.microsoft.com/office/powerpoint/2010/main" val="24331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71954" y="2145971"/>
            <a:ext cx="3499123" cy="3172934"/>
          </a:xfrm>
          <a:prstGeom prst="rect">
            <a:avLst/>
          </a:prstGeom>
        </p:spPr>
      </p:pic>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ltLang="en-US" sz="3600" dirty="0">
                <a:latin typeface="+mn-lt"/>
                <a:cs typeface="Arial" panose="020B0604020202020204" pitchFamily="34" charset="0"/>
              </a:rPr>
              <a:t>Formal Systems</a:t>
            </a:r>
          </a:p>
        </p:txBody>
      </p:sp>
      <p:sp>
        <p:nvSpPr>
          <p:cNvPr id="3" name="Content Placeholder 2"/>
          <p:cNvSpPr>
            <a:spLocks noGrp="1"/>
          </p:cNvSpPr>
          <p:nvPr>
            <p:ph sz="half" idx="1"/>
          </p:nvPr>
        </p:nvSpPr>
        <p:spPr/>
        <p:txBody>
          <a:bodyPr>
            <a:normAutofit fontScale="85000" lnSpcReduction="10000"/>
          </a:bodyPr>
          <a:lstStyle/>
          <a:p>
            <a:pPr marL="0" indent="0">
              <a:buNone/>
              <a:defRPr/>
            </a:pPr>
            <a:r>
              <a:rPr lang="en-US" sz="3200" b="1" dirty="0">
                <a:latin typeface="+mn-lt"/>
              </a:rPr>
              <a:t>Purpose</a:t>
            </a:r>
            <a:r>
              <a:rPr lang="en-US" sz="3200" dirty="0">
                <a:latin typeface="+mn-lt"/>
              </a:rPr>
              <a:t>:</a:t>
            </a:r>
          </a:p>
          <a:p>
            <a:pPr lvl="1">
              <a:buFont typeface="Arial" panose="020B0604020202020204" pitchFamily="34" charset="0"/>
              <a:buChar char="•"/>
              <a:defRPr/>
            </a:pPr>
            <a:r>
              <a:rPr lang="en-US" sz="3200" dirty="0">
                <a:latin typeface="+mn-lt"/>
              </a:rPr>
              <a:t>Continuously gathering family and support network feedback</a:t>
            </a:r>
          </a:p>
          <a:p>
            <a:pPr lvl="1">
              <a:buFont typeface="Arial" panose="020B0604020202020204" pitchFamily="34" charset="0"/>
              <a:buChar char="•"/>
              <a:defRPr/>
            </a:pPr>
            <a:r>
              <a:rPr lang="en-US" sz="3200" dirty="0">
                <a:latin typeface="+mn-lt"/>
              </a:rPr>
              <a:t>Identify problem areas</a:t>
            </a:r>
          </a:p>
          <a:p>
            <a:pPr lvl="1">
              <a:buFont typeface="Arial" panose="020B0604020202020204" pitchFamily="34" charset="0"/>
              <a:buChar char="•"/>
              <a:defRPr/>
            </a:pPr>
            <a:r>
              <a:rPr lang="en-US" sz="3200" dirty="0">
                <a:latin typeface="+mn-lt"/>
              </a:rPr>
              <a:t>Make improvements as needed</a:t>
            </a:r>
          </a:p>
          <a:p>
            <a:pPr lvl="1">
              <a:buFont typeface="Arial" panose="020B0604020202020204" pitchFamily="34" charset="0"/>
              <a:buChar char="•"/>
              <a:defRPr/>
            </a:pPr>
            <a:r>
              <a:rPr lang="en-US" sz="3200" dirty="0">
                <a:latin typeface="+mn-lt"/>
              </a:rPr>
              <a:t>Support your efforts to listen to your patient</a:t>
            </a:r>
          </a:p>
          <a:p>
            <a:pPr marL="457200" lvl="1" indent="0">
              <a:buNone/>
              <a:defRPr/>
            </a:pPr>
            <a:endParaRPr lang="en-US" dirty="0"/>
          </a:p>
          <a:p>
            <a:pPr marL="457200" lvl="1" indent="0">
              <a:buNone/>
              <a:defRPr/>
            </a:pPr>
            <a:endParaRPr lang="en-US" dirty="0"/>
          </a:p>
        </p:txBody>
      </p:sp>
      <p:sp>
        <p:nvSpPr>
          <p:cNvPr id="2" name="AutoShape 2" descr="Image result for gathering feedbac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gathering feedbac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athering feedbac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040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rgbClr val="558ED5"/>
              </a:buClr>
              <a:buSzPts val="2800"/>
            </a:pPr>
            <a:r>
              <a:rPr lang="en-US" sz="3600" dirty="0">
                <a:latin typeface="+mn-lt"/>
                <a:cs typeface="Arial" panose="020B0604020202020204" pitchFamily="34" charset="0"/>
                <a:sym typeface="Calibri"/>
              </a:rPr>
              <a:t>Tips for Sharing Information</a:t>
            </a:r>
            <a:endParaRPr sz="3600" dirty="0">
              <a:latin typeface="+mn-lt"/>
              <a:cs typeface="Arial" panose="020B0604020202020204" pitchFamily="34" charset="0"/>
              <a:sym typeface="Calibri"/>
            </a:endParaRPr>
          </a:p>
        </p:txBody>
      </p:sp>
      <p:sp>
        <p:nvSpPr>
          <p:cNvPr id="91" name="Google Shape;91;p16"/>
          <p:cNvSpPr/>
          <p:nvPr/>
        </p:nvSpPr>
        <p:spPr>
          <a:xfrm>
            <a:off x="1841500" y="1301325"/>
            <a:ext cx="7397400" cy="4746000"/>
          </a:xfrm>
          <a:prstGeom prst="rect">
            <a:avLst/>
          </a:prstGeom>
          <a:noFill/>
          <a:ln>
            <a:noFill/>
          </a:ln>
        </p:spPr>
        <p:txBody>
          <a:bodyPr spcFirstLastPara="1" wrap="square" lIns="91425" tIns="45700" rIns="91425" bIns="45700" anchor="t" anchorCtr="0">
            <a:noAutofit/>
          </a:bodyPr>
          <a:lstStyle/>
          <a:p>
            <a:pPr eaLnBrk="1" fontAlgn="auto" hangingPunct="1">
              <a:spcBef>
                <a:spcPts val="0"/>
              </a:spcBef>
              <a:spcAft>
                <a:spcPts val="0"/>
              </a:spcAft>
              <a:buClr>
                <a:srgbClr val="000000"/>
              </a:buClr>
              <a:buSzPts val="3000"/>
              <a:defRPr/>
            </a:pPr>
            <a:endParaRPr sz="3000" i="1">
              <a:solidFill>
                <a:prstClr val="black"/>
              </a:solidFill>
              <a:latin typeface="Calibri"/>
              <a:ea typeface="Calibri"/>
              <a:cs typeface="Calibri"/>
              <a:sym typeface="Calibri"/>
            </a:endParaRPr>
          </a:p>
        </p:txBody>
      </p:sp>
      <p:sp>
        <p:nvSpPr>
          <p:cNvPr id="3" name="TextBox 2">
            <a:extLst>
              <a:ext uri="{FF2B5EF4-FFF2-40B4-BE49-F238E27FC236}">
                <a16:creationId xmlns:a16="http://schemas.microsoft.com/office/drawing/2014/main" id="{47BBA2FC-3678-4A8D-ACB9-0A767576B6A7}"/>
              </a:ext>
            </a:extLst>
          </p:cNvPr>
          <p:cNvSpPr txBox="1"/>
          <p:nvPr/>
        </p:nvSpPr>
        <p:spPr>
          <a:xfrm>
            <a:off x="348343" y="2448132"/>
            <a:ext cx="6089302" cy="3108543"/>
          </a:xfrm>
          <a:prstGeom prst="rect">
            <a:avLst/>
          </a:prstGeom>
          <a:noFill/>
        </p:spPr>
        <p:txBody>
          <a:bodyPr wrap="square" rtlCol="0">
            <a:spAutoFit/>
          </a:bodyPr>
          <a:lstStyle/>
          <a:p>
            <a:pPr eaLnBrk="1" fontAlgn="auto" hangingPunct="1">
              <a:spcBef>
                <a:spcPts val="0"/>
              </a:spcBef>
              <a:spcAft>
                <a:spcPts val="0"/>
              </a:spcAft>
              <a:defRPr/>
            </a:pPr>
            <a:r>
              <a:rPr lang="en-US" sz="2800" dirty="0">
                <a:solidFill>
                  <a:prstClr val="black"/>
                </a:solidFill>
                <a:latin typeface="Calibri"/>
                <a:ea typeface="+mn-ea"/>
              </a:rPr>
              <a:t>People may not give you useful feedback </a:t>
            </a:r>
            <a:r>
              <a:rPr lang="en-US" sz="2800" b="1" dirty="0">
                <a:solidFill>
                  <a:prstClr val="black"/>
                </a:solidFill>
                <a:latin typeface="Calibri"/>
                <a:ea typeface="+mn-ea"/>
              </a:rPr>
              <a:t>unless</a:t>
            </a:r>
            <a:r>
              <a:rPr lang="en-US" sz="2800" dirty="0">
                <a:solidFill>
                  <a:prstClr val="black"/>
                </a:solidFill>
                <a:latin typeface="Calibri"/>
                <a:ea typeface="+mn-ea"/>
              </a:rPr>
              <a:t>:</a:t>
            </a:r>
          </a:p>
          <a:p>
            <a:pPr eaLnBrk="1" fontAlgn="auto" hangingPunct="1">
              <a:spcBef>
                <a:spcPts val="0"/>
              </a:spcBef>
              <a:spcAft>
                <a:spcPts val="0"/>
              </a:spcAft>
              <a:defRPr/>
            </a:pPr>
            <a:endParaRPr lang="en-US" sz="2800" dirty="0">
              <a:solidFill>
                <a:prstClr val="black"/>
              </a:solidFill>
              <a:latin typeface="Calibri"/>
              <a:ea typeface="+mn-ea"/>
            </a:endParaRPr>
          </a:p>
          <a:p>
            <a:pPr marL="342900" indent="-342900" eaLnBrk="1" fontAlgn="auto" hangingPunct="1">
              <a:spcBef>
                <a:spcPts val="0"/>
              </a:spcBef>
              <a:spcAft>
                <a:spcPts val="0"/>
              </a:spcAft>
              <a:buFont typeface="+mj-lt"/>
              <a:buAutoNum type="arabicPeriod"/>
              <a:defRPr/>
            </a:pPr>
            <a:r>
              <a:rPr lang="en-US" sz="2800" dirty="0">
                <a:solidFill>
                  <a:prstClr val="black"/>
                </a:solidFill>
                <a:latin typeface="Calibri"/>
                <a:ea typeface="+mn-ea"/>
              </a:rPr>
              <a:t>You make it </a:t>
            </a:r>
            <a:r>
              <a:rPr lang="en-US" sz="2800" b="1" dirty="0">
                <a:solidFill>
                  <a:prstClr val="black"/>
                </a:solidFill>
                <a:latin typeface="Calibri"/>
                <a:ea typeface="+mn-ea"/>
              </a:rPr>
              <a:t>easy</a:t>
            </a:r>
            <a:r>
              <a:rPr lang="en-US" sz="2800" dirty="0">
                <a:solidFill>
                  <a:prstClr val="black"/>
                </a:solidFill>
                <a:latin typeface="Calibri"/>
                <a:ea typeface="+mn-ea"/>
              </a:rPr>
              <a:t> for them</a:t>
            </a:r>
          </a:p>
          <a:p>
            <a:pPr marL="342900" indent="-342900" eaLnBrk="1" fontAlgn="auto" hangingPunct="1">
              <a:spcBef>
                <a:spcPts val="0"/>
              </a:spcBef>
              <a:spcAft>
                <a:spcPts val="0"/>
              </a:spcAft>
              <a:buFont typeface="+mj-lt"/>
              <a:buAutoNum type="arabicPeriod"/>
              <a:defRPr/>
            </a:pPr>
            <a:r>
              <a:rPr lang="en-US" sz="2800" dirty="0">
                <a:solidFill>
                  <a:prstClr val="black"/>
                </a:solidFill>
                <a:latin typeface="Calibri"/>
                <a:ea typeface="+mn-ea"/>
              </a:rPr>
              <a:t>You make it </a:t>
            </a:r>
            <a:r>
              <a:rPr lang="en-US" sz="2800" b="1" dirty="0">
                <a:solidFill>
                  <a:prstClr val="black"/>
                </a:solidFill>
                <a:latin typeface="Calibri"/>
                <a:ea typeface="+mn-ea"/>
              </a:rPr>
              <a:t>comfortable</a:t>
            </a:r>
            <a:r>
              <a:rPr lang="en-US" sz="2800" dirty="0">
                <a:solidFill>
                  <a:prstClr val="black"/>
                </a:solidFill>
                <a:latin typeface="Calibri"/>
                <a:ea typeface="+mn-ea"/>
              </a:rPr>
              <a:t> for them</a:t>
            </a:r>
          </a:p>
          <a:p>
            <a:pPr marL="342900" indent="-342900" eaLnBrk="1" fontAlgn="auto" hangingPunct="1">
              <a:spcBef>
                <a:spcPts val="0"/>
              </a:spcBef>
              <a:spcAft>
                <a:spcPts val="0"/>
              </a:spcAft>
              <a:buFont typeface="+mj-lt"/>
              <a:buAutoNum type="arabicPeriod"/>
              <a:defRPr/>
            </a:pPr>
            <a:r>
              <a:rPr lang="en-US" sz="2800" dirty="0">
                <a:solidFill>
                  <a:prstClr val="black"/>
                </a:solidFill>
                <a:latin typeface="Calibri"/>
                <a:ea typeface="+mn-ea"/>
              </a:rPr>
              <a:t>You focus on the </a:t>
            </a:r>
            <a:r>
              <a:rPr lang="en-US" sz="2800" b="1" dirty="0">
                <a:solidFill>
                  <a:prstClr val="black"/>
                </a:solidFill>
                <a:latin typeface="Calibri"/>
                <a:ea typeface="+mn-ea"/>
              </a:rPr>
              <a:t>service</a:t>
            </a:r>
            <a:r>
              <a:rPr lang="en-US" sz="2800" dirty="0">
                <a:solidFill>
                  <a:prstClr val="black"/>
                </a:solidFill>
                <a:latin typeface="Calibri"/>
                <a:ea typeface="+mn-ea"/>
              </a:rPr>
              <a:t> </a:t>
            </a:r>
            <a:r>
              <a:rPr lang="en-US" sz="2800" b="1" dirty="0">
                <a:solidFill>
                  <a:prstClr val="black"/>
                </a:solidFill>
                <a:latin typeface="Calibri"/>
                <a:ea typeface="+mn-ea"/>
              </a:rPr>
              <a:t>attributes</a:t>
            </a:r>
            <a:r>
              <a:rPr lang="en-US" sz="2800" dirty="0">
                <a:solidFill>
                  <a:prstClr val="black"/>
                </a:solidFill>
                <a:latin typeface="Calibri"/>
                <a:ea typeface="+mn-ea"/>
              </a:rPr>
              <a:t> most important to them</a:t>
            </a:r>
          </a:p>
        </p:txBody>
      </p:sp>
      <p:pic>
        <p:nvPicPr>
          <p:cNvPr id="5" name="Picture 4" descr="A close up of a sign&#10;&#10;Description automatically generated">
            <a:extLst>
              <a:ext uri="{FF2B5EF4-FFF2-40B4-BE49-F238E27FC236}">
                <a16:creationId xmlns:a16="http://schemas.microsoft.com/office/drawing/2014/main" id="{648C3C0E-6E7B-4179-A570-FDA236D9BAE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41066" y="2622044"/>
            <a:ext cx="3863593" cy="2949208"/>
          </a:xfrm>
          <a:prstGeom prst="rect">
            <a:avLst/>
          </a:prstGeom>
        </p:spPr>
      </p:pic>
    </p:spTree>
    <p:extLst>
      <p:ext uri="{BB962C8B-B14F-4D97-AF65-F5344CB8AC3E}">
        <p14:creationId xmlns:p14="http://schemas.microsoft.com/office/powerpoint/2010/main" val="33237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37A0-E6AC-4963-9D15-64EDD65EBD99}"/>
              </a:ext>
            </a:extLst>
          </p:cNvPr>
          <p:cNvSpPr>
            <a:spLocks noGrp="1"/>
          </p:cNvSpPr>
          <p:nvPr>
            <p:ph type="title"/>
          </p:nvPr>
        </p:nvSpPr>
        <p:spPr/>
        <p:txBody>
          <a:bodyPr/>
          <a:lstStyle/>
          <a:p>
            <a:r>
              <a:rPr lang="en-US" sz="3600" dirty="0">
                <a:latin typeface="+mn-lt"/>
                <a:cs typeface="Arial" panose="020B0604020202020204" pitchFamily="34" charset="0"/>
              </a:rPr>
              <a:t>Steps to Engagement</a:t>
            </a:r>
          </a:p>
        </p:txBody>
      </p:sp>
      <p:pic>
        <p:nvPicPr>
          <p:cNvPr id="5" name="Content Placeholder 4">
            <a:extLst>
              <a:ext uri="{FF2B5EF4-FFF2-40B4-BE49-F238E27FC236}">
                <a16:creationId xmlns:a16="http://schemas.microsoft.com/office/drawing/2014/main" id="{169179B5-1C15-4B98-8316-F64D2C2C7B25}"/>
              </a:ext>
            </a:extLst>
          </p:cNvPr>
          <p:cNvPicPr>
            <a:picLocks noGrp="1" noChangeAspect="1"/>
          </p:cNvPicPr>
          <p:nvPr>
            <p:ph idx="1"/>
          </p:nvPr>
        </p:nvPicPr>
        <p:blipFill>
          <a:blip r:embed="rId2"/>
          <a:stretch>
            <a:fillRect/>
          </a:stretch>
        </p:blipFill>
        <p:spPr>
          <a:xfrm>
            <a:off x="4567442" y="2652802"/>
            <a:ext cx="3057116" cy="3057116"/>
          </a:xfrm>
          <a:prstGeom prst="rect">
            <a:avLst/>
          </a:prstGeom>
        </p:spPr>
      </p:pic>
    </p:spTree>
    <p:extLst>
      <p:ext uri="{BB962C8B-B14F-4D97-AF65-F5344CB8AC3E}">
        <p14:creationId xmlns:p14="http://schemas.microsoft.com/office/powerpoint/2010/main" val="11843003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19</TotalTime>
  <Words>515</Words>
  <Application>Microsoft Office PowerPoint</Application>
  <PresentationFormat>Widescreen</PresentationFormat>
  <Paragraphs>111</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PowerPoint Presentation</vt:lpstr>
      <vt:lpstr>Engaging Families and Support Networks</vt:lpstr>
      <vt:lpstr>Overview</vt:lpstr>
      <vt:lpstr>Family and Support Networks</vt:lpstr>
      <vt:lpstr>Where Can We Include their Voices</vt:lpstr>
      <vt:lpstr>How Do We Use the Voice</vt:lpstr>
      <vt:lpstr>Formal Systems</vt:lpstr>
      <vt:lpstr>Tips for Sharing Information</vt:lpstr>
      <vt:lpstr>Steps to Engagement</vt:lpstr>
      <vt:lpstr>Step 1: Who?</vt:lpstr>
      <vt:lpstr>Step 2: Psychoeducation</vt:lpstr>
      <vt:lpstr>Step 3: Discuss…Determine…Document </vt:lpstr>
      <vt:lpstr>Step 4: Acknowledgements</vt:lpstr>
      <vt:lpstr>Step 5: Maintain Communication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21</cp:revision>
  <dcterms:created xsi:type="dcterms:W3CDTF">2019-01-29T17:12:14Z</dcterms:created>
  <dcterms:modified xsi:type="dcterms:W3CDTF">2019-11-18T05:24:56Z</dcterms:modified>
</cp:coreProperties>
</file>