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5" r:id="rId1"/>
  </p:sldMasterIdLst>
  <p:notesMasterIdLst>
    <p:notesMasterId r:id="rId24"/>
  </p:notesMasterIdLst>
  <p:handoutMasterIdLst>
    <p:handoutMasterId r:id="rId25"/>
  </p:handoutMasterIdLst>
  <p:sldIdLst>
    <p:sldId id="1282" r:id="rId2"/>
    <p:sldId id="268" r:id="rId3"/>
    <p:sldId id="257" r:id="rId4"/>
    <p:sldId id="258" r:id="rId5"/>
    <p:sldId id="259" r:id="rId6"/>
    <p:sldId id="260" r:id="rId7"/>
    <p:sldId id="261" r:id="rId8"/>
    <p:sldId id="262" r:id="rId9"/>
    <p:sldId id="263" r:id="rId10"/>
    <p:sldId id="264" r:id="rId11"/>
    <p:sldId id="271" r:id="rId12"/>
    <p:sldId id="277" r:id="rId13"/>
    <p:sldId id="278" r:id="rId14"/>
    <p:sldId id="279" r:id="rId15"/>
    <p:sldId id="265" r:id="rId16"/>
    <p:sldId id="274" r:id="rId17"/>
    <p:sldId id="499" r:id="rId18"/>
    <p:sldId id="267" r:id="rId19"/>
    <p:sldId id="281" r:id="rId20"/>
    <p:sldId id="269" r:id="rId21"/>
    <p:sldId id="275" r:id="rId22"/>
    <p:sldId id="276" r:id="rId23"/>
  </p:sldIdLst>
  <p:sldSz cx="12192000" cy="6858000"/>
  <p:notesSz cx="6858000" cy="2066925"/>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584C6"/>
    <a:srgbClr val="2B98D3"/>
    <a:srgbClr val="4BBBEC"/>
    <a:srgbClr val="5085C8"/>
    <a:srgbClr val="B3D338"/>
    <a:srgbClr val="EA9A2D"/>
    <a:srgbClr val="649E39"/>
    <a:srgbClr val="F26822"/>
    <a:srgbClr val="E9B12B"/>
    <a:srgbClr val="CE1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7B304-AFD7-482B-B04B-CC63551BFC90}" v="7" dt="2019-11-15T13:45:19.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805" autoAdjust="0"/>
  </p:normalViewPr>
  <p:slideViewPr>
    <p:cSldViewPr snapToGrid="0" snapToObjects="1">
      <p:cViewPr varScale="1">
        <p:scale>
          <a:sx n="53" d="100"/>
          <a:sy n="53" d="100"/>
        </p:scale>
        <p:origin x="1718" y="2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4C395-65CC-41BE-AE31-C9F2E81CC3B6}"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F2A14749-4FBF-4F4D-9F72-6F6CDDBB2811}">
      <dgm:prSet phldrT="[Text]"/>
      <dgm:spPr/>
      <dgm:t>
        <a:bodyPr/>
        <a:lstStyle/>
        <a:p>
          <a:r>
            <a:rPr lang="en-US" dirty="0"/>
            <a:t>Genocides</a:t>
          </a:r>
        </a:p>
      </dgm:t>
    </dgm:pt>
    <dgm:pt modelId="{9D9F924B-2803-4C44-96DC-E2072D72AD8C}" type="parTrans" cxnId="{9E15C6C4-1B04-41A8-BC68-0E9C0FFEF964}">
      <dgm:prSet/>
      <dgm:spPr/>
      <dgm:t>
        <a:bodyPr/>
        <a:lstStyle/>
        <a:p>
          <a:endParaRPr lang="en-US"/>
        </a:p>
      </dgm:t>
    </dgm:pt>
    <dgm:pt modelId="{22BA3BB0-148C-4E00-A8F0-39A23A6F79E0}" type="sibTrans" cxnId="{9E15C6C4-1B04-41A8-BC68-0E9C0FFEF964}">
      <dgm:prSet/>
      <dgm:spPr/>
      <dgm:t>
        <a:bodyPr/>
        <a:lstStyle/>
        <a:p>
          <a:endParaRPr lang="en-US"/>
        </a:p>
      </dgm:t>
    </dgm:pt>
    <dgm:pt modelId="{778D6311-F5E9-4F14-830B-FBA7F8DB94A2}">
      <dgm:prSet phldrT="[Text]" phldr="1"/>
      <dgm:spPr/>
      <dgm:t>
        <a:bodyPr/>
        <a:lstStyle/>
        <a:p>
          <a:endParaRPr lang="en-US" dirty="0"/>
        </a:p>
      </dgm:t>
    </dgm:pt>
    <dgm:pt modelId="{05A0E529-E8DB-4B2B-98B1-0C692B95425F}" type="parTrans" cxnId="{6D796B46-7E21-4243-87D6-DC11206DA4FA}">
      <dgm:prSet/>
      <dgm:spPr/>
      <dgm:t>
        <a:bodyPr/>
        <a:lstStyle/>
        <a:p>
          <a:endParaRPr lang="en-US"/>
        </a:p>
      </dgm:t>
    </dgm:pt>
    <dgm:pt modelId="{40E21799-4325-44A4-8517-97B39BC47EF0}" type="sibTrans" cxnId="{6D796B46-7E21-4243-87D6-DC11206DA4FA}">
      <dgm:prSet/>
      <dgm:spPr/>
      <dgm:t>
        <a:bodyPr/>
        <a:lstStyle/>
        <a:p>
          <a:endParaRPr lang="en-US"/>
        </a:p>
      </dgm:t>
    </dgm:pt>
    <dgm:pt modelId="{1923C32B-9ADD-4EE5-805E-1228731847A6}">
      <dgm:prSet phldrT="[Text]" phldr="1"/>
      <dgm:spPr/>
      <dgm:t>
        <a:bodyPr/>
        <a:lstStyle/>
        <a:p>
          <a:endParaRPr lang="en-US" dirty="0"/>
        </a:p>
      </dgm:t>
    </dgm:pt>
    <dgm:pt modelId="{8FB4E301-58D0-4B5C-BC1A-542444B8A146}" type="parTrans" cxnId="{907AD0AE-8D0B-4836-A553-5D8C96C8A29F}">
      <dgm:prSet/>
      <dgm:spPr/>
      <dgm:t>
        <a:bodyPr/>
        <a:lstStyle/>
        <a:p>
          <a:endParaRPr lang="en-US"/>
        </a:p>
      </dgm:t>
    </dgm:pt>
    <dgm:pt modelId="{638CA445-E2ED-479B-923A-BAA9573A68C1}" type="sibTrans" cxnId="{907AD0AE-8D0B-4836-A553-5D8C96C8A29F}">
      <dgm:prSet/>
      <dgm:spPr/>
      <dgm:t>
        <a:bodyPr/>
        <a:lstStyle/>
        <a:p>
          <a:endParaRPr lang="en-US"/>
        </a:p>
      </dgm:t>
    </dgm:pt>
    <dgm:pt modelId="{AFA437A6-E68B-4902-9ED0-6E93CED6C0FF}">
      <dgm:prSet phldrT="[Text]"/>
      <dgm:spPr/>
      <dgm:t>
        <a:bodyPr/>
        <a:lstStyle/>
        <a:p>
          <a:r>
            <a:rPr lang="en-US" dirty="0"/>
            <a:t>Slavery</a:t>
          </a:r>
        </a:p>
      </dgm:t>
    </dgm:pt>
    <dgm:pt modelId="{56CD70B6-C8DE-469A-8A72-61BF1971A1D7}" type="parTrans" cxnId="{546DE1C2-02CB-47FB-9037-7163352A61A7}">
      <dgm:prSet/>
      <dgm:spPr/>
      <dgm:t>
        <a:bodyPr/>
        <a:lstStyle/>
        <a:p>
          <a:endParaRPr lang="en-US"/>
        </a:p>
      </dgm:t>
    </dgm:pt>
    <dgm:pt modelId="{67D63C4C-5A31-4174-974B-F1663BF524C3}" type="sibTrans" cxnId="{546DE1C2-02CB-47FB-9037-7163352A61A7}">
      <dgm:prSet/>
      <dgm:spPr/>
      <dgm:t>
        <a:bodyPr/>
        <a:lstStyle/>
        <a:p>
          <a:endParaRPr lang="en-US"/>
        </a:p>
      </dgm:t>
    </dgm:pt>
    <dgm:pt modelId="{7E5DDA00-1975-47CA-B750-D740F37CB350}">
      <dgm:prSet phldrT="[Text]"/>
      <dgm:spPr/>
      <dgm:t>
        <a:bodyPr/>
        <a:lstStyle/>
        <a:p>
          <a:r>
            <a:rPr lang="en-US" dirty="0"/>
            <a:t>Pandemics</a:t>
          </a:r>
        </a:p>
      </dgm:t>
    </dgm:pt>
    <dgm:pt modelId="{6EA933D9-7B83-474D-9B58-D806CDA15AF2}" type="parTrans" cxnId="{B170B7C7-BA1E-4553-8CD0-A3F0936AEDB6}">
      <dgm:prSet/>
      <dgm:spPr/>
      <dgm:t>
        <a:bodyPr/>
        <a:lstStyle/>
        <a:p>
          <a:endParaRPr lang="en-US"/>
        </a:p>
      </dgm:t>
    </dgm:pt>
    <dgm:pt modelId="{60BAA091-34E9-4A4C-92DB-0F76CB3574F9}" type="sibTrans" cxnId="{B170B7C7-BA1E-4553-8CD0-A3F0936AEDB6}">
      <dgm:prSet/>
      <dgm:spPr/>
      <dgm:t>
        <a:bodyPr/>
        <a:lstStyle/>
        <a:p>
          <a:endParaRPr lang="en-US"/>
        </a:p>
      </dgm:t>
    </dgm:pt>
    <dgm:pt modelId="{4603CD9A-CFBE-44C1-B8F8-338BFF95BDC7}">
      <dgm:prSet phldrT="[Text]"/>
      <dgm:spPr/>
      <dgm:t>
        <a:bodyPr/>
        <a:lstStyle/>
        <a:p>
          <a:r>
            <a:rPr lang="en-US" dirty="0"/>
            <a:t>Massacres</a:t>
          </a:r>
        </a:p>
      </dgm:t>
    </dgm:pt>
    <dgm:pt modelId="{512E8A1C-9D1D-4FFA-B7C3-55ADCF8FEEF2}" type="parTrans" cxnId="{56854CFE-98C1-4627-B3D1-B0CF77F0AE65}">
      <dgm:prSet/>
      <dgm:spPr/>
      <dgm:t>
        <a:bodyPr/>
        <a:lstStyle/>
        <a:p>
          <a:endParaRPr lang="en-US"/>
        </a:p>
      </dgm:t>
    </dgm:pt>
    <dgm:pt modelId="{9C23D518-8010-4AC8-9AA4-7195DF06BBA4}" type="sibTrans" cxnId="{56854CFE-98C1-4627-B3D1-B0CF77F0AE65}">
      <dgm:prSet/>
      <dgm:spPr/>
      <dgm:t>
        <a:bodyPr/>
        <a:lstStyle/>
        <a:p>
          <a:endParaRPr lang="en-US"/>
        </a:p>
      </dgm:t>
    </dgm:pt>
    <dgm:pt modelId="{9D9C35F7-EAD8-415B-BEA7-68F039F6A7E6}">
      <dgm:prSet phldrT="[Text]"/>
      <dgm:spPr/>
      <dgm:t>
        <a:bodyPr/>
        <a:lstStyle/>
        <a:p>
          <a:r>
            <a:rPr lang="en-US" sz="2400" b="0"/>
            <a:t>Prohibition or destruction of cultural practices</a:t>
          </a:r>
          <a:endParaRPr lang="en-US" b="0" dirty="0"/>
        </a:p>
      </dgm:t>
    </dgm:pt>
    <dgm:pt modelId="{5F6ACC34-D8BC-47FE-A8DE-57DC458728D4}" type="parTrans" cxnId="{D567C3EF-B57B-4C9B-AE06-FC3FE726B620}">
      <dgm:prSet/>
      <dgm:spPr/>
      <dgm:t>
        <a:bodyPr/>
        <a:lstStyle/>
        <a:p>
          <a:endParaRPr lang="en-US"/>
        </a:p>
      </dgm:t>
    </dgm:pt>
    <dgm:pt modelId="{1F6EF36B-1620-426A-88D1-9EFA5848449D}" type="sibTrans" cxnId="{D567C3EF-B57B-4C9B-AE06-FC3FE726B620}">
      <dgm:prSet/>
      <dgm:spPr/>
      <dgm:t>
        <a:bodyPr/>
        <a:lstStyle/>
        <a:p>
          <a:endParaRPr lang="en-US"/>
        </a:p>
      </dgm:t>
    </dgm:pt>
    <dgm:pt modelId="{6CB01E91-9BBD-439B-BDAE-86C8D5FD11DC}">
      <dgm:prSet phldrT="[Text]"/>
      <dgm:spPr/>
      <dgm:t>
        <a:bodyPr/>
        <a:lstStyle/>
        <a:p>
          <a:r>
            <a:rPr lang="en-US" dirty="0"/>
            <a:t>Discrimination/Systemic prejudice</a:t>
          </a:r>
        </a:p>
      </dgm:t>
    </dgm:pt>
    <dgm:pt modelId="{8E4CBC62-B33F-43FC-B3E5-F9ECF0A90630}" type="parTrans" cxnId="{585943D2-291E-440F-A779-6598E20AFBB5}">
      <dgm:prSet/>
      <dgm:spPr/>
      <dgm:t>
        <a:bodyPr/>
        <a:lstStyle/>
        <a:p>
          <a:endParaRPr lang="en-US"/>
        </a:p>
      </dgm:t>
    </dgm:pt>
    <dgm:pt modelId="{C3C3825A-4C0B-449E-90F3-E813BB6CAD96}" type="sibTrans" cxnId="{585943D2-291E-440F-A779-6598E20AFBB5}">
      <dgm:prSet/>
      <dgm:spPr/>
      <dgm:t>
        <a:bodyPr/>
        <a:lstStyle/>
        <a:p>
          <a:endParaRPr lang="en-US"/>
        </a:p>
      </dgm:t>
    </dgm:pt>
    <dgm:pt modelId="{C1B87432-8041-418F-AB25-C6F6905C14A1}">
      <dgm:prSet phldrT="[Text]"/>
      <dgm:spPr/>
      <dgm:t>
        <a:bodyPr/>
        <a:lstStyle/>
        <a:p>
          <a:r>
            <a:rPr lang="en-US" dirty="0"/>
            <a:t>Forced relocation</a:t>
          </a:r>
        </a:p>
      </dgm:t>
    </dgm:pt>
    <dgm:pt modelId="{EBDF7D09-20A3-4CC6-BDEF-555FF8D6A938}" type="parTrans" cxnId="{ABC6229C-2214-4798-83E7-84464D303E63}">
      <dgm:prSet/>
      <dgm:spPr/>
      <dgm:t>
        <a:bodyPr/>
        <a:lstStyle/>
        <a:p>
          <a:endParaRPr lang="en-US"/>
        </a:p>
      </dgm:t>
    </dgm:pt>
    <dgm:pt modelId="{2A190425-CE42-44BF-B9E1-BF96BF748E0C}" type="sibTrans" cxnId="{ABC6229C-2214-4798-83E7-84464D303E63}">
      <dgm:prSet/>
      <dgm:spPr/>
      <dgm:t>
        <a:bodyPr/>
        <a:lstStyle/>
        <a:p>
          <a:endParaRPr lang="en-US"/>
        </a:p>
      </dgm:t>
    </dgm:pt>
    <dgm:pt modelId="{FFE7F1DE-9A98-4EB7-8166-16EE20D9EF2E}">
      <dgm:prSet phldrT="[Text]"/>
      <dgm:spPr/>
      <dgm:t>
        <a:bodyPr/>
        <a:lstStyle/>
        <a:p>
          <a:endParaRPr lang="en-US"/>
        </a:p>
      </dgm:t>
    </dgm:pt>
    <dgm:pt modelId="{F687119E-559A-4FE0-A3A3-7A2B0A8400E4}" type="parTrans" cxnId="{BFADAB6E-2F60-4490-A0BA-D01789CCB3D4}">
      <dgm:prSet/>
      <dgm:spPr/>
      <dgm:t>
        <a:bodyPr/>
        <a:lstStyle/>
        <a:p>
          <a:endParaRPr lang="en-US"/>
        </a:p>
      </dgm:t>
    </dgm:pt>
    <dgm:pt modelId="{C204538D-C86F-454A-BCC6-6CB9EA350886}" type="sibTrans" cxnId="{BFADAB6E-2F60-4490-A0BA-D01789CCB3D4}">
      <dgm:prSet/>
      <dgm:spPr/>
      <dgm:t>
        <a:bodyPr/>
        <a:lstStyle/>
        <a:p>
          <a:endParaRPr lang="en-US"/>
        </a:p>
      </dgm:t>
    </dgm:pt>
    <dgm:pt modelId="{B75F6787-F1BE-4AD6-AAF3-D45195041203}">
      <dgm:prSet phldrT="[Text]"/>
      <dgm:spPr/>
      <dgm:t>
        <a:bodyPr/>
        <a:lstStyle/>
        <a:p>
          <a:endParaRPr lang="en-US" dirty="0"/>
        </a:p>
      </dgm:t>
    </dgm:pt>
    <dgm:pt modelId="{4788AC2C-06F9-4DA3-BEDD-D4A129A087CE}" type="parTrans" cxnId="{AE0A100C-F576-4A52-A657-D561908FC565}">
      <dgm:prSet/>
      <dgm:spPr/>
      <dgm:t>
        <a:bodyPr/>
        <a:lstStyle/>
        <a:p>
          <a:endParaRPr lang="en-US"/>
        </a:p>
      </dgm:t>
    </dgm:pt>
    <dgm:pt modelId="{050F110A-EA61-4F9F-839F-24E4BFE3ECDE}" type="sibTrans" cxnId="{AE0A100C-F576-4A52-A657-D561908FC565}">
      <dgm:prSet/>
      <dgm:spPr/>
      <dgm:t>
        <a:bodyPr/>
        <a:lstStyle/>
        <a:p>
          <a:endParaRPr lang="en-US"/>
        </a:p>
      </dgm:t>
    </dgm:pt>
    <dgm:pt modelId="{62AFF983-D459-4ADE-9BEF-E5BBD91AD875}" type="pres">
      <dgm:prSet presAssocID="{EA74C395-65CC-41BE-AE31-C9F2E81CC3B6}" presName="Name0" presStyleCnt="0">
        <dgm:presLayoutVars>
          <dgm:chMax val="7"/>
          <dgm:chPref val="7"/>
          <dgm:dir/>
        </dgm:presLayoutVars>
      </dgm:prSet>
      <dgm:spPr/>
    </dgm:pt>
    <dgm:pt modelId="{371DDA0C-167E-4042-B7D0-F1C1D7398074}" type="pres">
      <dgm:prSet presAssocID="{EA74C395-65CC-41BE-AE31-C9F2E81CC3B6}" presName="Name1" presStyleCnt="0"/>
      <dgm:spPr/>
    </dgm:pt>
    <dgm:pt modelId="{7E7DB1EC-0D25-4B3C-9841-0CABE19BAD12}" type="pres">
      <dgm:prSet presAssocID="{EA74C395-65CC-41BE-AE31-C9F2E81CC3B6}" presName="cycle" presStyleCnt="0"/>
      <dgm:spPr/>
    </dgm:pt>
    <dgm:pt modelId="{18788AAC-243E-412E-A490-EE8511685DF4}" type="pres">
      <dgm:prSet presAssocID="{EA74C395-65CC-41BE-AE31-C9F2E81CC3B6}" presName="srcNode" presStyleLbl="node1" presStyleIdx="0" presStyleCnt="7"/>
      <dgm:spPr/>
    </dgm:pt>
    <dgm:pt modelId="{6D9787D8-7370-4EF9-A8DB-60D0132281C5}" type="pres">
      <dgm:prSet presAssocID="{EA74C395-65CC-41BE-AE31-C9F2E81CC3B6}" presName="conn" presStyleLbl="parChTrans1D2" presStyleIdx="0" presStyleCnt="1"/>
      <dgm:spPr/>
    </dgm:pt>
    <dgm:pt modelId="{904C09AE-80E7-405F-8DAD-936466F10C51}" type="pres">
      <dgm:prSet presAssocID="{EA74C395-65CC-41BE-AE31-C9F2E81CC3B6}" presName="extraNode" presStyleLbl="node1" presStyleIdx="0" presStyleCnt="7"/>
      <dgm:spPr/>
    </dgm:pt>
    <dgm:pt modelId="{7562163E-6762-4999-A56F-CC294C32F509}" type="pres">
      <dgm:prSet presAssocID="{EA74C395-65CC-41BE-AE31-C9F2E81CC3B6}" presName="dstNode" presStyleLbl="node1" presStyleIdx="0" presStyleCnt="7"/>
      <dgm:spPr/>
    </dgm:pt>
    <dgm:pt modelId="{8C0A9254-B6DC-4898-B1A6-3F0ED17DDD62}" type="pres">
      <dgm:prSet presAssocID="{F2A14749-4FBF-4F4D-9F72-6F6CDDBB2811}" presName="text_1" presStyleLbl="node1" presStyleIdx="0" presStyleCnt="7">
        <dgm:presLayoutVars>
          <dgm:bulletEnabled val="1"/>
        </dgm:presLayoutVars>
      </dgm:prSet>
      <dgm:spPr/>
    </dgm:pt>
    <dgm:pt modelId="{AEC9A148-C346-4B4F-BB60-B42850733F25}" type="pres">
      <dgm:prSet presAssocID="{F2A14749-4FBF-4F4D-9F72-6F6CDDBB2811}" presName="accent_1" presStyleCnt="0"/>
      <dgm:spPr/>
    </dgm:pt>
    <dgm:pt modelId="{5764D222-6646-47F8-8427-BB18F13F6153}" type="pres">
      <dgm:prSet presAssocID="{F2A14749-4FBF-4F4D-9F72-6F6CDDBB2811}" presName="accentRepeatNode" presStyleLbl="solidFgAcc1" presStyleIdx="0" presStyleCnt="7"/>
      <dgm:spPr/>
    </dgm:pt>
    <dgm:pt modelId="{791F58B5-2293-47F0-8000-F981436AC389}" type="pres">
      <dgm:prSet presAssocID="{AFA437A6-E68B-4902-9ED0-6E93CED6C0FF}" presName="text_2" presStyleLbl="node1" presStyleIdx="1" presStyleCnt="7">
        <dgm:presLayoutVars>
          <dgm:bulletEnabled val="1"/>
        </dgm:presLayoutVars>
      </dgm:prSet>
      <dgm:spPr/>
    </dgm:pt>
    <dgm:pt modelId="{DC4951BF-1CFE-47B0-8131-A2A6DC2EA3FA}" type="pres">
      <dgm:prSet presAssocID="{AFA437A6-E68B-4902-9ED0-6E93CED6C0FF}" presName="accent_2" presStyleCnt="0"/>
      <dgm:spPr/>
    </dgm:pt>
    <dgm:pt modelId="{4F65EA7D-0D17-400D-AB35-97D632E3D272}" type="pres">
      <dgm:prSet presAssocID="{AFA437A6-E68B-4902-9ED0-6E93CED6C0FF}" presName="accentRepeatNode" presStyleLbl="solidFgAcc1" presStyleIdx="1" presStyleCnt="7"/>
      <dgm:spPr/>
    </dgm:pt>
    <dgm:pt modelId="{84FD5892-112A-4A1D-B3D9-F8ECAFBBE940}" type="pres">
      <dgm:prSet presAssocID="{7E5DDA00-1975-47CA-B750-D740F37CB350}" presName="text_3" presStyleLbl="node1" presStyleIdx="2" presStyleCnt="7">
        <dgm:presLayoutVars>
          <dgm:bulletEnabled val="1"/>
        </dgm:presLayoutVars>
      </dgm:prSet>
      <dgm:spPr/>
    </dgm:pt>
    <dgm:pt modelId="{7668532F-7921-414C-9626-7FFA1F6F6E3F}" type="pres">
      <dgm:prSet presAssocID="{7E5DDA00-1975-47CA-B750-D740F37CB350}" presName="accent_3" presStyleCnt="0"/>
      <dgm:spPr/>
    </dgm:pt>
    <dgm:pt modelId="{656D53D5-4F08-45F0-A40A-FC27C1B32CC4}" type="pres">
      <dgm:prSet presAssocID="{7E5DDA00-1975-47CA-B750-D740F37CB350}" presName="accentRepeatNode" presStyleLbl="solidFgAcc1" presStyleIdx="2" presStyleCnt="7"/>
      <dgm:spPr/>
    </dgm:pt>
    <dgm:pt modelId="{373C443F-9D05-4CC6-A22A-E4BA0E6C54E2}" type="pres">
      <dgm:prSet presAssocID="{4603CD9A-CFBE-44C1-B8F8-338BFF95BDC7}" presName="text_4" presStyleLbl="node1" presStyleIdx="3" presStyleCnt="7">
        <dgm:presLayoutVars>
          <dgm:bulletEnabled val="1"/>
        </dgm:presLayoutVars>
      </dgm:prSet>
      <dgm:spPr/>
    </dgm:pt>
    <dgm:pt modelId="{0E01B475-5667-4DB8-BE7E-A09CFAFA420B}" type="pres">
      <dgm:prSet presAssocID="{4603CD9A-CFBE-44C1-B8F8-338BFF95BDC7}" presName="accent_4" presStyleCnt="0"/>
      <dgm:spPr/>
    </dgm:pt>
    <dgm:pt modelId="{C5EBCA7D-D50C-494A-B620-82043A61F57F}" type="pres">
      <dgm:prSet presAssocID="{4603CD9A-CFBE-44C1-B8F8-338BFF95BDC7}" presName="accentRepeatNode" presStyleLbl="solidFgAcc1" presStyleIdx="3" presStyleCnt="7"/>
      <dgm:spPr/>
    </dgm:pt>
    <dgm:pt modelId="{597541CA-87A8-4E3B-ABFC-74A797188E30}" type="pres">
      <dgm:prSet presAssocID="{9D9C35F7-EAD8-415B-BEA7-68F039F6A7E6}" presName="text_5" presStyleLbl="node1" presStyleIdx="4" presStyleCnt="7">
        <dgm:presLayoutVars>
          <dgm:bulletEnabled val="1"/>
        </dgm:presLayoutVars>
      </dgm:prSet>
      <dgm:spPr/>
    </dgm:pt>
    <dgm:pt modelId="{2D9D8B72-DD22-4E22-A7C5-8F214797FD9D}" type="pres">
      <dgm:prSet presAssocID="{9D9C35F7-EAD8-415B-BEA7-68F039F6A7E6}" presName="accent_5" presStyleCnt="0"/>
      <dgm:spPr/>
    </dgm:pt>
    <dgm:pt modelId="{CBBA56D0-1929-4DF6-B56E-4A195B365FD4}" type="pres">
      <dgm:prSet presAssocID="{9D9C35F7-EAD8-415B-BEA7-68F039F6A7E6}" presName="accentRepeatNode" presStyleLbl="solidFgAcc1" presStyleIdx="4" presStyleCnt="7"/>
      <dgm:spPr/>
    </dgm:pt>
    <dgm:pt modelId="{3D62EEB0-B3A9-4DF2-A192-8D9C64AE76FD}" type="pres">
      <dgm:prSet presAssocID="{6CB01E91-9BBD-439B-BDAE-86C8D5FD11DC}" presName="text_6" presStyleLbl="node1" presStyleIdx="5" presStyleCnt="7">
        <dgm:presLayoutVars>
          <dgm:bulletEnabled val="1"/>
        </dgm:presLayoutVars>
      </dgm:prSet>
      <dgm:spPr/>
    </dgm:pt>
    <dgm:pt modelId="{32AC8243-9034-435A-ADA0-85CE813CC3A7}" type="pres">
      <dgm:prSet presAssocID="{6CB01E91-9BBD-439B-BDAE-86C8D5FD11DC}" presName="accent_6" presStyleCnt="0"/>
      <dgm:spPr/>
    </dgm:pt>
    <dgm:pt modelId="{20630A75-74B3-43A3-9C77-2C7097945CFC}" type="pres">
      <dgm:prSet presAssocID="{6CB01E91-9BBD-439B-BDAE-86C8D5FD11DC}" presName="accentRepeatNode" presStyleLbl="solidFgAcc1" presStyleIdx="5" presStyleCnt="7"/>
      <dgm:spPr/>
    </dgm:pt>
    <dgm:pt modelId="{F5D13338-CB2F-4C40-9C44-05F07B53B6E9}" type="pres">
      <dgm:prSet presAssocID="{C1B87432-8041-418F-AB25-C6F6905C14A1}" presName="text_7" presStyleLbl="node1" presStyleIdx="6" presStyleCnt="7">
        <dgm:presLayoutVars>
          <dgm:bulletEnabled val="1"/>
        </dgm:presLayoutVars>
      </dgm:prSet>
      <dgm:spPr/>
    </dgm:pt>
    <dgm:pt modelId="{FE98F560-CF75-4B56-AB09-E114D55756B3}" type="pres">
      <dgm:prSet presAssocID="{C1B87432-8041-418F-AB25-C6F6905C14A1}" presName="accent_7" presStyleCnt="0"/>
      <dgm:spPr/>
    </dgm:pt>
    <dgm:pt modelId="{BBBBA8D7-AA5D-4F29-B0DB-8703257746DB}" type="pres">
      <dgm:prSet presAssocID="{C1B87432-8041-418F-AB25-C6F6905C14A1}" presName="accentRepeatNode" presStyleLbl="solidFgAcc1" presStyleIdx="6" presStyleCnt="7"/>
      <dgm:spPr/>
    </dgm:pt>
  </dgm:ptLst>
  <dgm:cxnLst>
    <dgm:cxn modelId="{AE0A100C-F576-4A52-A657-D561908FC565}" srcId="{EA74C395-65CC-41BE-AE31-C9F2E81CC3B6}" destId="{B75F6787-F1BE-4AD6-AAF3-D45195041203}" srcOrd="8" destOrd="0" parTransId="{4788AC2C-06F9-4DA3-BEDD-D4A129A087CE}" sibTransId="{050F110A-EA61-4F9F-839F-24E4BFE3ECDE}"/>
    <dgm:cxn modelId="{6D796B46-7E21-4243-87D6-DC11206DA4FA}" srcId="{EA74C395-65CC-41BE-AE31-C9F2E81CC3B6}" destId="{778D6311-F5E9-4F14-830B-FBA7F8DB94A2}" srcOrd="9" destOrd="0" parTransId="{05A0E529-E8DB-4B2B-98B1-0C692B95425F}" sibTransId="{40E21799-4325-44A4-8517-97B39BC47EF0}"/>
    <dgm:cxn modelId="{8CA4F467-72AD-4966-AD77-0CCF724E0FB2}" type="presOf" srcId="{22BA3BB0-148C-4E00-A8F0-39A23A6F79E0}" destId="{6D9787D8-7370-4EF9-A8DB-60D0132281C5}" srcOrd="0" destOrd="0" presId="urn:microsoft.com/office/officeart/2008/layout/VerticalCurvedList"/>
    <dgm:cxn modelId="{3704BD4D-765E-49AA-B91D-6957C6C0263E}" type="presOf" srcId="{EA74C395-65CC-41BE-AE31-C9F2E81CC3B6}" destId="{62AFF983-D459-4ADE-9BEF-E5BBD91AD875}" srcOrd="0" destOrd="0" presId="urn:microsoft.com/office/officeart/2008/layout/VerticalCurvedList"/>
    <dgm:cxn modelId="{BFADAB6E-2F60-4490-A0BA-D01789CCB3D4}" srcId="{EA74C395-65CC-41BE-AE31-C9F2E81CC3B6}" destId="{FFE7F1DE-9A98-4EB7-8166-16EE20D9EF2E}" srcOrd="7" destOrd="0" parTransId="{F687119E-559A-4FE0-A3A3-7A2B0A8400E4}" sibTransId="{C204538D-C86F-454A-BCC6-6CB9EA350886}"/>
    <dgm:cxn modelId="{3C1F0874-15E2-4CD1-A729-19DE25ADA9B3}" type="presOf" srcId="{AFA437A6-E68B-4902-9ED0-6E93CED6C0FF}" destId="{791F58B5-2293-47F0-8000-F981436AC389}" srcOrd="0" destOrd="0" presId="urn:microsoft.com/office/officeart/2008/layout/VerticalCurvedList"/>
    <dgm:cxn modelId="{ABC6229C-2214-4798-83E7-84464D303E63}" srcId="{EA74C395-65CC-41BE-AE31-C9F2E81CC3B6}" destId="{C1B87432-8041-418F-AB25-C6F6905C14A1}" srcOrd="6" destOrd="0" parTransId="{EBDF7D09-20A3-4CC6-BDEF-555FF8D6A938}" sibTransId="{2A190425-CE42-44BF-B9E1-BF96BF748E0C}"/>
    <dgm:cxn modelId="{907AD0AE-8D0B-4836-A553-5D8C96C8A29F}" srcId="{EA74C395-65CC-41BE-AE31-C9F2E81CC3B6}" destId="{1923C32B-9ADD-4EE5-805E-1228731847A6}" srcOrd="10" destOrd="0" parTransId="{8FB4E301-58D0-4B5C-BC1A-542444B8A146}" sibTransId="{638CA445-E2ED-479B-923A-BAA9573A68C1}"/>
    <dgm:cxn modelId="{FE9111B3-330D-4A49-8A4B-63AEBA1A41B0}" type="presOf" srcId="{9D9C35F7-EAD8-415B-BEA7-68F039F6A7E6}" destId="{597541CA-87A8-4E3B-ABFC-74A797188E30}" srcOrd="0" destOrd="0" presId="urn:microsoft.com/office/officeart/2008/layout/VerticalCurvedList"/>
    <dgm:cxn modelId="{783099BA-DE08-4644-8B61-162053768611}" type="presOf" srcId="{C1B87432-8041-418F-AB25-C6F6905C14A1}" destId="{F5D13338-CB2F-4C40-9C44-05F07B53B6E9}" srcOrd="0" destOrd="0" presId="urn:microsoft.com/office/officeart/2008/layout/VerticalCurvedList"/>
    <dgm:cxn modelId="{E8F95FBD-9634-47BC-ABE2-5D49DB977DDB}" type="presOf" srcId="{6CB01E91-9BBD-439B-BDAE-86C8D5FD11DC}" destId="{3D62EEB0-B3A9-4DF2-A192-8D9C64AE76FD}" srcOrd="0" destOrd="0" presId="urn:microsoft.com/office/officeart/2008/layout/VerticalCurvedList"/>
    <dgm:cxn modelId="{546DE1C2-02CB-47FB-9037-7163352A61A7}" srcId="{EA74C395-65CC-41BE-AE31-C9F2E81CC3B6}" destId="{AFA437A6-E68B-4902-9ED0-6E93CED6C0FF}" srcOrd="1" destOrd="0" parTransId="{56CD70B6-C8DE-469A-8A72-61BF1971A1D7}" sibTransId="{67D63C4C-5A31-4174-974B-F1663BF524C3}"/>
    <dgm:cxn modelId="{9E15C6C4-1B04-41A8-BC68-0E9C0FFEF964}" srcId="{EA74C395-65CC-41BE-AE31-C9F2E81CC3B6}" destId="{F2A14749-4FBF-4F4D-9F72-6F6CDDBB2811}" srcOrd="0" destOrd="0" parTransId="{9D9F924B-2803-4C44-96DC-E2072D72AD8C}" sibTransId="{22BA3BB0-148C-4E00-A8F0-39A23A6F79E0}"/>
    <dgm:cxn modelId="{B170B7C7-BA1E-4553-8CD0-A3F0936AEDB6}" srcId="{EA74C395-65CC-41BE-AE31-C9F2E81CC3B6}" destId="{7E5DDA00-1975-47CA-B750-D740F37CB350}" srcOrd="2" destOrd="0" parTransId="{6EA933D9-7B83-474D-9B58-D806CDA15AF2}" sibTransId="{60BAA091-34E9-4A4C-92DB-0F76CB3574F9}"/>
    <dgm:cxn modelId="{085EFDCC-CFCE-4AE7-BB03-056620B04159}" type="presOf" srcId="{7E5DDA00-1975-47CA-B750-D740F37CB350}" destId="{84FD5892-112A-4A1D-B3D9-F8ECAFBBE940}" srcOrd="0" destOrd="0" presId="urn:microsoft.com/office/officeart/2008/layout/VerticalCurvedList"/>
    <dgm:cxn modelId="{F97F42CE-3F30-4D74-A9CF-121AEDCD7211}" type="presOf" srcId="{4603CD9A-CFBE-44C1-B8F8-338BFF95BDC7}" destId="{373C443F-9D05-4CC6-A22A-E4BA0E6C54E2}" srcOrd="0" destOrd="0" presId="urn:microsoft.com/office/officeart/2008/layout/VerticalCurvedList"/>
    <dgm:cxn modelId="{585943D2-291E-440F-A779-6598E20AFBB5}" srcId="{EA74C395-65CC-41BE-AE31-C9F2E81CC3B6}" destId="{6CB01E91-9BBD-439B-BDAE-86C8D5FD11DC}" srcOrd="5" destOrd="0" parTransId="{8E4CBC62-B33F-43FC-B3E5-F9ECF0A90630}" sibTransId="{C3C3825A-4C0B-449E-90F3-E813BB6CAD96}"/>
    <dgm:cxn modelId="{ACB3A0E6-EF81-4FE8-934A-8CA3315DCD28}" type="presOf" srcId="{F2A14749-4FBF-4F4D-9F72-6F6CDDBB2811}" destId="{8C0A9254-B6DC-4898-B1A6-3F0ED17DDD62}" srcOrd="0" destOrd="0" presId="urn:microsoft.com/office/officeart/2008/layout/VerticalCurvedList"/>
    <dgm:cxn modelId="{D567C3EF-B57B-4C9B-AE06-FC3FE726B620}" srcId="{EA74C395-65CC-41BE-AE31-C9F2E81CC3B6}" destId="{9D9C35F7-EAD8-415B-BEA7-68F039F6A7E6}" srcOrd="4" destOrd="0" parTransId="{5F6ACC34-D8BC-47FE-A8DE-57DC458728D4}" sibTransId="{1F6EF36B-1620-426A-88D1-9EFA5848449D}"/>
    <dgm:cxn modelId="{56854CFE-98C1-4627-B3D1-B0CF77F0AE65}" srcId="{EA74C395-65CC-41BE-AE31-C9F2E81CC3B6}" destId="{4603CD9A-CFBE-44C1-B8F8-338BFF95BDC7}" srcOrd="3" destOrd="0" parTransId="{512E8A1C-9D1D-4FFA-B7C3-55ADCF8FEEF2}" sibTransId="{9C23D518-8010-4AC8-9AA4-7195DF06BBA4}"/>
    <dgm:cxn modelId="{1E7DCBA5-3CC6-4FBC-955F-332576649C19}" type="presParOf" srcId="{62AFF983-D459-4ADE-9BEF-E5BBD91AD875}" destId="{371DDA0C-167E-4042-B7D0-F1C1D7398074}" srcOrd="0" destOrd="0" presId="urn:microsoft.com/office/officeart/2008/layout/VerticalCurvedList"/>
    <dgm:cxn modelId="{3063231C-05CE-468D-A5D5-82B6FC6B23F8}" type="presParOf" srcId="{371DDA0C-167E-4042-B7D0-F1C1D7398074}" destId="{7E7DB1EC-0D25-4B3C-9841-0CABE19BAD12}" srcOrd="0" destOrd="0" presId="urn:microsoft.com/office/officeart/2008/layout/VerticalCurvedList"/>
    <dgm:cxn modelId="{0367236A-C662-459B-889C-0DF3F66BE3FE}" type="presParOf" srcId="{7E7DB1EC-0D25-4B3C-9841-0CABE19BAD12}" destId="{18788AAC-243E-412E-A490-EE8511685DF4}" srcOrd="0" destOrd="0" presId="urn:microsoft.com/office/officeart/2008/layout/VerticalCurvedList"/>
    <dgm:cxn modelId="{C4F4BE38-C845-4B2C-992C-F3D528C9EE59}" type="presParOf" srcId="{7E7DB1EC-0D25-4B3C-9841-0CABE19BAD12}" destId="{6D9787D8-7370-4EF9-A8DB-60D0132281C5}" srcOrd="1" destOrd="0" presId="urn:microsoft.com/office/officeart/2008/layout/VerticalCurvedList"/>
    <dgm:cxn modelId="{F1A11C40-844E-4A89-B0C1-348840806874}" type="presParOf" srcId="{7E7DB1EC-0D25-4B3C-9841-0CABE19BAD12}" destId="{904C09AE-80E7-405F-8DAD-936466F10C51}" srcOrd="2" destOrd="0" presId="urn:microsoft.com/office/officeart/2008/layout/VerticalCurvedList"/>
    <dgm:cxn modelId="{D77385CB-D961-4778-AC43-2DC0CC607DD5}" type="presParOf" srcId="{7E7DB1EC-0D25-4B3C-9841-0CABE19BAD12}" destId="{7562163E-6762-4999-A56F-CC294C32F509}" srcOrd="3" destOrd="0" presId="urn:microsoft.com/office/officeart/2008/layout/VerticalCurvedList"/>
    <dgm:cxn modelId="{0450102E-CC64-4CBD-AF2A-2A6BF327454E}" type="presParOf" srcId="{371DDA0C-167E-4042-B7D0-F1C1D7398074}" destId="{8C0A9254-B6DC-4898-B1A6-3F0ED17DDD62}" srcOrd="1" destOrd="0" presId="urn:microsoft.com/office/officeart/2008/layout/VerticalCurvedList"/>
    <dgm:cxn modelId="{1EB4B8C1-03EE-4411-924A-3BB7264CBE26}" type="presParOf" srcId="{371DDA0C-167E-4042-B7D0-F1C1D7398074}" destId="{AEC9A148-C346-4B4F-BB60-B42850733F25}" srcOrd="2" destOrd="0" presId="urn:microsoft.com/office/officeart/2008/layout/VerticalCurvedList"/>
    <dgm:cxn modelId="{3D133398-07A9-4791-8A75-226320A67E1C}" type="presParOf" srcId="{AEC9A148-C346-4B4F-BB60-B42850733F25}" destId="{5764D222-6646-47F8-8427-BB18F13F6153}" srcOrd="0" destOrd="0" presId="urn:microsoft.com/office/officeart/2008/layout/VerticalCurvedList"/>
    <dgm:cxn modelId="{7A5091F5-32C2-4BC1-AA9B-ACACA4F6229A}" type="presParOf" srcId="{371DDA0C-167E-4042-B7D0-F1C1D7398074}" destId="{791F58B5-2293-47F0-8000-F981436AC389}" srcOrd="3" destOrd="0" presId="urn:microsoft.com/office/officeart/2008/layout/VerticalCurvedList"/>
    <dgm:cxn modelId="{0BF696A9-4F50-4B37-82CB-3561EE13F48F}" type="presParOf" srcId="{371DDA0C-167E-4042-B7D0-F1C1D7398074}" destId="{DC4951BF-1CFE-47B0-8131-A2A6DC2EA3FA}" srcOrd="4" destOrd="0" presId="urn:microsoft.com/office/officeart/2008/layout/VerticalCurvedList"/>
    <dgm:cxn modelId="{AE51574A-D873-4EEC-951D-7F7A87878241}" type="presParOf" srcId="{DC4951BF-1CFE-47B0-8131-A2A6DC2EA3FA}" destId="{4F65EA7D-0D17-400D-AB35-97D632E3D272}" srcOrd="0" destOrd="0" presId="urn:microsoft.com/office/officeart/2008/layout/VerticalCurvedList"/>
    <dgm:cxn modelId="{542D75A3-A2DA-440B-9A09-D01AF773E030}" type="presParOf" srcId="{371DDA0C-167E-4042-B7D0-F1C1D7398074}" destId="{84FD5892-112A-4A1D-B3D9-F8ECAFBBE940}" srcOrd="5" destOrd="0" presId="urn:microsoft.com/office/officeart/2008/layout/VerticalCurvedList"/>
    <dgm:cxn modelId="{DA6810B3-7B72-4E60-9D46-DAA52A24C695}" type="presParOf" srcId="{371DDA0C-167E-4042-B7D0-F1C1D7398074}" destId="{7668532F-7921-414C-9626-7FFA1F6F6E3F}" srcOrd="6" destOrd="0" presId="urn:microsoft.com/office/officeart/2008/layout/VerticalCurvedList"/>
    <dgm:cxn modelId="{C6DE9CCA-8A5E-4189-B429-9B6A08295B6E}" type="presParOf" srcId="{7668532F-7921-414C-9626-7FFA1F6F6E3F}" destId="{656D53D5-4F08-45F0-A40A-FC27C1B32CC4}" srcOrd="0" destOrd="0" presId="urn:microsoft.com/office/officeart/2008/layout/VerticalCurvedList"/>
    <dgm:cxn modelId="{8956309D-89C1-4614-AC20-4BFFA42ECBF1}" type="presParOf" srcId="{371DDA0C-167E-4042-B7D0-F1C1D7398074}" destId="{373C443F-9D05-4CC6-A22A-E4BA0E6C54E2}" srcOrd="7" destOrd="0" presId="urn:microsoft.com/office/officeart/2008/layout/VerticalCurvedList"/>
    <dgm:cxn modelId="{5D64685F-FC6F-495C-A6AD-2BD5FB811636}" type="presParOf" srcId="{371DDA0C-167E-4042-B7D0-F1C1D7398074}" destId="{0E01B475-5667-4DB8-BE7E-A09CFAFA420B}" srcOrd="8" destOrd="0" presId="urn:microsoft.com/office/officeart/2008/layout/VerticalCurvedList"/>
    <dgm:cxn modelId="{2D0479C7-BFF7-4794-A1BE-82C9A683FDE1}" type="presParOf" srcId="{0E01B475-5667-4DB8-BE7E-A09CFAFA420B}" destId="{C5EBCA7D-D50C-494A-B620-82043A61F57F}" srcOrd="0" destOrd="0" presId="urn:microsoft.com/office/officeart/2008/layout/VerticalCurvedList"/>
    <dgm:cxn modelId="{DEC55608-75FB-44FA-9170-E1552FC7C23C}" type="presParOf" srcId="{371DDA0C-167E-4042-B7D0-F1C1D7398074}" destId="{597541CA-87A8-4E3B-ABFC-74A797188E30}" srcOrd="9" destOrd="0" presId="urn:microsoft.com/office/officeart/2008/layout/VerticalCurvedList"/>
    <dgm:cxn modelId="{1A208437-D15C-483C-AB03-2E040083D1FF}" type="presParOf" srcId="{371DDA0C-167E-4042-B7D0-F1C1D7398074}" destId="{2D9D8B72-DD22-4E22-A7C5-8F214797FD9D}" srcOrd="10" destOrd="0" presId="urn:microsoft.com/office/officeart/2008/layout/VerticalCurvedList"/>
    <dgm:cxn modelId="{F675CDF2-D680-4F25-8945-0FC163995E8B}" type="presParOf" srcId="{2D9D8B72-DD22-4E22-A7C5-8F214797FD9D}" destId="{CBBA56D0-1929-4DF6-B56E-4A195B365FD4}" srcOrd="0" destOrd="0" presId="urn:microsoft.com/office/officeart/2008/layout/VerticalCurvedList"/>
    <dgm:cxn modelId="{AB720977-8324-46E3-9472-D29E7E0075DC}" type="presParOf" srcId="{371DDA0C-167E-4042-B7D0-F1C1D7398074}" destId="{3D62EEB0-B3A9-4DF2-A192-8D9C64AE76FD}" srcOrd="11" destOrd="0" presId="urn:microsoft.com/office/officeart/2008/layout/VerticalCurvedList"/>
    <dgm:cxn modelId="{2379E73D-897A-4BF0-A684-27567E4B7EE6}" type="presParOf" srcId="{371DDA0C-167E-4042-B7D0-F1C1D7398074}" destId="{32AC8243-9034-435A-ADA0-85CE813CC3A7}" srcOrd="12" destOrd="0" presId="urn:microsoft.com/office/officeart/2008/layout/VerticalCurvedList"/>
    <dgm:cxn modelId="{3BA8A8E0-08FE-41BE-9A15-6C260CB6A0D5}" type="presParOf" srcId="{32AC8243-9034-435A-ADA0-85CE813CC3A7}" destId="{20630A75-74B3-43A3-9C77-2C7097945CFC}" srcOrd="0" destOrd="0" presId="urn:microsoft.com/office/officeart/2008/layout/VerticalCurvedList"/>
    <dgm:cxn modelId="{429A29FE-87D2-4486-9C25-6A28BE5FD99D}" type="presParOf" srcId="{371DDA0C-167E-4042-B7D0-F1C1D7398074}" destId="{F5D13338-CB2F-4C40-9C44-05F07B53B6E9}" srcOrd="13" destOrd="0" presId="urn:microsoft.com/office/officeart/2008/layout/VerticalCurvedList"/>
    <dgm:cxn modelId="{EE282B61-0CC9-4A6A-9586-05B2CAABC4BB}" type="presParOf" srcId="{371DDA0C-167E-4042-B7D0-F1C1D7398074}" destId="{FE98F560-CF75-4B56-AB09-E114D55756B3}" srcOrd="14" destOrd="0" presId="urn:microsoft.com/office/officeart/2008/layout/VerticalCurvedList"/>
    <dgm:cxn modelId="{CAA5B1B5-D808-4E4D-864B-42DCED989A17}" type="presParOf" srcId="{FE98F560-CF75-4B56-AB09-E114D55756B3}" destId="{BBBBA8D7-AA5D-4F29-B0DB-8703257746D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FE2DB-0E14-4A8A-98DF-DD33668A9A26}"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9429445B-80CB-4A34-AD70-7A66D9321D43}">
      <dgm:prSet phldrT="[Text]"/>
      <dgm:spPr/>
      <dgm:t>
        <a:bodyPr/>
        <a:lstStyle/>
        <a:p>
          <a:r>
            <a:rPr lang="en-US" b="1" dirty="0"/>
            <a:t>Typical Development</a:t>
          </a:r>
        </a:p>
      </dgm:t>
    </dgm:pt>
    <dgm:pt modelId="{EC3488C0-78EE-4D2B-9A62-1E80A05371F3}" type="parTrans" cxnId="{644B2DA2-947E-47D6-AE6A-0C4B7D71BB80}">
      <dgm:prSet/>
      <dgm:spPr/>
      <dgm:t>
        <a:bodyPr/>
        <a:lstStyle/>
        <a:p>
          <a:endParaRPr lang="en-US"/>
        </a:p>
      </dgm:t>
    </dgm:pt>
    <dgm:pt modelId="{202DA295-59BA-4225-B68A-744F5482A520}" type="sibTrans" cxnId="{644B2DA2-947E-47D6-AE6A-0C4B7D71BB80}">
      <dgm:prSet/>
      <dgm:spPr/>
      <dgm:t>
        <a:bodyPr/>
        <a:lstStyle/>
        <a:p>
          <a:endParaRPr lang="en-US"/>
        </a:p>
      </dgm:t>
    </dgm:pt>
    <dgm:pt modelId="{2A9726DA-DCA2-44B5-BB0A-9DA71657C236}">
      <dgm:prSet phldrT="[Text]"/>
      <dgm:spPr/>
      <dgm:t>
        <a:bodyPr/>
        <a:lstStyle/>
        <a:p>
          <a:r>
            <a:rPr lang="en-US" b="0" dirty="0">
              <a:sym typeface="Helvetica"/>
            </a:rPr>
            <a:t>I live in a predictable &amp; benevolent world </a:t>
          </a:r>
          <a:endParaRPr lang="en-US" b="0" dirty="0"/>
        </a:p>
      </dgm:t>
    </dgm:pt>
    <dgm:pt modelId="{34FC66FD-832D-4D82-A27E-287A4F8FFC29}" type="parTrans" cxnId="{C8EE7A88-9BFD-4A55-BA1B-96ADEC889944}">
      <dgm:prSet/>
      <dgm:spPr/>
      <dgm:t>
        <a:bodyPr/>
        <a:lstStyle/>
        <a:p>
          <a:endParaRPr lang="en-US"/>
        </a:p>
      </dgm:t>
    </dgm:pt>
    <dgm:pt modelId="{80BCDCCC-52AF-4A3D-ADF9-D30155EE28B9}" type="sibTrans" cxnId="{C8EE7A88-9BFD-4A55-BA1B-96ADEC889944}">
      <dgm:prSet/>
      <dgm:spPr/>
      <dgm:t>
        <a:bodyPr/>
        <a:lstStyle/>
        <a:p>
          <a:endParaRPr lang="en-US"/>
        </a:p>
      </dgm:t>
    </dgm:pt>
    <dgm:pt modelId="{B8C23BF7-A2D2-4699-B488-204302AE1231}">
      <dgm:prSet phldrT="[Text]"/>
      <dgm:spPr/>
      <dgm:t>
        <a:bodyPr/>
        <a:lstStyle/>
        <a:p>
          <a:r>
            <a:rPr lang="en-US" b="1" dirty="0"/>
            <a:t>Trauma</a:t>
          </a:r>
        </a:p>
      </dgm:t>
    </dgm:pt>
    <dgm:pt modelId="{81A9C942-2094-49A3-BAF2-20A18571FB62}" type="parTrans" cxnId="{7D681D1F-6A02-41EF-8C10-146E979A15BC}">
      <dgm:prSet/>
      <dgm:spPr/>
      <dgm:t>
        <a:bodyPr/>
        <a:lstStyle/>
        <a:p>
          <a:endParaRPr lang="en-US"/>
        </a:p>
      </dgm:t>
    </dgm:pt>
    <dgm:pt modelId="{3E10C0D8-4FF7-4AA0-A084-5AA86EA9CE0A}" type="sibTrans" cxnId="{7D681D1F-6A02-41EF-8C10-146E979A15BC}">
      <dgm:prSet/>
      <dgm:spPr/>
      <dgm:t>
        <a:bodyPr/>
        <a:lstStyle/>
        <a:p>
          <a:endParaRPr lang="en-US"/>
        </a:p>
      </dgm:t>
    </dgm:pt>
    <dgm:pt modelId="{CC8AD7F1-0FFA-492D-8264-5BBBEEEA45AD}">
      <dgm:prSet phldrT="[Text]"/>
      <dgm:spPr/>
      <dgm:t>
        <a:bodyPr/>
        <a:lstStyle/>
        <a:p>
          <a:r>
            <a:rPr lang="en-US" b="0" dirty="0">
              <a:sym typeface="Helvetica"/>
            </a:rPr>
            <a:t>People want to hurt me</a:t>
          </a:r>
          <a:endParaRPr lang="en-US" b="0" dirty="0"/>
        </a:p>
      </dgm:t>
    </dgm:pt>
    <dgm:pt modelId="{A12B2169-74E1-48D9-8869-C710177C8ED0}" type="parTrans" cxnId="{1E501557-5201-479E-AEE1-A3789810072D}">
      <dgm:prSet/>
      <dgm:spPr/>
      <dgm:t>
        <a:bodyPr/>
        <a:lstStyle/>
        <a:p>
          <a:endParaRPr lang="en-US"/>
        </a:p>
      </dgm:t>
    </dgm:pt>
    <dgm:pt modelId="{ED9F6781-F190-49F0-B08B-4F97FBC02346}" type="sibTrans" cxnId="{1E501557-5201-479E-AEE1-A3789810072D}">
      <dgm:prSet/>
      <dgm:spPr/>
      <dgm:t>
        <a:bodyPr/>
        <a:lstStyle/>
        <a:p>
          <a:endParaRPr lang="en-US"/>
        </a:p>
      </dgm:t>
    </dgm:pt>
    <dgm:pt modelId="{9ED1961C-1361-4D22-8E81-050C46165914}">
      <dgm:prSet/>
      <dgm:spPr/>
      <dgm:t>
        <a:bodyPr/>
        <a:lstStyle/>
        <a:p>
          <a:r>
            <a:rPr lang="en-US" b="0" dirty="0">
              <a:sym typeface="Helvetica"/>
            </a:rPr>
            <a:t>I am worthwhile</a:t>
          </a:r>
        </a:p>
      </dgm:t>
    </dgm:pt>
    <dgm:pt modelId="{EE4DFFAF-02BE-4354-BEEE-F35878C50B45}" type="parTrans" cxnId="{B49F1287-B5EA-4A7B-BB17-31D4F708A84D}">
      <dgm:prSet/>
      <dgm:spPr/>
      <dgm:t>
        <a:bodyPr/>
        <a:lstStyle/>
        <a:p>
          <a:endParaRPr lang="en-US"/>
        </a:p>
      </dgm:t>
    </dgm:pt>
    <dgm:pt modelId="{BA87C724-03A1-49B9-B4F4-EE7BB9C54E39}" type="sibTrans" cxnId="{B49F1287-B5EA-4A7B-BB17-31D4F708A84D}">
      <dgm:prSet/>
      <dgm:spPr/>
      <dgm:t>
        <a:bodyPr/>
        <a:lstStyle/>
        <a:p>
          <a:endParaRPr lang="en-US"/>
        </a:p>
      </dgm:t>
    </dgm:pt>
    <dgm:pt modelId="{A1B5ADC0-5BBC-4774-B3B3-33E365D83488}">
      <dgm:prSet/>
      <dgm:spPr/>
      <dgm:t>
        <a:bodyPr/>
        <a:lstStyle/>
        <a:p>
          <a:r>
            <a:rPr lang="en-US" b="0" dirty="0">
              <a:sym typeface="Helvetica"/>
            </a:rPr>
            <a:t>I am hopeful &amp; optimistic about my future</a:t>
          </a:r>
        </a:p>
      </dgm:t>
    </dgm:pt>
    <dgm:pt modelId="{1684CD51-F3E8-4ABF-AEC8-42AB471E3DB6}" type="parTrans" cxnId="{C707E9AD-93A8-423D-9ACB-E81D6093A184}">
      <dgm:prSet/>
      <dgm:spPr/>
      <dgm:t>
        <a:bodyPr/>
        <a:lstStyle/>
        <a:p>
          <a:endParaRPr lang="en-US"/>
        </a:p>
      </dgm:t>
    </dgm:pt>
    <dgm:pt modelId="{3A856EE3-C746-4CEC-AE05-726AEFCB7205}" type="sibTrans" cxnId="{C707E9AD-93A8-423D-9ACB-E81D6093A184}">
      <dgm:prSet/>
      <dgm:spPr/>
      <dgm:t>
        <a:bodyPr/>
        <a:lstStyle/>
        <a:p>
          <a:endParaRPr lang="en-US"/>
        </a:p>
      </dgm:t>
    </dgm:pt>
    <dgm:pt modelId="{DCDFC4A3-246D-464F-8981-91E0D82FDABB}">
      <dgm:prSet/>
      <dgm:spPr/>
      <dgm:t>
        <a:bodyPr/>
        <a:lstStyle/>
        <a:p>
          <a:r>
            <a:rPr lang="en-US" b="0" dirty="0">
              <a:sym typeface="Helvetica"/>
            </a:rPr>
            <a:t>I have the ability to impact &amp; change my life</a:t>
          </a:r>
        </a:p>
      </dgm:t>
    </dgm:pt>
    <dgm:pt modelId="{946AE211-549D-42A0-86C2-6DC6131674B5}" type="parTrans" cxnId="{1A764895-529E-45EF-912F-ECC639E25E3F}">
      <dgm:prSet/>
      <dgm:spPr/>
      <dgm:t>
        <a:bodyPr/>
        <a:lstStyle/>
        <a:p>
          <a:endParaRPr lang="en-US"/>
        </a:p>
      </dgm:t>
    </dgm:pt>
    <dgm:pt modelId="{F49EE437-E985-4DA3-B5D0-EB04CE7DFEE2}" type="sibTrans" cxnId="{1A764895-529E-45EF-912F-ECC639E25E3F}">
      <dgm:prSet/>
      <dgm:spPr/>
      <dgm:t>
        <a:bodyPr/>
        <a:lstStyle/>
        <a:p>
          <a:endParaRPr lang="en-US"/>
        </a:p>
      </dgm:t>
    </dgm:pt>
    <dgm:pt modelId="{437BAE17-FBF8-4ED3-85C2-3E054A38CCC3}">
      <dgm:prSet/>
      <dgm:spPr/>
      <dgm:t>
        <a:bodyPr/>
        <a:lstStyle/>
        <a:p>
          <a:r>
            <a:rPr lang="en-US" b="0" dirty="0">
              <a:sym typeface="Helvetica"/>
            </a:rPr>
            <a:t>I am not safe</a:t>
          </a:r>
        </a:p>
      </dgm:t>
    </dgm:pt>
    <dgm:pt modelId="{A695DA7E-088D-49C1-8A17-73221DB359E9}" type="parTrans" cxnId="{071170B6-CCEB-492C-9B2D-40495F417065}">
      <dgm:prSet/>
      <dgm:spPr/>
      <dgm:t>
        <a:bodyPr/>
        <a:lstStyle/>
        <a:p>
          <a:endParaRPr lang="en-US"/>
        </a:p>
      </dgm:t>
    </dgm:pt>
    <dgm:pt modelId="{5C6D07B1-F5BD-4040-8740-B4A2A533A8EB}" type="sibTrans" cxnId="{071170B6-CCEB-492C-9B2D-40495F417065}">
      <dgm:prSet/>
      <dgm:spPr/>
      <dgm:t>
        <a:bodyPr/>
        <a:lstStyle/>
        <a:p>
          <a:endParaRPr lang="en-US"/>
        </a:p>
      </dgm:t>
    </dgm:pt>
    <dgm:pt modelId="{6E1F8220-16CB-4F37-91C9-3B1CAD649948}">
      <dgm:prSet/>
      <dgm:spPr/>
      <dgm:t>
        <a:bodyPr/>
        <a:lstStyle/>
        <a:p>
          <a:r>
            <a:rPr lang="en-US" b="0" dirty="0">
              <a:sym typeface="Helvetica"/>
            </a:rPr>
            <a:t>I am afraid</a:t>
          </a:r>
        </a:p>
      </dgm:t>
    </dgm:pt>
    <dgm:pt modelId="{10530A64-FFB5-4479-9E97-CE9BE31A85DF}" type="parTrans" cxnId="{6E7EE3C7-962B-43AE-82E6-EF5E36EEBDAA}">
      <dgm:prSet/>
      <dgm:spPr/>
      <dgm:t>
        <a:bodyPr/>
        <a:lstStyle/>
        <a:p>
          <a:endParaRPr lang="en-US"/>
        </a:p>
      </dgm:t>
    </dgm:pt>
    <dgm:pt modelId="{BF14AE4C-83AB-4BB1-8FA1-861156FA9554}" type="sibTrans" cxnId="{6E7EE3C7-962B-43AE-82E6-EF5E36EEBDAA}">
      <dgm:prSet/>
      <dgm:spPr/>
      <dgm:t>
        <a:bodyPr/>
        <a:lstStyle/>
        <a:p>
          <a:endParaRPr lang="en-US"/>
        </a:p>
      </dgm:t>
    </dgm:pt>
    <dgm:pt modelId="{658DE265-C81F-42B0-BCC1-6FD5805F1436}">
      <dgm:prSet/>
      <dgm:spPr/>
      <dgm:t>
        <a:bodyPr/>
        <a:lstStyle/>
        <a:p>
          <a:r>
            <a:rPr lang="en-US" b="0" dirty="0">
              <a:sym typeface="Helvetica"/>
            </a:rPr>
            <a:t>No one will help me</a:t>
          </a:r>
        </a:p>
      </dgm:t>
    </dgm:pt>
    <dgm:pt modelId="{DE845EED-C759-437C-AAD1-DA3E10D4F153}" type="parTrans" cxnId="{4E08696D-6025-44BA-A702-54E5065ACE7A}">
      <dgm:prSet/>
      <dgm:spPr/>
      <dgm:t>
        <a:bodyPr/>
        <a:lstStyle/>
        <a:p>
          <a:endParaRPr lang="en-US"/>
        </a:p>
      </dgm:t>
    </dgm:pt>
    <dgm:pt modelId="{36D2A603-BE5B-43C6-BB89-65423FDFEDE3}" type="sibTrans" cxnId="{4E08696D-6025-44BA-A702-54E5065ACE7A}">
      <dgm:prSet/>
      <dgm:spPr/>
      <dgm:t>
        <a:bodyPr/>
        <a:lstStyle/>
        <a:p>
          <a:endParaRPr lang="en-US"/>
        </a:p>
      </dgm:t>
    </dgm:pt>
    <dgm:pt modelId="{73AC68E6-35A6-48BC-BFB3-9E3BAA11997E}">
      <dgm:prSet/>
      <dgm:spPr/>
      <dgm:t>
        <a:bodyPr/>
        <a:lstStyle/>
        <a:p>
          <a:r>
            <a:rPr lang="en-US" b="0" dirty="0">
              <a:sym typeface="Helvetica"/>
            </a:rPr>
            <a:t>I am not good/smart/ worthy enough for people to care about me</a:t>
          </a:r>
        </a:p>
      </dgm:t>
    </dgm:pt>
    <dgm:pt modelId="{FAE7910E-7C84-4B8C-97D9-FCBB407A80AB}" type="parTrans" cxnId="{B2C0693B-B68E-4959-B9DA-FA48F6CB9E3B}">
      <dgm:prSet/>
      <dgm:spPr/>
      <dgm:t>
        <a:bodyPr/>
        <a:lstStyle/>
        <a:p>
          <a:endParaRPr lang="en-US"/>
        </a:p>
      </dgm:t>
    </dgm:pt>
    <dgm:pt modelId="{050A7161-6C9E-41C2-8BDE-345402E00E88}" type="sibTrans" cxnId="{B2C0693B-B68E-4959-B9DA-FA48F6CB9E3B}">
      <dgm:prSet/>
      <dgm:spPr/>
      <dgm:t>
        <a:bodyPr/>
        <a:lstStyle/>
        <a:p>
          <a:endParaRPr lang="en-US"/>
        </a:p>
      </dgm:t>
    </dgm:pt>
    <dgm:pt modelId="{FD9C7963-F31E-4942-9E53-DF685338E197}">
      <dgm:prSet/>
      <dgm:spPr/>
      <dgm:t>
        <a:bodyPr/>
        <a:lstStyle/>
        <a:p>
          <a:r>
            <a:rPr lang="en-US" b="0" dirty="0">
              <a:sym typeface="Helvetica"/>
            </a:rPr>
            <a:t>It will never get better</a:t>
          </a:r>
        </a:p>
      </dgm:t>
    </dgm:pt>
    <dgm:pt modelId="{3A35ECFF-82B2-4A5B-8ECE-C1450F5942C2}" type="parTrans" cxnId="{608B254B-AC3F-4E0C-BA9E-2D6B8588AEC8}">
      <dgm:prSet/>
      <dgm:spPr/>
      <dgm:t>
        <a:bodyPr/>
        <a:lstStyle/>
        <a:p>
          <a:endParaRPr lang="en-US"/>
        </a:p>
      </dgm:t>
    </dgm:pt>
    <dgm:pt modelId="{4177D7B5-CED1-495E-B49F-9F65B3B9D3B7}" type="sibTrans" cxnId="{608B254B-AC3F-4E0C-BA9E-2D6B8588AEC8}">
      <dgm:prSet/>
      <dgm:spPr/>
      <dgm:t>
        <a:bodyPr/>
        <a:lstStyle/>
        <a:p>
          <a:endParaRPr lang="en-US"/>
        </a:p>
      </dgm:t>
    </dgm:pt>
    <dgm:pt modelId="{9B45D9C4-515E-4FE1-A25D-53B7010C2E9B}">
      <dgm:prSet/>
      <dgm:spPr/>
      <dgm:t>
        <a:bodyPr/>
        <a:lstStyle/>
        <a:p>
          <a:r>
            <a:rPr lang="en-US" b="0" dirty="0">
              <a:sym typeface="Helvetica"/>
            </a:rPr>
            <a:t>I need to establish personal power &amp; control</a:t>
          </a:r>
        </a:p>
      </dgm:t>
    </dgm:pt>
    <dgm:pt modelId="{0D02CC18-5C34-4E4C-A217-6BEC614324EC}" type="parTrans" cxnId="{35848B56-D0C9-4A1E-81F4-71745B47726B}">
      <dgm:prSet/>
      <dgm:spPr/>
      <dgm:t>
        <a:bodyPr/>
        <a:lstStyle/>
        <a:p>
          <a:endParaRPr lang="en-US"/>
        </a:p>
      </dgm:t>
    </dgm:pt>
    <dgm:pt modelId="{6EF9A1BC-C1D8-4DDF-9D3E-A88A4AE55621}" type="sibTrans" cxnId="{35848B56-D0C9-4A1E-81F4-71745B47726B}">
      <dgm:prSet/>
      <dgm:spPr/>
      <dgm:t>
        <a:bodyPr/>
        <a:lstStyle/>
        <a:p>
          <a:endParaRPr lang="en-US"/>
        </a:p>
      </dgm:t>
    </dgm:pt>
    <dgm:pt modelId="{A9B7779B-83E8-4CAC-8E7B-AEE5663FA1C9}" type="pres">
      <dgm:prSet presAssocID="{C06FE2DB-0E14-4A8A-98DF-DD33668A9A26}" presName="Name0" presStyleCnt="0">
        <dgm:presLayoutVars>
          <dgm:dir/>
          <dgm:animLvl val="lvl"/>
          <dgm:resizeHandles val="exact"/>
        </dgm:presLayoutVars>
      </dgm:prSet>
      <dgm:spPr/>
    </dgm:pt>
    <dgm:pt modelId="{9F23EEC3-BC19-4CB4-8BB9-8E883307BBD0}" type="pres">
      <dgm:prSet presAssocID="{9429445B-80CB-4A34-AD70-7A66D9321D43}" presName="composite" presStyleCnt="0"/>
      <dgm:spPr/>
    </dgm:pt>
    <dgm:pt modelId="{4F466E46-207A-4A57-ACC4-5E1F6A12B625}" type="pres">
      <dgm:prSet presAssocID="{9429445B-80CB-4A34-AD70-7A66D9321D43}" presName="parTx" presStyleLbl="alignNode1" presStyleIdx="0" presStyleCnt="2" custLinFactNeighborX="-1" custLinFactNeighborY="-8928">
        <dgm:presLayoutVars>
          <dgm:chMax val="0"/>
          <dgm:chPref val="0"/>
          <dgm:bulletEnabled val="1"/>
        </dgm:presLayoutVars>
      </dgm:prSet>
      <dgm:spPr/>
    </dgm:pt>
    <dgm:pt modelId="{2C26FBC0-159E-46CD-AAE1-B41F2511F257}" type="pres">
      <dgm:prSet presAssocID="{9429445B-80CB-4A34-AD70-7A66D9321D43}" presName="desTx" presStyleLbl="alignAccFollowNode1" presStyleIdx="0" presStyleCnt="2">
        <dgm:presLayoutVars>
          <dgm:bulletEnabled val="1"/>
        </dgm:presLayoutVars>
      </dgm:prSet>
      <dgm:spPr/>
    </dgm:pt>
    <dgm:pt modelId="{119A9163-E726-4A9F-B696-62271CE4DB9C}" type="pres">
      <dgm:prSet presAssocID="{202DA295-59BA-4225-B68A-744F5482A520}" presName="space" presStyleCnt="0"/>
      <dgm:spPr/>
    </dgm:pt>
    <dgm:pt modelId="{FACD0EB5-9B6C-4D29-AC9A-813DF36FC458}" type="pres">
      <dgm:prSet presAssocID="{B8C23BF7-A2D2-4699-B488-204302AE1231}" presName="composite" presStyleCnt="0"/>
      <dgm:spPr/>
    </dgm:pt>
    <dgm:pt modelId="{55D4E90E-D263-4126-B713-73406413C944}" type="pres">
      <dgm:prSet presAssocID="{B8C23BF7-A2D2-4699-B488-204302AE1231}" presName="parTx" presStyleLbl="alignNode1" presStyleIdx="1" presStyleCnt="2" custLinFactNeighborX="1" custLinFactNeighborY="-4660">
        <dgm:presLayoutVars>
          <dgm:chMax val="0"/>
          <dgm:chPref val="0"/>
          <dgm:bulletEnabled val="1"/>
        </dgm:presLayoutVars>
      </dgm:prSet>
      <dgm:spPr/>
    </dgm:pt>
    <dgm:pt modelId="{F485A809-26CE-448A-BF51-F55BEFDE71EE}" type="pres">
      <dgm:prSet presAssocID="{B8C23BF7-A2D2-4699-B488-204302AE1231}" presName="desTx" presStyleLbl="alignAccFollowNode1" presStyleIdx="1" presStyleCnt="2">
        <dgm:presLayoutVars>
          <dgm:bulletEnabled val="1"/>
        </dgm:presLayoutVars>
      </dgm:prSet>
      <dgm:spPr/>
    </dgm:pt>
  </dgm:ptLst>
  <dgm:cxnLst>
    <dgm:cxn modelId="{D4D06409-D8FD-4202-BBF5-361F677B0DE8}" type="presOf" srcId="{73AC68E6-35A6-48BC-BFB3-9E3BAA11997E}" destId="{F485A809-26CE-448A-BF51-F55BEFDE71EE}" srcOrd="0" destOrd="4" presId="urn:microsoft.com/office/officeart/2005/8/layout/hList1"/>
    <dgm:cxn modelId="{99633E12-A8C8-4805-8C61-9B000501BC17}" type="presOf" srcId="{B8C23BF7-A2D2-4699-B488-204302AE1231}" destId="{55D4E90E-D263-4126-B713-73406413C944}" srcOrd="0" destOrd="0" presId="urn:microsoft.com/office/officeart/2005/8/layout/hList1"/>
    <dgm:cxn modelId="{7D681D1F-6A02-41EF-8C10-146E979A15BC}" srcId="{C06FE2DB-0E14-4A8A-98DF-DD33668A9A26}" destId="{B8C23BF7-A2D2-4699-B488-204302AE1231}" srcOrd="1" destOrd="0" parTransId="{81A9C942-2094-49A3-BAF2-20A18571FB62}" sibTransId="{3E10C0D8-4FF7-4AA0-A084-5AA86EA9CE0A}"/>
    <dgm:cxn modelId="{F637DB22-F34C-479D-892C-463C5D28F801}" type="presOf" srcId="{437BAE17-FBF8-4ED3-85C2-3E054A38CCC3}" destId="{F485A809-26CE-448A-BF51-F55BEFDE71EE}" srcOrd="0" destOrd="1" presId="urn:microsoft.com/office/officeart/2005/8/layout/hList1"/>
    <dgm:cxn modelId="{B2C0693B-B68E-4959-B9DA-FA48F6CB9E3B}" srcId="{B8C23BF7-A2D2-4699-B488-204302AE1231}" destId="{73AC68E6-35A6-48BC-BFB3-9E3BAA11997E}" srcOrd="4" destOrd="0" parTransId="{FAE7910E-7C84-4B8C-97D9-FCBB407A80AB}" sibTransId="{050A7161-6C9E-41C2-8BDE-345402E00E88}"/>
    <dgm:cxn modelId="{9F0E5E68-CED5-4ED0-BB9B-D5E417C93CB8}" type="presOf" srcId="{9ED1961C-1361-4D22-8E81-050C46165914}" destId="{2C26FBC0-159E-46CD-AAE1-B41F2511F257}" srcOrd="0" destOrd="1" presId="urn:microsoft.com/office/officeart/2005/8/layout/hList1"/>
    <dgm:cxn modelId="{B28BE76A-1954-478C-BA1E-3E7C0A2BFA21}" type="presOf" srcId="{A1B5ADC0-5BBC-4774-B3B3-33E365D83488}" destId="{2C26FBC0-159E-46CD-AAE1-B41F2511F257}" srcOrd="0" destOrd="2" presId="urn:microsoft.com/office/officeart/2005/8/layout/hList1"/>
    <dgm:cxn modelId="{608B254B-AC3F-4E0C-BA9E-2D6B8588AEC8}" srcId="{B8C23BF7-A2D2-4699-B488-204302AE1231}" destId="{FD9C7963-F31E-4942-9E53-DF685338E197}" srcOrd="5" destOrd="0" parTransId="{3A35ECFF-82B2-4A5B-8ECE-C1450F5942C2}" sibTransId="{4177D7B5-CED1-495E-B49F-9F65B3B9D3B7}"/>
    <dgm:cxn modelId="{4E553C6D-715A-43B5-9271-9B494264C577}" type="presOf" srcId="{DCDFC4A3-246D-464F-8981-91E0D82FDABB}" destId="{2C26FBC0-159E-46CD-AAE1-B41F2511F257}" srcOrd="0" destOrd="3" presId="urn:microsoft.com/office/officeart/2005/8/layout/hList1"/>
    <dgm:cxn modelId="{4E08696D-6025-44BA-A702-54E5065ACE7A}" srcId="{B8C23BF7-A2D2-4699-B488-204302AE1231}" destId="{658DE265-C81F-42B0-BCC1-6FD5805F1436}" srcOrd="3" destOrd="0" parTransId="{DE845EED-C759-437C-AAD1-DA3E10D4F153}" sibTransId="{36D2A603-BE5B-43C6-BB89-65423FDFEDE3}"/>
    <dgm:cxn modelId="{35848B56-D0C9-4A1E-81F4-71745B47726B}" srcId="{B8C23BF7-A2D2-4699-B488-204302AE1231}" destId="{9B45D9C4-515E-4FE1-A25D-53B7010C2E9B}" srcOrd="6" destOrd="0" parTransId="{0D02CC18-5C34-4E4C-A217-6BEC614324EC}" sibTransId="{6EF9A1BC-C1D8-4DDF-9D3E-A88A4AE55621}"/>
    <dgm:cxn modelId="{1E501557-5201-479E-AEE1-A3789810072D}" srcId="{B8C23BF7-A2D2-4699-B488-204302AE1231}" destId="{CC8AD7F1-0FFA-492D-8264-5BBBEEEA45AD}" srcOrd="0" destOrd="0" parTransId="{A12B2169-74E1-48D9-8869-C710177C8ED0}" sibTransId="{ED9F6781-F190-49F0-B08B-4F97FBC02346}"/>
    <dgm:cxn modelId="{B49F1287-B5EA-4A7B-BB17-31D4F708A84D}" srcId="{9429445B-80CB-4A34-AD70-7A66D9321D43}" destId="{9ED1961C-1361-4D22-8E81-050C46165914}" srcOrd="1" destOrd="0" parTransId="{EE4DFFAF-02BE-4354-BEEE-F35878C50B45}" sibTransId="{BA87C724-03A1-49B9-B4F4-EE7BB9C54E39}"/>
    <dgm:cxn modelId="{C8EE7A88-9BFD-4A55-BA1B-96ADEC889944}" srcId="{9429445B-80CB-4A34-AD70-7A66D9321D43}" destId="{2A9726DA-DCA2-44B5-BB0A-9DA71657C236}" srcOrd="0" destOrd="0" parTransId="{34FC66FD-832D-4D82-A27E-287A4F8FFC29}" sibTransId="{80BCDCCC-52AF-4A3D-ADF9-D30155EE28B9}"/>
    <dgm:cxn modelId="{4DA64E8E-BF24-4377-A01F-A6AAA5C98F44}" type="presOf" srcId="{9B45D9C4-515E-4FE1-A25D-53B7010C2E9B}" destId="{F485A809-26CE-448A-BF51-F55BEFDE71EE}" srcOrd="0" destOrd="6" presId="urn:microsoft.com/office/officeart/2005/8/layout/hList1"/>
    <dgm:cxn modelId="{F914F08F-1BEC-4282-A698-223FF7FEC656}" type="presOf" srcId="{2A9726DA-DCA2-44B5-BB0A-9DA71657C236}" destId="{2C26FBC0-159E-46CD-AAE1-B41F2511F257}" srcOrd="0" destOrd="0" presId="urn:microsoft.com/office/officeart/2005/8/layout/hList1"/>
    <dgm:cxn modelId="{1A764895-529E-45EF-912F-ECC639E25E3F}" srcId="{9429445B-80CB-4A34-AD70-7A66D9321D43}" destId="{DCDFC4A3-246D-464F-8981-91E0D82FDABB}" srcOrd="3" destOrd="0" parTransId="{946AE211-549D-42A0-86C2-6DC6131674B5}" sibTransId="{F49EE437-E985-4DA3-B5D0-EB04CE7DFEE2}"/>
    <dgm:cxn modelId="{370B719C-9BAE-418E-A85E-5DDDD4222FAB}" type="presOf" srcId="{9429445B-80CB-4A34-AD70-7A66D9321D43}" destId="{4F466E46-207A-4A57-ACC4-5E1F6A12B625}" srcOrd="0" destOrd="0" presId="urn:microsoft.com/office/officeart/2005/8/layout/hList1"/>
    <dgm:cxn modelId="{644B2DA2-947E-47D6-AE6A-0C4B7D71BB80}" srcId="{C06FE2DB-0E14-4A8A-98DF-DD33668A9A26}" destId="{9429445B-80CB-4A34-AD70-7A66D9321D43}" srcOrd="0" destOrd="0" parTransId="{EC3488C0-78EE-4D2B-9A62-1E80A05371F3}" sibTransId="{202DA295-59BA-4225-B68A-744F5482A520}"/>
    <dgm:cxn modelId="{974C63A7-6063-41A3-A5B2-06ABAA7E5D74}" type="presOf" srcId="{C06FE2DB-0E14-4A8A-98DF-DD33668A9A26}" destId="{A9B7779B-83E8-4CAC-8E7B-AEE5663FA1C9}" srcOrd="0" destOrd="0" presId="urn:microsoft.com/office/officeart/2005/8/layout/hList1"/>
    <dgm:cxn modelId="{C707E9AD-93A8-423D-9ACB-E81D6093A184}" srcId="{9429445B-80CB-4A34-AD70-7A66D9321D43}" destId="{A1B5ADC0-5BBC-4774-B3B3-33E365D83488}" srcOrd="2" destOrd="0" parTransId="{1684CD51-F3E8-4ABF-AEC8-42AB471E3DB6}" sibTransId="{3A856EE3-C746-4CEC-AE05-726AEFCB7205}"/>
    <dgm:cxn modelId="{071170B6-CCEB-492C-9B2D-40495F417065}" srcId="{B8C23BF7-A2D2-4699-B488-204302AE1231}" destId="{437BAE17-FBF8-4ED3-85C2-3E054A38CCC3}" srcOrd="1" destOrd="0" parTransId="{A695DA7E-088D-49C1-8A17-73221DB359E9}" sibTransId="{5C6D07B1-F5BD-4040-8740-B4A2A533A8EB}"/>
    <dgm:cxn modelId="{0B6907BE-05D9-45AD-A1E4-4D9DCFB8C779}" type="presOf" srcId="{6E1F8220-16CB-4F37-91C9-3B1CAD649948}" destId="{F485A809-26CE-448A-BF51-F55BEFDE71EE}" srcOrd="0" destOrd="2" presId="urn:microsoft.com/office/officeart/2005/8/layout/hList1"/>
    <dgm:cxn modelId="{6E7EE3C7-962B-43AE-82E6-EF5E36EEBDAA}" srcId="{B8C23BF7-A2D2-4699-B488-204302AE1231}" destId="{6E1F8220-16CB-4F37-91C9-3B1CAD649948}" srcOrd="2" destOrd="0" parTransId="{10530A64-FFB5-4479-9E97-CE9BE31A85DF}" sibTransId="{BF14AE4C-83AB-4BB1-8FA1-861156FA9554}"/>
    <dgm:cxn modelId="{302E60ED-0096-4441-A660-D841D4ADD549}" type="presOf" srcId="{CC8AD7F1-0FFA-492D-8264-5BBBEEEA45AD}" destId="{F485A809-26CE-448A-BF51-F55BEFDE71EE}" srcOrd="0" destOrd="0" presId="urn:microsoft.com/office/officeart/2005/8/layout/hList1"/>
    <dgm:cxn modelId="{0154AFEF-AEAE-40C0-96E9-BD47582D1B2E}" type="presOf" srcId="{658DE265-C81F-42B0-BCC1-6FD5805F1436}" destId="{F485A809-26CE-448A-BF51-F55BEFDE71EE}" srcOrd="0" destOrd="3" presId="urn:microsoft.com/office/officeart/2005/8/layout/hList1"/>
    <dgm:cxn modelId="{59159DF2-F895-44A5-A469-CF5FCE19EF01}" type="presOf" srcId="{FD9C7963-F31E-4942-9E53-DF685338E197}" destId="{F485A809-26CE-448A-BF51-F55BEFDE71EE}" srcOrd="0" destOrd="5" presId="urn:microsoft.com/office/officeart/2005/8/layout/hList1"/>
    <dgm:cxn modelId="{A2F9574E-DD1F-4EA9-9CA8-1947176DC89A}" type="presParOf" srcId="{A9B7779B-83E8-4CAC-8E7B-AEE5663FA1C9}" destId="{9F23EEC3-BC19-4CB4-8BB9-8E883307BBD0}" srcOrd="0" destOrd="0" presId="urn:microsoft.com/office/officeart/2005/8/layout/hList1"/>
    <dgm:cxn modelId="{47A875DE-2633-48DD-9767-AAE87EADE50D}" type="presParOf" srcId="{9F23EEC3-BC19-4CB4-8BB9-8E883307BBD0}" destId="{4F466E46-207A-4A57-ACC4-5E1F6A12B625}" srcOrd="0" destOrd="0" presId="urn:microsoft.com/office/officeart/2005/8/layout/hList1"/>
    <dgm:cxn modelId="{55156C97-225D-4F49-B75F-9A7685B945B1}" type="presParOf" srcId="{9F23EEC3-BC19-4CB4-8BB9-8E883307BBD0}" destId="{2C26FBC0-159E-46CD-AAE1-B41F2511F257}" srcOrd="1" destOrd="0" presId="urn:microsoft.com/office/officeart/2005/8/layout/hList1"/>
    <dgm:cxn modelId="{A037E8A5-0183-4D7E-A294-DE2D02D327AC}" type="presParOf" srcId="{A9B7779B-83E8-4CAC-8E7B-AEE5663FA1C9}" destId="{119A9163-E726-4A9F-B696-62271CE4DB9C}" srcOrd="1" destOrd="0" presId="urn:microsoft.com/office/officeart/2005/8/layout/hList1"/>
    <dgm:cxn modelId="{2B8578F4-B93C-4177-A1AD-A1B69A3CFFDA}" type="presParOf" srcId="{A9B7779B-83E8-4CAC-8E7B-AEE5663FA1C9}" destId="{FACD0EB5-9B6C-4D29-AC9A-813DF36FC458}" srcOrd="2" destOrd="0" presId="urn:microsoft.com/office/officeart/2005/8/layout/hList1"/>
    <dgm:cxn modelId="{C74A3C0C-73D2-45F8-9615-60D1D05693CB}" type="presParOf" srcId="{FACD0EB5-9B6C-4D29-AC9A-813DF36FC458}" destId="{55D4E90E-D263-4126-B713-73406413C944}" srcOrd="0" destOrd="0" presId="urn:microsoft.com/office/officeart/2005/8/layout/hList1"/>
    <dgm:cxn modelId="{94B213B2-296F-4048-AFDF-3BA5A6BBF76D}" type="presParOf" srcId="{FACD0EB5-9B6C-4D29-AC9A-813DF36FC458}" destId="{F485A809-26CE-448A-BF51-F55BEFDE71E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3BB261-9901-4969-B324-7D54640E335D}" type="doc">
      <dgm:prSet loTypeId="urn:microsoft.com/office/officeart/2009/3/layout/OpposingIdeas" loCatId="relationship" qsTypeId="urn:microsoft.com/office/officeart/2005/8/quickstyle/3d1" qsCatId="3D" csTypeId="urn:microsoft.com/office/officeart/2005/8/colors/accent2_4" csCatId="accent2" phldr="1"/>
      <dgm:spPr/>
      <dgm:t>
        <a:bodyPr/>
        <a:lstStyle/>
        <a:p>
          <a:endParaRPr lang="en-US"/>
        </a:p>
      </dgm:t>
    </dgm:pt>
    <dgm:pt modelId="{EA21DC1C-F146-4DB4-8C73-7AF23B0CEBB9}">
      <dgm:prSet phldrT="[Text]" custT="1"/>
      <dgm:spPr/>
      <dgm:t>
        <a:bodyPr/>
        <a:lstStyle/>
        <a:p>
          <a:r>
            <a:rPr lang="en-US" sz="1800" dirty="0"/>
            <a:t>Positive</a:t>
          </a:r>
        </a:p>
      </dgm:t>
    </dgm:pt>
    <dgm:pt modelId="{9D18DA77-A325-4D34-B605-2CA77117C110}" type="parTrans" cxnId="{847F2F1E-B404-4FC6-A176-818764EE0555}">
      <dgm:prSet/>
      <dgm:spPr/>
      <dgm:t>
        <a:bodyPr/>
        <a:lstStyle/>
        <a:p>
          <a:endParaRPr lang="en-US"/>
        </a:p>
      </dgm:t>
    </dgm:pt>
    <dgm:pt modelId="{0F63487A-90F7-40C5-A69D-63ECC17FA4F5}" type="sibTrans" cxnId="{847F2F1E-B404-4FC6-A176-818764EE0555}">
      <dgm:prSet/>
      <dgm:spPr/>
      <dgm:t>
        <a:bodyPr/>
        <a:lstStyle/>
        <a:p>
          <a:endParaRPr lang="en-US"/>
        </a:p>
      </dgm:t>
    </dgm:pt>
    <dgm:pt modelId="{51341001-1BCA-44F5-A661-EA481EEBBC0E}">
      <dgm:prSet phldrT="[Text]" custT="1"/>
      <dgm:spPr/>
      <dgm:t>
        <a:bodyPr/>
        <a:lstStyle/>
        <a:p>
          <a:r>
            <a:rPr lang="en-US" sz="1800" dirty="0"/>
            <a:t>Negative</a:t>
          </a:r>
        </a:p>
      </dgm:t>
    </dgm:pt>
    <dgm:pt modelId="{4941ABFC-100A-4194-9BC3-790AC27D9A2C}" type="parTrans" cxnId="{23CD166E-3326-470F-83B7-BD76CE5E9D1B}">
      <dgm:prSet/>
      <dgm:spPr/>
      <dgm:t>
        <a:bodyPr/>
        <a:lstStyle/>
        <a:p>
          <a:endParaRPr lang="en-US"/>
        </a:p>
      </dgm:t>
    </dgm:pt>
    <dgm:pt modelId="{427BDD97-24F6-4C3F-A6E1-A1B66AD132D2}" type="sibTrans" cxnId="{23CD166E-3326-470F-83B7-BD76CE5E9D1B}">
      <dgm:prSet/>
      <dgm:spPr/>
      <dgm:t>
        <a:bodyPr/>
        <a:lstStyle/>
        <a:p>
          <a:endParaRPr lang="en-US"/>
        </a:p>
      </dgm:t>
    </dgm:pt>
    <dgm:pt modelId="{EF5E74DF-5BD0-4BF4-ABA0-EB3323BC079A}">
      <dgm:prSet phldrT="[Text]" custT="1"/>
      <dgm:spPr/>
      <dgm:t>
        <a:bodyPr/>
        <a:lstStyle/>
        <a:p>
          <a:pPr>
            <a:buFont typeface="Arial" panose="020B0604020202020204" pitchFamily="34" charset="0"/>
            <a:buNone/>
          </a:pPr>
          <a:r>
            <a:rPr lang="en-US" sz="1800" dirty="0">
              <a:solidFill>
                <a:schemeClr val="bg1"/>
              </a:solidFill>
            </a:rPr>
            <a:t>Increased appreciation of life</a:t>
          </a:r>
        </a:p>
      </dgm:t>
    </dgm:pt>
    <dgm:pt modelId="{08C8080C-0015-4E41-AF67-37C23876C3BE}" type="parTrans" cxnId="{2E638DD5-4786-4111-A764-C93A8A146BFB}">
      <dgm:prSet/>
      <dgm:spPr/>
      <dgm:t>
        <a:bodyPr/>
        <a:lstStyle/>
        <a:p>
          <a:endParaRPr lang="en-US"/>
        </a:p>
      </dgm:t>
    </dgm:pt>
    <dgm:pt modelId="{F7E65D1B-A33E-4F93-B01A-C4A470EFA01B}" type="sibTrans" cxnId="{2E638DD5-4786-4111-A764-C93A8A146BFB}">
      <dgm:prSet/>
      <dgm:spPr/>
      <dgm:t>
        <a:bodyPr/>
        <a:lstStyle/>
        <a:p>
          <a:endParaRPr lang="en-US"/>
        </a:p>
      </dgm:t>
    </dgm:pt>
    <dgm:pt modelId="{7CFDE241-A0E7-45CD-99CB-E7105143F583}">
      <dgm:prSet phldrT="[Text]" custT="1"/>
      <dgm:spPr/>
      <dgm:t>
        <a:bodyPr/>
        <a:lstStyle/>
        <a:p>
          <a:pPr>
            <a:buFont typeface="Arial" panose="020B0604020202020204" pitchFamily="34" charset="0"/>
            <a:buNone/>
          </a:pPr>
          <a:r>
            <a:rPr lang="en-US" sz="1800" dirty="0">
              <a:solidFill>
                <a:schemeClr val="bg1"/>
              </a:solidFill>
            </a:rPr>
            <a:t>Greater perceived closeness to God</a:t>
          </a:r>
        </a:p>
      </dgm:t>
    </dgm:pt>
    <dgm:pt modelId="{4A09F7C1-07A9-409D-882D-AFF7730205D8}" type="parTrans" cxnId="{4FBA9FFB-51D6-48A9-BCC2-6E39AFAB7ED2}">
      <dgm:prSet/>
      <dgm:spPr/>
      <dgm:t>
        <a:bodyPr/>
        <a:lstStyle/>
        <a:p>
          <a:endParaRPr lang="en-US"/>
        </a:p>
      </dgm:t>
    </dgm:pt>
    <dgm:pt modelId="{6C06FBE6-D91D-4FA6-BA63-A631ACD3A1F5}" type="sibTrans" cxnId="{4FBA9FFB-51D6-48A9-BCC2-6E39AFAB7ED2}">
      <dgm:prSet/>
      <dgm:spPr/>
      <dgm:t>
        <a:bodyPr/>
        <a:lstStyle/>
        <a:p>
          <a:endParaRPr lang="en-US"/>
        </a:p>
      </dgm:t>
    </dgm:pt>
    <dgm:pt modelId="{242184A6-4835-4164-AFB2-F28328F89286}">
      <dgm:prSet phldrT="[Text]" custT="1"/>
      <dgm:spPr/>
      <dgm:t>
        <a:bodyPr/>
        <a:lstStyle/>
        <a:p>
          <a:pPr>
            <a:buFont typeface="Arial" panose="020B0604020202020204" pitchFamily="34" charset="0"/>
            <a:buNone/>
          </a:pPr>
          <a:r>
            <a:rPr lang="en-US" sz="1800" dirty="0">
              <a:solidFill>
                <a:schemeClr val="bg1"/>
              </a:solidFill>
            </a:rPr>
            <a:t>Increased sense of purpose in life</a:t>
          </a:r>
        </a:p>
      </dgm:t>
    </dgm:pt>
    <dgm:pt modelId="{5719C6C5-21EE-460B-9E51-C17838B76AE0}" type="parTrans" cxnId="{B242F774-972E-4AA4-BEB9-AAD1CFF5CC85}">
      <dgm:prSet/>
      <dgm:spPr/>
      <dgm:t>
        <a:bodyPr/>
        <a:lstStyle/>
        <a:p>
          <a:endParaRPr lang="en-US"/>
        </a:p>
      </dgm:t>
    </dgm:pt>
    <dgm:pt modelId="{BDCC6C13-20EC-44A3-BB9B-2AF0B96909FD}" type="sibTrans" cxnId="{B242F774-972E-4AA4-BEB9-AAD1CFF5CC85}">
      <dgm:prSet/>
      <dgm:spPr/>
      <dgm:t>
        <a:bodyPr/>
        <a:lstStyle/>
        <a:p>
          <a:endParaRPr lang="en-US"/>
        </a:p>
      </dgm:t>
    </dgm:pt>
    <dgm:pt modelId="{AF4FD38F-4BA9-4B0C-9628-391E19D78332}">
      <dgm:prSet phldrT="[Text]" custT="1"/>
      <dgm:spPr/>
      <dgm:t>
        <a:bodyPr/>
        <a:lstStyle/>
        <a:p>
          <a:pPr>
            <a:buFont typeface="Arial" panose="020B0604020202020204" pitchFamily="34" charset="0"/>
            <a:buNone/>
          </a:pPr>
          <a:r>
            <a:rPr lang="en-US" sz="1800" dirty="0">
              <a:solidFill>
                <a:schemeClr val="bg1"/>
              </a:solidFill>
            </a:rPr>
            <a:t>Enhanced spiritual well-being </a:t>
          </a:r>
        </a:p>
      </dgm:t>
    </dgm:pt>
    <dgm:pt modelId="{6FC3909C-EF18-483B-9012-E1B9E2CE6C8B}" type="parTrans" cxnId="{2B51C0AA-5B88-4491-B118-6E268D8000C3}">
      <dgm:prSet/>
      <dgm:spPr/>
      <dgm:t>
        <a:bodyPr/>
        <a:lstStyle/>
        <a:p>
          <a:endParaRPr lang="en-US"/>
        </a:p>
      </dgm:t>
    </dgm:pt>
    <dgm:pt modelId="{7EC06C40-7B0B-48FA-9C33-3E02322D4EAE}" type="sibTrans" cxnId="{2B51C0AA-5B88-4491-B118-6E268D8000C3}">
      <dgm:prSet/>
      <dgm:spPr/>
      <dgm:t>
        <a:bodyPr/>
        <a:lstStyle/>
        <a:p>
          <a:endParaRPr lang="en-US"/>
        </a:p>
      </dgm:t>
    </dgm:pt>
    <dgm:pt modelId="{F75E4AC9-F9F3-4C70-9C6E-01D1757DFD14}">
      <dgm:prSet phldrT="[Text]" custT="1"/>
      <dgm:spPr/>
      <dgm:t>
        <a:bodyPr/>
        <a:lstStyle/>
        <a:p>
          <a:r>
            <a:rPr lang="en-US" sz="1800" dirty="0">
              <a:solidFill>
                <a:schemeClr val="bg1"/>
              </a:solidFill>
            </a:rPr>
            <a:t>Loss of Faith</a:t>
          </a:r>
        </a:p>
      </dgm:t>
    </dgm:pt>
    <dgm:pt modelId="{C0102FD0-7C6D-4B02-B1C0-F1424CD1DAE5}" type="parTrans" cxnId="{E0ACAD55-B073-4926-9B79-F7487555F471}">
      <dgm:prSet/>
      <dgm:spPr/>
      <dgm:t>
        <a:bodyPr/>
        <a:lstStyle/>
        <a:p>
          <a:endParaRPr lang="en-US"/>
        </a:p>
      </dgm:t>
    </dgm:pt>
    <dgm:pt modelId="{1B4674F4-2DFE-4335-A23B-C8992D5B049B}" type="sibTrans" cxnId="{E0ACAD55-B073-4926-9B79-F7487555F471}">
      <dgm:prSet/>
      <dgm:spPr/>
      <dgm:t>
        <a:bodyPr/>
        <a:lstStyle/>
        <a:p>
          <a:endParaRPr lang="en-US"/>
        </a:p>
      </dgm:t>
    </dgm:pt>
    <dgm:pt modelId="{05E17923-A0AD-46BC-BE1B-BEBF7A338DCB}">
      <dgm:prSet phldrT="[Text]" custT="1"/>
      <dgm:spPr/>
      <dgm:t>
        <a:bodyPr/>
        <a:lstStyle/>
        <a:p>
          <a:r>
            <a:rPr lang="en-US" sz="1800" dirty="0">
              <a:solidFill>
                <a:schemeClr val="bg1"/>
              </a:solidFill>
            </a:rPr>
            <a:t>Diminished participation in religious or spiritual activities</a:t>
          </a:r>
        </a:p>
      </dgm:t>
    </dgm:pt>
    <dgm:pt modelId="{EC1741ED-B1A9-4236-B6F6-D65791B91C58}" type="parTrans" cxnId="{0E759F33-37CC-469D-910C-1E4AF469C732}">
      <dgm:prSet/>
      <dgm:spPr/>
      <dgm:t>
        <a:bodyPr/>
        <a:lstStyle/>
        <a:p>
          <a:endParaRPr lang="en-US"/>
        </a:p>
      </dgm:t>
    </dgm:pt>
    <dgm:pt modelId="{8B52A180-6B64-4AB6-97EF-560AAF315604}" type="sibTrans" cxnId="{0E759F33-37CC-469D-910C-1E4AF469C732}">
      <dgm:prSet/>
      <dgm:spPr/>
      <dgm:t>
        <a:bodyPr/>
        <a:lstStyle/>
        <a:p>
          <a:endParaRPr lang="en-US"/>
        </a:p>
      </dgm:t>
    </dgm:pt>
    <dgm:pt modelId="{456803AC-47B2-4000-B578-B5FEB275738E}">
      <dgm:prSet phldrT="[Text]" custT="1"/>
      <dgm:spPr/>
      <dgm:t>
        <a:bodyPr/>
        <a:lstStyle/>
        <a:p>
          <a:r>
            <a:rPr lang="en-US" sz="1800" dirty="0">
              <a:solidFill>
                <a:schemeClr val="bg1"/>
              </a:solidFill>
            </a:rPr>
            <a:t>Changes in belief</a:t>
          </a:r>
        </a:p>
      </dgm:t>
    </dgm:pt>
    <dgm:pt modelId="{76DF1320-18DC-4FB9-944B-BA2DD98836CB}" type="parTrans" cxnId="{1778B7B4-5533-416A-ABAE-074F5DAEBB3E}">
      <dgm:prSet/>
      <dgm:spPr/>
      <dgm:t>
        <a:bodyPr/>
        <a:lstStyle/>
        <a:p>
          <a:endParaRPr lang="en-US"/>
        </a:p>
      </dgm:t>
    </dgm:pt>
    <dgm:pt modelId="{30F5BE73-53E6-41E3-8651-0E62B49620C9}" type="sibTrans" cxnId="{1778B7B4-5533-416A-ABAE-074F5DAEBB3E}">
      <dgm:prSet/>
      <dgm:spPr/>
      <dgm:t>
        <a:bodyPr/>
        <a:lstStyle/>
        <a:p>
          <a:endParaRPr lang="en-US"/>
        </a:p>
      </dgm:t>
    </dgm:pt>
    <dgm:pt modelId="{E6A7A697-A067-4142-9172-9798AF31251D}">
      <dgm:prSet phldrT="[Text]" custT="1"/>
      <dgm:spPr/>
      <dgm:t>
        <a:bodyPr/>
        <a:lstStyle/>
        <a:p>
          <a:r>
            <a:rPr lang="en-US" sz="1800" dirty="0">
              <a:solidFill>
                <a:schemeClr val="bg1"/>
              </a:solidFill>
            </a:rPr>
            <a:t>Feelings of being abandoned or punished by God</a:t>
          </a:r>
        </a:p>
      </dgm:t>
    </dgm:pt>
    <dgm:pt modelId="{21169F9E-E20F-4C14-8A1F-1D317F744625}" type="parTrans" cxnId="{F1EAC1A9-E449-4CFF-A345-9FD70B142795}">
      <dgm:prSet/>
      <dgm:spPr/>
      <dgm:t>
        <a:bodyPr/>
        <a:lstStyle/>
        <a:p>
          <a:endParaRPr lang="en-US"/>
        </a:p>
      </dgm:t>
    </dgm:pt>
    <dgm:pt modelId="{D6648AC0-E8CD-49BB-AA9E-7311C7890DB1}" type="sibTrans" cxnId="{F1EAC1A9-E449-4CFF-A345-9FD70B142795}">
      <dgm:prSet/>
      <dgm:spPr/>
      <dgm:t>
        <a:bodyPr/>
        <a:lstStyle/>
        <a:p>
          <a:endParaRPr lang="en-US"/>
        </a:p>
      </dgm:t>
    </dgm:pt>
    <dgm:pt modelId="{D3E49FE6-7148-4474-BED9-C14123CDDE98}">
      <dgm:prSet phldrT="[Text]" custT="1"/>
      <dgm:spPr/>
      <dgm:t>
        <a:bodyPr/>
        <a:lstStyle/>
        <a:p>
          <a:r>
            <a:rPr lang="en-US" sz="1800" dirty="0">
              <a:solidFill>
                <a:schemeClr val="bg1"/>
              </a:solidFill>
            </a:rPr>
            <a:t>Loss of meaning and purpose for living</a:t>
          </a:r>
        </a:p>
      </dgm:t>
    </dgm:pt>
    <dgm:pt modelId="{31FB24D1-40F1-4F2B-A136-B75B3DA7426B}" type="parTrans" cxnId="{E8004CFA-E319-40AB-BA16-562ED31560BD}">
      <dgm:prSet/>
      <dgm:spPr/>
      <dgm:t>
        <a:bodyPr/>
        <a:lstStyle/>
        <a:p>
          <a:endParaRPr lang="en-US"/>
        </a:p>
      </dgm:t>
    </dgm:pt>
    <dgm:pt modelId="{1280ECD0-8A9D-4FE9-8DE9-BD0FAD0E7320}" type="sibTrans" cxnId="{E8004CFA-E319-40AB-BA16-562ED31560BD}">
      <dgm:prSet/>
      <dgm:spPr/>
      <dgm:t>
        <a:bodyPr/>
        <a:lstStyle/>
        <a:p>
          <a:endParaRPr lang="en-US"/>
        </a:p>
      </dgm:t>
    </dgm:pt>
    <dgm:pt modelId="{EDFD886C-D5C5-4DE9-891E-67A3556122E5}" type="pres">
      <dgm:prSet presAssocID="{E33BB261-9901-4969-B324-7D54640E335D}" presName="Name0" presStyleCnt="0">
        <dgm:presLayoutVars>
          <dgm:chMax val="2"/>
          <dgm:dir/>
          <dgm:animOne val="branch"/>
          <dgm:animLvl val="lvl"/>
          <dgm:resizeHandles val="exact"/>
        </dgm:presLayoutVars>
      </dgm:prSet>
      <dgm:spPr/>
    </dgm:pt>
    <dgm:pt modelId="{363AB73A-A8C4-428C-AC46-853F51BB8DAF}" type="pres">
      <dgm:prSet presAssocID="{E33BB261-9901-4969-B324-7D54640E335D}" presName="Background" presStyleLbl="node1" presStyleIdx="0" presStyleCnt="1"/>
      <dgm:spPr/>
    </dgm:pt>
    <dgm:pt modelId="{F26AF9F3-B8EB-4668-A434-457E309564B8}" type="pres">
      <dgm:prSet presAssocID="{E33BB261-9901-4969-B324-7D54640E335D}" presName="Divider" presStyleLbl="callout" presStyleIdx="0" presStyleCnt="1"/>
      <dgm:spPr/>
    </dgm:pt>
    <dgm:pt modelId="{D41F19B7-9142-4F58-984F-226BD2E4CE9C}" type="pres">
      <dgm:prSet presAssocID="{E33BB261-9901-4969-B324-7D54640E335D}" presName="ChildText1" presStyleLbl="revTx" presStyleIdx="0" presStyleCnt="0">
        <dgm:presLayoutVars>
          <dgm:chMax val="0"/>
          <dgm:chPref val="0"/>
          <dgm:bulletEnabled val="1"/>
        </dgm:presLayoutVars>
      </dgm:prSet>
      <dgm:spPr/>
    </dgm:pt>
    <dgm:pt modelId="{965C2D44-CE16-4E2B-AF5A-AE3C9A828125}" type="pres">
      <dgm:prSet presAssocID="{E33BB261-9901-4969-B324-7D54640E335D}" presName="ChildText2" presStyleLbl="revTx" presStyleIdx="0" presStyleCnt="0" custScaleY="108268" custLinFactNeighborX="-602" custLinFactNeighborY="-2287">
        <dgm:presLayoutVars>
          <dgm:chMax val="0"/>
          <dgm:chPref val="0"/>
          <dgm:bulletEnabled val="1"/>
        </dgm:presLayoutVars>
      </dgm:prSet>
      <dgm:spPr/>
    </dgm:pt>
    <dgm:pt modelId="{69A8AC5B-3DE0-4D17-976E-8C41E665C7CA}" type="pres">
      <dgm:prSet presAssocID="{E33BB261-9901-4969-B324-7D54640E335D}" presName="ParentText1" presStyleLbl="revTx" presStyleIdx="0" presStyleCnt="0">
        <dgm:presLayoutVars>
          <dgm:chMax val="1"/>
          <dgm:chPref val="1"/>
        </dgm:presLayoutVars>
      </dgm:prSet>
      <dgm:spPr/>
    </dgm:pt>
    <dgm:pt modelId="{6A3B1AF8-AFBE-475F-B3ED-A5B64E4F0C57}" type="pres">
      <dgm:prSet presAssocID="{E33BB261-9901-4969-B324-7D54640E335D}" presName="ParentShape1" presStyleLbl="alignImgPlace1" presStyleIdx="0" presStyleCnt="2">
        <dgm:presLayoutVars/>
      </dgm:prSet>
      <dgm:spPr/>
    </dgm:pt>
    <dgm:pt modelId="{6FD75AF1-BDC3-4C5D-8AD5-D7094EF4213A}" type="pres">
      <dgm:prSet presAssocID="{E33BB261-9901-4969-B324-7D54640E335D}" presName="ParentText2" presStyleLbl="revTx" presStyleIdx="0" presStyleCnt="0">
        <dgm:presLayoutVars>
          <dgm:chMax val="1"/>
          <dgm:chPref val="1"/>
        </dgm:presLayoutVars>
      </dgm:prSet>
      <dgm:spPr/>
    </dgm:pt>
    <dgm:pt modelId="{3D3A79EF-DC80-4E15-9E75-D927A2FD47C6}" type="pres">
      <dgm:prSet presAssocID="{E33BB261-9901-4969-B324-7D54640E335D}" presName="ParentShape2" presStyleLbl="alignImgPlace1" presStyleIdx="1" presStyleCnt="2">
        <dgm:presLayoutVars/>
      </dgm:prSet>
      <dgm:spPr/>
    </dgm:pt>
  </dgm:ptLst>
  <dgm:cxnLst>
    <dgm:cxn modelId="{47F9410F-D856-4C37-B8DB-0037391EFFF9}" type="presOf" srcId="{242184A6-4835-4164-AFB2-F28328F89286}" destId="{D41F19B7-9142-4F58-984F-226BD2E4CE9C}" srcOrd="0" destOrd="2" presId="urn:microsoft.com/office/officeart/2009/3/layout/OpposingIdeas"/>
    <dgm:cxn modelId="{847F2F1E-B404-4FC6-A176-818764EE0555}" srcId="{E33BB261-9901-4969-B324-7D54640E335D}" destId="{EA21DC1C-F146-4DB4-8C73-7AF23B0CEBB9}" srcOrd="0" destOrd="0" parTransId="{9D18DA77-A325-4D34-B605-2CA77117C110}" sibTransId="{0F63487A-90F7-40C5-A69D-63ECC17FA4F5}"/>
    <dgm:cxn modelId="{0E759F33-37CC-469D-910C-1E4AF469C732}" srcId="{51341001-1BCA-44F5-A661-EA481EEBBC0E}" destId="{05E17923-A0AD-46BC-BE1B-BEBF7A338DCB}" srcOrd="1" destOrd="0" parTransId="{EC1741ED-B1A9-4236-B6F6-D65791B91C58}" sibTransId="{8B52A180-6B64-4AB6-97EF-560AAF315604}"/>
    <dgm:cxn modelId="{26D43541-ED17-44DE-AF8E-3402097FF005}" type="presOf" srcId="{E6A7A697-A067-4142-9172-9798AF31251D}" destId="{965C2D44-CE16-4E2B-AF5A-AE3C9A828125}" srcOrd="0" destOrd="3" presId="urn:microsoft.com/office/officeart/2009/3/layout/OpposingIdeas"/>
    <dgm:cxn modelId="{23CD166E-3326-470F-83B7-BD76CE5E9D1B}" srcId="{E33BB261-9901-4969-B324-7D54640E335D}" destId="{51341001-1BCA-44F5-A661-EA481EEBBC0E}" srcOrd="1" destOrd="0" parTransId="{4941ABFC-100A-4194-9BC3-790AC27D9A2C}" sibTransId="{427BDD97-24F6-4C3F-A6E1-A1B66AD132D2}"/>
    <dgm:cxn modelId="{B242F774-972E-4AA4-BEB9-AAD1CFF5CC85}" srcId="{EA21DC1C-F146-4DB4-8C73-7AF23B0CEBB9}" destId="{242184A6-4835-4164-AFB2-F28328F89286}" srcOrd="2" destOrd="0" parTransId="{5719C6C5-21EE-460B-9E51-C17838B76AE0}" sibTransId="{BDCC6C13-20EC-44A3-BB9B-2AF0B96909FD}"/>
    <dgm:cxn modelId="{E0ACAD55-B073-4926-9B79-F7487555F471}" srcId="{51341001-1BCA-44F5-A661-EA481EEBBC0E}" destId="{F75E4AC9-F9F3-4C70-9C6E-01D1757DFD14}" srcOrd="0" destOrd="0" parTransId="{C0102FD0-7C6D-4B02-B1C0-F1424CD1DAE5}" sibTransId="{1B4674F4-2DFE-4335-A23B-C8992D5B049B}"/>
    <dgm:cxn modelId="{1C935057-AF7A-4B70-9D07-BD997137E184}" type="presOf" srcId="{7CFDE241-A0E7-45CD-99CB-E7105143F583}" destId="{D41F19B7-9142-4F58-984F-226BD2E4CE9C}" srcOrd="0" destOrd="1" presId="urn:microsoft.com/office/officeart/2009/3/layout/OpposingIdeas"/>
    <dgm:cxn modelId="{E27CEB58-6584-4B0B-8DB6-749FC71FF44F}" type="presOf" srcId="{EA21DC1C-F146-4DB4-8C73-7AF23B0CEBB9}" destId="{69A8AC5B-3DE0-4D17-976E-8C41E665C7CA}" srcOrd="0" destOrd="0" presId="urn:microsoft.com/office/officeart/2009/3/layout/OpposingIdeas"/>
    <dgm:cxn modelId="{ECC24B5A-EB3A-4206-91C6-787198AC64F9}" type="presOf" srcId="{EA21DC1C-F146-4DB4-8C73-7AF23B0CEBB9}" destId="{6A3B1AF8-AFBE-475F-B3ED-A5B64E4F0C57}" srcOrd="1" destOrd="0" presId="urn:microsoft.com/office/officeart/2009/3/layout/OpposingIdeas"/>
    <dgm:cxn modelId="{0CA54F7D-1CFD-48C5-A8B3-6B1513427294}" type="presOf" srcId="{456803AC-47B2-4000-B578-B5FEB275738E}" destId="{965C2D44-CE16-4E2B-AF5A-AE3C9A828125}" srcOrd="0" destOrd="2" presId="urn:microsoft.com/office/officeart/2009/3/layout/OpposingIdeas"/>
    <dgm:cxn modelId="{B4A17880-C3B9-4EF4-AE27-2E8A810EF62E}" type="presOf" srcId="{51341001-1BCA-44F5-A661-EA481EEBBC0E}" destId="{6FD75AF1-BDC3-4C5D-8AD5-D7094EF4213A}" srcOrd="0" destOrd="0" presId="urn:microsoft.com/office/officeart/2009/3/layout/OpposingIdeas"/>
    <dgm:cxn modelId="{063EB28C-BC15-463B-8769-A63ED91E89B0}" type="presOf" srcId="{51341001-1BCA-44F5-A661-EA481EEBBC0E}" destId="{3D3A79EF-DC80-4E15-9E75-D927A2FD47C6}" srcOrd="1" destOrd="0" presId="urn:microsoft.com/office/officeart/2009/3/layout/OpposingIdeas"/>
    <dgm:cxn modelId="{FEAFAD99-FC62-4454-8FD5-DF3DB6083487}" type="presOf" srcId="{AF4FD38F-4BA9-4B0C-9628-391E19D78332}" destId="{D41F19B7-9142-4F58-984F-226BD2E4CE9C}" srcOrd="0" destOrd="3" presId="urn:microsoft.com/office/officeart/2009/3/layout/OpposingIdeas"/>
    <dgm:cxn modelId="{DD3E57A0-5D76-494D-9C2D-CB55AF0BDD02}" type="presOf" srcId="{D3E49FE6-7148-4474-BED9-C14123CDDE98}" destId="{965C2D44-CE16-4E2B-AF5A-AE3C9A828125}" srcOrd="0" destOrd="4" presId="urn:microsoft.com/office/officeart/2009/3/layout/OpposingIdeas"/>
    <dgm:cxn modelId="{F1EAC1A9-E449-4CFF-A345-9FD70B142795}" srcId="{51341001-1BCA-44F5-A661-EA481EEBBC0E}" destId="{E6A7A697-A067-4142-9172-9798AF31251D}" srcOrd="3" destOrd="0" parTransId="{21169F9E-E20F-4C14-8A1F-1D317F744625}" sibTransId="{D6648AC0-E8CD-49BB-AA9E-7311C7890DB1}"/>
    <dgm:cxn modelId="{2B51C0AA-5B88-4491-B118-6E268D8000C3}" srcId="{EA21DC1C-F146-4DB4-8C73-7AF23B0CEBB9}" destId="{AF4FD38F-4BA9-4B0C-9628-391E19D78332}" srcOrd="3" destOrd="0" parTransId="{6FC3909C-EF18-483B-9012-E1B9E2CE6C8B}" sibTransId="{7EC06C40-7B0B-48FA-9C33-3E02322D4EAE}"/>
    <dgm:cxn modelId="{6C10BBAF-43F5-4A1A-9036-08F17BC3A4AD}" type="presOf" srcId="{F75E4AC9-F9F3-4C70-9C6E-01D1757DFD14}" destId="{965C2D44-CE16-4E2B-AF5A-AE3C9A828125}" srcOrd="0" destOrd="0" presId="urn:microsoft.com/office/officeart/2009/3/layout/OpposingIdeas"/>
    <dgm:cxn modelId="{1778B7B4-5533-416A-ABAE-074F5DAEBB3E}" srcId="{51341001-1BCA-44F5-A661-EA481EEBBC0E}" destId="{456803AC-47B2-4000-B578-B5FEB275738E}" srcOrd="2" destOrd="0" parTransId="{76DF1320-18DC-4FB9-944B-BA2DD98836CB}" sibTransId="{30F5BE73-53E6-41E3-8651-0E62B49620C9}"/>
    <dgm:cxn modelId="{CDC1B1CB-319C-40C1-9700-7BA634504BA5}" type="presOf" srcId="{E33BB261-9901-4969-B324-7D54640E335D}" destId="{EDFD886C-D5C5-4DE9-891E-67A3556122E5}" srcOrd="0" destOrd="0" presId="urn:microsoft.com/office/officeart/2009/3/layout/OpposingIdeas"/>
    <dgm:cxn modelId="{C6E19CCF-FE2D-4D62-B67D-CAC7C0D362B1}" type="presOf" srcId="{05E17923-A0AD-46BC-BE1B-BEBF7A338DCB}" destId="{965C2D44-CE16-4E2B-AF5A-AE3C9A828125}" srcOrd="0" destOrd="1" presId="urn:microsoft.com/office/officeart/2009/3/layout/OpposingIdeas"/>
    <dgm:cxn modelId="{2E638DD5-4786-4111-A764-C93A8A146BFB}" srcId="{EA21DC1C-F146-4DB4-8C73-7AF23B0CEBB9}" destId="{EF5E74DF-5BD0-4BF4-ABA0-EB3323BC079A}" srcOrd="0" destOrd="0" parTransId="{08C8080C-0015-4E41-AF67-37C23876C3BE}" sibTransId="{F7E65D1B-A33E-4F93-B01A-C4A470EFA01B}"/>
    <dgm:cxn modelId="{19714EEA-CF52-4205-B618-789D9FC8B592}" type="presOf" srcId="{EF5E74DF-5BD0-4BF4-ABA0-EB3323BC079A}" destId="{D41F19B7-9142-4F58-984F-226BD2E4CE9C}" srcOrd="0" destOrd="0" presId="urn:microsoft.com/office/officeart/2009/3/layout/OpposingIdeas"/>
    <dgm:cxn modelId="{E8004CFA-E319-40AB-BA16-562ED31560BD}" srcId="{51341001-1BCA-44F5-A661-EA481EEBBC0E}" destId="{D3E49FE6-7148-4474-BED9-C14123CDDE98}" srcOrd="4" destOrd="0" parTransId="{31FB24D1-40F1-4F2B-A136-B75B3DA7426B}" sibTransId="{1280ECD0-8A9D-4FE9-8DE9-BD0FAD0E7320}"/>
    <dgm:cxn modelId="{4FBA9FFB-51D6-48A9-BCC2-6E39AFAB7ED2}" srcId="{EA21DC1C-F146-4DB4-8C73-7AF23B0CEBB9}" destId="{7CFDE241-A0E7-45CD-99CB-E7105143F583}" srcOrd="1" destOrd="0" parTransId="{4A09F7C1-07A9-409D-882D-AFF7730205D8}" sibTransId="{6C06FBE6-D91D-4FA6-BA63-A631ACD3A1F5}"/>
    <dgm:cxn modelId="{8BA0466C-47C3-4E89-A895-50AA1D3F3246}" type="presParOf" srcId="{EDFD886C-D5C5-4DE9-891E-67A3556122E5}" destId="{363AB73A-A8C4-428C-AC46-853F51BB8DAF}" srcOrd="0" destOrd="0" presId="urn:microsoft.com/office/officeart/2009/3/layout/OpposingIdeas"/>
    <dgm:cxn modelId="{571CC4FF-5E53-4142-9A67-044F47FD20FE}" type="presParOf" srcId="{EDFD886C-D5C5-4DE9-891E-67A3556122E5}" destId="{F26AF9F3-B8EB-4668-A434-457E309564B8}" srcOrd="1" destOrd="0" presId="urn:microsoft.com/office/officeart/2009/3/layout/OpposingIdeas"/>
    <dgm:cxn modelId="{0632B323-6FD1-47F6-9A0B-378312CD15A9}" type="presParOf" srcId="{EDFD886C-D5C5-4DE9-891E-67A3556122E5}" destId="{D41F19B7-9142-4F58-984F-226BD2E4CE9C}" srcOrd="2" destOrd="0" presId="urn:microsoft.com/office/officeart/2009/3/layout/OpposingIdeas"/>
    <dgm:cxn modelId="{5F0AE633-E9A9-45FA-992D-32FD8999FE31}" type="presParOf" srcId="{EDFD886C-D5C5-4DE9-891E-67A3556122E5}" destId="{965C2D44-CE16-4E2B-AF5A-AE3C9A828125}" srcOrd="3" destOrd="0" presId="urn:microsoft.com/office/officeart/2009/3/layout/OpposingIdeas"/>
    <dgm:cxn modelId="{1EFE98CC-7213-4A28-95B3-6F42C929D012}" type="presParOf" srcId="{EDFD886C-D5C5-4DE9-891E-67A3556122E5}" destId="{69A8AC5B-3DE0-4D17-976E-8C41E665C7CA}" srcOrd="4" destOrd="0" presId="urn:microsoft.com/office/officeart/2009/3/layout/OpposingIdeas"/>
    <dgm:cxn modelId="{D3E060C0-C98E-45B3-968E-5B84D0FA6368}" type="presParOf" srcId="{EDFD886C-D5C5-4DE9-891E-67A3556122E5}" destId="{6A3B1AF8-AFBE-475F-B3ED-A5B64E4F0C57}" srcOrd="5" destOrd="0" presId="urn:microsoft.com/office/officeart/2009/3/layout/OpposingIdeas"/>
    <dgm:cxn modelId="{258FB5B2-17FF-4A55-BE45-42120E9C858A}" type="presParOf" srcId="{EDFD886C-D5C5-4DE9-891E-67A3556122E5}" destId="{6FD75AF1-BDC3-4C5D-8AD5-D7094EF4213A}" srcOrd="6" destOrd="0" presId="urn:microsoft.com/office/officeart/2009/3/layout/OpposingIdeas"/>
    <dgm:cxn modelId="{6DD15BC9-AD06-4BB6-B338-1088E938DD68}" type="presParOf" srcId="{EDFD886C-D5C5-4DE9-891E-67A3556122E5}" destId="{3D3A79EF-DC80-4E15-9E75-D927A2FD47C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787D8-7370-4EF9-A8DB-60D0132281C5}">
      <dsp:nvSpPr>
        <dsp:cNvPr id="0" name=""/>
        <dsp:cNvSpPr/>
      </dsp:nvSpPr>
      <dsp:spPr>
        <a:xfrm>
          <a:off x="-5600544" y="-857851"/>
          <a:ext cx="6671817" cy="6671817"/>
        </a:xfrm>
        <a:prstGeom prst="blockArc">
          <a:avLst>
            <a:gd name="adj1" fmla="val 18900000"/>
            <a:gd name="adj2" fmla="val 2700000"/>
            <a:gd name="adj3" fmla="val 32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0A9254-B6DC-4898-B1A6-3F0ED17DDD62}">
      <dsp:nvSpPr>
        <dsp:cNvPr id="0" name=""/>
        <dsp:cNvSpPr/>
      </dsp:nvSpPr>
      <dsp:spPr>
        <a:xfrm>
          <a:off x="347671" y="225304"/>
          <a:ext cx="6740197" cy="45041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51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Genocides</a:t>
          </a:r>
        </a:p>
      </dsp:txBody>
      <dsp:txXfrm>
        <a:off x="347671" y="225304"/>
        <a:ext cx="6740197" cy="450411"/>
      </dsp:txXfrm>
    </dsp:sp>
    <dsp:sp modelId="{5764D222-6646-47F8-8427-BB18F13F6153}">
      <dsp:nvSpPr>
        <dsp:cNvPr id="0" name=""/>
        <dsp:cNvSpPr/>
      </dsp:nvSpPr>
      <dsp:spPr>
        <a:xfrm>
          <a:off x="66164" y="169003"/>
          <a:ext cx="563014" cy="5630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1F58B5-2293-47F0-8000-F981436AC389}">
      <dsp:nvSpPr>
        <dsp:cNvPr id="0" name=""/>
        <dsp:cNvSpPr/>
      </dsp:nvSpPr>
      <dsp:spPr>
        <a:xfrm>
          <a:off x="755559" y="901318"/>
          <a:ext cx="6332309" cy="45041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51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Slavery</a:t>
          </a:r>
        </a:p>
      </dsp:txBody>
      <dsp:txXfrm>
        <a:off x="755559" y="901318"/>
        <a:ext cx="6332309" cy="450411"/>
      </dsp:txXfrm>
    </dsp:sp>
    <dsp:sp modelId="{4F65EA7D-0D17-400D-AB35-97D632E3D272}">
      <dsp:nvSpPr>
        <dsp:cNvPr id="0" name=""/>
        <dsp:cNvSpPr/>
      </dsp:nvSpPr>
      <dsp:spPr>
        <a:xfrm>
          <a:off x="474052" y="845017"/>
          <a:ext cx="563014" cy="5630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D5892-112A-4A1D-B3D9-F8ECAFBBE940}">
      <dsp:nvSpPr>
        <dsp:cNvPr id="0" name=""/>
        <dsp:cNvSpPr/>
      </dsp:nvSpPr>
      <dsp:spPr>
        <a:xfrm>
          <a:off x="979080" y="1576837"/>
          <a:ext cx="6108788" cy="45041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51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Pandemics</a:t>
          </a:r>
        </a:p>
      </dsp:txBody>
      <dsp:txXfrm>
        <a:off x="979080" y="1576837"/>
        <a:ext cx="6108788" cy="450411"/>
      </dsp:txXfrm>
    </dsp:sp>
    <dsp:sp modelId="{656D53D5-4F08-45F0-A40A-FC27C1B32CC4}">
      <dsp:nvSpPr>
        <dsp:cNvPr id="0" name=""/>
        <dsp:cNvSpPr/>
      </dsp:nvSpPr>
      <dsp:spPr>
        <a:xfrm>
          <a:off x="697573" y="1520535"/>
          <a:ext cx="563014" cy="5630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3C443F-9D05-4CC6-A22A-E4BA0E6C54E2}">
      <dsp:nvSpPr>
        <dsp:cNvPr id="0" name=""/>
        <dsp:cNvSpPr/>
      </dsp:nvSpPr>
      <dsp:spPr>
        <a:xfrm>
          <a:off x="1050448" y="2252851"/>
          <a:ext cx="6037420" cy="45041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51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Massacres</a:t>
          </a:r>
        </a:p>
      </dsp:txBody>
      <dsp:txXfrm>
        <a:off x="1050448" y="2252851"/>
        <a:ext cx="6037420" cy="450411"/>
      </dsp:txXfrm>
    </dsp:sp>
    <dsp:sp modelId="{C5EBCA7D-D50C-494A-B620-82043A61F57F}">
      <dsp:nvSpPr>
        <dsp:cNvPr id="0" name=""/>
        <dsp:cNvSpPr/>
      </dsp:nvSpPr>
      <dsp:spPr>
        <a:xfrm>
          <a:off x="768941" y="2196549"/>
          <a:ext cx="563014" cy="5630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7541CA-87A8-4E3B-ABFC-74A797188E30}">
      <dsp:nvSpPr>
        <dsp:cNvPr id="0" name=""/>
        <dsp:cNvSpPr/>
      </dsp:nvSpPr>
      <dsp:spPr>
        <a:xfrm>
          <a:off x="979080" y="2928865"/>
          <a:ext cx="6108788" cy="45041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51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b="0" kern="1200"/>
            <a:t>Prohibition or destruction of cultural practices</a:t>
          </a:r>
          <a:endParaRPr lang="en-US" sz="2300" b="0" kern="1200" dirty="0"/>
        </a:p>
      </dsp:txBody>
      <dsp:txXfrm>
        <a:off x="979080" y="2928865"/>
        <a:ext cx="6108788" cy="450411"/>
      </dsp:txXfrm>
    </dsp:sp>
    <dsp:sp modelId="{CBBA56D0-1929-4DF6-B56E-4A195B365FD4}">
      <dsp:nvSpPr>
        <dsp:cNvPr id="0" name=""/>
        <dsp:cNvSpPr/>
      </dsp:nvSpPr>
      <dsp:spPr>
        <a:xfrm>
          <a:off x="697573" y="2872563"/>
          <a:ext cx="563014" cy="5630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62EEB0-B3A9-4DF2-A192-8D9C64AE76FD}">
      <dsp:nvSpPr>
        <dsp:cNvPr id="0" name=""/>
        <dsp:cNvSpPr/>
      </dsp:nvSpPr>
      <dsp:spPr>
        <a:xfrm>
          <a:off x="755559" y="3604383"/>
          <a:ext cx="6332309" cy="45041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51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Discrimination/Systemic prejudice</a:t>
          </a:r>
        </a:p>
      </dsp:txBody>
      <dsp:txXfrm>
        <a:off x="755559" y="3604383"/>
        <a:ext cx="6332309" cy="450411"/>
      </dsp:txXfrm>
    </dsp:sp>
    <dsp:sp modelId="{20630A75-74B3-43A3-9C77-2C7097945CFC}">
      <dsp:nvSpPr>
        <dsp:cNvPr id="0" name=""/>
        <dsp:cNvSpPr/>
      </dsp:nvSpPr>
      <dsp:spPr>
        <a:xfrm>
          <a:off x="474052" y="3548082"/>
          <a:ext cx="563014" cy="5630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D13338-CB2F-4C40-9C44-05F07B53B6E9}">
      <dsp:nvSpPr>
        <dsp:cNvPr id="0" name=""/>
        <dsp:cNvSpPr/>
      </dsp:nvSpPr>
      <dsp:spPr>
        <a:xfrm>
          <a:off x="347671" y="4280397"/>
          <a:ext cx="6740197" cy="45041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51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Forced relocation</a:t>
          </a:r>
        </a:p>
      </dsp:txBody>
      <dsp:txXfrm>
        <a:off x="347671" y="4280397"/>
        <a:ext cx="6740197" cy="450411"/>
      </dsp:txXfrm>
    </dsp:sp>
    <dsp:sp modelId="{BBBBA8D7-AA5D-4F29-B0DB-8703257746DB}">
      <dsp:nvSpPr>
        <dsp:cNvPr id="0" name=""/>
        <dsp:cNvSpPr/>
      </dsp:nvSpPr>
      <dsp:spPr>
        <a:xfrm>
          <a:off x="66164" y="4224095"/>
          <a:ext cx="563014" cy="5630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66E46-207A-4A57-ACC4-5E1F6A12B625}">
      <dsp:nvSpPr>
        <dsp:cNvPr id="0" name=""/>
        <dsp:cNvSpPr/>
      </dsp:nvSpPr>
      <dsp:spPr>
        <a:xfrm>
          <a:off x="1" y="0"/>
          <a:ext cx="3583371" cy="576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Typical Development</a:t>
          </a:r>
        </a:p>
      </dsp:txBody>
      <dsp:txXfrm>
        <a:off x="1" y="0"/>
        <a:ext cx="3583371" cy="576000"/>
      </dsp:txXfrm>
    </dsp:sp>
    <dsp:sp modelId="{2C26FBC0-159E-46CD-AAE1-B41F2511F257}">
      <dsp:nvSpPr>
        <dsp:cNvPr id="0" name=""/>
        <dsp:cNvSpPr/>
      </dsp:nvSpPr>
      <dsp:spPr>
        <a:xfrm>
          <a:off x="37" y="623246"/>
          <a:ext cx="3583371" cy="339350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sym typeface="Helvetica"/>
            </a:rPr>
            <a:t>I live in a predictable &amp; benevolent world </a:t>
          </a:r>
          <a:endParaRPr lang="en-US" sz="2000" b="0" kern="1200" dirty="0"/>
        </a:p>
        <a:p>
          <a:pPr marL="228600" lvl="1" indent="-228600" algn="l" defTabSz="889000">
            <a:lnSpc>
              <a:spcPct val="90000"/>
            </a:lnSpc>
            <a:spcBef>
              <a:spcPct val="0"/>
            </a:spcBef>
            <a:spcAft>
              <a:spcPct val="15000"/>
            </a:spcAft>
            <a:buChar char="•"/>
          </a:pPr>
          <a:r>
            <a:rPr lang="en-US" sz="2000" b="0" kern="1200" dirty="0">
              <a:sym typeface="Helvetica"/>
            </a:rPr>
            <a:t>I am worthwhile</a:t>
          </a:r>
        </a:p>
        <a:p>
          <a:pPr marL="228600" lvl="1" indent="-228600" algn="l" defTabSz="889000">
            <a:lnSpc>
              <a:spcPct val="90000"/>
            </a:lnSpc>
            <a:spcBef>
              <a:spcPct val="0"/>
            </a:spcBef>
            <a:spcAft>
              <a:spcPct val="15000"/>
            </a:spcAft>
            <a:buChar char="•"/>
          </a:pPr>
          <a:r>
            <a:rPr lang="en-US" sz="2000" b="0" kern="1200" dirty="0">
              <a:sym typeface="Helvetica"/>
            </a:rPr>
            <a:t>I am hopeful &amp; optimistic about my future</a:t>
          </a:r>
        </a:p>
        <a:p>
          <a:pPr marL="228600" lvl="1" indent="-228600" algn="l" defTabSz="889000">
            <a:lnSpc>
              <a:spcPct val="90000"/>
            </a:lnSpc>
            <a:spcBef>
              <a:spcPct val="0"/>
            </a:spcBef>
            <a:spcAft>
              <a:spcPct val="15000"/>
            </a:spcAft>
            <a:buChar char="•"/>
          </a:pPr>
          <a:r>
            <a:rPr lang="en-US" sz="2000" b="0" kern="1200" dirty="0">
              <a:sym typeface="Helvetica"/>
            </a:rPr>
            <a:t>I have the ability to impact &amp; change my life</a:t>
          </a:r>
        </a:p>
      </dsp:txBody>
      <dsp:txXfrm>
        <a:off x="37" y="623246"/>
        <a:ext cx="3583371" cy="3393506"/>
      </dsp:txXfrm>
    </dsp:sp>
    <dsp:sp modelId="{55D4E90E-D263-4126-B713-73406413C944}">
      <dsp:nvSpPr>
        <dsp:cNvPr id="0" name=""/>
        <dsp:cNvSpPr/>
      </dsp:nvSpPr>
      <dsp:spPr>
        <a:xfrm>
          <a:off x="4085116" y="20405"/>
          <a:ext cx="3583371" cy="576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Trauma</a:t>
          </a:r>
        </a:p>
      </dsp:txBody>
      <dsp:txXfrm>
        <a:off x="4085116" y="20405"/>
        <a:ext cx="3583371" cy="576000"/>
      </dsp:txXfrm>
    </dsp:sp>
    <dsp:sp modelId="{F485A809-26CE-448A-BF51-F55BEFDE71EE}">
      <dsp:nvSpPr>
        <dsp:cNvPr id="0" name=""/>
        <dsp:cNvSpPr/>
      </dsp:nvSpPr>
      <dsp:spPr>
        <a:xfrm>
          <a:off x="4085081" y="623246"/>
          <a:ext cx="3583371" cy="339350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sym typeface="Helvetica"/>
            </a:rPr>
            <a:t>People want to hurt me</a:t>
          </a:r>
          <a:endParaRPr lang="en-US" sz="2000" b="0" kern="1200" dirty="0"/>
        </a:p>
        <a:p>
          <a:pPr marL="228600" lvl="1" indent="-228600" algn="l" defTabSz="889000">
            <a:lnSpc>
              <a:spcPct val="90000"/>
            </a:lnSpc>
            <a:spcBef>
              <a:spcPct val="0"/>
            </a:spcBef>
            <a:spcAft>
              <a:spcPct val="15000"/>
            </a:spcAft>
            <a:buChar char="•"/>
          </a:pPr>
          <a:r>
            <a:rPr lang="en-US" sz="2000" b="0" kern="1200" dirty="0">
              <a:sym typeface="Helvetica"/>
            </a:rPr>
            <a:t>I am not safe</a:t>
          </a:r>
        </a:p>
        <a:p>
          <a:pPr marL="228600" lvl="1" indent="-228600" algn="l" defTabSz="889000">
            <a:lnSpc>
              <a:spcPct val="90000"/>
            </a:lnSpc>
            <a:spcBef>
              <a:spcPct val="0"/>
            </a:spcBef>
            <a:spcAft>
              <a:spcPct val="15000"/>
            </a:spcAft>
            <a:buChar char="•"/>
          </a:pPr>
          <a:r>
            <a:rPr lang="en-US" sz="2000" b="0" kern="1200" dirty="0">
              <a:sym typeface="Helvetica"/>
            </a:rPr>
            <a:t>I am afraid</a:t>
          </a:r>
        </a:p>
        <a:p>
          <a:pPr marL="228600" lvl="1" indent="-228600" algn="l" defTabSz="889000">
            <a:lnSpc>
              <a:spcPct val="90000"/>
            </a:lnSpc>
            <a:spcBef>
              <a:spcPct val="0"/>
            </a:spcBef>
            <a:spcAft>
              <a:spcPct val="15000"/>
            </a:spcAft>
            <a:buChar char="•"/>
          </a:pPr>
          <a:r>
            <a:rPr lang="en-US" sz="2000" b="0" kern="1200" dirty="0">
              <a:sym typeface="Helvetica"/>
            </a:rPr>
            <a:t>No one will help me</a:t>
          </a:r>
        </a:p>
        <a:p>
          <a:pPr marL="228600" lvl="1" indent="-228600" algn="l" defTabSz="889000">
            <a:lnSpc>
              <a:spcPct val="90000"/>
            </a:lnSpc>
            <a:spcBef>
              <a:spcPct val="0"/>
            </a:spcBef>
            <a:spcAft>
              <a:spcPct val="15000"/>
            </a:spcAft>
            <a:buChar char="•"/>
          </a:pPr>
          <a:r>
            <a:rPr lang="en-US" sz="2000" b="0" kern="1200" dirty="0">
              <a:sym typeface="Helvetica"/>
            </a:rPr>
            <a:t>I am not good/smart/ worthy enough for people to care about me</a:t>
          </a:r>
        </a:p>
        <a:p>
          <a:pPr marL="228600" lvl="1" indent="-228600" algn="l" defTabSz="889000">
            <a:lnSpc>
              <a:spcPct val="90000"/>
            </a:lnSpc>
            <a:spcBef>
              <a:spcPct val="0"/>
            </a:spcBef>
            <a:spcAft>
              <a:spcPct val="15000"/>
            </a:spcAft>
            <a:buChar char="•"/>
          </a:pPr>
          <a:r>
            <a:rPr lang="en-US" sz="2000" b="0" kern="1200" dirty="0">
              <a:sym typeface="Helvetica"/>
            </a:rPr>
            <a:t>It will never get better</a:t>
          </a:r>
        </a:p>
        <a:p>
          <a:pPr marL="228600" lvl="1" indent="-228600" algn="l" defTabSz="889000">
            <a:lnSpc>
              <a:spcPct val="90000"/>
            </a:lnSpc>
            <a:spcBef>
              <a:spcPct val="0"/>
            </a:spcBef>
            <a:spcAft>
              <a:spcPct val="15000"/>
            </a:spcAft>
            <a:buChar char="•"/>
          </a:pPr>
          <a:r>
            <a:rPr lang="en-US" sz="2000" b="0" kern="1200" dirty="0">
              <a:sym typeface="Helvetica"/>
            </a:rPr>
            <a:t>I need to establish personal power &amp; control</a:t>
          </a:r>
        </a:p>
      </dsp:txBody>
      <dsp:txXfrm>
        <a:off x="4085081" y="623246"/>
        <a:ext cx="3583371" cy="3393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AB73A-A8C4-428C-AC46-853F51BB8DAF}">
      <dsp:nvSpPr>
        <dsp:cNvPr id="0" name=""/>
        <dsp:cNvSpPr/>
      </dsp:nvSpPr>
      <dsp:spPr>
        <a:xfrm>
          <a:off x="968163" y="1048766"/>
          <a:ext cx="5808980" cy="3123871"/>
        </a:xfrm>
        <a:prstGeom prst="round2DiagRect">
          <a:avLst>
            <a:gd name="adj1" fmla="val 0"/>
            <a:gd name="adj2" fmla="val 16670"/>
          </a:avLst>
        </a:prstGeom>
        <a:gradFill rotWithShape="0">
          <a:gsLst>
            <a:gs pos="0">
              <a:schemeClr val="accent2">
                <a:shade val="50000"/>
                <a:hueOff val="0"/>
                <a:satOff val="0"/>
                <a:lumOff val="0"/>
                <a:alphaOff val="0"/>
                <a:tint val="100000"/>
                <a:shade val="100000"/>
                <a:satMod val="130000"/>
              </a:schemeClr>
            </a:gs>
            <a:gs pos="100000">
              <a:schemeClr val="accent2">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26AF9F3-B8EB-4668-A434-457E309564B8}">
      <dsp:nvSpPr>
        <dsp:cNvPr id="0" name=""/>
        <dsp:cNvSpPr/>
      </dsp:nvSpPr>
      <dsp:spPr>
        <a:xfrm>
          <a:off x="3872653" y="1380086"/>
          <a:ext cx="774" cy="2461231"/>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41F19B7-9142-4F58-984F-226BD2E4CE9C}">
      <dsp:nvSpPr>
        <dsp:cNvPr id="0" name=""/>
        <dsp:cNvSpPr/>
      </dsp:nvSpPr>
      <dsp:spPr>
        <a:xfrm>
          <a:off x="1161796" y="1285423"/>
          <a:ext cx="2517224" cy="26505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bg1"/>
              </a:solidFill>
            </a:rPr>
            <a:t>Increased appreciation of life</a:t>
          </a:r>
        </a:p>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bg1"/>
              </a:solidFill>
            </a:rPr>
            <a:t>Greater perceived closeness to God</a:t>
          </a:r>
        </a:p>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bg1"/>
              </a:solidFill>
            </a:rPr>
            <a:t>Increased sense of purpose in life</a:t>
          </a:r>
        </a:p>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bg1"/>
              </a:solidFill>
            </a:rPr>
            <a:t>Enhanced spiritual well-being </a:t>
          </a:r>
        </a:p>
      </dsp:txBody>
      <dsp:txXfrm>
        <a:off x="1161796" y="1285423"/>
        <a:ext cx="2517224" cy="2650557"/>
      </dsp:txXfrm>
    </dsp:sp>
    <dsp:sp modelId="{965C2D44-CE16-4E2B-AF5A-AE3C9A828125}">
      <dsp:nvSpPr>
        <dsp:cNvPr id="0" name=""/>
        <dsp:cNvSpPr/>
      </dsp:nvSpPr>
      <dsp:spPr>
        <a:xfrm>
          <a:off x="4051132" y="1115231"/>
          <a:ext cx="2517224" cy="28697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Loss of Faith</a:t>
          </a:r>
        </a:p>
        <a:p>
          <a:pPr marL="0" lvl="0" indent="0" algn="l" defTabSz="800100">
            <a:lnSpc>
              <a:spcPct val="90000"/>
            </a:lnSpc>
            <a:spcBef>
              <a:spcPct val="0"/>
            </a:spcBef>
            <a:spcAft>
              <a:spcPct val="35000"/>
            </a:spcAft>
            <a:buNone/>
          </a:pPr>
          <a:r>
            <a:rPr lang="en-US" sz="1800" kern="1200" dirty="0">
              <a:solidFill>
                <a:schemeClr val="bg1"/>
              </a:solidFill>
            </a:rPr>
            <a:t>Diminished participation in religious or spiritual activities</a:t>
          </a:r>
        </a:p>
        <a:p>
          <a:pPr marL="0" lvl="0" indent="0" algn="l" defTabSz="800100">
            <a:lnSpc>
              <a:spcPct val="90000"/>
            </a:lnSpc>
            <a:spcBef>
              <a:spcPct val="0"/>
            </a:spcBef>
            <a:spcAft>
              <a:spcPct val="35000"/>
            </a:spcAft>
            <a:buNone/>
          </a:pPr>
          <a:r>
            <a:rPr lang="en-US" sz="1800" kern="1200" dirty="0">
              <a:solidFill>
                <a:schemeClr val="bg1"/>
              </a:solidFill>
            </a:rPr>
            <a:t>Changes in belief</a:t>
          </a:r>
        </a:p>
        <a:p>
          <a:pPr marL="0" lvl="0" indent="0" algn="l" defTabSz="800100">
            <a:lnSpc>
              <a:spcPct val="90000"/>
            </a:lnSpc>
            <a:spcBef>
              <a:spcPct val="0"/>
            </a:spcBef>
            <a:spcAft>
              <a:spcPct val="35000"/>
            </a:spcAft>
            <a:buNone/>
          </a:pPr>
          <a:r>
            <a:rPr lang="en-US" sz="1800" kern="1200" dirty="0">
              <a:solidFill>
                <a:schemeClr val="bg1"/>
              </a:solidFill>
            </a:rPr>
            <a:t>Feelings of being abandoned or punished by God</a:t>
          </a:r>
        </a:p>
        <a:p>
          <a:pPr marL="0" lvl="0" indent="0" algn="l" defTabSz="800100">
            <a:lnSpc>
              <a:spcPct val="90000"/>
            </a:lnSpc>
            <a:spcBef>
              <a:spcPct val="0"/>
            </a:spcBef>
            <a:spcAft>
              <a:spcPct val="35000"/>
            </a:spcAft>
            <a:buNone/>
          </a:pPr>
          <a:r>
            <a:rPr lang="en-US" sz="1800" kern="1200" dirty="0">
              <a:solidFill>
                <a:schemeClr val="bg1"/>
              </a:solidFill>
            </a:rPr>
            <a:t>Loss of meaning and purpose for living</a:t>
          </a:r>
        </a:p>
      </dsp:txBody>
      <dsp:txXfrm>
        <a:off x="4051132" y="1115231"/>
        <a:ext cx="2517224" cy="2869705"/>
      </dsp:txXfrm>
    </dsp:sp>
    <dsp:sp modelId="{6A3B1AF8-AFBE-475F-B3ED-A5B64E4F0C57}">
      <dsp:nvSpPr>
        <dsp:cNvPr id="0" name=""/>
        <dsp:cNvSpPr/>
      </dsp:nvSpPr>
      <dsp:spPr>
        <a:xfrm rot="16200000">
          <a:off x="-1219847" y="1463980"/>
          <a:ext cx="3407859" cy="968163"/>
        </a:xfrm>
        <a:prstGeom prst="rightArrow">
          <a:avLst>
            <a:gd name="adj1" fmla="val 49830"/>
            <a:gd name="adj2" fmla="val 60660"/>
          </a:avLst>
        </a:prstGeom>
        <a:gradFill rotWithShape="0">
          <a:gsLst>
            <a:gs pos="0">
              <a:schemeClr val="accent2">
                <a:tint val="50000"/>
                <a:hueOff val="0"/>
                <a:satOff val="0"/>
                <a:lumOff val="0"/>
                <a:alphaOff val="0"/>
                <a:tint val="100000"/>
                <a:shade val="100000"/>
                <a:satMod val="130000"/>
              </a:schemeClr>
            </a:gs>
            <a:gs pos="100000">
              <a:schemeClr val="accent2">
                <a:tint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n-US" sz="1800" kern="1200" dirty="0"/>
            <a:t>Positive</a:t>
          </a:r>
        </a:p>
      </dsp:txBody>
      <dsp:txXfrm>
        <a:off x="-1073525" y="1853167"/>
        <a:ext cx="3115214" cy="482435"/>
      </dsp:txXfrm>
    </dsp:sp>
    <dsp:sp modelId="{3D3A79EF-DC80-4E15-9E75-D927A2FD47C6}">
      <dsp:nvSpPr>
        <dsp:cNvPr id="0" name=""/>
        <dsp:cNvSpPr/>
      </dsp:nvSpPr>
      <dsp:spPr>
        <a:xfrm rot="5400000">
          <a:off x="5557295" y="2789259"/>
          <a:ext cx="3407859" cy="968163"/>
        </a:xfrm>
        <a:prstGeom prst="rightArrow">
          <a:avLst>
            <a:gd name="adj1" fmla="val 49830"/>
            <a:gd name="adj2" fmla="val 60660"/>
          </a:avLst>
        </a:prstGeom>
        <a:gradFill rotWithShape="0">
          <a:gsLst>
            <a:gs pos="0">
              <a:schemeClr val="accent2">
                <a:tint val="50000"/>
                <a:hueOff val="979"/>
                <a:satOff val="591"/>
                <a:lumOff val="-2114"/>
                <a:alphaOff val="0"/>
                <a:tint val="100000"/>
                <a:shade val="100000"/>
                <a:satMod val="130000"/>
              </a:schemeClr>
            </a:gs>
            <a:gs pos="100000">
              <a:schemeClr val="accent2">
                <a:tint val="50000"/>
                <a:hueOff val="979"/>
                <a:satOff val="591"/>
                <a:lumOff val="-21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n-US" sz="1800" kern="1200" dirty="0"/>
            <a:t>Negative</a:t>
          </a:r>
        </a:p>
      </dsp:txBody>
      <dsp:txXfrm>
        <a:off x="5703618" y="2885801"/>
        <a:ext cx="3115214" cy="48243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81A5F-F303-4DCF-98B0-E6209888ED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BB16897-A852-4162-9646-A0F017D002F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00A7E1B9-3EED-C44C-82AF-80CB9612D9BC}" type="datetimeFigureOut">
              <a:rPr lang="en-US" altLang="en-US"/>
              <a:pPr>
                <a:defRPr/>
              </a:pPr>
              <a:t>11/17/2019</a:t>
            </a:fld>
            <a:endParaRPr lang="en-US" altLang="en-US"/>
          </a:p>
        </p:txBody>
      </p:sp>
      <p:sp>
        <p:nvSpPr>
          <p:cNvPr id="4" name="Footer Placeholder 3">
            <a:extLst>
              <a:ext uri="{FF2B5EF4-FFF2-40B4-BE49-F238E27FC236}">
                <a16:creationId xmlns:a16="http://schemas.microsoft.com/office/drawing/2014/main" id="{B543DDF5-17CE-4A54-BB03-3F67DD4EF6F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890B43C-5918-44E4-8666-3C9A7B70878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9F32CFC0-7D48-B944-9802-2BF7AE744E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08B6D9-399E-4DE4-B000-A8521CAA349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28D3132-CD49-4B1B-BB3F-DF8E4B98FEE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AADE3690-CBB4-A648-9E93-0EC905B0F65F}" type="datetimeFigureOut">
              <a:rPr lang="en-US" altLang="en-US"/>
              <a:pPr>
                <a:defRPr/>
              </a:pPr>
              <a:t>11/17/2019</a:t>
            </a:fld>
            <a:endParaRPr lang="en-US" altLang="en-US"/>
          </a:p>
        </p:txBody>
      </p:sp>
      <p:sp>
        <p:nvSpPr>
          <p:cNvPr id="4" name="Slide Image Placeholder 3">
            <a:extLst>
              <a:ext uri="{FF2B5EF4-FFF2-40B4-BE49-F238E27FC236}">
                <a16:creationId xmlns:a16="http://schemas.microsoft.com/office/drawing/2014/main" id="{E9B43E65-E836-480A-A3CB-0F6D3F7D4F0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9305222-0DD2-462A-A2A0-271A8C41AA9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FB8316B-A6FA-4063-A7C1-5D815AB5274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1E407DA-525D-4404-8836-42CE896F198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7F08EFB2-7EAA-F84C-B560-BDB523F49A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B6DA240B-92A2-460B-91F1-11912C5992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defRPr>
            </a:lvl1pPr>
            <a:lvl2pPr marL="742950" indent="-285750" defTabSz="909638">
              <a:spcBef>
                <a:spcPct val="30000"/>
              </a:spcBef>
              <a:defRPr sz="1200">
                <a:solidFill>
                  <a:schemeClr val="tx1"/>
                </a:solidFill>
                <a:latin typeface="Calibri" panose="020F0502020204030204" pitchFamily="34" charset="0"/>
              </a:defRPr>
            </a:lvl2pPr>
            <a:lvl3pPr marL="1143000" indent="-228600" defTabSz="909638">
              <a:spcBef>
                <a:spcPct val="30000"/>
              </a:spcBef>
              <a:defRPr sz="1200">
                <a:solidFill>
                  <a:schemeClr val="tx1"/>
                </a:solidFill>
                <a:latin typeface="Calibri" panose="020F0502020204030204" pitchFamily="34" charset="0"/>
              </a:defRPr>
            </a:lvl3pPr>
            <a:lvl4pPr marL="1600200" indent="-228600" defTabSz="909638">
              <a:spcBef>
                <a:spcPct val="30000"/>
              </a:spcBef>
              <a:defRPr sz="1200">
                <a:solidFill>
                  <a:schemeClr val="tx1"/>
                </a:solidFill>
                <a:latin typeface="Calibri" panose="020F0502020204030204" pitchFamily="34" charset="0"/>
              </a:defRPr>
            </a:lvl4pPr>
            <a:lvl5pPr marL="2057400" indent="-228600" defTabSz="909638">
              <a:spcBef>
                <a:spcPct val="30000"/>
              </a:spcBef>
              <a:defRPr sz="1200">
                <a:solidFill>
                  <a:schemeClr val="tx1"/>
                </a:solidFill>
                <a:latin typeface="Calibri" panose="020F0502020204030204" pitchFamily="34" charset="0"/>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09638" rtl="0" eaLnBrk="1" fontAlgn="base" latinLnBrk="0" hangingPunct="1">
              <a:lnSpc>
                <a:spcPct val="100000"/>
              </a:lnSpc>
              <a:spcBef>
                <a:spcPct val="0"/>
              </a:spcBef>
              <a:spcAft>
                <a:spcPct val="0"/>
              </a:spcAft>
              <a:buClrTx/>
              <a:buSzTx/>
              <a:buFontTx/>
              <a:buNone/>
              <a:tabLst/>
              <a:defRPr/>
            </a:pPr>
            <a:fld id="{C1F06F1A-1A7B-4C6F-A5DB-B2AB12F7BDBA}"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09638"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277507" name="Rectangle 2">
            <a:extLst>
              <a:ext uri="{FF2B5EF4-FFF2-40B4-BE49-F238E27FC236}">
                <a16:creationId xmlns:a16="http://schemas.microsoft.com/office/drawing/2014/main" id="{4E85F699-D716-4930-8A7D-2A5AA89CBC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8" name="Rectangle 3">
            <a:extLst>
              <a:ext uri="{FF2B5EF4-FFF2-40B4-BE49-F238E27FC236}">
                <a16:creationId xmlns:a16="http://schemas.microsoft.com/office/drawing/2014/main" id="{EB6A5940-301B-44B1-BB9A-D7C9DCB71C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07695" indent="-607695" eaLnBrk="1" hangingPunct="1">
              <a:spcBef>
                <a:spcPct val="0"/>
              </a:spcBef>
            </a:pPr>
            <a:r>
              <a:rPr lang="en-US" altLang="en-US" sz="2400" dirty="0">
                <a:ea typeface="MS PGothic"/>
                <a:cs typeface="Calibri"/>
              </a:rPr>
              <a:t>According to the Substance Abuse and Mental Health Services Administration, trauma has three key components:  it is an EVENT or set of circumstances, that is EXPERIENCED directly or indirectly as overwhelming or life-changing, that has profound EFFECTS on said individual’s well-being, psychological development or has physiological, social and/or spiritual impact.  So what are some things that you can think of that may fit this definition? </a:t>
            </a:r>
            <a:endParaRPr lang="en-US">
              <a:ea typeface="MS PGothic"/>
              <a:cs typeface="Calibri"/>
            </a:endParaRPr>
          </a:p>
          <a:p>
            <a:pPr marL="607695" indent="-607695">
              <a:spcBef>
                <a:spcPct val="0"/>
              </a:spcBef>
            </a:pPr>
            <a:endParaRPr lang="en-US" altLang="en-US" sz="2400" dirty="0">
              <a:ea typeface="MS PGothic"/>
              <a:cs typeface="Calibri"/>
            </a:endParaRPr>
          </a:p>
          <a:p>
            <a:pPr marL="608013" indent="-608013" eaLnBrk="1" hangingPunct="1">
              <a:spcBef>
                <a:spcPct val="0"/>
              </a:spcBef>
            </a:pPr>
            <a:r>
              <a:rPr lang="en-US" altLang="en-US" sz="2400" dirty="0"/>
              <a:t>Events and circumstances may include the actual or extreme threat of physical or psychological harm or severe life-threatening neglect for a child that imperils healthy development.  These events and circumstances may occur as a single occurrence or repeatedly over time.  Witnessing an event, such as domestic, community or school violence, also can qualify as a traumatic event.</a:t>
            </a:r>
          </a:p>
          <a:p>
            <a:pPr marL="608013" indent="-608013" eaLnBrk="1" hangingPunct="1">
              <a:spcBef>
                <a:spcPct val="0"/>
              </a:spcBef>
            </a:pPr>
            <a:endParaRPr lang="en-US" altLang="en-US" sz="2400" dirty="0"/>
          </a:p>
          <a:p>
            <a:pPr marL="607695" indent="-607695" eaLnBrk="1" hangingPunct="1">
              <a:spcBef>
                <a:spcPct val="0"/>
              </a:spcBef>
            </a:pPr>
            <a:r>
              <a:rPr lang="en-US" altLang="en-US" sz="2400" dirty="0">
                <a:ea typeface="MS PGothic"/>
                <a:cs typeface="Calibri"/>
              </a:rPr>
              <a:t>The individuals experience of these events or circumstances helps to determine whether it is a traumatic event.  A particular event may be experienced as traumatic for one individual and not another.  How the individual labels, assigns meaning to, and is disrupted physically and psychologically  by an event will contribute to whether or not it is experienced as traumatic.  </a:t>
            </a:r>
            <a:endParaRPr lang="en-US" altLang="en-US" sz="2400">
              <a:cs typeface="Calibri"/>
            </a:endParaRPr>
          </a:p>
          <a:p>
            <a:pPr marL="608013" indent="-608013" eaLnBrk="1" hangingPunct="1">
              <a:spcBef>
                <a:spcPct val="0"/>
              </a:spcBef>
            </a:pPr>
            <a:endParaRPr lang="en-US" altLang="en-US" sz="2400" dirty="0"/>
          </a:p>
          <a:p>
            <a:pPr marL="608013" indent="-608013" eaLnBrk="1" hangingPunct="1">
              <a:spcBef>
                <a:spcPct val="0"/>
              </a:spcBef>
            </a:pPr>
            <a:r>
              <a:rPr lang="en-US" altLang="en-US" sz="2400" dirty="0"/>
              <a:t>The long-lasting adverse effects of the event are a critical component of trauma.  These adverse effects may occur immediately or may have a delayed onset.  The duration of the effects can be short to long term.  In some situations, the individual may not recognize the connection between the traumatic events and the effects.</a:t>
            </a:r>
          </a:p>
          <a:p>
            <a:pPr marL="608013" indent="-608013" eaLnBrk="1" hangingPunct="1">
              <a:spcBef>
                <a:spcPct val="0"/>
              </a:spcBef>
            </a:pPr>
            <a:endParaRPr lang="en-US" altLang="en-US" sz="2400" dirty="0"/>
          </a:p>
          <a:p>
            <a:pPr marL="608013" indent="-608013" eaLnBrk="1" hangingPunct="1">
              <a:spcBef>
                <a:spcPct val="0"/>
              </a:spcBef>
            </a:pPr>
            <a:endParaRPr lang="en-US" altLang="en-US" sz="2400" dirty="0"/>
          </a:p>
          <a:p>
            <a:pPr marL="989013" lvl="1" indent="-531813" eaLnBrk="1" hangingPunct="1">
              <a:spcBef>
                <a:spcPct val="0"/>
              </a:spcBef>
            </a:pPr>
            <a:endParaRPr lang="en-US" altLang="en-US" dirty="0"/>
          </a:p>
        </p:txBody>
      </p:sp>
    </p:spTree>
    <p:extLst>
      <p:ext uri="{BB962C8B-B14F-4D97-AF65-F5344CB8AC3E}">
        <p14:creationId xmlns:p14="http://schemas.microsoft.com/office/powerpoint/2010/main" val="36971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Shape 1777"/>
          <p:cNvSpPr>
            <a:spLocks noGrp="1" noRot="1" noChangeAspect="1"/>
          </p:cNvSpPr>
          <p:nvPr>
            <p:ph type="sldImg" idx="2"/>
          </p:nvPr>
        </p:nvSpPr>
        <p:spPr>
          <a:xfrm>
            <a:off x="415925" y="703263"/>
            <a:ext cx="6229350" cy="3505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778" name="Shape 1778"/>
          <p:cNvSpPr txBox="1">
            <a:spLocks noGrp="1"/>
          </p:cNvSpPr>
          <p:nvPr>
            <p:ph type="body" idx="1"/>
          </p:nvPr>
        </p:nvSpPr>
        <p:spPr>
          <a:xfrm>
            <a:off x="704850" y="4438650"/>
            <a:ext cx="5651499" cy="4208462"/>
          </a:xfrm>
          <a:prstGeom prst="rect">
            <a:avLst/>
          </a:prstGeom>
          <a:noFill/>
          <a:ln>
            <a:noFill/>
          </a:ln>
        </p:spPr>
        <p:txBody>
          <a:bodyPr wrap="square" lIns="93725" tIns="46850" rIns="93725" bIns="4685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https://www.youtube.com/watch?v=bF3j5UVCSCA    </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Neurological impact of one kind of trauma. </a:t>
            </a:r>
          </a:p>
        </p:txBody>
      </p:sp>
      <p:sp>
        <p:nvSpPr>
          <p:cNvPr id="1779" name="Shape 1779"/>
          <p:cNvSpPr txBox="1">
            <a:spLocks noGrp="1"/>
          </p:cNvSpPr>
          <p:nvPr>
            <p:ph type="sldNum" idx="12"/>
          </p:nvPr>
        </p:nvSpPr>
        <p:spPr>
          <a:xfrm>
            <a:off x="3998912" y="8878888"/>
            <a:ext cx="3060700" cy="466725"/>
          </a:xfrm>
          <a:prstGeom prst="rect">
            <a:avLst/>
          </a:prstGeom>
          <a:noFill/>
          <a:ln>
            <a:noFill/>
          </a:ln>
        </p:spPr>
        <p:txBody>
          <a:bodyPr wrap="square" lIns="93725" tIns="46850" rIns="93725" bIns="4685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57715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hape 117">
            <a:extLst>
              <a:ext uri="{FF2B5EF4-FFF2-40B4-BE49-F238E27FC236}">
                <a16:creationId xmlns:a16="http://schemas.microsoft.com/office/drawing/2014/main" id="{CD8B210E-AE79-4350-BE47-D6D62B2DF0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Shape 118">
            <a:extLst>
              <a:ext uri="{FF2B5EF4-FFF2-40B4-BE49-F238E27FC236}">
                <a16:creationId xmlns:a16="http://schemas.microsoft.com/office/drawing/2014/main" id="{8483CFE4-DB1F-475B-A640-A827058B60CB}"/>
              </a:ext>
            </a:extLst>
          </p:cNvPr>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z="900" dirty="0">
                <a:ea typeface="MS PGothic"/>
                <a:cs typeface="Calibri"/>
              </a:rPr>
              <a:t>The amygdala (the brain’s threat detection center) can become overactive, engaging in a constant program of looking for, seeing and assessing threat. This will cause you to feel intensely anxious, vulnerable and fearful.</a:t>
            </a:r>
          </a:p>
          <a:p>
            <a:pPr>
              <a:buFontTx/>
              <a:buChar char="•"/>
            </a:pPr>
            <a:r>
              <a:rPr lang="en-US" altLang="en-US" sz="900" dirty="0">
                <a:ea typeface="MS PGothic"/>
                <a:cs typeface="Calibri"/>
              </a:rPr>
              <a:t>The hippocampus (the brain’s center for processing memories) can become underactive. Rather than consolidating and then placing memories in the outer layer of the brain for long-term storage, memories get hung up in a present-day loop. The result: You will experience and re-experience intrusive, disturbing and uncomfortable recollections.</a:t>
            </a:r>
          </a:p>
          <a:p>
            <a:pPr>
              <a:buFontTx/>
              <a:buChar char="•"/>
            </a:pPr>
            <a:r>
              <a:rPr lang="en-US" altLang="en-US" sz="900" dirty="0">
                <a:ea typeface="MS PGothic"/>
                <a:cs typeface="Calibri"/>
              </a:rPr>
              <a:t>The cortex (the brain’s center for executive control) becomes interrupted by survival-oriented instincts from deep inside your inner brain. These instincts overrule logical thinking, diminish cognitive processing and decrease your ability to inhibit behavior. Even when you try to refrain from addictive behavior you will experience an unstoppable urge to engage in it.</a:t>
            </a:r>
          </a:p>
          <a:p>
            <a:pPr>
              <a:lnSpc>
                <a:spcPct val="80000"/>
              </a:lnSpc>
            </a:pPr>
            <a:endParaRPr lang="en-US" altLang="en-US" sz="900" dirty="0">
              <a:sym typeface="Calibri" panose="020F0502020204030204" pitchFamily="34" charset="0"/>
            </a:endParaRPr>
          </a:p>
          <a:p>
            <a:pPr>
              <a:lnSpc>
                <a:spcPct val="80000"/>
              </a:lnSpc>
            </a:pPr>
            <a:r>
              <a:rPr lang="en-US" altLang="en-US" sz="900" dirty="0">
                <a:sym typeface="Calibri" panose="020F0502020204030204" pitchFamily="34" charset="0"/>
              </a:rPr>
              <a:t>Biological:</a:t>
            </a:r>
          </a:p>
          <a:p>
            <a:pPr>
              <a:lnSpc>
                <a:spcPct val="80000"/>
              </a:lnSpc>
            </a:pPr>
            <a:endParaRPr lang="en-US" altLang="en-US" sz="900" dirty="0">
              <a:sym typeface="Calibri" panose="020F0502020204030204" pitchFamily="34" charset="0"/>
            </a:endParaRPr>
          </a:p>
          <a:p>
            <a:pPr>
              <a:lnSpc>
                <a:spcPct val="80000"/>
              </a:lnSpc>
            </a:pPr>
            <a:r>
              <a:rPr lang="en-US" altLang="en-US" sz="900" dirty="0">
                <a:sym typeface="Calibri" panose="020F0502020204030204" pitchFamily="34" charset="0"/>
              </a:rPr>
              <a:t>The upper part of the brain is the prefrontal cortex.  It regulates judgment, decision making, moral reasoning, planning, impulse control, cause &amp; effect thinking, comprehension skills, information processing, self awareness and self esteem, delay of gratification, and many other functions that involve rational thinking.</a:t>
            </a:r>
          </a:p>
          <a:p>
            <a:pPr>
              <a:lnSpc>
                <a:spcPct val="80000"/>
              </a:lnSpc>
            </a:pPr>
            <a:endParaRPr lang="en-US" altLang="en-US" sz="1800" dirty="0">
              <a:sym typeface="Calibri" panose="020F0502020204030204" pitchFamily="34" charset="0"/>
            </a:endParaRPr>
          </a:p>
          <a:p>
            <a:pPr>
              <a:lnSpc>
                <a:spcPct val="80000"/>
              </a:lnSpc>
            </a:pPr>
            <a:r>
              <a:rPr lang="en-US" altLang="en-US" sz="900" dirty="0">
                <a:sym typeface="Calibri" panose="020F0502020204030204" pitchFamily="34" charset="0"/>
              </a:rPr>
              <a:t>The lower part of the brain mobilizes the body for action (i.e., fight or flight response) </a:t>
            </a:r>
            <a:r>
              <a:rPr lang="en-US" altLang="en-US" sz="900" b="1" dirty="0">
                <a:sym typeface="Calibri" panose="020F0502020204030204" pitchFamily="34" charset="0"/>
              </a:rPr>
              <a:t>when danger is perceived and overrides the upper part of the brain.</a:t>
            </a:r>
          </a:p>
          <a:p>
            <a:pPr>
              <a:lnSpc>
                <a:spcPct val="80000"/>
              </a:lnSpc>
            </a:pPr>
            <a:endParaRPr lang="en-US" altLang="en-US" sz="1800" dirty="0">
              <a:sym typeface="Calibri" panose="020F0502020204030204" pitchFamily="34" charset="0"/>
            </a:endParaRPr>
          </a:p>
          <a:p>
            <a:pPr>
              <a:lnSpc>
                <a:spcPct val="80000"/>
              </a:lnSpc>
            </a:pPr>
            <a:r>
              <a:rPr lang="en-US" altLang="en-US" sz="900" dirty="0">
                <a:sym typeface="Calibri" panose="020F0502020204030204" pitchFamily="34" charset="0"/>
              </a:rPr>
              <a:t>When a child perceives or is on watch for danger persistently (i.e., constant state of “yellow alert”), this causes higher and prolonged levels of cortisol to be present in the bloodstream, resulting in toxic stress, and the prefrontal cortex may be underdeveloped.  The result doesn’t just change brain functioning; it can actually change the brain structurally.</a:t>
            </a:r>
          </a:p>
          <a:p>
            <a:pPr>
              <a:lnSpc>
                <a:spcPct val="80000"/>
              </a:lnSpc>
            </a:pPr>
            <a:endParaRPr lang="en-US" altLang="en-US" sz="1800" dirty="0">
              <a:sym typeface="Calibri" panose="020F0502020204030204" pitchFamily="34" charset="0"/>
            </a:endParaRPr>
          </a:p>
          <a:p>
            <a:pPr>
              <a:lnSpc>
                <a:spcPct val="80000"/>
              </a:lnSpc>
            </a:pPr>
            <a:r>
              <a:rPr lang="en-US" altLang="en-US" sz="900" dirty="0">
                <a:sym typeface="Calibri" panose="020F0502020204030204" pitchFamily="34" charset="0"/>
              </a:rPr>
              <a:t>The typical child spends little time focused on survival and can devote most of her/his waking time to cognition and social-emotional functioning.  For a child who has experienced developmental trauma, the triangle can become inverted with the majority of the brain’s attention focused on survival, leaving little left for cognition.</a:t>
            </a:r>
          </a:p>
          <a:p>
            <a:pPr>
              <a:lnSpc>
                <a:spcPct val="80000"/>
              </a:lnSpc>
            </a:pPr>
            <a:endParaRPr lang="en-US" altLang="en-US" sz="900" dirty="0">
              <a:sym typeface="Calibri" panose="020F0502020204030204" pitchFamily="34" charset="0"/>
            </a:endParaRPr>
          </a:p>
          <a:p>
            <a:r>
              <a:rPr lang="en-US" altLang="en-US" sz="1800" dirty="0">
                <a:sym typeface="Calibri" panose="020F0502020204030204" pitchFamily="34" charset="0"/>
              </a:rPr>
              <a:t>Use the “fist” model of the brain.  Kids who have been through trauma and are doing the pattern matching, will over-identify danger due to sensory matches (voice, smell (strongest), touch, facial expressions)  </a:t>
            </a:r>
            <a:endParaRPr lang="en-US" altLang="en-US" sz="1100" dirty="0">
              <a:sym typeface="Calibri" panose="020F0502020204030204" pitchFamily="34" charset="0"/>
            </a:endParaRPr>
          </a:p>
        </p:txBody>
      </p:sp>
    </p:spTree>
    <p:extLst>
      <p:ext uri="{BB962C8B-B14F-4D97-AF65-F5344CB8AC3E}">
        <p14:creationId xmlns:p14="http://schemas.microsoft.com/office/powerpoint/2010/main" val="132653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D95AF76D-6CCC-44D7-9161-DF8F3B0F67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35115757-666E-4CFF-ADB7-0C68F79BE7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MS PGothic"/>
                <a:cs typeface="Calibri"/>
              </a:rPr>
              <a:t>Systems in the brain that get repeatedly activated will change and the systems in the brain that don’t get activated will become underdeveloped.  Just like a muscle, the more a brain system like the stress response network gets “exercised,” the more it changes and the more risk there is of altered functioning.  At the same time, the less the cortical regions, which usually control and modulate stress, are used, the smaller and weaker they get.  </a:t>
            </a:r>
            <a:endParaRPr lang="en-US" altLang="en-US" dirty="0"/>
          </a:p>
          <a:p>
            <a:pPr eaLnBrk="1" hangingPunct="1">
              <a:spcBef>
                <a:spcPct val="0"/>
              </a:spcBef>
            </a:pPr>
            <a:endParaRPr lang="en-US" altLang="en-US"/>
          </a:p>
          <a:p>
            <a:pPr eaLnBrk="1" hangingPunct="1">
              <a:spcBef>
                <a:spcPct val="0"/>
              </a:spcBef>
            </a:pPr>
            <a:r>
              <a:rPr lang="en-US" altLang="en-US" dirty="0">
                <a:ea typeface="MS PGothic"/>
                <a:cs typeface="Calibri"/>
              </a:rPr>
              <a:t>Dr. Perry says – exposing a person to chronic fear and stress is like weakening the braking power of a car while adding a more powerful engine:  you’re altering the safety mechanisms that keep the machine from going dangerously out of control.  </a:t>
            </a:r>
            <a:endParaRPr lang="en-US" altLang="en-US" dirty="0">
              <a:cs typeface="Calibri"/>
            </a:endParaRPr>
          </a:p>
          <a:p>
            <a:pPr eaLnBrk="1" hangingPunct="1">
              <a:spcBef>
                <a:spcPct val="0"/>
              </a:spcBef>
            </a:pPr>
            <a:endParaRPr lang="en-US" altLang="en-US"/>
          </a:p>
        </p:txBody>
      </p:sp>
      <p:sp>
        <p:nvSpPr>
          <p:cNvPr id="169988" name="Slide Number Placeholder 3">
            <a:extLst>
              <a:ext uri="{FF2B5EF4-FFF2-40B4-BE49-F238E27FC236}">
                <a16:creationId xmlns:a16="http://schemas.microsoft.com/office/drawing/2014/main" id="{742134AA-2983-4F83-8B8C-B854CD895A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255" indent="-291636">
              <a:spcBef>
                <a:spcPct val="30000"/>
              </a:spcBef>
              <a:defRPr sz="1200">
                <a:solidFill>
                  <a:schemeClr val="tx1"/>
                </a:solidFill>
                <a:latin typeface="Calibri" panose="020F0502020204030204" pitchFamily="34" charset="0"/>
              </a:defRPr>
            </a:lvl2pPr>
            <a:lvl3pPr marL="1166546" indent="-233309">
              <a:spcBef>
                <a:spcPct val="30000"/>
              </a:spcBef>
              <a:defRPr sz="1200">
                <a:solidFill>
                  <a:schemeClr val="tx1"/>
                </a:solidFill>
                <a:latin typeface="Calibri" panose="020F0502020204030204" pitchFamily="34" charset="0"/>
              </a:defRPr>
            </a:lvl3pPr>
            <a:lvl4pPr marL="1633164" indent="-233309">
              <a:spcBef>
                <a:spcPct val="30000"/>
              </a:spcBef>
              <a:defRPr sz="1200">
                <a:solidFill>
                  <a:schemeClr val="tx1"/>
                </a:solidFill>
                <a:latin typeface="Calibri" panose="020F0502020204030204" pitchFamily="34" charset="0"/>
              </a:defRPr>
            </a:lvl4pPr>
            <a:lvl5pPr marL="2099782" indent="-233309">
              <a:spcBef>
                <a:spcPct val="30000"/>
              </a:spcBef>
              <a:defRPr sz="1200">
                <a:solidFill>
                  <a:schemeClr val="tx1"/>
                </a:solidFill>
                <a:latin typeface="Calibri" panose="020F0502020204030204" pitchFamily="34" charset="0"/>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66618" rtl="0" eaLnBrk="1" fontAlgn="base" latinLnBrk="0" hangingPunct="1">
              <a:lnSpc>
                <a:spcPct val="100000"/>
              </a:lnSpc>
              <a:spcBef>
                <a:spcPct val="0"/>
              </a:spcBef>
              <a:spcAft>
                <a:spcPct val="0"/>
              </a:spcAft>
              <a:buClrTx/>
              <a:buSzTx/>
              <a:buFontTx/>
              <a:buNone/>
              <a:tabLst/>
              <a:defRPr/>
            </a:pPr>
            <a:fld id="{A9E6203E-1C70-4FD3-A9E5-4DF064281803}"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66618"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46403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a:extLst>
              <a:ext uri="{FF2B5EF4-FFF2-40B4-BE49-F238E27FC236}">
                <a16:creationId xmlns:a16="http://schemas.microsoft.com/office/drawing/2014/main" id="{1D82682F-3C0B-4BDD-BD3D-FADB78BC7034}"/>
              </a:ext>
            </a:extLst>
          </p:cNvPr>
          <p:cNvSpPr>
            <a:spLocks noGrp="1" noRot="1" noChangeAspect="1" noTextEdit="1"/>
          </p:cNvSpPr>
          <p:nvPr>
            <p:ph type="sldImg"/>
          </p:nvPr>
        </p:nvSpPr>
        <p:spPr bwMode="auto">
          <a:xfrm>
            <a:off x="415925" y="703263"/>
            <a:ext cx="6229350" cy="3505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a:extLst>
              <a:ext uri="{FF2B5EF4-FFF2-40B4-BE49-F238E27FC236}">
                <a16:creationId xmlns:a16="http://schemas.microsoft.com/office/drawing/2014/main" id="{16040420-E883-4BB0-A4A8-A325FAF790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a:cs typeface="Calibri"/>
              </a:rPr>
              <a:t>When a traumatic event happens, we innately either fight, flight or freeze.  Who here has ever been in a car accident?  When it first happened, what was your immediate response?  Did you freeze?  Want to fight whoever hit you? Or want to leave as quickly as possible?  All of the above reactions are normal.  When we get scared, our body naturally wants to protect us and takes over.  It is one of our survival skills, much like breathing (which we do without thinking).</a:t>
            </a:r>
            <a:br>
              <a:rPr lang="en-US" sz="1200" b="0" i="0" kern="1200" dirty="0">
                <a:effectLst/>
                <a:ea typeface="+mn-ea"/>
                <a:cs typeface="+mn-lt"/>
              </a:rPr>
            </a:br>
            <a:endParaRPr lang="en-US" altLang="en-US">
              <a:cs typeface="Calibri"/>
            </a:endParaRPr>
          </a:p>
        </p:txBody>
      </p:sp>
      <p:sp>
        <p:nvSpPr>
          <p:cNvPr id="4" name="Slide Number Placeholder 3">
            <a:extLst>
              <a:ext uri="{FF2B5EF4-FFF2-40B4-BE49-F238E27FC236}">
                <a16:creationId xmlns:a16="http://schemas.microsoft.com/office/drawing/2014/main" id="{C073F3B4-37DA-43BE-AB03-6670CD9488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D9392D08-1A2A-4038-9066-C7A75DE8F035}"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7489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a:extLst>
              <a:ext uri="{FF2B5EF4-FFF2-40B4-BE49-F238E27FC236}">
                <a16:creationId xmlns:a16="http://schemas.microsoft.com/office/drawing/2014/main" id="{BABCBE47-4C19-4E2B-BA90-384493BF7D79}"/>
              </a:ext>
            </a:extLst>
          </p:cNvPr>
          <p:cNvSpPr>
            <a:spLocks noGrp="1" noRot="1" noChangeAspect="1" noTextEdit="1"/>
          </p:cNvSpPr>
          <p:nvPr>
            <p:ph type="sldImg"/>
          </p:nvPr>
        </p:nvSpPr>
        <p:spPr bwMode="auto">
          <a:xfrm>
            <a:off x="381000" y="684213"/>
            <a:ext cx="6097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a:extLst>
              <a:ext uri="{FF2B5EF4-FFF2-40B4-BE49-F238E27FC236}">
                <a16:creationId xmlns:a16="http://schemas.microsoft.com/office/drawing/2014/main" id="{B1CF6B9E-C5CF-4399-B791-842FD4D018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70000"/>
              </a:lnSpc>
              <a:spcBef>
                <a:spcPct val="0"/>
              </a:spcBef>
            </a:pPr>
            <a:r>
              <a:rPr lang="en-US" altLang="en-US" sz="800" dirty="0">
                <a:solidFill>
                  <a:srgbClr val="000000"/>
                </a:solidFill>
                <a:ea typeface="ヒラギノ角ゴ Pro W3"/>
                <a:cs typeface="Calibri"/>
              </a:rPr>
              <a:t>Under stress</a:t>
            </a:r>
            <a:r>
              <a:rPr lang="en-US" altLang="en-US" sz="800" b="0" dirty="0">
                <a:solidFill>
                  <a:srgbClr val="000000"/>
                </a:solidFill>
                <a:ea typeface="ヒラギノ角ゴ Pro W3"/>
                <a:cs typeface="Calibri"/>
              </a:rPr>
              <a:t>, </a:t>
            </a:r>
            <a:r>
              <a:rPr lang="en-US" altLang="en-US" sz="800" dirty="0">
                <a:solidFill>
                  <a:srgbClr val="000000"/>
                </a:solidFill>
                <a:ea typeface="ヒラギノ角ゴ Pro W3"/>
                <a:cs typeface="Calibri"/>
              </a:rPr>
              <a:t>a brain goes to “Fight, flight or freeze” mode and our ability to respond, learn and process is severely compromised.</a:t>
            </a:r>
            <a:endParaRPr lang="en-US" dirty="0"/>
          </a:p>
          <a:p>
            <a:pPr eaLnBrk="1" hangingPunct="1">
              <a:lnSpc>
                <a:spcPct val="80000"/>
              </a:lnSpc>
              <a:spcBef>
                <a:spcPct val="0"/>
              </a:spcBef>
            </a:pPr>
            <a:endParaRPr lang="en-US" altLang="en-US" sz="800" dirty="0">
              <a:solidFill>
                <a:srgbClr val="000000"/>
              </a:solidFill>
              <a:ea typeface="ヒラギノ角ゴ Pro W3" charset="-128"/>
              <a:cs typeface="Arial" panose="020B0604020202020204" pitchFamily="34" charset="0"/>
            </a:endParaRPr>
          </a:p>
          <a:p>
            <a:pPr eaLnBrk="1" hangingPunct="1">
              <a:lnSpc>
                <a:spcPct val="80000"/>
              </a:lnSpc>
              <a:spcBef>
                <a:spcPct val="0"/>
              </a:spcBef>
            </a:pPr>
            <a:endParaRPr lang="en-US" altLang="en-US" sz="800" dirty="0">
              <a:ea typeface="ヒラギノ角ゴ Pro W3" charset="-128"/>
              <a:cs typeface="Arial" panose="020B0604020202020204" pitchFamily="34" charset="0"/>
            </a:endParaRPr>
          </a:p>
        </p:txBody>
      </p:sp>
      <p:sp>
        <p:nvSpPr>
          <p:cNvPr id="335876" name="Slide Number Placeholder 3">
            <a:extLst>
              <a:ext uri="{FF2B5EF4-FFF2-40B4-BE49-F238E27FC236}">
                <a16:creationId xmlns:a16="http://schemas.microsoft.com/office/drawing/2014/main" id="{CBB0113B-2682-4A14-992C-AF55FD04E25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8" rIns="91396" bIns="45698"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660975C-AE32-4AD7-9BF7-8B6B37A9BEBE}"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S PGothic" panose="020B0600070205080204" pitchFamily="34" charset="-128"/>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80664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venir"/>
              </a:rPr>
              <a:t>Stress is a normal part of life, and so is our response to it. The physiological response to stress is hardwired into all of us and is evolution’s way of keeping us alive. In times of stress, our heart beats faster, our blood pressure increases, and adrenaline and cortisol (the stress hormone) surge through our system to make us stronger, faster, more alert and more powerful versions of our normal selves. In short, the physiological changes that come with stress are to give us the physical resources to deal with whatever might break our stride.</a:t>
            </a:r>
          </a:p>
          <a:p>
            <a:r>
              <a:rPr lang="en-US" altLang="en-US" dirty="0">
                <a:solidFill>
                  <a:srgbClr val="000000"/>
                </a:solidFill>
                <a:latin typeface="avenir"/>
              </a:rPr>
              <a:t>But – the stress response was only ever meant to happen for brief periods of time.  In the right doses, the cortisol (the stress hormone) that surges through the body in times of stress will help us to perform at our peak. When the cortisol is turned on and off quickly, it energizes, enhances certain types of memory, and sets the immune system to go.</a:t>
            </a:r>
          </a:p>
          <a:p>
            <a:endParaRPr lang="en-US" altLang="en-US" dirty="0">
              <a:solidFill>
                <a:srgbClr val="000000"/>
              </a:solidFill>
              <a:latin typeface="avenir"/>
            </a:endParaRPr>
          </a:p>
          <a:p>
            <a:r>
              <a:rPr lang="en-US" altLang="en-US" dirty="0">
                <a:solidFill>
                  <a:srgbClr val="000000"/>
                </a:solidFill>
                <a:latin typeface="avenir"/>
              </a:rPr>
              <a:t>In a chronically stressful </a:t>
            </a:r>
            <a:r>
              <a:rPr lang="en-US" altLang="en-US" dirty="0">
                <a:latin typeface="avenir"/>
              </a:rPr>
              <a:t>environment, the body’s stress response </a:t>
            </a:r>
            <a:r>
              <a:rPr lang="en-US" altLang="en-US" dirty="0">
                <a:solidFill>
                  <a:srgbClr val="000000"/>
                </a:solidFill>
                <a:latin typeface="avenir"/>
              </a:rPr>
              <a:t>is always on – there is very little relief from the surge of chemicals and the increase in heart rate and blood pressure. When this happens, the stress becomes toxic and can cause dramatic changes in the brain and body – but there are ways to heal.</a:t>
            </a:r>
          </a:p>
          <a:p>
            <a:pPr>
              <a:spcBef>
                <a:spcPct val="0"/>
              </a:spcBef>
              <a:buSzPct val="25000"/>
            </a:pPr>
            <a:endParaRPr lang="en-US" altLang="en-US" dirty="0">
              <a:solidFill>
                <a:srgbClr val="000000"/>
              </a:solidFill>
              <a:cs typeface="Calibri" panose="020F0502020204030204" pitchFamily="34" charset="0"/>
              <a:sym typeface="Calibri" panose="020F0502020204030204" pitchFamily="34" charset="0"/>
            </a:endParaRPr>
          </a:p>
          <a:p>
            <a:pPr>
              <a:spcBef>
                <a:spcPct val="0"/>
              </a:spcBef>
              <a:buSzPct val="25000"/>
            </a:pPr>
            <a:r>
              <a:rPr lang="en-US" altLang="en-US" dirty="0">
                <a:solidFill>
                  <a:srgbClr val="000000"/>
                </a:solidFill>
                <a:ea typeface="MS PGothic"/>
                <a:cs typeface="Calibri"/>
                <a:sym typeface="Calibri" panose="020F0502020204030204" pitchFamily="34" charset="0"/>
              </a:rPr>
              <a:t>This pictures highlights the common noticeable and hidden effects when the “fight, flight, freeze" is activated.    </a:t>
            </a:r>
            <a:endParaRPr lang="en-US" altLang="en-US" dirty="0">
              <a:solidFill>
                <a:srgbClr val="000000"/>
              </a:solidFill>
              <a:cs typeface="Calibri" panose="020F0502020204030204" pitchFamily="34" charset="0"/>
            </a:endParaRPr>
          </a:p>
          <a:p>
            <a:pPr>
              <a:spcBef>
                <a:spcPts val="370"/>
              </a:spcBef>
              <a:buSzPct val="25000"/>
            </a:pPr>
            <a:endParaRPr lang="en-US" altLang="en-US" dirty="0">
              <a:solidFill>
                <a:srgbClr val="000000"/>
              </a:solidFill>
              <a:cs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7F08EFB2-7EAA-F84C-B560-BDB523F49A4B}" type="slidenum">
              <a:rPr lang="en-US" altLang="en-US" smtClean="0"/>
              <a:pPr>
                <a:defRPr/>
              </a:pPr>
              <a:t>16</a:t>
            </a:fld>
            <a:endParaRPr lang="en-US" altLang="en-US"/>
          </a:p>
        </p:txBody>
      </p:sp>
    </p:spTree>
    <p:extLst>
      <p:ext uri="{BB962C8B-B14F-4D97-AF65-F5344CB8AC3E}">
        <p14:creationId xmlns:p14="http://schemas.microsoft.com/office/powerpoint/2010/main" val="4150528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1900">
            <a:extLst>
              <a:ext uri="{FF2B5EF4-FFF2-40B4-BE49-F238E27FC236}">
                <a16:creationId xmlns:a16="http://schemas.microsoft.com/office/drawing/2014/main" id="{A29AD571-7674-446F-A11F-D18B922A5244}"/>
              </a:ext>
            </a:extLst>
          </p:cNvPr>
          <p:cNvSpPr>
            <a:spLocks noGrp="1" noRot="1" noChangeAspect="1" noTextEdit="1"/>
          </p:cNvSpPr>
          <p:nvPr>
            <p:ph type="sldImg" idx="2"/>
          </p:nvPr>
        </p:nvSpPr>
        <p:spPr bwMode="auto">
          <a:xfrm>
            <a:off x="415925" y="703263"/>
            <a:ext cx="6229350" cy="35052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97987" name="Shape 1901">
            <a:extLst>
              <a:ext uri="{FF2B5EF4-FFF2-40B4-BE49-F238E27FC236}">
                <a16:creationId xmlns:a16="http://schemas.microsoft.com/office/drawing/2014/main" id="{B9E1C7FB-EC48-4C51-88A0-23563B8A793F}"/>
              </a:ext>
            </a:extLst>
          </p:cNvPr>
          <p:cNvSpPr>
            <a:spLocks noGrp="1"/>
          </p:cNvSpPr>
          <p:nvPr>
            <p:ph type="body" idx="1"/>
          </p:nvPr>
        </p:nvSpPr>
        <p:spPr bwMode="auto">
          <a:xfrm>
            <a:off x="704850" y="4438650"/>
            <a:ext cx="5651500"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725" tIns="46850" rIns="93725" bIns="46850" numCol="1" anchor="t" anchorCtr="0" compatLnSpc="1">
            <a:prstTxWarp prst="textNoShape">
              <a:avLst/>
            </a:prstTxWarp>
          </a:bodyPr>
          <a:lstStyle/>
          <a:p>
            <a:pPr>
              <a:spcBef>
                <a:spcPts val="363"/>
              </a:spcBef>
              <a:buSzPct val="25000"/>
            </a:pPr>
            <a:r>
              <a:rPr lang="en-US" altLang="en-US" dirty="0">
                <a:solidFill>
                  <a:srgbClr val="000000"/>
                </a:solidFill>
                <a:ea typeface="MS PGothic"/>
                <a:cs typeface="Calibri"/>
                <a:sym typeface="Calibri" panose="020F0502020204030204" pitchFamily="34" charset="0"/>
              </a:rPr>
              <a:t>Triggers can be positive or negative—apple pie cooking, smell of turkey at Thanksgiving, burning leaves in the fall, flowers in the spring, a fresh rain.  But when triggers are paired with negative emotions, they become negative triggers that will connect to that negative emotion.  The body will feel all the sensations that were felt at the time of the event connected to the trigger.  An example, the smell of a certain flower can be positive.  However, when it is smelled at a funeral of someone you love, the feelings of grief can become associated with the smell of the flower thus it becoming a negative trigger for you.  Unfortunately it is not possible to know all of the things that may trigger someone.</a:t>
            </a:r>
          </a:p>
          <a:p>
            <a:pPr>
              <a:spcBef>
                <a:spcPts val="363"/>
              </a:spcBef>
              <a:buSzPct val="25000"/>
            </a:pPr>
            <a:endParaRPr lang="en-US" altLang="en-US" dirty="0">
              <a:solidFill>
                <a:srgbClr val="000000"/>
              </a:solidFill>
              <a:cs typeface="Calibri" panose="020F0502020204030204" pitchFamily="34" charset="0"/>
              <a:sym typeface="Calibri" panose="020F0502020204030204" pitchFamily="34" charset="0"/>
            </a:endParaRPr>
          </a:p>
          <a:p>
            <a:pPr>
              <a:spcBef>
                <a:spcPts val="363"/>
              </a:spcBef>
              <a:buSzPct val="25000"/>
            </a:pPr>
            <a:r>
              <a:rPr lang="en-US" altLang="en-US" dirty="0">
                <a:solidFill>
                  <a:srgbClr val="000000"/>
                </a:solidFill>
                <a:cs typeface="Calibri" panose="020F0502020204030204" pitchFamily="34" charset="0"/>
                <a:sym typeface="Calibri" panose="020F0502020204030204" pitchFamily="34" charset="0"/>
              </a:rPr>
              <a:t>However, we can assist people in learning what their triggers are and developing strategies for working with them.  </a:t>
            </a:r>
          </a:p>
          <a:p>
            <a:pPr>
              <a:spcBef>
                <a:spcPts val="363"/>
              </a:spcBef>
              <a:buSzPct val="25000"/>
            </a:pPr>
            <a:endParaRPr lang="en-US" altLang="en-US" dirty="0">
              <a:solidFill>
                <a:srgbClr val="000000"/>
              </a:solidFill>
              <a:cs typeface="Calibri" panose="020F0502020204030204" pitchFamily="34" charset="0"/>
              <a:sym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solidFill>
                <a:srgbClr val="000000"/>
              </a:solidFill>
              <a:latin typeface="Helvetica"/>
              <a:cs typeface="Helvetica"/>
            </a:endParaRPr>
          </a:p>
        </p:txBody>
      </p:sp>
      <p:sp>
        <p:nvSpPr>
          <p:cNvPr id="1902" name="Shape 1902">
            <a:extLst>
              <a:ext uri="{FF2B5EF4-FFF2-40B4-BE49-F238E27FC236}">
                <a16:creationId xmlns:a16="http://schemas.microsoft.com/office/drawing/2014/main" id="{D19EEEE4-5FA5-4B31-8A56-151F84E611B4}"/>
              </a:ext>
            </a:extLst>
          </p:cNvPr>
          <p:cNvSpPr>
            <a:spLocks noGrp="1"/>
          </p:cNvSpPr>
          <p:nvPr>
            <p:ph type="sldNum" sz="quarter" idx="5"/>
          </p:nvPr>
        </p:nvSpPr>
        <p:spPr>
          <a:xfrm>
            <a:off x="3998913" y="8878888"/>
            <a:ext cx="3060700" cy="466725"/>
          </a:xfrm>
        </p:spPr>
        <p:txBody>
          <a:bodyPr lIns="93725" tIns="46850" rIns="93725" bIns="4685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AECC918A-69AF-4487-BB87-5EF4D2BDB6A9}"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10534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a:extLst>
              <a:ext uri="{FF2B5EF4-FFF2-40B4-BE49-F238E27FC236}">
                <a16:creationId xmlns:a16="http://schemas.microsoft.com/office/drawing/2014/main" id="{EBA4BE9C-6423-4E9D-AFB1-53D30AC663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a:extLst>
              <a:ext uri="{FF2B5EF4-FFF2-40B4-BE49-F238E27FC236}">
                <a16:creationId xmlns:a16="http://schemas.microsoft.com/office/drawing/2014/main" id="{D9EBA50F-EB21-4A5E-817E-34E818BE1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a:cs typeface="Calibri"/>
              </a:rPr>
              <a:t>These are the kinds of seen and unseen burdens people bring into the room with them when they have been traumatized. </a:t>
            </a:r>
            <a:endParaRPr lang="en-US"/>
          </a:p>
          <a:p>
            <a:br>
              <a:rPr lang="en-US" dirty="0">
                <a:ea typeface="MS PGothic"/>
                <a:cs typeface="+mn-lt"/>
              </a:rPr>
            </a:br>
            <a:r>
              <a:rPr lang="en-US" dirty="0">
                <a:solidFill>
                  <a:srgbClr val="000000"/>
                </a:solidFill>
                <a:latin typeface="Helvetica"/>
                <a:ea typeface="MS PGothic"/>
                <a:cs typeface="Helvetica"/>
              </a:rPr>
              <a:t>Children with</a:t>
            </a:r>
            <a:r>
              <a:rPr lang="en-US" b="0" i="0" dirty="0">
                <a:solidFill>
                  <a:srgbClr val="000000"/>
                </a:solidFill>
                <a:effectLst/>
                <a:latin typeface="Helvetica"/>
                <a:ea typeface="MS PGothic"/>
                <a:cs typeface="Helvetica"/>
              </a:rPr>
              <a:t> trauma histories may have problems thinking clearly, reasoning, or problem solving. They may be unable to plan ahead, anticipate the future, and act accordingly. When children grow up under conditions of constant threat, all their internal resources go toward survival. When their bodies and minds have learned to be in chronic stress response mode, they may have trouble thinking a problem through calmly and considering multiple alternatives. They may find it hard to acquire new skills or take in new information. They may struggle with sustaining attention or curiosity or be distracted by reactions to trauma reminders. They may show deficits in language development and abstract reasoning skills. Many children who have experienced trauma have learning difficulties that may require support in the academic environment.</a:t>
            </a:r>
            <a:endParaRPr lang="en-US" dirty="0"/>
          </a:p>
          <a:p>
            <a:br>
              <a:rPr lang="en-US" dirty="0"/>
            </a:br>
            <a:br>
              <a:rPr lang="en-US" dirty="0"/>
            </a:br>
            <a:endParaRPr lang="en-US" altLang="en-US" dirty="0"/>
          </a:p>
        </p:txBody>
      </p:sp>
      <p:sp>
        <p:nvSpPr>
          <p:cNvPr id="24580" name="Slide Number Placeholder 3">
            <a:extLst>
              <a:ext uri="{FF2B5EF4-FFF2-40B4-BE49-F238E27FC236}">
                <a16:creationId xmlns:a16="http://schemas.microsoft.com/office/drawing/2014/main" id="{8B69CF32-66AE-4ACC-97E9-B369E957C63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36F50C9-5A28-409E-A3C8-9DB2E6CC7A92}" type="slidenum">
              <a:rPr kumimoji="0" lang="en-US" altLang="en-US" sz="1800" b="0" i="0" u="none" strike="noStrike" kern="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85076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a:extLst>
              <a:ext uri="{FF2B5EF4-FFF2-40B4-BE49-F238E27FC236}">
                <a16:creationId xmlns:a16="http://schemas.microsoft.com/office/drawing/2014/main" id="{414E0336-79E1-41E5-834A-125F2FFFB8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a:extLst>
              <a:ext uri="{FF2B5EF4-FFF2-40B4-BE49-F238E27FC236}">
                <a16:creationId xmlns:a16="http://schemas.microsoft.com/office/drawing/2014/main" id="{4451A53C-10A1-47D1-BBC6-D355BB1CBD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a:cs typeface="Calibri"/>
              </a:rPr>
              <a:t>Ultimately, trauma can lead to a vicious loop.  When coping with trauma, some, without the necessary coping and resilience skills, cope negatively, which can put them in vulnerable positions to experience additional traumatic events.  </a:t>
            </a:r>
            <a:endParaRPr lang="en-US" altLang="en-US" dirty="0"/>
          </a:p>
          <a:p>
            <a:endParaRPr lang="en-US" altLang="en-US" dirty="0"/>
          </a:p>
          <a:p>
            <a:r>
              <a:rPr lang="en-US" altLang="en-US" dirty="0"/>
              <a:t>Our view of self also impacts this vicious loop.  Trauma survivors who believe they are not worthy of love or happiness may struggle to keep themselves out of harms way.</a:t>
            </a:r>
          </a:p>
        </p:txBody>
      </p:sp>
      <p:sp>
        <p:nvSpPr>
          <p:cNvPr id="302084" name="Slide Number Placeholder 3">
            <a:extLst>
              <a:ext uri="{FF2B5EF4-FFF2-40B4-BE49-F238E27FC236}">
                <a16:creationId xmlns:a16="http://schemas.microsoft.com/office/drawing/2014/main" id="{93A37F72-BD80-49FB-B2E4-9A6EA8717F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85C44CA-AB65-4B18-B064-5E478592B09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64995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a:extLst>
              <a:ext uri="{FF2B5EF4-FFF2-40B4-BE49-F238E27FC236}">
                <a16:creationId xmlns:a16="http://schemas.microsoft.com/office/drawing/2014/main" id="{956A051E-0FAE-4C03-90D9-70FB3E46AC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DBEF378-D485-4E0A-BC8F-8B9F912DDF89}"/>
              </a:ext>
            </a:extLst>
          </p:cNvPr>
          <p:cNvSpPr>
            <a:spLocks noGrp="1"/>
          </p:cNvSpPr>
          <p:nvPr>
            <p:ph type="body" idx="1"/>
          </p:nvPr>
        </p:nvSpPr>
        <p:spPr/>
        <p:txBody>
          <a:bodyPr/>
          <a:lstStyle/>
          <a:p>
            <a:pPr>
              <a:defRPr/>
            </a:pPr>
            <a:r>
              <a:rPr lang="en-US">
                <a:ea typeface="MS PGothic"/>
                <a:cs typeface="Calibri"/>
              </a:rPr>
              <a:t>This video may be hard for some to watch.  If so, please feel free to take care of yourself in whatever way you need to.  In this video, keep in mind everything we have talked about thus far.  </a:t>
            </a:r>
          </a:p>
          <a:p>
            <a:pPr>
              <a:defRPr/>
            </a:pPr>
            <a:endParaRPr lang="en-US" dirty="0"/>
          </a:p>
          <a:p>
            <a:pPr>
              <a:defRPr/>
            </a:pPr>
            <a:r>
              <a:rPr lang="en-US" b="1" dirty="0"/>
              <a:t>Double click picture</a:t>
            </a:r>
          </a:p>
          <a:p>
            <a:pPr>
              <a:defRPr/>
            </a:pPr>
            <a:endParaRPr lang="en-US" b="1" dirty="0"/>
          </a:p>
          <a:p>
            <a:pPr>
              <a:defRPr/>
            </a:pPr>
            <a:r>
              <a:rPr lang="en-US" dirty="0"/>
              <a:t>So what did you all see in the video?  </a:t>
            </a:r>
          </a:p>
          <a:p>
            <a:pPr>
              <a:defRPr/>
            </a:pPr>
            <a:endParaRPr lang="en-US" dirty="0"/>
          </a:p>
          <a:p>
            <a:pPr>
              <a:defRPr/>
            </a:pPr>
            <a:r>
              <a:rPr lang="en-US" dirty="0"/>
              <a:t>Themes to point out if not seen:</a:t>
            </a:r>
          </a:p>
          <a:p>
            <a:pPr marL="228600" indent="-228600">
              <a:buFontTx/>
              <a:buAutoNum type="arabicPeriod"/>
              <a:defRPr/>
            </a:pPr>
            <a:r>
              <a:rPr lang="en-US" dirty="0"/>
              <a:t>She feels helpless, dependent (I am not worthy)</a:t>
            </a:r>
          </a:p>
          <a:p>
            <a:pPr marL="228600" indent="-228600">
              <a:buFontTx/>
              <a:buAutoNum type="arabicPeriod"/>
              <a:defRPr/>
            </a:pPr>
            <a:r>
              <a:rPr lang="en-US" dirty="0"/>
              <a:t>She stated that if she pushes hard enough all promises from people will come back unfulfilled (No one is safe)</a:t>
            </a:r>
          </a:p>
          <a:p>
            <a:pPr marL="228600" indent="-228600">
              <a:buFontTx/>
              <a:buAutoNum type="arabicPeriod"/>
              <a:defRPr/>
            </a:pPr>
            <a:r>
              <a:rPr lang="en-US" dirty="0"/>
              <a:t>She was at school and in foster homes and was still abused (No place is safe)</a:t>
            </a:r>
          </a:p>
          <a:p>
            <a:pPr marL="228600" indent="-228600">
              <a:buFontTx/>
              <a:buAutoNum type="arabicPeriod"/>
              <a:defRPr/>
            </a:pPr>
            <a:r>
              <a:rPr lang="en-US" dirty="0"/>
              <a:t>When she tried to take her little brother with her (Trying to gain control and keep control and homeostasis)</a:t>
            </a:r>
          </a:p>
          <a:p>
            <a:pPr marL="228600" indent="-228600">
              <a:buFontTx/>
              <a:buAutoNum type="arabicPeriod"/>
              <a:defRPr/>
            </a:pPr>
            <a:r>
              <a:rPr lang="en-US" dirty="0"/>
              <a:t>The dress triggered a reaction (the smallest things can trigger someone and we won’t know why)</a:t>
            </a:r>
          </a:p>
        </p:txBody>
      </p:sp>
      <p:sp>
        <p:nvSpPr>
          <p:cNvPr id="337924" name="Slide Number Placeholder 3">
            <a:extLst>
              <a:ext uri="{FF2B5EF4-FFF2-40B4-BE49-F238E27FC236}">
                <a16:creationId xmlns:a16="http://schemas.microsoft.com/office/drawing/2014/main" id="{E1352E65-1138-4AD5-B6FC-1882B6D916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8559ECD-4760-4418-AD85-F07B0FA9C5B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1917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a:extLst>
              <a:ext uri="{FF2B5EF4-FFF2-40B4-BE49-F238E27FC236}">
                <a16:creationId xmlns:a16="http://schemas.microsoft.com/office/drawing/2014/main" id="{5ECAD067-09B7-47AE-BD98-C6577BFA3E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a:extLst>
              <a:ext uri="{FF2B5EF4-FFF2-40B4-BE49-F238E27FC236}">
                <a16:creationId xmlns:a16="http://schemas.microsoft.com/office/drawing/2014/main" id="{C0527725-0C11-4CB1-A50E-B2B5E8DEC2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buFontTx/>
              <a:buNone/>
            </a:pPr>
            <a:r>
              <a:rPr lang="en-US" altLang="en-US" sz="1400" dirty="0"/>
              <a:t>Here are some common traumatic events that we often see in the lives of the people we serve.</a:t>
            </a:r>
          </a:p>
          <a:p>
            <a:pPr eaLnBrk="1" hangingPunct="1">
              <a:lnSpc>
                <a:spcPct val="150000"/>
              </a:lnSpc>
              <a:spcBef>
                <a:spcPct val="0"/>
              </a:spcBef>
              <a:buFontTx/>
              <a:buNone/>
            </a:pPr>
            <a:endParaRPr lang="en-US" altLang="en-US" sz="1400" dirty="0"/>
          </a:p>
          <a:p>
            <a:pPr eaLnBrk="1" hangingPunct="1">
              <a:lnSpc>
                <a:spcPct val="150000"/>
              </a:lnSpc>
              <a:spcBef>
                <a:spcPct val="0"/>
              </a:spcBef>
              <a:buFontTx/>
              <a:buChar char="•"/>
            </a:pPr>
            <a:r>
              <a:rPr lang="en-US" altLang="en-US" sz="1400" dirty="0"/>
              <a:t>Child maltreatment </a:t>
            </a:r>
            <a:r>
              <a:rPr lang="en-US" altLang="en-US" dirty="0"/>
              <a:t>and complex trauma</a:t>
            </a:r>
          </a:p>
          <a:p>
            <a:pPr marL="0" marR="0" lvl="0" indent="0" algn="l" defTabSz="914400" rtl="0" eaLnBrk="1" fontAlgn="auto" latinLnBrk="0" hangingPunct="1">
              <a:lnSpc>
                <a:spcPct val="150000"/>
              </a:lnSpc>
              <a:spcBef>
                <a:spcPct val="0"/>
              </a:spcBef>
              <a:spcAft>
                <a:spcPts val="0"/>
              </a:spcAft>
              <a:buClrTx/>
              <a:buSzTx/>
              <a:buFontTx/>
              <a:buChar char="•"/>
              <a:tabLst/>
              <a:defRPr/>
            </a:pPr>
            <a:r>
              <a:rPr lang="en-US" altLang="en-US" dirty="0"/>
              <a:t>Serious </a:t>
            </a:r>
            <a:r>
              <a:rPr lang="en-US" altLang="en-US" sz="1200" dirty="0"/>
              <a:t>accident</a:t>
            </a:r>
            <a:r>
              <a:rPr lang="en-US" altLang="en-US" dirty="0"/>
              <a:t> or </a:t>
            </a:r>
            <a:r>
              <a:rPr lang="en-US" altLang="en-US" sz="1200" dirty="0"/>
              <a:t>illness</a:t>
            </a:r>
            <a:endParaRPr lang="en-US" altLang="en-US" dirty="0"/>
          </a:p>
          <a:p>
            <a:pPr eaLnBrk="1" hangingPunct="1">
              <a:lnSpc>
                <a:spcPct val="150000"/>
              </a:lnSpc>
              <a:spcBef>
                <a:spcPct val="0"/>
              </a:spcBef>
              <a:buFontTx/>
              <a:buChar char="•"/>
            </a:pPr>
            <a:r>
              <a:rPr lang="en-US" altLang="en-US" dirty="0"/>
              <a:t>Natural </a:t>
            </a:r>
            <a:r>
              <a:rPr lang="en-US" altLang="en-US" sz="1400" dirty="0"/>
              <a:t>or man made disasters</a:t>
            </a:r>
          </a:p>
          <a:p>
            <a:pPr marL="0" marR="0" lvl="0" indent="0" algn="l" defTabSz="914400" rtl="0" eaLnBrk="1" fontAlgn="auto" latinLnBrk="0" hangingPunct="1">
              <a:lnSpc>
                <a:spcPct val="150000"/>
              </a:lnSpc>
              <a:spcBef>
                <a:spcPct val="0"/>
              </a:spcBef>
              <a:spcAft>
                <a:spcPts val="0"/>
              </a:spcAft>
              <a:buClrTx/>
              <a:buSzTx/>
              <a:buFontTx/>
              <a:buChar char="•"/>
              <a:tabLst/>
              <a:defRPr/>
            </a:pPr>
            <a:r>
              <a:rPr lang="en-US" altLang="en-US" sz="1400" dirty="0"/>
              <a:t>Medical traumas</a:t>
            </a:r>
          </a:p>
          <a:p>
            <a:pPr eaLnBrk="1" hangingPunct="1">
              <a:lnSpc>
                <a:spcPct val="150000"/>
              </a:lnSpc>
              <a:spcBef>
                <a:spcPct val="0"/>
              </a:spcBef>
              <a:buFontTx/>
              <a:buChar char="•"/>
            </a:pPr>
            <a:r>
              <a:rPr lang="en-US" altLang="en-US" dirty="0"/>
              <a:t>War, terrorism, political violence</a:t>
            </a:r>
          </a:p>
          <a:p>
            <a:pPr eaLnBrk="1" hangingPunct="1">
              <a:lnSpc>
                <a:spcPct val="150000"/>
              </a:lnSpc>
              <a:spcBef>
                <a:spcPct val="0"/>
              </a:spcBef>
              <a:buFontTx/>
              <a:buChar char="•"/>
            </a:pPr>
            <a:r>
              <a:rPr lang="en-US" altLang="en-US" sz="1400" dirty="0"/>
              <a:t>Victim/witness</a:t>
            </a:r>
            <a:r>
              <a:rPr lang="en-US" altLang="en-US" dirty="0"/>
              <a:t> to domestic, community and school violence</a:t>
            </a:r>
          </a:p>
          <a:p>
            <a:pPr eaLnBrk="1" hangingPunct="1">
              <a:lnSpc>
                <a:spcPct val="150000"/>
              </a:lnSpc>
              <a:spcBef>
                <a:spcPct val="0"/>
              </a:spcBef>
              <a:buFontTx/>
              <a:buChar char="•"/>
            </a:pPr>
            <a:r>
              <a:rPr lang="en-US" altLang="en-US" dirty="0"/>
              <a:t>Traumatic </a:t>
            </a:r>
            <a:r>
              <a:rPr lang="en-US" altLang="en-US" sz="1400" dirty="0"/>
              <a:t>grief/separation</a:t>
            </a:r>
            <a:r>
              <a:rPr lang="en-US" altLang="en-US" dirty="0"/>
              <a:t>, significant loss</a:t>
            </a:r>
          </a:p>
          <a:p>
            <a:pPr eaLnBrk="1" hangingPunct="1">
              <a:lnSpc>
                <a:spcPct val="150000"/>
              </a:lnSpc>
              <a:spcBef>
                <a:spcPct val="0"/>
              </a:spcBef>
              <a:buFontTx/>
              <a:buChar char="•"/>
            </a:pPr>
            <a:r>
              <a:rPr lang="en-US" altLang="en-US" sz="1400" dirty="0"/>
              <a:t>Historical</a:t>
            </a:r>
            <a:r>
              <a:rPr lang="en-US" altLang="en-US" dirty="0"/>
              <a:t> and </a:t>
            </a:r>
            <a:r>
              <a:rPr lang="en-US" altLang="en-US" sz="1400" dirty="0"/>
              <a:t>generational</a:t>
            </a:r>
            <a:r>
              <a:rPr lang="en-US" altLang="en-US" dirty="0"/>
              <a:t> trauma</a:t>
            </a:r>
          </a:p>
          <a:p>
            <a:pPr eaLnBrk="1" hangingPunct="1">
              <a:lnSpc>
                <a:spcPct val="150000"/>
              </a:lnSpc>
              <a:spcBef>
                <a:spcPct val="0"/>
              </a:spcBef>
              <a:buFontTx/>
              <a:buChar char="•"/>
            </a:pPr>
            <a:endParaRPr lang="en-US" altLang="en-US" dirty="0"/>
          </a:p>
          <a:p>
            <a:pPr eaLnBrk="1" hangingPunct="1">
              <a:lnSpc>
                <a:spcPct val="150000"/>
              </a:lnSpc>
              <a:spcBef>
                <a:spcPct val="0"/>
              </a:spcBef>
              <a:buFontTx/>
              <a:buChar char="•"/>
            </a:pPr>
            <a:r>
              <a:rPr lang="en-US" altLang="en-US" dirty="0"/>
              <a:t>These are just a few of the categories of trauma.  However, trauma, much like crisis, is subjective.  If someone experiences something as traumatic, it is traumatic, whether you or anyone else views it the same way.</a:t>
            </a:r>
          </a:p>
          <a:p>
            <a:pPr eaLnBrk="1" hangingPunct="1">
              <a:spcBef>
                <a:spcPct val="0"/>
              </a:spcBef>
            </a:pPr>
            <a:endParaRPr lang="en-US" altLang="en-US" dirty="0"/>
          </a:p>
        </p:txBody>
      </p:sp>
      <p:sp>
        <p:nvSpPr>
          <p:cNvPr id="31748" name="Slide Number Placeholder 3">
            <a:extLst>
              <a:ext uri="{FF2B5EF4-FFF2-40B4-BE49-F238E27FC236}">
                <a16:creationId xmlns:a16="http://schemas.microsoft.com/office/drawing/2014/main" id="{EEAA0C43-A574-4679-A7EC-442D25249FE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F42BA69-5DA8-4A5F-B4E8-99C0B8215ADA}" type="slidenum">
              <a:rPr kumimoji="0" lang="en-US" altLang="en-US" sz="1200" b="0" i="0" u="none" strike="noStrike" kern="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31708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9970" name="Shape 2070">
            <a:extLst>
              <a:ext uri="{FF2B5EF4-FFF2-40B4-BE49-F238E27FC236}">
                <a16:creationId xmlns:a16="http://schemas.microsoft.com/office/drawing/2014/main" id="{A821373C-0976-48E8-930B-03322A8E9B7D}"/>
              </a:ext>
            </a:extLst>
          </p:cNvPr>
          <p:cNvSpPr>
            <a:spLocks noGrp="1" noRot="1" noChangeAspect="1" noTextEdit="1"/>
          </p:cNvSpPr>
          <p:nvPr>
            <p:ph type="sldImg" idx="2"/>
          </p:nvPr>
        </p:nvSpPr>
        <p:spPr bwMode="auto">
          <a:xfrm>
            <a:off x="457200" y="720725"/>
            <a:ext cx="6400800" cy="3600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39971" name="Shape 2071">
            <a:extLst>
              <a:ext uri="{FF2B5EF4-FFF2-40B4-BE49-F238E27FC236}">
                <a16:creationId xmlns:a16="http://schemas.microsoft.com/office/drawing/2014/main" id="{757AB2D7-BA90-4C62-BC52-46658DD7EBE1}"/>
              </a:ext>
            </a:extLst>
          </p:cNvPr>
          <p:cNvSpPr>
            <a:spLocks noGrp="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Clr>
                <a:srgbClr val="000000"/>
              </a:buClr>
              <a:buSzPct val="25000"/>
              <a:buFont typeface="Calibri" panose="020F0502020204030204" pitchFamily="34" charset="0"/>
              <a:buNone/>
            </a:pPr>
            <a:r>
              <a:rPr lang="en-US" altLang="en-US">
                <a:solidFill>
                  <a:srgbClr val="000000"/>
                </a:solidFill>
                <a:cs typeface="Calibri" panose="020F0502020204030204" pitchFamily="34" charset="0"/>
                <a:sym typeface="Calibri" panose="020F0502020204030204" pitchFamily="34" charset="0"/>
              </a:rPr>
              <a:t>Pick a table partner and discuss these two questions.</a:t>
            </a:r>
          </a:p>
        </p:txBody>
      </p:sp>
    </p:spTree>
    <p:extLst>
      <p:ext uri="{BB962C8B-B14F-4D97-AF65-F5344CB8AC3E}">
        <p14:creationId xmlns:p14="http://schemas.microsoft.com/office/powerpoint/2010/main" val="86039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a:extLst>
              <a:ext uri="{FF2B5EF4-FFF2-40B4-BE49-F238E27FC236}">
                <a16:creationId xmlns:a16="http://schemas.microsoft.com/office/drawing/2014/main" id="{713DDE43-08ED-4B27-B9CA-2C3F667F96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a:extLst>
              <a:ext uri="{FF2B5EF4-FFF2-40B4-BE49-F238E27FC236}">
                <a16:creationId xmlns:a16="http://schemas.microsoft.com/office/drawing/2014/main" id="{96A2CCD1-9244-431A-A0BC-D9CAE12BBB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a:cs typeface="Calibri"/>
              </a:rPr>
              <a:t>One type of trauma that is often overlooked is intergenerational, historical or cumulative trauma.  This is trauma experienced by a specific cultural group or collective community.  With these types of traumatic events, the trauma is held personally and passed on across generations.  Even those who did not personally experience the trauma are affected generations later.  What are some examples of intergenerational or historical trauma that you can think of?</a:t>
            </a:r>
          </a:p>
          <a:p>
            <a:endParaRPr lang="en-US" altLang="en-US" dirty="0"/>
          </a:p>
          <a:p>
            <a:r>
              <a:rPr lang="en-US" altLang="en-US" dirty="0">
                <a:ea typeface="MS PGothic"/>
                <a:cs typeface="Calibri"/>
              </a:rPr>
              <a:t>We use the word cumulative here to describe these events because they are continue today.  For many populations these traumas are not in the past but are very current.</a:t>
            </a:r>
          </a:p>
          <a:p>
            <a:endParaRPr lang="en-US" altLang="en-US" dirty="0"/>
          </a:p>
          <a:p>
            <a:endParaRPr lang="en-US" altLang="en-US" dirty="0"/>
          </a:p>
        </p:txBody>
      </p:sp>
      <p:sp>
        <p:nvSpPr>
          <p:cNvPr id="281604" name="Slide Number Placeholder 3">
            <a:extLst>
              <a:ext uri="{FF2B5EF4-FFF2-40B4-BE49-F238E27FC236}">
                <a16:creationId xmlns:a16="http://schemas.microsoft.com/office/drawing/2014/main" id="{346F5AFD-CD3D-495A-B8DC-24070814E6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87DECAC-126E-43C5-870B-FA7380F8D25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5779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08FFF035-CA18-402A-98BF-982CA71849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a:extLst>
              <a:ext uri="{FF2B5EF4-FFF2-40B4-BE49-F238E27FC236}">
                <a16:creationId xmlns:a16="http://schemas.microsoft.com/office/drawing/2014/main" id="{F087DD63-07A7-4C06-9AB2-E9595B7720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Here’s a list of them….genocide, slavery, pandemics, massacres, prohibition or destruction of cultural practices, discrimination or systemic prejudices and forced relocation.</a:t>
            </a:r>
          </a:p>
          <a:p>
            <a:pPr>
              <a:defRPr/>
            </a:pPr>
            <a:endParaRPr lang="en-US" dirty="0">
              <a:solidFill>
                <a:prstClr val="black"/>
              </a:solidFill>
              <a:ea typeface="+mn-ea"/>
              <a:cs typeface="+mn-cs"/>
            </a:endParaRPr>
          </a:p>
          <a:p>
            <a:pPr marR="0" lvl="0" indent="0" algn="l" defTabSz="457200">
              <a:lnSpc>
                <a:spcPct val="100000"/>
              </a:lnSpc>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Native Americans and Black Americans, systemic trauma often converges with historical trauma in the bias they experience when dealing with institutions like government and police.</a:t>
            </a:r>
            <a:endParaRPr lang="en-US" altLang="en-US" sz="1200" b="0" i="0" u="none" strike="noStrike" kern="1200" cap="none" spc="0" normalizeH="0" baseline="0" noProof="0" dirty="0">
              <a:ln>
                <a:noFill/>
              </a:ln>
              <a:solidFill>
                <a:prstClr val="black"/>
              </a:solidFill>
              <a:effectLst/>
              <a:uLnTx/>
              <a:uFillTx/>
              <a:latin typeface="+mn-lt"/>
              <a:cs typeface="Calibri"/>
            </a:endParaRPr>
          </a:p>
          <a:p>
            <a:pPr marL="342900" marR="0" lvl="0" indent="0" algn="l" defTabSz="4572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R="0" lvl="0" indent="0" algn="l" defTabSz="457200" rtl="0" eaLnBrk="0" fontAlgn="base" latinLnBrk="0" hangingPunct="0">
              <a:lnSpc>
                <a:spcPct val="100000"/>
              </a:lnSpc>
              <a:buClrTx/>
              <a:buSzTx/>
              <a:buFontTx/>
              <a:buNone/>
              <a:tabLst/>
              <a:defRPr/>
            </a:pPr>
            <a:endParaRPr lang="en-US" altLang="en-US" dirty="0"/>
          </a:p>
        </p:txBody>
      </p:sp>
      <p:sp>
        <p:nvSpPr>
          <p:cNvPr id="283652" name="Slide Number Placeholder 3">
            <a:extLst>
              <a:ext uri="{FF2B5EF4-FFF2-40B4-BE49-F238E27FC236}">
                <a16:creationId xmlns:a16="http://schemas.microsoft.com/office/drawing/2014/main" id="{4D920598-2C94-4CBB-A3AD-456FF9785E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D7FEB3D-1F1B-4E27-A9CC-4F904B6C739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0817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5698" name="Shape 1842">
            <a:extLst>
              <a:ext uri="{FF2B5EF4-FFF2-40B4-BE49-F238E27FC236}">
                <a16:creationId xmlns:a16="http://schemas.microsoft.com/office/drawing/2014/main" id="{37B655A4-2FAE-4604-BD0A-EA0621BEF3E9}"/>
              </a:ext>
            </a:extLst>
          </p:cNvPr>
          <p:cNvSpPr>
            <a:spLocks noGrp="1" noRot="1" noChangeAspect="1" noTextEdit="1"/>
          </p:cNvSpPr>
          <p:nvPr>
            <p:ph type="sldImg" idx="2"/>
          </p:nvPr>
        </p:nvSpPr>
        <p:spPr bwMode="auto">
          <a:xfrm>
            <a:off x="415925" y="703263"/>
            <a:ext cx="6229350" cy="35052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85699" name="Shape 1843">
            <a:extLst>
              <a:ext uri="{FF2B5EF4-FFF2-40B4-BE49-F238E27FC236}">
                <a16:creationId xmlns:a16="http://schemas.microsoft.com/office/drawing/2014/main" id="{74D687CD-C06C-4373-97BF-0ECDF4086396}"/>
              </a:ext>
            </a:extLst>
          </p:cNvPr>
          <p:cNvSpPr>
            <a:spLocks noGrp="1"/>
          </p:cNvSpPr>
          <p:nvPr>
            <p:ph type="body" idx="1"/>
          </p:nvPr>
        </p:nvSpPr>
        <p:spPr bwMode="auto">
          <a:xfrm>
            <a:off x="704850" y="4438650"/>
            <a:ext cx="5651500"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725" tIns="46850" rIns="93725" bIns="46850" numCol="1" anchor="t" anchorCtr="0" compatLnSpc="1">
            <a:prstTxWarp prst="textNoShape">
              <a:avLst/>
            </a:prstTxWarp>
          </a:bodyPr>
          <a:lstStyle/>
          <a:p>
            <a:pPr>
              <a:spcBef>
                <a:spcPct val="0"/>
              </a:spcBef>
              <a:buClr>
                <a:srgbClr val="000000"/>
              </a:buClr>
            </a:pPr>
            <a:r>
              <a:rPr lang="en-US" altLang="en-US">
                <a:solidFill>
                  <a:srgbClr val="000000"/>
                </a:solidFill>
                <a:latin typeface="Arial" panose="020B0604020202020204" pitchFamily="34" charset="0"/>
                <a:cs typeface="Arial" panose="020B0604020202020204" pitchFamily="34" charset="0"/>
                <a:sym typeface="Arial" panose="020B0604020202020204" pitchFamily="34" charset="0"/>
              </a:rPr>
              <a:t>Now let’s talk about the effects of trauma on individuals.  First, trauma shapes our beliefs.  It impacts the way we view our world, our spirituality and ourselves.  It creates a feeling of being unworthy, a feeling of being unsafe, a feeling of intense fear and the need for power and control.</a:t>
            </a:r>
            <a:endParaRPr lang="en-US" altLang="en-US">
              <a:solidFill>
                <a:srgbClr val="000000"/>
              </a:solidFill>
              <a:cs typeface="Calibri" panose="020F0502020204030204" pitchFamily="34" charset="0"/>
              <a:sym typeface="Calibri" panose="020F0502020204030204" pitchFamily="34" charset="0"/>
            </a:endParaRPr>
          </a:p>
        </p:txBody>
      </p:sp>
      <p:sp>
        <p:nvSpPr>
          <p:cNvPr id="1844" name="Shape 1844">
            <a:extLst>
              <a:ext uri="{FF2B5EF4-FFF2-40B4-BE49-F238E27FC236}">
                <a16:creationId xmlns:a16="http://schemas.microsoft.com/office/drawing/2014/main" id="{485D44C0-E060-4787-B547-075784950197}"/>
              </a:ext>
            </a:extLst>
          </p:cNvPr>
          <p:cNvSpPr>
            <a:spLocks noGrp="1"/>
          </p:cNvSpPr>
          <p:nvPr>
            <p:ph type="sldNum" sz="quarter" idx="5"/>
          </p:nvPr>
        </p:nvSpPr>
        <p:spPr>
          <a:xfrm>
            <a:off x="3998913" y="8878888"/>
            <a:ext cx="3060700" cy="466725"/>
          </a:xfrm>
        </p:spPr>
        <p:txBody>
          <a:bodyPr lIns="93725" tIns="46850" rIns="93725" bIns="4685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2C4A8082-1AC4-45FD-B43D-7F8C37252825}"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952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hape 78">
            <a:extLst>
              <a:ext uri="{FF2B5EF4-FFF2-40B4-BE49-F238E27FC236}">
                <a16:creationId xmlns:a16="http://schemas.microsoft.com/office/drawing/2014/main" id="{168E6C73-664E-4098-B70C-3EAF3F0AB9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Shape 79">
            <a:extLst>
              <a:ext uri="{FF2B5EF4-FFF2-40B4-BE49-F238E27FC236}">
                <a16:creationId xmlns:a16="http://schemas.microsoft.com/office/drawing/2014/main" id="{744B16DD-6CC2-42B9-BA60-91FC0D087AA4}"/>
              </a:ext>
            </a:extLst>
          </p:cNvPr>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dirty="0">
                <a:solidFill>
                  <a:srgbClr val="000000"/>
                </a:solidFill>
                <a:latin typeface="georgia"/>
                <a:ea typeface="MS PGothic"/>
              </a:rPr>
              <a:t>Trauma can cause an individual to believe they live in a world which is not safe.  An individual who has been impacted by trauma may </a:t>
            </a:r>
            <a:r>
              <a:rPr lang="en-US" sz="1800" b="0" i="0" dirty="0">
                <a:solidFill>
                  <a:srgbClr val="000000"/>
                </a:solidFill>
                <a:effectLst/>
                <a:latin typeface="inherit"/>
                <a:ea typeface="MS PGothic"/>
              </a:rPr>
              <a:t>feel </a:t>
            </a:r>
            <a:r>
              <a:rPr lang="en-US" sz="1800" dirty="0">
                <a:solidFill>
                  <a:srgbClr val="000000"/>
                </a:solidFill>
                <a:latin typeface="inherit"/>
                <a:ea typeface="MS PGothic"/>
              </a:rPr>
              <a:t>c</a:t>
            </a:r>
            <a:r>
              <a:rPr lang="en-US" sz="1800" dirty="0">
                <a:solidFill>
                  <a:srgbClr val="000000"/>
                </a:solidFill>
                <a:latin typeface="georgia"/>
                <a:ea typeface="MS PGothic"/>
              </a:rPr>
              <a:t>onstantly</a:t>
            </a:r>
            <a:r>
              <a:rPr lang="en-US" sz="1800" b="0" i="0" dirty="0">
                <a:solidFill>
                  <a:srgbClr val="000000"/>
                </a:solidFill>
                <a:effectLst/>
                <a:latin typeface="georgia"/>
                <a:ea typeface="MS PGothic"/>
              </a:rPr>
              <a:t> under threat and see enemies everywhere.</a:t>
            </a:r>
            <a:r>
              <a:rPr lang="en-US" sz="1800" dirty="0">
                <a:solidFill>
                  <a:srgbClr val="000000"/>
                </a:solidFill>
                <a:latin typeface="georgia"/>
                <a:ea typeface="MS PGothic"/>
              </a:rPr>
              <a:t> </a:t>
            </a:r>
            <a:endParaRPr lang="en-US" dirty="0">
              <a:latin typeface="georgia"/>
              <a:ea typeface="MS PGothic"/>
            </a:endParaRPr>
          </a:p>
          <a:p>
            <a:pPr algn="l" fontAlgn="base"/>
            <a:endParaRPr lang="en-US" sz="1800" b="0" i="0" dirty="0">
              <a:solidFill>
                <a:srgbClr val="000000"/>
              </a:solidFill>
              <a:effectLst/>
              <a:latin typeface="georgia" panose="02040502050405020303" pitchFamily="18" charset="0"/>
            </a:endParaRPr>
          </a:p>
          <a:p>
            <a:pPr defTabSz="928688"/>
            <a:endParaRPr lang="en-US" altLang="en-US" sz="1800" dirty="0">
              <a:sym typeface="Calibri" panose="020F0502020204030204" pitchFamily="34" charset="0"/>
            </a:endParaRPr>
          </a:p>
        </p:txBody>
      </p:sp>
    </p:spTree>
    <p:extLst>
      <p:ext uri="{BB962C8B-B14F-4D97-AF65-F5344CB8AC3E}">
        <p14:creationId xmlns:p14="http://schemas.microsoft.com/office/powerpoint/2010/main" val="379903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a:extLst>
              <a:ext uri="{FF2B5EF4-FFF2-40B4-BE49-F238E27FC236}">
                <a16:creationId xmlns:a16="http://schemas.microsoft.com/office/drawing/2014/main" id="{9D2AA3D9-15C0-4522-8A76-9F7BFA6C8A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a:extLst>
              <a:ext uri="{FF2B5EF4-FFF2-40B4-BE49-F238E27FC236}">
                <a16:creationId xmlns:a16="http://schemas.microsoft.com/office/drawing/2014/main" id="{F7C4D512-76B2-472B-A737-58BFFD4B3D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2E2E2E"/>
                </a:solidFill>
                <a:latin typeface="Arial" panose="020B0604020202020204" pitchFamily="34" charset="0"/>
              </a:rPr>
              <a:t>Spirituality is a personal experience with many definitions. Spirituality might be defined as "an inner belief system providing an individual with meaning and purpose in life, a sense of the sacredness of life, and a vision for the betterment of the world." Other definitions emphasize "a connection to that which transcends the self." The connection might be to God, a higher power, a universal energy, the sacred, or to nature. Researchers in the field of spirituality have suggested three useful dimensions for thinking about one's spirituality:</a:t>
            </a:r>
          </a:p>
          <a:p>
            <a:pPr>
              <a:buFontTx/>
              <a:buChar char="•"/>
            </a:pPr>
            <a:r>
              <a:rPr lang="en-US" altLang="en-US" dirty="0">
                <a:solidFill>
                  <a:srgbClr val="2E2E2E"/>
                </a:solidFill>
                <a:latin typeface="Arial" panose="020B0604020202020204" pitchFamily="34" charset="0"/>
              </a:rPr>
              <a:t>Beliefs</a:t>
            </a:r>
          </a:p>
          <a:p>
            <a:pPr>
              <a:buFontTx/>
              <a:buChar char="•"/>
            </a:pPr>
            <a:r>
              <a:rPr lang="en-US" altLang="en-US" dirty="0">
                <a:solidFill>
                  <a:srgbClr val="2E2E2E"/>
                </a:solidFill>
                <a:latin typeface="Arial" panose="020B0604020202020204" pitchFamily="34" charset="0"/>
              </a:rPr>
              <a:t>Spiritual practices</a:t>
            </a:r>
          </a:p>
          <a:p>
            <a:pPr>
              <a:buFontTx/>
              <a:buChar char="•"/>
            </a:pPr>
            <a:r>
              <a:rPr lang="en-US" altLang="en-US" dirty="0">
                <a:solidFill>
                  <a:srgbClr val="2E2E2E"/>
                </a:solidFill>
                <a:latin typeface="Arial" panose="020B0604020202020204" pitchFamily="34" charset="0"/>
              </a:rPr>
              <a:t>Spiritual experiences</a:t>
            </a:r>
          </a:p>
          <a:p>
            <a:endParaRPr lang="en-US" altLang="en-US" dirty="0"/>
          </a:p>
          <a:p>
            <a:r>
              <a:rPr lang="en-US" altLang="en-US" dirty="0">
                <a:solidFill>
                  <a:srgbClr val="2E2E2E"/>
                </a:solidFill>
                <a:latin typeface="Arial" panose="020B0604020202020204" pitchFamily="34" charset="0"/>
              </a:rPr>
              <a:t>Evidence suggests that trauma can produce both positive and negative effects on the spiritual experiences and perceptions of individuals For example, depression and loneliness can lead to feelings of abandonment and loss of faith in God. These effects may change as time passes and a person moves further away from the acute phase of trauma recovery. On the positive side, some individuals experience increased appreciation of life, greater perceived closeness to God, increased sense of purpose in life, and enhanced spiritual well-being even following devastating events such as disasters and rape. For others, trauma can be associated with loss of faith, diminished participation in religious or spiritual activities, changes in belief, feelings of being abandoned or punished by God, and loss of meaning and purpose for living.</a:t>
            </a:r>
            <a:endParaRPr lang="en-US" altLang="en-US" dirty="0"/>
          </a:p>
        </p:txBody>
      </p:sp>
      <p:sp>
        <p:nvSpPr>
          <p:cNvPr id="289796" name="Slide Number Placeholder 3">
            <a:extLst>
              <a:ext uri="{FF2B5EF4-FFF2-40B4-BE49-F238E27FC236}">
                <a16:creationId xmlns:a16="http://schemas.microsoft.com/office/drawing/2014/main" id="{3DDB2779-CA3C-487F-A14E-7EB8ADC4AC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EA80407-3CA8-4F2E-A42C-8D548987A0E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772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a:extLst>
              <a:ext uri="{FF2B5EF4-FFF2-40B4-BE49-F238E27FC236}">
                <a16:creationId xmlns:a16="http://schemas.microsoft.com/office/drawing/2014/main" id="{184D6887-AD5D-4551-852D-A1B9AEADA0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a:extLst>
              <a:ext uri="{FF2B5EF4-FFF2-40B4-BE49-F238E27FC236}">
                <a16:creationId xmlns:a16="http://schemas.microsoft.com/office/drawing/2014/main" id="{BC48A8CB-7E28-4089-AFB7-16048FC72B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kern="1200" dirty="0">
                <a:solidFill>
                  <a:schemeClr val="tx1"/>
                </a:solidFill>
                <a:effectLst/>
                <a:latin typeface="+mn-lt"/>
                <a:ea typeface="+mn-ea"/>
                <a:cs typeface="+mn-cs"/>
              </a:rPr>
              <a:t>Children learn their self-worth from the reactions of others, particularly those closest to them. Caregivers have the greatest influence on a child’s sense of self-worth and value. Abuse and neglect make a child feel worthless and despondent. A child who is abused will often blame him- or herself. It may feel safer to blame oneself than to recognize the parent as unreliable and dangerous. Shame, guilt, low self-esteem, and a poor self-image are common among children with complex trauma histories.        </a:t>
            </a:r>
            <a:br>
              <a:rPr lang="en-US" sz="1200" b="0" i="0" kern="1200" dirty="0">
                <a:effectLst/>
                <a:ea typeface="+mn-ea"/>
                <a:cs typeface="+mn-lt"/>
              </a:rPr>
            </a:br>
            <a:br>
              <a:rPr lang="en-US" dirty="0">
                <a:cs typeface="+mn-lt"/>
              </a:rPr>
            </a:br>
            <a:endParaRPr lang="en-US" altLang="en-US">
              <a:cs typeface="Calibri"/>
            </a:endParaRPr>
          </a:p>
        </p:txBody>
      </p:sp>
      <p:sp>
        <p:nvSpPr>
          <p:cNvPr id="291844" name="Slide Number Placeholder 3">
            <a:extLst>
              <a:ext uri="{FF2B5EF4-FFF2-40B4-BE49-F238E27FC236}">
                <a16:creationId xmlns:a16="http://schemas.microsoft.com/office/drawing/2014/main" id="{5BD9AD5C-4FC8-42B6-A2FA-0AF0C88725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FC9F162-CF64-47AA-86E8-F1985E3B238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92554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a:extLst>
              <a:ext uri="{FF2B5EF4-FFF2-40B4-BE49-F238E27FC236}">
                <a16:creationId xmlns:a16="http://schemas.microsoft.com/office/drawing/2014/main" id="{C711C5FB-9924-4529-8242-0B950E376B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a:extLst>
              <a:ext uri="{FF2B5EF4-FFF2-40B4-BE49-F238E27FC236}">
                <a16:creationId xmlns:a16="http://schemas.microsoft.com/office/drawing/2014/main" id="{DBD2C804-81AC-49C0-949F-F99937C503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en-US" dirty="0"/>
          </a:p>
        </p:txBody>
      </p:sp>
      <p:sp>
        <p:nvSpPr>
          <p:cNvPr id="327684" name="Slide Number Placeholder 3">
            <a:extLst>
              <a:ext uri="{FF2B5EF4-FFF2-40B4-BE49-F238E27FC236}">
                <a16:creationId xmlns:a16="http://schemas.microsoft.com/office/drawing/2014/main" id="{25895808-5C38-4AFC-A1F1-1F205FF28A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611778C-52A0-48E8-B1D5-043EC0C7F38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1564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67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r>
              <a:rPr dirty="0"/>
              <a:t>Title Text</a:t>
            </a:r>
          </a:p>
        </p:txBody>
      </p:sp>
      <p:sp>
        <p:nvSpPr>
          <p:cNvPr id="19" name="Shape 19"/>
          <p:cNvSpPr>
            <a:spLocks noGrp="1"/>
          </p:cNvSpPr>
          <p:nvPr>
            <p:ph type="body" idx="1"/>
          </p:nvPr>
        </p:nvSpPr>
        <p:spPr>
          <a:xfrm>
            <a:off x="609600" y="2380890"/>
            <a:ext cx="11061940" cy="3278037"/>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8097767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atCon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00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1EC19F8-BB8C-4E1E-A7AE-DD976D8FB1EE}"/>
              </a:ext>
            </a:extLst>
          </p:cNvPr>
          <p:cNvSpPr txBox="1">
            <a:spLocks/>
          </p:cNvSpPr>
          <p:nvPr userDrawn="1"/>
        </p:nvSpPr>
        <p:spPr bwMode="auto">
          <a:xfrm>
            <a:off x="8401051" y="1150939"/>
            <a:ext cx="342688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7200" rtl="0" eaLnBrk="0" fontAlgn="base" hangingPunct="0">
              <a:spcBef>
                <a:spcPct val="20000"/>
              </a:spcBef>
              <a:spcAft>
                <a:spcPct val="0"/>
              </a:spcAft>
              <a:buClr>
                <a:srgbClr val="609BCD"/>
              </a:buClr>
              <a:buSzPct val="110000"/>
              <a:buFontTx/>
              <a:buNone/>
              <a:defRPr sz="1100" kern="1200" spc="0" baseline="0">
                <a:solidFill>
                  <a:srgbClr val="000000"/>
                </a:solidFill>
                <a:latin typeface="Open Sans"/>
                <a:ea typeface="ＭＳ Ｐゴシック" charset="0"/>
                <a:cs typeface="Open Sans"/>
              </a:defRPr>
            </a:lvl1pPr>
            <a:lvl2pPr marL="742950" indent="-285750" algn="l" defTabSz="457200" rtl="0" eaLnBrk="0" fontAlgn="base" hangingPunct="0">
              <a:spcBef>
                <a:spcPct val="20000"/>
              </a:spcBef>
              <a:spcAft>
                <a:spcPct val="0"/>
              </a:spcAft>
              <a:buClr>
                <a:srgbClr val="609BCD"/>
              </a:buClr>
              <a:buSzPct val="125000"/>
              <a:buFont typeface="Lucida Grande" charset="0"/>
              <a:buChar char="»"/>
              <a:defRPr kern="1200">
                <a:solidFill>
                  <a:srgbClr val="000000"/>
                </a:solidFill>
                <a:latin typeface="Open Sans"/>
                <a:ea typeface="ＭＳ Ｐゴシック" charset="0"/>
                <a:cs typeface="Open Sans"/>
              </a:defRPr>
            </a:lvl2pPr>
            <a:lvl3pPr marL="1143000" indent="-228600" algn="l" defTabSz="457200" rtl="0" eaLnBrk="0" fontAlgn="base" hangingPunct="0">
              <a:spcBef>
                <a:spcPct val="20000"/>
              </a:spcBef>
              <a:spcAft>
                <a:spcPct val="0"/>
              </a:spcAft>
              <a:buClr>
                <a:srgbClr val="609BCD"/>
              </a:buClr>
              <a:buFont typeface="Lucida Grande" charset="0"/>
              <a:buChar char="●"/>
              <a:defRPr sz="1600" kern="1200">
                <a:solidFill>
                  <a:srgbClr val="000000"/>
                </a:solidFill>
                <a:latin typeface="Open Sans"/>
                <a:ea typeface="ＭＳ Ｐゴシック" charset="0"/>
                <a:cs typeface="Open Sans"/>
              </a:defRPr>
            </a:lvl3pPr>
            <a:lvl4pPr marL="1600200" indent="-228600" algn="l" defTabSz="457200" rtl="0" eaLnBrk="0" fontAlgn="base" hangingPunct="0">
              <a:spcBef>
                <a:spcPct val="20000"/>
              </a:spcBef>
              <a:spcAft>
                <a:spcPct val="0"/>
              </a:spcAft>
              <a:buClr>
                <a:srgbClr val="609BCD"/>
              </a:buClr>
              <a:buFont typeface="Courier New" charset="0"/>
              <a:buChar char="o"/>
              <a:defRPr sz="1400" kern="1200">
                <a:solidFill>
                  <a:srgbClr val="000000"/>
                </a:solidFill>
                <a:latin typeface="Open Sans"/>
                <a:ea typeface="ＭＳ Ｐゴシック" charset="0"/>
                <a:cs typeface="Open Sans"/>
              </a:defRPr>
            </a:lvl4pPr>
            <a:lvl5pPr marL="2057400" indent="-228600" algn="l" defTabSz="457200" rtl="0" eaLnBrk="0" fontAlgn="base" hangingPunct="0">
              <a:spcBef>
                <a:spcPct val="20000"/>
              </a:spcBef>
              <a:spcAft>
                <a:spcPct val="0"/>
              </a:spcAft>
              <a:buClr>
                <a:srgbClr val="609BCD"/>
              </a:buClr>
              <a:buFont typeface="Arial" charset="0"/>
              <a:buChar char="•"/>
              <a:defRPr sz="1400" kern="1200">
                <a:solidFill>
                  <a:srgbClr val="000000"/>
                </a:solidFill>
                <a:latin typeface="Open Sans"/>
                <a:ea typeface="ＭＳ Ｐゴシック" charset="0"/>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dist">
              <a:defRPr/>
            </a:pPr>
            <a:r>
              <a:rPr lang="en-US" sz="1100" dirty="0">
                <a:solidFill>
                  <a:srgbClr val="FFFFFF"/>
                </a:solidFill>
                <a:latin typeface="Arial"/>
                <a:cs typeface="Arial"/>
              </a:rPr>
              <a:t>www.</a:t>
            </a:r>
            <a:r>
              <a:rPr lang="en-US" sz="1100" b="1" dirty="0">
                <a:solidFill>
                  <a:srgbClr val="FFFFFF"/>
                </a:solidFill>
                <a:latin typeface="Arial"/>
                <a:cs typeface="Arial"/>
              </a:rPr>
              <a:t>TheNationalCouncil</a:t>
            </a:r>
            <a:r>
              <a:rPr lang="en-US" sz="1100" dirty="0">
                <a:solidFill>
                  <a:srgbClr val="FFFFFF"/>
                </a:solidFill>
                <a:latin typeface="Arial"/>
                <a:cs typeface="Arial"/>
              </a:rPr>
              <a:t>.org</a:t>
            </a:r>
          </a:p>
          <a:p>
            <a:pPr algn="dist">
              <a:defRPr/>
            </a:pPr>
            <a:endParaRPr lang="en-US" sz="1100" dirty="0">
              <a:solidFill>
                <a:srgbClr val="FFFFFF"/>
              </a:solidFill>
              <a:latin typeface="Open Sans" charset="0"/>
            </a:endParaRPr>
          </a:p>
        </p:txBody>
      </p:sp>
      <p:sp>
        <p:nvSpPr>
          <p:cNvPr id="14" name="Title Placeholder 1"/>
          <p:cNvSpPr>
            <a:spLocks noGrp="1"/>
          </p:cNvSpPr>
          <p:nvPr>
            <p:ph type="title"/>
          </p:nvPr>
        </p:nvSpPr>
        <p:spPr bwMode="auto">
          <a:xfrm>
            <a:off x="364066" y="1379411"/>
            <a:ext cx="1129884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3000" b="1" kern="1200" dirty="0">
                <a:solidFill>
                  <a:srgbClr val="2584C6"/>
                </a:solidFill>
                <a:latin typeface="+mj-lt"/>
                <a:ea typeface="MS PGothic" pitchFamily="34" charset="-128"/>
                <a:cs typeface="Open Sans"/>
              </a:defRPr>
            </a:lvl1pPr>
          </a:lstStyle>
          <a:p>
            <a:r>
              <a:rPr lang="en-US" dirty="0"/>
              <a:t>Click to edit Master title style</a:t>
            </a:r>
          </a:p>
        </p:txBody>
      </p:sp>
      <p:sp>
        <p:nvSpPr>
          <p:cNvPr id="15" name="Text Placeholder 2"/>
          <p:cNvSpPr>
            <a:spLocks noGrp="1"/>
          </p:cNvSpPr>
          <p:nvPr>
            <p:ph idx="1"/>
          </p:nvPr>
        </p:nvSpPr>
        <p:spPr bwMode="auto">
          <a:xfrm>
            <a:off x="364065" y="2176516"/>
            <a:ext cx="11298847" cy="346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buFont typeface="Arial" panose="020B0604020202020204" pitchFamily="34" charset="0"/>
              <a:buChar char="•"/>
              <a:defRPr sz="2800"/>
            </a:lvl1pPr>
            <a:lvl2pPr marL="457200" indent="0">
              <a:buNone/>
              <a:defRPr/>
            </a:lvl2pPr>
            <a:lvl3pPr marL="914400" indent="0">
              <a:buNone/>
              <a:defRPr/>
            </a:lvl3pPr>
            <a:lvl4pPr marL="1371600" indent="0">
              <a:buNone/>
              <a:defRPr/>
            </a:lvl4pPr>
            <a:lvl5pPr marL="1828800" indent="0">
              <a:buNone/>
              <a:defRPr/>
            </a:lvl5pPr>
          </a:lstStyle>
          <a:p>
            <a:pPr lvl="0"/>
            <a:endParaRPr lang="en-US" noProof="0" dirty="0"/>
          </a:p>
        </p:txBody>
      </p:sp>
      <p:sp>
        <p:nvSpPr>
          <p:cNvPr id="5" name="Slide Number Placeholder 5">
            <a:extLst>
              <a:ext uri="{FF2B5EF4-FFF2-40B4-BE49-F238E27FC236}">
                <a16:creationId xmlns:a16="http://schemas.microsoft.com/office/drawing/2014/main" id="{C7F0992A-AC65-428E-A809-BEAD24825C20}"/>
              </a:ext>
            </a:extLst>
          </p:cNvPr>
          <p:cNvSpPr>
            <a:spLocks noGrp="1"/>
          </p:cNvSpPr>
          <p:nvPr>
            <p:ph type="sldNum" sz="quarter" idx="10"/>
          </p:nvPr>
        </p:nvSpPr>
        <p:spPr>
          <a:xfrm>
            <a:off x="11303000" y="6488113"/>
            <a:ext cx="889000" cy="23336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a:defRPr/>
            </a:pPr>
            <a:fld id="{82F5E7CD-D5E8-4C82-B3CD-89830F2B7A08}" type="slidenum">
              <a:rPr lang="en-US" altLang="en-US"/>
              <a:pPr>
                <a:defRPr/>
              </a:pPr>
              <a:t>‹#›</a:t>
            </a:fld>
            <a:endParaRPr lang="en-US" altLang="en-US" dirty="0"/>
          </a:p>
        </p:txBody>
      </p:sp>
    </p:spTree>
    <p:extLst>
      <p:ext uri="{BB962C8B-B14F-4D97-AF65-F5344CB8AC3E}">
        <p14:creationId xmlns:p14="http://schemas.microsoft.com/office/powerpoint/2010/main" val="201117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69448"/>
            <a:ext cx="10972800" cy="445051"/>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2286777"/>
            <a:ext cx="10972800" cy="3555883"/>
          </a:xfrm>
        </p:spPr>
        <p:txBody>
          <a:bodyPr/>
          <a:lstStyle>
            <a:lvl1pPr>
              <a:defRPr sz="2600"/>
            </a:lvl1pPr>
            <a:lvl2pPr>
              <a:defRPr sz="2400"/>
            </a:lvl2pPr>
            <a:lvl3pPr>
              <a:defRPr sz="2100"/>
            </a:lvl3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536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914400" y="1735005"/>
            <a:ext cx="10363200" cy="436632"/>
          </a:xfrm>
          <a:prstGeom prst="rect">
            <a:avLst/>
          </a:prstGeom>
        </p:spPr>
        <p:txBody>
          <a:bodyPr/>
          <a:lstStyle>
            <a:lvl1pPr algn="ctr">
              <a:defRPr sz="3600" b="1" i="0">
                <a:solidFill>
                  <a:srgbClr val="2584C6"/>
                </a:solidFill>
                <a:latin typeface="+mj-lt"/>
                <a:cs typeface="Open Sans"/>
              </a:defRPr>
            </a:lvl1pPr>
          </a:lstStyle>
          <a:p>
            <a:r>
              <a:rPr lang="en-US"/>
              <a:t>Click to edit Master title style</a:t>
            </a:r>
            <a:endParaRPr lang="en-US" dirty="0"/>
          </a:p>
        </p:txBody>
      </p:sp>
      <p:sp>
        <p:nvSpPr>
          <p:cNvPr id="8" name="Subtitle 2"/>
          <p:cNvSpPr>
            <a:spLocks noGrp="1"/>
          </p:cNvSpPr>
          <p:nvPr>
            <p:ph type="subTitle" idx="1"/>
          </p:nvPr>
        </p:nvSpPr>
        <p:spPr>
          <a:xfrm>
            <a:off x="1828800" y="2382567"/>
            <a:ext cx="8534400" cy="478183"/>
          </a:xfrm>
          <a:prstGeom prst="rect">
            <a:avLst/>
          </a:prstGeom>
        </p:spPr>
        <p:txBody>
          <a:bodyPr/>
          <a:lstStyle>
            <a:lvl1pPr marL="0" indent="0" algn="ctr">
              <a:buNone/>
              <a:defRPr sz="2600" b="0">
                <a:solidFill>
                  <a:srgbClr val="000000"/>
                </a:solidFill>
                <a:latin typeface="+mj-lt"/>
                <a:cs typeface="Open Sans"/>
              </a:defRPr>
            </a:lvl1pPr>
          </a:lstStyle>
          <a:p>
            <a:r>
              <a:rPr lang="en-US"/>
              <a:t>Click to edit Master subtitle style</a:t>
            </a:r>
            <a:endParaRPr lang="en-US" dirty="0"/>
          </a:p>
        </p:txBody>
      </p:sp>
    </p:spTree>
    <p:extLst>
      <p:ext uri="{BB962C8B-B14F-4D97-AF65-F5344CB8AC3E}">
        <p14:creationId xmlns:p14="http://schemas.microsoft.com/office/powerpoint/2010/main" val="66653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42941"/>
            <a:ext cx="10972800" cy="503030"/>
          </a:xfrm>
        </p:spPr>
        <p:txBody>
          <a:bodyPr/>
          <a:lstStyle/>
          <a:p>
            <a:r>
              <a:rPr lang="en-US" dirty="0"/>
              <a:t>Click to edit Master title style</a:t>
            </a:r>
          </a:p>
        </p:txBody>
      </p:sp>
      <p:sp>
        <p:nvSpPr>
          <p:cNvPr id="3" name="Content Placeholder 2"/>
          <p:cNvSpPr>
            <a:spLocks noGrp="1"/>
          </p:cNvSpPr>
          <p:nvPr>
            <p:ph sz="half" idx="1"/>
          </p:nvPr>
        </p:nvSpPr>
        <p:spPr>
          <a:xfrm>
            <a:off x="609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006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83558"/>
            <a:ext cx="10972800" cy="498059"/>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2212000"/>
            <a:ext cx="5386917"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9600" y="2861357"/>
            <a:ext cx="5386917"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212000"/>
            <a:ext cx="5389033"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861357"/>
            <a:ext cx="5389033"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094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651201"/>
            <a:ext cx="10972800" cy="511312"/>
          </a:xfrm>
        </p:spPr>
        <p:txBody>
          <a:bodyPr/>
          <a:lstStyle>
            <a:lvl1pPr>
              <a:defRPr sz="3000">
                <a:latin typeface="+mj-lt"/>
              </a:defRPr>
            </a:lvl1pPr>
          </a:lstStyle>
          <a:p>
            <a:r>
              <a:rPr lang="en-US" dirty="0"/>
              <a:t>Click to edit Master title style</a:t>
            </a:r>
          </a:p>
        </p:txBody>
      </p:sp>
    </p:spTree>
    <p:extLst>
      <p:ext uri="{BB962C8B-B14F-4D97-AF65-F5344CB8AC3E}">
        <p14:creationId xmlns:p14="http://schemas.microsoft.com/office/powerpoint/2010/main" val="132576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30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p:nvPr>
        </p:nvSpPr>
        <p:spPr>
          <a:xfrm>
            <a:off x="914400" y="1700755"/>
            <a:ext cx="10363200" cy="423379"/>
          </a:xfrm>
          <a:prstGeom prst="rect">
            <a:avLst/>
          </a:prstGeom>
        </p:spPr>
        <p:txBody>
          <a:bodyPr/>
          <a:lstStyle>
            <a:lvl1pPr algn="ctr">
              <a:defRPr sz="3600" b="1" i="0">
                <a:solidFill>
                  <a:srgbClr val="2584C6"/>
                </a:solidFill>
                <a:latin typeface="+mj-lt"/>
                <a:cs typeface="Open Sans"/>
              </a:defRPr>
            </a:lvl1pPr>
          </a:lstStyle>
          <a:p>
            <a:r>
              <a:rPr lang="en-US" dirty="0"/>
              <a:t>Click to edit Master title style</a:t>
            </a:r>
          </a:p>
        </p:txBody>
      </p:sp>
      <p:sp>
        <p:nvSpPr>
          <p:cNvPr id="7" name="Subtitle 2"/>
          <p:cNvSpPr>
            <a:spLocks noGrp="1"/>
          </p:cNvSpPr>
          <p:nvPr>
            <p:ph type="subTitle" idx="1"/>
          </p:nvPr>
        </p:nvSpPr>
        <p:spPr>
          <a:xfrm>
            <a:off x="1828800" y="2348319"/>
            <a:ext cx="8534400" cy="451678"/>
          </a:xfrm>
          <a:prstGeom prst="rect">
            <a:avLst/>
          </a:prstGeom>
        </p:spPr>
        <p:txBody>
          <a:bodyPr/>
          <a:lstStyle>
            <a:lvl1pPr marL="0" indent="0" algn="ctr">
              <a:buNone/>
              <a:defRPr b="0">
                <a:solidFill>
                  <a:srgbClr val="000000"/>
                </a:solidFill>
                <a:latin typeface="+mj-lt"/>
                <a:cs typeface="Open Sans"/>
              </a:defRPr>
            </a:lvl1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8331F423-72D8-4C2C-824A-C836CBA8875A}"/>
              </a:ext>
            </a:extLst>
          </p:cNvPr>
          <p:cNvSpPr>
            <a:spLocks noGrp="1"/>
          </p:cNvSpPr>
          <p:nvPr>
            <p:ph type="sldNum" sz="quarter" idx="10"/>
          </p:nvPr>
        </p:nvSpPr>
        <p:spPr>
          <a:xfrm>
            <a:off x="5300133" y="6413500"/>
            <a:ext cx="1270000" cy="44608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ea typeface="MS PGothic" panose="020B0600070205080204" pitchFamily="34" charset="-128"/>
              </a:defRPr>
            </a:lvl1pPr>
          </a:lstStyle>
          <a:p>
            <a:pPr>
              <a:defRPr/>
            </a:pPr>
            <a:fld id="{87D73CED-BA21-D34A-999A-BD7EB4ED7CD7}" type="slidenum">
              <a:rPr lang="en-US" altLang="en-US"/>
              <a:pPr>
                <a:defRPr/>
              </a:pPr>
              <a:t>‹#›</a:t>
            </a:fld>
            <a:endParaRPr lang="en-US" altLang="en-US"/>
          </a:p>
        </p:txBody>
      </p:sp>
    </p:spTree>
    <p:extLst>
      <p:ext uri="{BB962C8B-B14F-4D97-AF65-F5344CB8AC3E}">
        <p14:creationId xmlns:p14="http://schemas.microsoft.com/office/powerpoint/2010/main" val="13500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atCon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197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1751192"/>
            <a:ext cx="10972800" cy="4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609600" y="2381773"/>
            <a:ext cx="10972800" cy="342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4" name="Picture 3">
            <a:extLst>
              <a:ext uri="{FF2B5EF4-FFF2-40B4-BE49-F238E27FC236}">
                <a16:creationId xmlns:a16="http://schemas.microsoft.com/office/drawing/2014/main" id="{CACBF152-9C39-D046-B258-14CD627B8C6C}"/>
              </a:ext>
            </a:extLst>
          </p:cNvPr>
          <p:cNvPicPr>
            <a:picLocks noChangeAspect="1"/>
          </p:cNvPicPr>
          <p:nvPr userDrawn="1"/>
        </p:nvPicPr>
        <p:blipFill>
          <a:blip r:embed="rId14"/>
          <a:stretch>
            <a:fillRect/>
          </a:stretch>
        </p:blipFill>
        <p:spPr>
          <a:xfrm>
            <a:off x="3" y="5944716"/>
            <a:ext cx="12192000" cy="1070984"/>
          </a:xfrm>
          <a:prstGeom prst="rect">
            <a:avLst/>
          </a:prstGeom>
        </p:spPr>
      </p:pic>
      <p:pic>
        <p:nvPicPr>
          <p:cNvPr id="6" name="Picture 5">
            <a:extLst>
              <a:ext uri="{FF2B5EF4-FFF2-40B4-BE49-F238E27FC236}">
                <a16:creationId xmlns:a16="http://schemas.microsoft.com/office/drawing/2014/main" id="{0F61CFAF-01FC-9A4E-8960-DD08ED23ADD9}"/>
              </a:ext>
            </a:extLst>
          </p:cNvPr>
          <p:cNvPicPr>
            <a:picLocks noChangeAspect="1"/>
          </p:cNvPicPr>
          <p:nvPr userDrawn="1"/>
        </p:nvPicPr>
        <p:blipFill>
          <a:blip r:embed="rId15"/>
          <a:stretch>
            <a:fillRect/>
          </a:stretch>
        </p:blipFill>
        <p:spPr>
          <a:xfrm>
            <a:off x="-95004" y="133259"/>
            <a:ext cx="12192000" cy="1212095"/>
          </a:xfrm>
          <a:prstGeom prst="rect">
            <a:avLst/>
          </a:prstGeom>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defTabSz="457200" rtl="0" eaLnBrk="1" fontAlgn="base" hangingPunct="1">
        <a:spcBef>
          <a:spcPct val="0"/>
        </a:spcBef>
        <a:spcAft>
          <a:spcPct val="0"/>
        </a:spcAft>
        <a:defRPr sz="3000" b="1" kern="1200">
          <a:solidFill>
            <a:srgbClr val="2584C6"/>
          </a:solidFill>
          <a:latin typeface="+mj-lt"/>
          <a:ea typeface="MS PGothic" pitchFamily="34" charset="-128"/>
          <a:cs typeface="Open Sans"/>
        </a:defRPr>
      </a:lvl1pPr>
      <a:lvl2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2pPr>
      <a:lvl3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3pPr>
      <a:lvl4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4pPr>
      <a:lvl5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5pPr>
      <a:lvl6pPr marL="4572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6pPr>
      <a:lvl7pPr marL="9144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7pPr>
      <a:lvl8pPr marL="13716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8pPr>
      <a:lvl9pPr marL="18288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600" kern="1200">
          <a:solidFill>
            <a:schemeClr val="tx1"/>
          </a:solidFill>
          <a:latin typeface="+mj-lt"/>
          <a:ea typeface="MS PGothic" pitchFamily="34" charset="-128"/>
          <a:cs typeface="Open San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j-lt"/>
          <a:ea typeface="MS PGothic" pitchFamily="34" charset="-128"/>
          <a:cs typeface="Open Sans"/>
        </a:defRPr>
      </a:lvl2pPr>
      <a:lvl3pPr marL="1143000" indent="-228600" algn="l" defTabSz="457200" rtl="0" eaLnBrk="1" fontAlgn="base" hangingPunct="1">
        <a:spcBef>
          <a:spcPct val="20000"/>
        </a:spcBef>
        <a:spcAft>
          <a:spcPct val="0"/>
        </a:spcAft>
        <a:buFont typeface="Arial" charset="0"/>
        <a:buChar char="•"/>
        <a:defRPr sz="2100" kern="1200">
          <a:solidFill>
            <a:schemeClr val="tx1"/>
          </a:solidFill>
          <a:latin typeface="+mj-lt"/>
          <a:ea typeface="MS PGothic" pitchFamily="34" charset="-128"/>
          <a:cs typeface="Open San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MS PGothic" pitchFamily="34" charset="-128"/>
          <a:cs typeface="Open San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j-lt"/>
          <a:ea typeface="MS PGothic" pitchFamily="34" charset="-128"/>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bF3j5UVCS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thecarpoolconfessions.com/2014/03/07/theres-an-elephant-in-the-room-and-she-has-swollen-lip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lOeQUwdAjE0"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www.extension.umn.edu/family/cyfc/our-programs/historical-trauma-and-cultural-heal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E8BEE-5A9F-4FDD-B0BC-69A92EF85DF1}"/>
              </a:ext>
            </a:extLst>
          </p:cNvPr>
          <p:cNvSpPr txBox="1"/>
          <p:nvPr/>
        </p:nvSpPr>
        <p:spPr>
          <a:xfrm>
            <a:off x="823024" y="1743929"/>
            <a:ext cx="9995110" cy="4093428"/>
          </a:xfrm>
          <a:prstGeom prst="rect">
            <a:avLst/>
          </a:prstGeom>
          <a:noFill/>
        </p:spPr>
        <p:txBody>
          <a:bodyPr wrap="square" rtlCol="0">
            <a:spAutoFit/>
          </a:bodyPr>
          <a:lstStyle/>
          <a:p>
            <a:r>
              <a:rPr lang="en-US" sz="2000" dirty="0"/>
              <a:t>For the trainer:</a:t>
            </a:r>
          </a:p>
          <a:p>
            <a:endParaRPr lang="en-US" sz="2000" dirty="0"/>
          </a:p>
          <a:p>
            <a:r>
              <a:rPr lang="en-US" sz="2000" dirty="0"/>
              <a:t>Please note this slide deck is not a train the trainer presentation with fully developed scripts and exercises.  These slides and accompanying notes are offered as suggestions.  Slides may be used separate from the slide deck and in a different order than how they are currently presented.   </a:t>
            </a:r>
          </a:p>
          <a:p>
            <a:endParaRPr lang="en-US" sz="2000" dirty="0"/>
          </a:p>
          <a:p>
            <a:r>
              <a:rPr lang="en-US" sz="2000" dirty="0"/>
              <a:t>If slides are used, please use the citation below and maintain all original citations found on the slides. </a:t>
            </a:r>
          </a:p>
          <a:p>
            <a:endParaRPr lang="en-US" sz="2000" dirty="0"/>
          </a:p>
          <a:p>
            <a:r>
              <a:rPr lang="en-US" sz="2000" b="1" dirty="0"/>
              <a:t>National Council for Behavioral Health. </a:t>
            </a:r>
            <a:r>
              <a:rPr lang="en-US" sz="2000" b="1" i="1" dirty="0"/>
              <a:t>Fostering Resilience and Recovery: A Change Package for Advancing Trauma-Informed Primary Care. </a:t>
            </a:r>
            <a:r>
              <a:rPr lang="en-US" sz="2000" b="1" dirty="0"/>
              <a:t>2019.</a:t>
            </a:r>
            <a:endParaRPr lang="en-US" sz="2000" b="1" i="1" dirty="0"/>
          </a:p>
          <a:p>
            <a:endParaRPr lang="en-US" sz="2000" dirty="0"/>
          </a:p>
        </p:txBody>
      </p:sp>
    </p:spTree>
    <p:extLst>
      <p:ext uri="{BB962C8B-B14F-4D97-AF65-F5344CB8AC3E}">
        <p14:creationId xmlns:p14="http://schemas.microsoft.com/office/powerpoint/2010/main" val="72527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1">
            <a:extLst>
              <a:ext uri="{FF2B5EF4-FFF2-40B4-BE49-F238E27FC236}">
                <a16:creationId xmlns:a16="http://schemas.microsoft.com/office/drawing/2014/main" id="{90B03E75-FFC5-43E4-87CE-314E1C981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67" y="2369865"/>
            <a:ext cx="2408238" cy="2486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21FD7C5B-AB9E-456B-9DC4-014D16E4219B}"/>
              </a:ext>
            </a:extLst>
          </p:cNvPr>
          <p:cNvSpPr txBox="1"/>
          <p:nvPr/>
        </p:nvSpPr>
        <p:spPr>
          <a:xfrm>
            <a:off x="3496006" y="2388436"/>
            <a:ext cx="8150225" cy="2554288"/>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“People, especially if suffering from depression, lacking in confidence, etc. extremely, often view themselves far more negatively than would be objectively warranted.”</a:t>
            </a:r>
          </a:p>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-David Hosier</a:t>
            </a:r>
          </a:p>
        </p:txBody>
      </p:sp>
    </p:spTree>
    <p:extLst>
      <p:ext uri="{BB962C8B-B14F-4D97-AF65-F5344CB8AC3E}">
        <p14:creationId xmlns:p14="http://schemas.microsoft.com/office/powerpoint/2010/main" val="875681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F24C-7105-4261-881E-B0A535B5DBF0}"/>
              </a:ext>
            </a:extLst>
          </p:cNvPr>
          <p:cNvSpPr>
            <a:spLocks noGrp="1"/>
          </p:cNvSpPr>
          <p:nvPr>
            <p:ph type="title"/>
          </p:nvPr>
        </p:nvSpPr>
        <p:spPr>
          <a:xfrm>
            <a:off x="609600" y="1397480"/>
            <a:ext cx="10972800" cy="7170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fontAlgn="auto">
              <a:spcAft>
                <a:spcPts val="0"/>
              </a:spcAft>
            </a:pPr>
            <a:r>
              <a:rPr lang="en-US" sz="4000" dirty="0">
                <a:latin typeface="+mn-lt"/>
              </a:rPr>
              <a:t>The Amazing Brain</a:t>
            </a:r>
          </a:p>
        </p:txBody>
      </p:sp>
      <p:pic>
        <p:nvPicPr>
          <p:cNvPr id="315395" name="Content Placeholder 5">
            <a:extLst>
              <a:ext uri="{FF2B5EF4-FFF2-40B4-BE49-F238E27FC236}">
                <a16:creationId xmlns:a16="http://schemas.microsoft.com/office/drawing/2014/main" id="{A04730B4-E1D0-4C1A-BB30-73B261E5FAA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935112" y="2286000"/>
            <a:ext cx="6321777" cy="35560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873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1782" name="Shape 1782"/>
          <p:cNvSpPr txBox="1">
            <a:spLocks noGrp="1"/>
          </p:cNvSpPr>
          <p:nvPr>
            <p:ph type="title"/>
          </p:nvPr>
        </p:nvSpPr>
        <p:spPr>
          <a:prstGeom prst="rect">
            <a:avLst/>
          </a:prstGeom>
          <a:noFill/>
          <a:ln>
            <a:noFill/>
          </a:ln>
        </p:spPr>
        <p:txBody>
          <a:bodyPr wrap="square" lIns="91425" tIns="45700" rIns="91425" bIns="45700" anchor="ctr" anchorCtr="0">
            <a:noAutofit/>
          </a:bodyPr>
          <a:lstStyle/>
          <a:p>
            <a:pPr>
              <a:buSzPct val="25000"/>
            </a:pPr>
            <a:r>
              <a:rPr lang="en-US" sz="4000" dirty="0">
                <a:latin typeface="+mn-lt"/>
                <a:sym typeface="Calibri"/>
              </a:rPr>
              <a:t>The</a:t>
            </a:r>
            <a:r>
              <a:rPr lang="en-US" sz="4400" dirty="0">
                <a:solidFill>
                  <a:srgbClr val="17365D"/>
                </a:solidFill>
                <a:latin typeface="Calibri"/>
                <a:ea typeface="Calibri"/>
                <a:cs typeface="Calibri"/>
                <a:sym typeface="Calibri"/>
              </a:rPr>
              <a:t> </a:t>
            </a:r>
            <a:r>
              <a:rPr lang="en-US" sz="4000" dirty="0">
                <a:latin typeface="+mn-lt"/>
                <a:sym typeface="Calibri"/>
              </a:rPr>
              <a:t>Science</a:t>
            </a:r>
            <a:r>
              <a:rPr lang="en-US" sz="4400" dirty="0">
                <a:solidFill>
                  <a:srgbClr val="17365D"/>
                </a:solidFill>
                <a:latin typeface="Calibri"/>
                <a:ea typeface="Calibri"/>
                <a:cs typeface="Calibri"/>
                <a:sym typeface="Calibri"/>
              </a:rPr>
              <a:t> </a:t>
            </a:r>
            <a:r>
              <a:rPr lang="en-US" sz="4000" dirty="0">
                <a:latin typeface="+mn-lt"/>
                <a:sym typeface="Calibri"/>
              </a:rPr>
              <a:t>of</a:t>
            </a:r>
            <a:r>
              <a:rPr lang="en-US" sz="4400" dirty="0">
                <a:solidFill>
                  <a:srgbClr val="17365D"/>
                </a:solidFill>
                <a:latin typeface="Calibri"/>
                <a:ea typeface="Calibri"/>
                <a:cs typeface="Calibri"/>
                <a:sym typeface="Calibri"/>
              </a:rPr>
              <a:t> </a:t>
            </a:r>
            <a:r>
              <a:rPr lang="en-US" sz="4000" dirty="0">
                <a:latin typeface="+mn-lt"/>
                <a:sym typeface="Calibri"/>
              </a:rPr>
              <a:t>Neglect</a:t>
            </a:r>
          </a:p>
        </p:txBody>
      </p:sp>
      <p:sp>
        <p:nvSpPr>
          <p:cNvPr id="1784" name="Shape 1784"/>
          <p:cNvSpPr txBox="1"/>
          <p:nvPr/>
        </p:nvSpPr>
        <p:spPr>
          <a:xfrm>
            <a:off x="3781425" y="5667881"/>
            <a:ext cx="4629150" cy="32385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Tx/>
              <a:buNone/>
              <a:tabLst/>
              <a:defRPr/>
            </a:pPr>
            <a:r>
              <a:rPr kumimoji="0" lang="en-US" sz="1100" b="1" i="0" u="sng" strike="noStrike" kern="0" cap="none" spc="0" normalizeH="0" baseline="0" noProof="0" dirty="0">
                <a:ln>
                  <a:noFill/>
                </a:ln>
                <a:solidFill>
                  <a:srgbClr val="0000FF"/>
                </a:solidFill>
                <a:effectLst/>
                <a:uLnTx/>
                <a:uFillTx/>
                <a:latin typeface="Calibri"/>
                <a:ea typeface="Calibri"/>
                <a:cs typeface="Calibri"/>
                <a:sym typeface="Calibri"/>
                <a:hlinkClick r:id="rId3"/>
              </a:rPr>
              <a:t>https://www.youtube.com/watch?v=bF3j5UVCSCA</a:t>
            </a:r>
            <a:r>
              <a:rPr kumimoji="0" lang="en-US" sz="1100" b="1" i="0" u="none" strike="noStrike" kern="0" cap="none" spc="0" normalizeH="0" baseline="0" noProof="0" dirty="0">
                <a:ln>
                  <a:noFill/>
                </a:ln>
                <a:solidFill>
                  <a:srgbClr val="000000"/>
                </a:solidFill>
                <a:effectLst/>
                <a:uLnTx/>
                <a:uFillTx/>
                <a:latin typeface="Calibri"/>
                <a:ea typeface="Calibri"/>
                <a:cs typeface="Calibri"/>
                <a:sym typeface="Calibri"/>
              </a:rPr>
              <a:t> </a:t>
            </a:r>
          </a:p>
        </p:txBody>
      </p:sp>
      <p:pic>
        <p:nvPicPr>
          <p:cNvPr id="4" name="Content Placeholder 3">
            <a:extLst>
              <a:ext uri="{FF2B5EF4-FFF2-40B4-BE49-F238E27FC236}">
                <a16:creationId xmlns:a16="http://schemas.microsoft.com/office/drawing/2014/main" id="{66AB7708-5612-4233-81AA-CF14289980A1}"/>
              </a:ext>
            </a:extLst>
          </p:cNvPr>
          <p:cNvPicPr>
            <a:picLocks noGrp="1" noChangeAspect="1"/>
          </p:cNvPicPr>
          <p:nvPr>
            <p:ph idx="1"/>
          </p:nvPr>
        </p:nvPicPr>
        <p:blipFill>
          <a:blip r:embed="rId4"/>
          <a:stretch>
            <a:fillRect/>
          </a:stretch>
        </p:blipFill>
        <p:spPr>
          <a:xfrm>
            <a:off x="3221346" y="2413681"/>
            <a:ext cx="5749307" cy="3254200"/>
          </a:xfrm>
          <a:prstGeom prst="rect">
            <a:avLst/>
          </a:prstGeom>
        </p:spPr>
      </p:pic>
    </p:spTree>
    <p:extLst>
      <p:ext uri="{BB962C8B-B14F-4D97-AF65-F5344CB8AC3E}">
        <p14:creationId xmlns:p14="http://schemas.microsoft.com/office/powerpoint/2010/main" val="2228060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image4.png">
            <a:extLst>
              <a:ext uri="{FF2B5EF4-FFF2-40B4-BE49-F238E27FC236}">
                <a16:creationId xmlns:a16="http://schemas.microsoft.com/office/drawing/2014/main" id="{8351E091-57BF-469D-A6F0-BA2813105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315" b="7089"/>
          <a:stretch>
            <a:fillRect/>
          </a:stretch>
        </p:blipFill>
        <p:spPr bwMode="auto">
          <a:xfrm>
            <a:off x="737395" y="2948872"/>
            <a:ext cx="38417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4" name="Group 3">
            <a:extLst>
              <a:ext uri="{FF2B5EF4-FFF2-40B4-BE49-F238E27FC236}">
                <a16:creationId xmlns:a16="http://schemas.microsoft.com/office/drawing/2014/main" id="{94016493-B131-4713-9C72-6338E5C70BD0}"/>
              </a:ext>
            </a:extLst>
          </p:cNvPr>
          <p:cNvGrpSpPr/>
          <p:nvPr/>
        </p:nvGrpSpPr>
        <p:grpSpPr>
          <a:xfrm>
            <a:off x="4790282" y="2601897"/>
            <a:ext cx="2611437" cy="3005138"/>
            <a:chOff x="5040193" y="2601897"/>
            <a:chExt cx="2611437" cy="3005138"/>
          </a:xfrm>
        </p:grpSpPr>
        <p:grpSp>
          <p:nvGrpSpPr>
            <p:cNvPr id="166915" name="Group 101">
              <a:extLst>
                <a:ext uri="{FF2B5EF4-FFF2-40B4-BE49-F238E27FC236}">
                  <a16:creationId xmlns:a16="http://schemas.microsoft.com/office/drawing/2014/main" id="{BD3DCBB4-19D8-4562-8CFB-CC1924C54319}"/>
                </a:ext>
              </a:extLst>
            </p:cNvPr>
            <p:cNvGrpSpPr>
              <a:grpSpLocks/>
            </p:cNvGrpSpPr>
            <p:nvPr/>
          </p:nvGrpSpPr>
          <p:grpSpPr bwMode="auto">
            <a:xfrm>
              <a:off x="5040193" y="3105135"/>
              <a:ext cx="2611437" cy="2501900"/>
              <a:chOff x="0" y="0"/>
              <a:chExt cx="2487169" cy="2667000"/>
            </a:xfrm>
          </p:grpSpPr>
          <p:grpSp>
            <p:nvGrpSpPr>
              <p:cNvPr id="166932" name="Group 91">
                <a:extLst>
                  <a:ext uri="{FF2B5EF4-FFF2-40B4-BE49-F238E27FC236}">
                    <a16:creationId xmlns:a16="http://schemas.microsoft.com/office/drawing/2014/main" id="{A0FD1ADB-6B28-487D-BE75-1674993600D1}"/>
                  </a:ext>
                </a:extLst>
              </p:cNvPr>
              <p:cNvGrpSpPr>
                <a:grpSpLocks/>
              </p:cNvGrpSpPr>
              <p:nvPr/>
            </p:nvGrpSpPr>
            <p:grpSpPr bwMode="auto">
              <a:xfrm>
                <a:off x="0" y="0"/>
                <a:ext cx="2487169" cy="533061"/>
                <a:chOff x="0" y="0"/>
                <a:chExt cx="2487168" cy="533061"/>
              </a:xfrm>
            </p:grpSpPr>
            <p:sp>
              <p:nvSpPr>
                <p:cNvPr id="89" name="Shape 89">
                  <a:extLst>
                    <a:ext uri="{FF2B5EF4-FFF2-40B4-BE49-F238E27FC236}">
                      <a16:creationId xmlns:a16="http://schemas.microsoft.com/office/drawing/2014/main" id="{7B37E7BD-18FF-4DCE-83C9-ECD023F59D25}"/>
                    </a:ext>
                  </a:extLst>
                </p:cNvPr>
                <p:cNvSpPr/>
                <p:nvPr/>
              </p:nvSpPr>
              <p:spPr>
                <a:xfrm>
                  <a:off x="0" y="0"/>
                  <a:ext cx="2487168" cy="5330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440" y="21600"/>
                      </a:lnTo>
                      <a:lnTo>
                        <a:pt x="2160" y="21600"/>
                      </a:lnTo>
                      <a:lnTo>
                        <a:pt x="0" y="0"/>
                      </a:lnTo>
                      <a:close/>
                    </a:path>
                  </a:pathLst>
                </a:custGeom>
                <a:solidFill>
                  <a:srgbClr val="2821AF">
                    <a:alpha val="52157"/>
                  </a:srgbClr>
                </a:solidFill>
                <a:ln w="25400" cap="flat">
                  <a:solidFill>
                    <a:srgbClr val="FFFFFF"/>
                  </a:solidFill>
                  <a:prstDash val="solid"/>
                  <a:bevel/>
                </a:ln>
                <a:effectLst/>
              </p:spPr>
              <p:txBody>
                <a:bodyPr lIns="0" tIns="0" rIns="0" bIns="0" anchor="ctr"/>
                <a:lstStyle/>
                <a:p>
                  <a:pPr marL="0" marR="0" lvl="0" indent="0" algn="ctr" defTabSz="457200" rtl="0" eaLnBrk="0" fontAlgn="base" latinLnBrk="0" hangingPunct="0">
                    <a:lnSpc>
                      <a:spcPct val="100000"/>
                    </a:lnSpc>
                    <a:spcBef>
                      <a:spcPct val="0"/>
                    </a:spcBef>
                    <a:spcAft>
                      <a:spcPct val="0"/>
                    </a:spcAft>
                    <a:buClrTx/>
                    <a:buSzTx/>
                    <a:buFontTx/>
                    <a:buNone/>
                    <a:tabLst/>
                    <a:defRPr sz="900">
                      <a:solidFill>
                        <a:srgbClr val="FFFFFF"/>
                      </a:solidFill>
                    </a:defRPr>
                  </a:pPr>
                  <a:endParaRPr kumimoji="0" sz="675"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0" name="Shape 90">
                  <a:extLst>
                    <a:ext uri="{FF2B5EF4-FFF2-40B4-BE49-F238E27FC236}">
                      <a16:creationId xmlns:a16="http://schemas.microsoft.com/office/drawing/2014/main" id="{7D5A22F1-8E50-4123-B198-C1159959AC6B}"/>
                    </a:ext>
                  </a:extLst>
                </p:cNvPr>
                <p:cNvSpPr/>
                <p:nvPr/>
              </p:nvSpPr>
              <p:spPr>
                <a:xfrm>
                  <a:off x="0" y="155801"/>
                  <a:ext cx="2487168" cy="221458"/>
                </a:xfrm>
                <a:prstGeom prst="rect">
                  <a:avLst/>
                </a:prstGeom>
                <a:noFill/>
                <a:ln w="12700" cap="flat">
                  <a:noFill/>
                  <a:miter lim="400000"/>
                </a:ln>
                <a:effectLst/>
                <a:extLst>
                  <a:ext uri="{C572A759-6A51-4108-AA02-DFA0A04FC94B}"/>
                </a:extLst>
              </p:spPr>
              <p:txBody>
                <a:bodyPr lIns="0" tIns="0" rIns="0" bIns="0" anchor="ctr">
                  <a:spAutoFit/>
                </a:bodyPr>
                <a:lstStyle>
                  <a:lvl1pPr algn="ctr">
                    <a:defRPr sz="900">
                      <a:solidFill>
                        <a:srgbClr val="FFFFFF"/>
                      </a:solidFill>
                      <a:latin typeface="+mn-lt"/>
                      <a:ea typeface="+mn-ea"/>
                      <a:cs typeface="+mn-cs"/>
                      <a:sym typeface="Helvetica"/>
                    </a:defRPr>
                  </a:lvl1pPr>
                </a:lstStyle>
                <a:p>
                  <a:pPr marL="0" marR="0" lvl="0" indent="0" algn="ctr" defTabSz="457200" rtl="0" eaLnBrk="0" fontAlgn="base" latinLnBrk="0" hangingPunct="0">
                    <a:lnSpc>
                      <a:spcPct val="100000"/>
                    </a:lnSpc>
                    <a:spcBef>
                      <a:spcPct val="0"/>
                    </a:spcBef>
                    <a:spcAft>
                      <a:spcPct val="0"/>
                    </a:spcAft>
                    <a:buClrTx/>
                    <a:buSzTx/>
                    <a:buFontTx/>
                    <a:buNone/>
                    <a:tabLst/>
                    <a:defRPr sz="1800">
                      <a:solidFill>
                        <a:srgbClr val="000000"/>
                      </a:solidFill>
                    </a:defRPr>
                  </a:pPr>
                  <a:r>
                    <a:rPr kumimoji="0" sz="1350" b="0" i="0" u="none" strike="noStrike" kern="1200" cap="none" spc="0" normalizeH="0" baseline="0" noProof="0">
                      <a:ln>
                        <a:noFill/>
                      </a:ln>
                      <a:solidFill>
                        <a:srgbClr val="000000"/>
                      </a:solidFill>
                      <a:effectLst/>
                      <a:uLnTx/>
                      <a:uFillTx/>
                      <a:latin typeface="Calibri"/>
                      <a:ea typeface="+mn-ea"/>
                      <a:cs typeface="+mn-cs"/>
                      <a:sym typeface="Helvetica"/>
                    </a:rPr>
                    <a:t>Cognition</a:t>
                  </a:r>
                </a:p>
              </p:txBody>
            </p:sp>
          </p:grpSp>
          <p:grpSp>
            <p:nvGrpSpPr>
              <p:cNvPr id="166933" name="Group 94">
                <a:extLst>
                  <a:ext uri="{FF2B5EF4-FFF2-40B4-BE49-F238E27FC236}">
                    <a16:creationId xmlns:a16="http://schemas.microsoft.com/office/drawing/2014/main" id="{38D7BB54-83CD-4357-AFC2-0E246C882638}"/>
                  </a:ext>
                </a:extLst>
              </p:cNvPr>
              <p:cNvGrpSpPr>
                <a:grpSpLocks/>
              </p:cNvGrpSpPr>
              <p:nvPr/>
            </p:nvGrpSpPr>
            <p:grpSpPr bwMode="auto">
              <a:xfrm>
                <a:off x="196554" y="533061"/>
                <a:ext cx="2089525" cy="534754"/>
                <a:chOff x="-52162" y="-339"/>
                <a:chExt cx="2089523" cy="534754"/>
              </a:xfrm>
            </p:grpSpPr>
            <p:sp>
              <p:nvSpPr>
                <p:cNvPr id="92" name="Shape 92">
                  <a:extLst>
                    <a:ext uri="{FF2B5EF4-FFF2-40B4-BE49-F238E27FC236}">
                      <a16:creationId xmlns:a16="http://schemas.microsoft.com/office/drawing/2014/main" id="{A3301BE3-B8CD-47EE-80D7-7C4FB57BFAB8}"/>
                    </a:ext>
                  </a:extLst>
                </p:cNvPr>
                <p:cNvSpPr/>
                <p:nvPr/>
              </p:nvSpPr>
              <p:spPr>
                <a:xfrm>
                  <a:off x="-52162" y="-339"/>
                  <a:ext cx="2089523" cy="5347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900" y="21600"/>
                      </a:lnTo>
                      <a:lnTo>
                        <a:pt x="2700" y="21600"/>
                      </a:lnTo>
                      <a:lnTo>
                        <a:pt x="0" y="0"/>
                      </a:lnTo>
                      <a:close/>
                    </a:path>
                  </a:pathLst>
                </a:custGeom>
                <a:solidFill>
                  <a:srgbClr val="32904D"/>
                </a:solidFill>
                <a:ln w="25400" cap="flat">
                  <a:solidFill>
                    <a:srgbClr val="FFFFFF"/>
                  </a:solidFill>
                  <a:prstDash val="solid"/>
                  <a:bevel/>
                </a:ln>
                <a:effectLst/>
              </p:spPr>
              <p:txBody>
                <a:bodyPr lIns="0" tIns="0" rIns="0" bIns="0" anchor="ctr"/>
                <a:lstStyle/>
                <a:p>
                  <a:pPr marL="0" marR="0" lvl="0" indent="0" algn="ctr" defTabSz="457200" rtl="0" eaLnBrk="0" fontAlgn="base" latinLnBrk="0" hangingPunct="0">
                    <a:lnSpc>
                      <a:spcPct val="100000"/>
                    </a:lnSpc>
                    <a:spcBef>
                      <a:spcPct val="0"/>
                    </a:spcBef>
                    <a:spcAft>
                      <a:spcPct val="0"/>
                    </a:spcAft>
                    <a:buClrTx/>
                    <a:buSzTx/>
                    <a:buFontTx/>
                    <a:buNone/>
                    <a:tabLst/>
                    <a:defRPr sz="900">
                      <a:solidFill>
                        <a:srgbClr val="FFFFFF"/>
                      </a:solidFill>
                    </a:defRPr>
                  </a:pPr>
                  <a:endParaRPr kumimoji="0" sz="675"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 name="Shape 93">
                  <a:extLst>
                    <a:ext uri="{FF2B5EF4-FFF2-40B4-BE49-F238E27FC236}">
                      <a16:creationId xmlns:a16="http://schemas.microsoft.com/office/drawing/2014/main" id="{44EC8A75-D593-44CC-B32A-4AE169477375}"/>
                    </a:ext>
                  </a:extLst>
                </p:cNvPr>
                <p:cNvSpPr/>
                <p:nvPr/>
              </p:nvSpPr>
              <p:spPr>
                <a:xfrm>
                  <a:off x="-52162" y="155463"/>
                  <a:ext cx="2089523" cy="221458"/>
                </a:xfrm>
                <a:prstGeom prst="rect">
                  <a:avLst/>
                </a:prstGeom>
                <a:noFill/>
                <a:ln w="12700" cap="flat">
                  <a:noFill/>
                  <a:miter lim="400000"/>
                </a:ln>
                <a:effectLst/>
                <a:extLst>
                  <a:ext uri="{C572A759-6A51-4108-AA02-DFA0A04FC94B}"/>
                </a:extLst>
              </p:spPr>
              <p:txBody>
                <a:bodyPr lIns="0" tIns="0" rIns="0" bIns="0" anchor="ctr">
                  <a:spAutoFit/>
                </a:bodyPr>
                <a:lstStyle>
                  <a:lvl1pPr algn="ctr">
                    <a:defRPr sz="900">
                      <a:solidFill>
                        <a:srgbClr val="FFFFFF"/>
                      </a:solidFill>
                      <a:latin typeface="+mn-lt"/>
                      <a:ea typeface="+mn-ea"/>
                      <a:cs typeface="+mn-cs"/>
                      <a:sym typeface="Helvetica"/>
                    </a:defRPr>
                  </a:lvl1pPr>
                </a:lstStyle>
                <a:p>
                  <a:pPr marL="0" marR="0" lvl="0" indent="0" algn="ctr" defTabSz="457200" rtl="0" eaLnBrk="0" fontAlgn="base" latinLnBrk="0" hangingPunct="0">
                    <a:lnSpc>
                      <a:spcPct val="100000"/>
                    </a:lnSpc>
                    <a:spcBef>
                      <a:spcPct val="0"/>
                    </a:spcBef>
                    <a:spcAft>
                      <a:spcPct val="0"/>
                    </a:spcAft>
                    <a:buClrTx/>
                    <a:buSzTx/>
                    <a:buFontTx/>
                    <a:buNone/>
                    <a:tabLst/>
                    <a:defRPr sz="1800">
                      <a:solidFill>
                        <a:srgbClr val="000000"/>
                      </a:solidFill>
                    </a:defRPr>
                  </a:pPr>
                  <a:r>
                    <a:rPr kumimoji="0" sz="1350" b="0" i="0" u="none" strike="noStrike" kern="1200" cap="none" spc="0" normalizeH="0" baseline="0" noProof="0" dirty="0">
                      <a:ln>
                        <a:noFill/>
                      </a:ln>
                      <a:solidFill>
                        <a:srgbClr val="000000"/>
                      </a:solidFill>
                      <a:effectLst/>
                      <a:uLnTx/>
                      <a:uFillTx/>
                      <a:latin typeface="Calibri"/>
                      <a:ea typeface="+mn-ea"/>
                      <a:cs typeface="+mn-cs"/>
                      <a:sym typeface="Helvetica"/>
                    </a:rPr>
                    <a:t>Social/ Emotional</a:t>
                  </a:r>
                </a:p>
              </p:txBody>
            </p:sp>
          </p:grpSp>
          <p:grpSp>
            <p:nvGrpSpPr>
              <p:cNvPr id="166934" name="Group 97">
                <a:extLst>
                  <a:ext uri="{FF2B5EF4-FFF2-40B4-BE49-F238E27FC236}">
                    <a16:creationId xmlns:a16="http://schemas.microsoft.com/office/drawing/2014/main" id="{7FDBD4DD-1F5C-438C-9A1D-B417AC51607A}"/>
                  </a:ext>
                </a:extLst>
              </p:cNvPr>
              <p:cNvGrpSpPr>
                <a:grpSpLocks/>
              </p:cNvGrpSpPr>
              <p:nvPr/>
            </p:nvGrpSpPr>
            <p:grpSpPr bwMode="auto">
              <a:xfrm>
                <a:off x="497433" y="1067815"/>
                <a:ext cx="1492302" cy="531369"/>
                <a:chOff x="0" y="1015"/>
                <a:chExt cx="1492300" cy="531369"/>
              </a:xfrm>
            </p:grpSpPr>
            <p:sp>
              <p:nvSpPr>
                <p:cNvPr id="95" name="Shape 95">
                  <a:extLst>
                    <a:ext uri="{FF2B5EF4-FFF2-40B4-BE49-F238E27FC236}">
                      <a16:creationId xmlns:a16="http://schemas.microsoft.com/office/drawing/2014/main" id="{B292C694-3AAF-4B60-83A8-93FC0599B6E2}"/>
                    </a:ext>
                  </a:extLst>
                </p:cNvPr>
                <p:cNvSpPr/>
                <p:nvPr/>
              </p:nvSpPr>
              <p:spPr>
                <a:xfrm>
                  <a:off x="0" y="1015"/>
                  <a:ext cx="1492300" cy="53136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000" y="21600"/>
                      </a:lnTo>
                      <a:lnTo>
                        <a:pt x="3600" y="21600"/>
                      </a:lnTo>
                      <a:lnTo>
                        <a:pt x="0" y="0"/>
                      </a:lnTo>
                      <a:close/>
                    </a:path>
                  </a:pathLst>
                </a:custGeom>
                <a:solidFill>
                  <a:srgbClr val="6B9721"/>
                </a:solidFill>
                <a:ln w="25400" cap="flat">
                  <a:solidFill>
                    <a:srgbClr val="FFFFFF"/>
                  </a:solidFill>
                  <a:prstDash val="solid"/>
                  <a:bevel/>
                </a:ln>
                <a:effectLst/>
              </p:spPr>
              <p:txBody>
                <a:bodyPr lIns="0" tIns="0" rIns="0" bIns="0" anchor="ctr"/>
                <a:lstStyle/>
                <a:p>
                  <a:pPr marL="0" marR="0" lvl="0" indent="0" algn="ctr" defTabSz="457200" rtl="0" eaLnBrk="0" fontAlgn="base" latinLnBrk="0" hangingPunct="0">
                    <a:lnSpc>
                      <a:spcPct val="100000"/>
                    </a:lnSpc>
                    <a:spcBef>
                      <a:spcPct val="0"/>
                    </a:spcBef>
                    <a:spcAft>
                      <a:spcPct val="0"/>
                    </a:spcAft>
                    <a:buClrTx/>
                    <a:buSzTx/>
                    <a:buFontTx/>
                    <a:buNone/>
                    <a:tabLst/>
                    <a:defRPr sz="900">
                      <a:solidFill>
                        <a:srgbClr val="FFFFFF"/>
                      </a:solidFill>
                    </a:defRPr>
                  </a:pPr>
                  <a:endParaRPr kumimoji="0" sz="675"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6" name="Shape 96">
                  <a:extLst>
                    <a:ext uri="{FF2B5EF4-FFF2-40B4-BE49-F238E27FC236}">
                      <a16:creationId xmlns:a16="http://schemas.microsoft.com/office/drawing/2014/main" id="{83DA4BDB-BE7F-4C2F-B1AC-27CAA09404F3}"/>
                    </a:ext>
                  </a:extLst>
                </p:cNvPr>
                <p:cNvSpPr/>
                <p:nvPr/>
              </p:nvSpPr>
              <p:spPr>
                <a:xfrm>
                  <a:off x="0" y="155970"/>
                  <a:ext cx="1492300" cy="221458"/>
                </a:xfrm>
                <a:prstGeom prst="rect">
                  <a:avLst/>
                </a:prstGeom>
                <a:noFill/>
                <a:ln w="12700" cap="flat">
                  <a:noFill/>
                  <a:miter lim="400000"/>
                </a:ln>
                <a:effectLst/>
                <a:extLst>
                  <a:ext uri="{C572A759-6A51-4108-AA02-DFA0A04FC94B}"/>
                </a:extLst>
              </p:spPr>
              <p:txBody>
                <a:bodyPr lIns="0" tIns="0" rIns="0" bIns="0" anchor="ctr">
                  <a:spAutoFit/>
                </a:bodyPr>
                <a:lstStyle>
                  <a:lvl1pPr algn="ctr">
                    <a:defRPr sz="900">
                      <a:solidFill>
                        <a:srgbClr val="FFFFFF"/>
                      </a:solidFill>
                      <a:latin typeface="+mn-lt"/>
                      <a:ea typeface="+mn-ea"/>
                      <a:cs typeface="+mn-cs"/>
                      <a:sym typeface="Helvetica"/>
                    </a:defRPr>
                  </a:lvl1pPr>
                </a:lstStyle>
                <a:p>
                  <a:pPr marL="0" marR="0" lvl="0" indent="0" algn="ctr" defTabSz="457200" rtl="0" eaLnBrk="0" fontAlgn="base" latinLnBrk="0" hangingPunct="0">
                    <a:lnSpc>
                      <a:spcPct val="100000"/>
                    </a:lnSpc>
                    <a:spcBef>
                      <a:spcPct val="0"/>
                    </a:spcBef>
                    <a:spcAft>
                      <a:spcPct val="0"/>
                    </a:spcAft>
                    <a:buClrTx/>
                    <a:buSzTx/>
                    <a:buFontTx/>
                    <a:buNone/>
                    <a:tabLst/>
                    <a:defRPr sz="1800">
                      <a:solidFill>
                        <a:srgbClr val="000000"/>
                      </a:solidFill>
                    </a:defRPr>
                  </a:pPr>
                  <a:r>
                    <a:rPr kumimoji="0" sz="1350" b="0" i="0" u="none" strike="noStrike" kern="1200" cap="none" spc="0" normalizeH="0" baseline="0" noProof="0" dirty="0">
                      <a:ln>
                        <a:noFill/>
                      </a:ln>
                      <a:solidFill>
                        <a:srgbClr val="000000"/>
                      </a:solidFill>
                      <a:effectLst/>
                      <a:uLnTx/>
                      <a:uFillTx/>
                      <a:latin typeface="Calibri"/>
                      <a:ea typeface="+mn-ea"/>
                      <a:cs typeface="+mn-cs"/>
                      <a:sym typeface="Helvetica"/>
                    </a:rPr>
                    <a:t>Regulation</a:t>
                  </a:r>
                </a:p>
              </p:txBody>
            </p:sp>
          </p:grpSp>
          <p:grpSp>
            <p:nvGrpSpPr>
              <p:cNvPr id="166935" name="Group 100">
                <a:extLst>
                  <a:ext uri="{FF2B5EF4-FFF2-40B4-BE49-F238E27FC236}">
                    <a16:creationId xmlns:a16="http://schemas.microsoft.com/office/drawing/2014/main" id="{A963F8A2-4866-4B80-A9A1-FB30B8C2E9F7}"/>
                  </a:ext>
                </a:extLst>
              </p:cNvPr>
              <p:cNvGrpSpPr>
                <a:grpSpLocks/>
              </p:cNvGrpSpPr>
              <p:nvPr/>
            </p:nvGrpSpPr>
            <p:grpSpPr bwMode="auto">
              <a:xfrm>
                <a:off x="693988" y="1599184"/>
                <a:ext cx="1099193" cy="1067816"/>
                <a:chOff x="-52162" y="-1015"/>
                <a:chExt cx="1099192" cy="1067815"/>
              </a:xfrm>
            </p:grpSpPr>
            <p:sp>
              <p:nvSpPr>
                <p:cNvPr id="98" name="Shape 98">
                  <a:extLst>
                    <a:ext uri="{FF2B5EF4-FFF2-40B4-BE49-F238E27FC236}">
                      <a16:creationId xmlns:a16="http://schemas.microsoft.com/office/drawing/2014/main" id="{FC319CDF-1069-4D13-85CA-64176534C4D0}"/>
                    </a:ext>
                  </a:extLst>
                </p:cNvPr>
                <p:cNvSpPr/>
                <p:nvPr/>
              </p:nvSpPr>
              <p:spPr>
                <a:xfrm>
                  <a:off x="-52162" y="-1015"/>
                  <a:ext cx="1099192" cy="106781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close/>
                    </a:path>
                  </a:pathLst>
                </a:custGeom>
                <a:solidFill>
                  <a:srgbClr val="F79646"/>
                </a:solidFill>
                <a:ln w="25400" cap="flat">
                  <a:solidFill>
                    <a:srgbClr val="FFFFFF"/>
                  </a:solidFill>
                  <a:prstDash val="solid"/>
                  <a:bevel/>
                </a:ln>
                <a:effectLst/>
              </p:spPr>
              <p:txBody>
                <a:bodyPr lIns="0" tIns="0" rIns="0" bIns="0" anchor="ctr"/>
                <a:lstStyle/>
                <a:p>
                  <a:pPr marL="0" marR="0" lvl="0" indent="0" algn="ctr" defTabSz="457200" rtl="0" eaLnBrk="0" fontAlgn="base" latinLnBrk="0" hangingPunct="0">
                    <a:lnSpc>
                      <a:spcPct val="100000"/>
                    </a:lnSpc>
                    <a:spcBef>
                      <a:spcPct val="0"/>
                    </a:spcBef>
                    <a:spcAft>
                      <a:spcPct val="0"/>
                    </a:spcAft>
                    <a:buClrTx/>
                    <a:buSzTx/>
                    <a:buFontTx/>
                    <a:buNone/>
                    <a:tabLst/>
                    <a:defRPr sz="1566">
                      <a:solidFill>
                        <a:srgbClr val="FFFFFF"/>
                      </a:solidFill>
                    </a:defRPr>
                  </a:pPr>
                  <a:endParaRPr kumimoji="0" sz="1175"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9" name="Shape 99">
                  <a:extLst>
                    <a:ext uri="{FF2B5EF4-FFF2-40B4-BE49-F238E27FC236}">
                      <a16:creationId xmlns:a16="http://schemas.microsoft.com/office/drawing/2014/main" id="{9CB0DF89-F283-449E-88C3-834A963AEC72}"/>
                    </a:ext>
                  </a:extLst>
                </p:cNvPr>
                <p:cNvSpPr/>
                <p:nvPr/>
              </p:nvSpPr>
              <p:spPr>
                <a:xfrm>
                  <a:off x="-52162" y="422164"/>
                  <a:ext cx="1099192" cy="221458"/>
                </a:xfrm>
                <a:prstGeom prst="rect">
                  <a:avLst/>
                </a:prstGeom>
                <a:noFill/>
                <a:ln w="12700" cap="flat">
                  <a:noFill/>
                  <a:miter lim="400000"/>
                </a:ln>
                <a:effectLst/>
                <a:extLst>
                  <a:ext uri="{C572A759-6A51-4108-AA02-DFA0A04FC94B}"/>
                </a:extLst>
              </p:spPr>
              <p:txBody>
                <a:bodyPr lIns="0" tIns="0" rIns="0" bIns="0" anchor="ctr">
                  <a:spAutoFit/>
                </a:bodyPr>
                <a:lstStyle>
                  <a:lvl1pPr algn="ctr">
                    <a:defRPr sz="1566">
                      <a:solidFill>
                        <a:srgbClr val="FFFFFF"/>
                      </a:solidFill>
                      <a:latin typeface="+mn-lt"/>
                      <a:ea typeface="+mn-ea"/>
                      <a:cs typeface="+mn-cs"/>
                      <a:sym typeface="Helvetica"/>
                    </a:defRPr>
                  </a:lvl1pPr>
                </a:lstStyle>
                <a:p>
                  <a:pPr marL="0" marR="0" lvl="0" indent="0" algn="ctr" defTabSz="457200" rtl="0" eaLnBrk="0" fontAlgn="base" latinLnBrk="0" hangingPunct="0">
                    <a:lnSpc>
                      <a:spcPct val="100000"/>
                    </a:lnSpc>
                    <a:spcBef>
                      <a:spcPct val="0"/>
                    </a:spcBef>
                    <a:spcAft>
                      <a:spcPct val="0"/>
                    </a:spcAft>
                    <a:buClrTx/>
                    <a:buSzTx/>
                    <a:buFontTx/>
                    <a:buNone/>
                    <a:tabLst/>
                    <a:defRPr sz="1800">
                      <a:solidFill>
                        <a:srgbClr val="000000"/>
                      </a:solidFill>
                    </a:defRPr>
                  </a:pPr>
                  <a:r>
                    <a:rPr kumimoji="0" sz="1350" b="0" i="0" u="none" strike="noStrike" kern="1200" cap="none" spc="0" normalizeH="0" baseline="0" noProof="0">
                      <a:ln>
                        <a:noFill/>
                      </a:ln>
                      <a:solidFill>
                        <a:srgbClr val="000000"/>
                      </a:solidFill>
                      <a:effectLst/>
                      <a:uLnTx/>
                      <a:uFillTx/>
                      <a:latin typeface="Calibri"/>
                      <a:ea typeface="+mn-ea"/>
                      <a:cs typeface="+mn-cs"/>
                      <a:sym typeface="Helvetica"/>
                    </a:rPr>
                    <a:t>Survival</a:t>
                  </a:r>
                </a:p>
              </p:txBody>
            </p:sp>
          </p:grpSp>
        </p:grpSp>
        <p:sp>
          <p:nvSpPr>
            <p:cNvPr id="115" name="Shape 115">
              <a:extLst>
                <a:ext uri="{FF2B5EF4-FFF2-40B4-BE49-F238E27FC236}">
                  <a16:creationId xmlns:a16="http://schemas.microsoft.com/office/drawing/2014/main" id="{53B989F3-F962-4E8C-80DC-6F145CBC3AAA}"/>
                </a:ext>
              </a:extLst>
            </p:cNvPr>
            <p:cNvSpPr/>
            <p:nvPr/>
          </p:nvSpPr>
          <p:spPr>
            <a:xfrm>
              <a:off x="5229104" y="2601897"/>
              <a:ext cx="2228850" cy="300038"/>
            </a:xfrm>
            <a:prstGeom prst="rect">
              <a:avLst/>
            </a:prstGeom>
            <a:ln w="12700">
              <a:miter lim="400000"/>
            </a:ln>
            <a:extLst>
              <a:ext uri="{C572A759-6A51-4108-AA02-DFA0A04FC94B}"/>
            </a:extLst>
          </p:spPr>
          <p:txBody>
            <a:bodyPr lIns="34289" rIns="34289">
              <a:spAutoFit/>
            </a:bodyPr>
            <a:lstStyle>
              <a:lvl1pPr algn="ctr">
                <a:defRPr sz="2400">
                  <a:latin typeface="+mn-lt"/>
                  <a:ea typeface="+mn-ea"/>
                  <a:cs typeface="+mn-cs"/>
                  <a:sym typeface="Helvetica"/>
                </a:defRPr>
              </a:lvl1pPr>
            </a:lstStyle>
            <a:p>
              <a:pPr marL="0" marR="0" lvl="0" indent="0" algn="ctr" defTabSz="457200" rtl="0" eaLnBrk="0" fontAlgn="base" latinLnBrk="0" hangingPunct="0">
                <a:lnSpc>
                  <a:spcPct val="100000"/>
                </a:lnSpc>
                <a:spcBef>
                  <a:spcPct val="0"/>
                </a:spcBef>
                <a:spcAft>
                  <a:spcPct val="0"/>
                </a:spcAft>
                <a:buClrTx/>
                <a:buSzTx/>
                <a:buFontTx/>
                <a:buNone/>
                <a:tabLst/>
                <a:defRPr sz="1800"/>
              </a:pPr>
              <a:r>
                <a:rPr kumimoji="0" sz="1350" b="1" i="0" u="none" strike="noStrike" kern="1200" cap="none" spc="0" normalizeH="0" baseline="0" noProof="0" dirty="0">
                  <a:ln>
                    <a:noFill/>
                  </a:ln>
                  <a:solidFill>
                    <a:srgbClr val="C00000"/>
                  </a:solidFill>
                  <a:effectLst/>
                  <a:uLnTx/>
                  <a:uFillTx/>
                  <a:latin typeface="Calibri"/>
                  <a:ea typeface="+mn-ea"/>
                  <a:cs typeface="+mn-cs"/>
                  <a:sym typeface="Helvetica"/>
                </a:rPr>
                <a:t>Typical Development</a:t>
              </a:r>
            </a:p>
          </p:txBody>
        </p:sp>
      </p:grpSp>
      <p:grpSp>
        <p:nvGrpSpPr>
          <p:cNvPr id="5" name="Group 4">
            <a:extLst>
              <a:ext uri="{FF2B5EF4-FFF2-40B4-BE49-F238E27FC236}">
                <a16:creationId xmlns:a16="http://schemas.microsoft.com/office/drawing/2014/main" id="{CD7C9643-199E-45BF-A579-1A070C31C3FC}"/>
              </a:ext>
            </a:extLst>
          </p:cNvPr>
          <p:cNvGrpSpPr/>
          <p:nvPr/>
        </p:nvGrpSpPr>
        <p:grpSpPr>
          <a:xfrm>
            <a:off x="8305243" y="2724135"/>
            <a:ext cx="2887663" cy="2882900"/>
            <a:chOff x="8458990" y="2720870"/>
            <a:chExt cx="2887663" cy="2882900"/>
          </a:xfrm>
        </p:grpSpPr>
        <p:grpSp>
          <p:nvGrpSpPr>
            <p:cNvPr id="166916" name="Group 114">
              <a:extLst>
                <a:ext uri="{FF2B5EF4-FFF2-40B4-BE49-F238E27FC236}">
                  <a16:creationId xmlns:a16="http://schemas.microsoft.com/office/drawing/2014/main" id="{14725BC7-CA79-4046-B00A-5A611CE87F47}"/>
                </a:ext>
              </a:extLst>
            </p:cNvPr>
            <p:cNvGrpSpPr>
              <a:grpSpLocks/>
            </p:cNvGrpSpPr>
            <p:nvPr/>
          </p:nvGrpSpPr>
          <p:grpSpPr bwMode="auto">
            <a:xfrm>
              <a:off x="8458990" y="3065357"/>
              <a:ext cx="2887663" cy="2538413"/>
              <a:chOff x="0" y="0"/>
              <a:chExt cx="3005329" cy="2590801"/>
            </a:xfrm>
          </p:grpSpPr>
          <p:grpSp>
            <p:nvGrpSpPr>
              <p:cNvPr id="166920" name="Group 104">
                <a:extLst>
                  <a:ext uri="{FF2B5EF4-FFF2-40B4-BE49-F238E27FC236}">
                    <a16:creationId xmlns:a16="http://schemas.microsoft.com/office/drawing/2014/main" id="{DC96F9A5-02DC-4BC3-B546-D938E3E66E2A}"/>
                  </a:ext>
                </a:extLst>
              </p:cNvPr>
              <p:cNvGrpSpPr>
                <a:grpSpLocks/>
              </p:cNvGrpSpPr>
              <p:nvPr/>
            </p:nvGrpSpPr>
            <p:grpSpPr bwMode="auto">
              <a:xfrm>
                <a:off x="902094" y="0"/>
                <a:ext cx="1201140" cy="1038589"/>
                <a:chOff x="496" y="0"/>
                <a:chExt cx="1201139" cy="1038588"/>
              </a:xfrm>
            </p:grpSpPr>
            <p:sp>
              <p:nvSpPr>
                <p:cNvPr id="102" name="Shape 102">
                  <a:extLst>
                    <a:ext uri="{FF2B5EF4-FFF2-40B4-BE49-F238E27FC236}">
                      <a16:creationId xmlns:a16="http://schemas.microsoft.com/office/drawing/2014/main" id="{76CA4E4C-4D1B-4BD3-986A-6E69E0C2BC87}"/>
                    </a:ext>
                  </a:extLst>
                </p:cNvPr>
                <p:cNvSpPr/>
                <p:nvPr/>
              </p:nvSpPr>
              <p:spPr>
                <a:xfrm>
                  <a:off x="496" y="0"/>
                  <a:ext cx="1201139" cy="10385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solidFill>
                  <a:srgbClr val="908FDD"/>
                </a:solidFill>
                <a:ln w="38100" cap="flat">
                  <a:solidFill>
                    <a:srgbClr val="FFFFFF"/>
                  </a:solidFill>
                  <a:prstDash val="solid"/>
                  <a:bevel/>
                </a:ln>
                <a:effectLst>
                  <a:outerShdw blurRad="38100" dist="20000" dir="5400000" rotWithShape="0">
                    <a:srgbClr val="000000">
                      <a:alpha val="38000"/>
                    </a:srgbClr>
                  </a:outerShdw>
                </a:effectLst>
              </p:spPr>
              <p:txBody>
                <a:bodyPr lIns="0" tIns="0" rIns="0" bIns="0" anchor="ctr"/>
                <a:lstStyle/>
                <a:p>
                  <a:pPr marL="0" marR="0" lvl="0" indent="0" algn="ctr" defTabSz="457200" rtl="0" eaLnBrk="0" fontAlgn="base" latinLnBrk="0" hangingPunct="0">
                    <a:lnSpc>
                      <a:spcPct val="100000"/>
                    </a:lnSpc>
                    <a:spcBef>
                      <a:spcPct val="0"/>
                    </a:spcBef>
                    <a:spcAft>
                      <a:spcPct val="0"/>
                    </a:spcAft>
                    <a:buClrTx/>
                    <a:buSzTx/>
                    <a:buFontTx/>
                    <a:buNone/>
                    <a:tabLst/>
                    <a:defRPr sz="2000">
                      <a:solidFill>
                        <a:srgbClr val="FFFFFF"/>
                      </a:solidFill>
                    </a:defRPr>
                  </a:pPr>
                  <a:endParaRPr kumimoji="0" sz="15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3" name="Shape 103">
                  <a:extLst>
                    <a:ext uri="{FF2B5EF4-FFF2-40B4-BE49-F238E27FC236}">
                      <a16:creationId xmlns:a16="http://schemas.microsoft.com/office/drawing/2014/main" id="{2786DE41-7766-4180-A36D-F3C96405FCF2}"/>
                    </a:ext>
                  </a:extLst>
                </p:cNvPr>
                <p:cNvSpPr/>
                <p:nvPr/>
              </p:nvSpPr>
              <p:spPr>
                <a:xfrm>
                  <a:off x="496" y="412465"/>
                  <a:ext cx="1201139" cy="212036"/>
                </a:xfrm>
                <a:prstGeom prst="rect">
                  <a:avLst/>
                </a:prstGeom>
                <a:noFill/>
                <a:ln w="12700" cap="flat">
                  <a:noFill/>
                  <a:miter lim="400000"/>
                </a:ln>
                <a:effectLst/>
                <a:extLst>
                  <a:ext uri="{C572A759-6A51-4108-AA02-DFA0A04FC94B}"/>
                </a:extLst>
              </p:spPr>
              <p:txBody>
                <a:bodyPr lIns="0" tIns="0" rIns="0" bIns="0" anchor="ctr">
                  <a:spAutoFit/>
                </a:bodyPr>
                <a:lstStyle>
                  <a:lvl1pPr algn="ctr">
                    <a:defRPr sz="2000">
                      <a:solidFill>
                        <a:srgbClr val="FFFFFF"/>
                      </a:solidFill>
                      <a:latin typeface="+mn-lt"/>
                      <a:ea typeface="+mn-ea"/>
                      <a:cs typeface="+mn-cs"/>
                      <a:sym typeface="Helvetica"/>
                    </a:defRPr>
                  </a:lvl1pPr>
                </a:lstStyle>
                <a:p>
                  <a:pPr marL="0" marR="0" lvl="0" indent="0" algn="ctr" defTabSz="457200" rtl="0" eaLnBrk="0" fontAlgn="base" latinLnBrk="0" hangingPunct="0">
                    <a:lnSpc>
                      <a:spcPct val="100000"/>
                    </a:lnSpc>
                    <a:spcBef>
                      <a:spcPct val="0"/>
                    </a:spcBef>
                    <a:spcAft>
                      <a:spcPct val="0"/>
                    </a:spcAft>
                    <a:buClrTx/>
                    <a:buSzTx/>
                    <a:buFontTx/>
                    <a:buNone/>
                    <a:tabLst/>
                    <a:defRPr sz="1800">
                      <a:solidFill>
                        <a:srgbClr val="000000"/>
                      </a:solidFill>
                    </a:defRPr>
                  </a:pPr>
                  <a:r>
                    <a:rPr kumimoji="0" sz="1350" b="0" i="0" u="none" strike="noStrike" kern="1200" cap="none" spc="0" normalizeH="0" baseline="0" noProof="0">
                      <a:ln>
                        <a:noFill/>
                      </a:ln>
                      <a:solidFill>
                        <a:srgbClr val="000000"/>
                      </a:solidFill>
                      <a:effectLst/>
                      <a:uLnTx/>
                      <a:uFillTx/>
                      <a:latin typeface="Calibri"/>
                      <a:ea typeface="+mn-ea"/>
                      <a:cs typeface="+mn-cs"/>
                      <a:sym typeface="Helvetica"/>
                    </a:rPr>
                    <a:t>Cognition</a:t>
                  </a:r>
                </a:p>
              </p:txBody>
            </p:sp>
          </p:grpSp>
          <p:grpSp>
            <p:nvGrpSpPr>
              <p:cNvPr id="166921" name="Group 107">
                <a:extLst>
                  <a:ext uri="{FF2B5EF4-FFF2-40B4-BE49-F238E27FC236}">
                    <a16:creationId xmlns:a16="http://schemas.microsoft.com/office/drawing/2014/main" id="{6BA44BD5-4331-4059-AC15-C3666129D0CF}"/>
                  </a:ext>
                </a:extLst>
              </p:cNvPr>
              <p:cNvGrpSpPr>
                <a:grpSpLocks/>
              </p:cNvGrpSpPr>
              <p:nvPr/>
            </p:nvGrpSpPr>
            <p:grpSpPr bwMode="auto">
              <a:xfrm>
                <a:off x="601396" y="1038589"/>
                <a:ext cx="1802537" cy="513623"/>
                <a:chOff x="331" y="76856"/>
                <a:chExt cx="1802535" cy="513622"/>
              </a:xfrm>
            </p:grpSpPr>
            <p:sp>
              <p:nvSpPr>
                <p:cNvPr id="105" name="Shape 105">
                  <a:extLst>
                    <a:ext uri="{FF2B5EF4-FFF2-40B4-BE49-F238E27FC236}">
                      <a16:creationId xmlns:a16="http://schemas.microsoft.com/office/drawing/2014/main" id="{7535DF17-110C-4726-B403-77FB1332BF25}"/>
                    </a:ext>
                  </a:extLst>
                </p:cNvPr>
                <p:cNvSpPr/>
                <p:nvPr/>
              </p:nvSpPr>
              <p:spPr>
                <a:xfrm>
                  <a:off x="331" y="76856"/>
                  <a:ext cx="1802535" cy="513622"/>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lnTo>
                        <a:pt x="21600" y="21600"/>
                      </a:lnTo>
                      <a:lnTo>
                        <a:pt x="0" y="21600"/>
                      </a:lnTo>
                      <a:lnTo>
                        <a:pt x="3600" y="0"/>
                      </a:lnTo>
                      <a:close/>
                    </a:path>
                  </a:pathLst>
                </a:custGeom>
                <a:solidFill>
                  <a:srgbClr val="32904D"/>
                </a:solidFill>
                <a:ln w="38100" cap="flat">
                  <a:solidFill>
                    <a:srgbClr val="FFFFFF"/>
                  </a:solidFill>
                  <a:prstDash val="solid"/>
                  <a:bevel/>
                </a:ln>
                <a:effectLst>
                  <a:outerShdw blurRad="38100" dist="20000" dir="5400000" rotWithShape="0">
                    <a:srgbClr val="000000">
                      <a:alpha val="38000"/>
                    </a:srgbClr>
                  </a:outerShdw>
                </a:effectLst>
              </p:spPr>
              <p:txBody>
                <a:bodyPr lIns="0" tIns="0" rIns="0" bIns="0" anchor="ctr"/>
                <a:lstStyle/>
                <a:p>
                  <a:pPr marL="0" marR="0" lvl="0" indent="0" algn="ctr" defTabSz="457200" rtl="0" eaLnBrk="0" fontAlgn="base" latinLnBrk="0" hangingPunct="0">
                    <a:lnSpc>
                      <a:spcPct val="100000"/>
                    </a:lnSpc>
                    <a:spcBef>
                      <a:spcPct val="0"/>
                    </a:spcBef>
                    <a:spcAft>
                      <a:spcPct val="0"/>
                    </a:spcAft>
                    <a:buClrTx/>
                    <a:buSzTx/>
                    <a:buFontTx/>
                    <a:buNone/>
                    <a:tabLst/>
                    <a:defRPr sz="2000">
                      <a:solidFill>
                        <a:srgbClr val="FFFFFF"/>
                      </a:solidFill>
                    </a:defRPr>
                  </a:pPr>
                  <a:endParaRPr kumimoji="0" sz="15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6" name="Shape 106">
                  <a:extLst>
                    <a:ext uri="{FF2B5EF4-FFF2-40B4-BE49-F238E27FC236}">
                      <a16:creationId xmlns:a16="http://schemas.microsoft.com/office/drawing/2014/main" id="{31373893-586C-44A4-874B-0938DADE24EA}"/>
                    </a:ext>
                  </a:extLst>
                </p:cNvPr>
                <p:cNvSpPr/>
                <p:nvPr/>
              </p:nvSpPr>
              <p:spPr>
                <a:xfrm>
                  <a:off x="331" y="227649"/>
                  <a:ext cx="1802535" cy="212036"/>
                </a:xfrm>
                <a:prstGeom prst="rect">
                  <a:avLst/>
                </a:prstGeom>
                <a:noFill/>
                <a:ln w="12700" cap="flat">
                  <a:noFill/>
                  <a:miter lim="400000"/>
                </a:ln>
                <a:effectLst/>
                <a:extLst>
                  <a:ext uri="{C572A759-6A51-4108-AA02-DFA0A04FC94B}"/>
                </a:extLst>
              </p:spPr>
              <p:txBody>
                <a:bodyPr lIns="0" tIns="0" rIns="0" bIns="0" anchor="ctr">
                  <a:spAutoFit/>
                </a:bodyPr>
                <a:lstStyle>
                  <a:lvl1pPr algn="ctr">
                    <a:defRPr sz="2000">
                      <a:solidFill>
                        <a:srgbClr val="FFFFFF"/>
                      </a:solidFill>
                      <a:latin typeface="+mn-lt"/>
                      <a:ea typeface="+mn-ea"/>
                      <a:cs typeface="+mn-cs"/>
                      <a:sym typeface="Helvetica"/>
                    </a:defRPr>
                  </a:lvl1pPr>
                </a:lstStyle>
                <a:p>
                  <a:pPr marL="0" marR="0" lvl="0" indent="0" algn="ctr" defTabSz="457200" rtl="0" eaLnBrk="0" fontAlgn="base" latinLnBrk="0" hangingPunct="0">
                    <a:lnSpc>
                      <a:spcPct val="100000"/>
                    </a:lnSpc>
                    <a:spcBef>
                      <a:spcPct val="0"/>
                    </a:spcBef>
                    <a:spcAft>
                      <a:spcPct val="0"/>
                    </a:spcAft>
                    <a:buClrTx/>
                    <a:buSzTx/>
                    <a:buFontTx/>
                    <a:buNone/>
                    <a:tabLst/>
                    <a:defRPr sz="1800">
                      <a:solidFill>
                        <a:srgbClr val="000000"/>
                      </a:solidFill>
                    </a:defRPr>
                  </a:pPr>
                  <a:r>
                    <a:rPr kumimoji="0" sz="1350" b="0" i="0" u="none" strike="noStrike" kern="1200" cap="none" spc="0" normalizeH="0" baseline="0" noProof="0" dirty="0">
                      <a:ln>
                        <a:noFill/>
                      </a:ln>
                      <a:solidFill>
                        <a:srgbClr val="000000"/>
                      </a:solidFill>
                      <a:effectLst/>
                      <a:uLnTx/>
                      <a:uFillTx/>
                      <a:latin typeface="Calibri"/>
                      <a:ea typeface="+mn-ea"/>
                      <a:cs typeface="+mn-cs"/>
                      <a:sym typeface="Helvetica"/>
                    </a:rPr>
                    <a:t>Social/ Emotional</a:t>
                  </a:r>
                </a:p>
              </p:txBody>
            </p:sp>
          </p:grpSp>
          <p:grpSp>
            <p:nvGrpSpPr>
              <p:cNvPr id="166922" name="Group 110">
                <a:extLst>
                  <a:ext uri="{FF2B5EF4-FFF2-40B4-BE49-F238E27FC236}">
                    <a16:creationId xmlns:a16="http://schemas.microsoft.com/office/drawing/2014/main" id="{00F1C1A1-2678-46D7-BC28-995AC7F81578}"/>
                  </a:ext>
                </a:extLst>
              </p:cNvPr>
              <p:cNvGrpSpPr>
                <a:grpSpLocks/>
              </p:cNvGrpSpPr>
              <p:nvPr/>
            </p:nvGrpSpPr>
            <p:grpSpPr bwMode="auto">
              <a:xfrm>
                <a:off x="300699" y="1552212"/>
                <a:ext cx="2403933" cy="520105"/>
                <a:chOff x="167" y="-2267"/>
                <a:chExt cx="2403931" cy="520103"/>
              </a:xfrm>
            </p:grpSpPr>
            <p:sp>
              <p:nvSpPr>
                <p:cNvPr id="108" name="Shape 108">
                  <a:extLst>
                    <a:ext uri="{FF2B5EF4-FFF2-40B4-BE49-F238E27FC236}">
                      <a16:creationId xmlns:a16="http://schemas.microsoft.com/office/drawing/2014/main" id="{4B809C7E-63F7-4988-85D1-27420716987F}"/>
                    </a:ext>
                  </a:extLst>
                </p:cNvPr>
                <p:cNvSpPr/>
                <p:nvPr/>
              </p:nvSpPr>
              <p:spPr>
                <a:xfrm>
                  <a:off x="167" y="-2267"/>
                  <a:ext cx="2403931" cy="520103"/>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1600" y="21600"/>
                      </a:lnTo>
                      <a:lnTo>
                        <a:pt x="0" y="21600"/>
                      </a:lnTo>
                      <a:lnTo>
                        <a:pt x="2700" y="0"/>
                      </a:lnTo>
                      <a:close/>
                    </a:path>
                  </a:pathLst>
                </a:custGeom>
                <a:solidFill>
                  <a:srgbClr val="6B9721"/>
                </a:solidFill>
                <a:ln w="38100" cap="flat">
                  <a:solidFill>
                    <a:srgbClr val="FFFFFF"/>
                  </a:solidFill>
                  <a:prstDash val="solid"/>
                  <a:bevel/>
                </a:ln>
                <a:effectLst>
                  <a:outerShdw blurRad="38100" dist="20000" dir="5400000" rotWithShape="0">
                    <a:srgbClr val="000000">
                      <a:alpha val="38000"/>
                    </a:srgbClr>
                  </a:outerShdw>
                </a:effectLst>
              </p:spPr>
              <p:txBody>
                <a:bodyPr lIns="0" tIns="0" rIns="0" bIns="0" anchor="ctr"/>
                <a:lstStyle/>
                <a:p>
                  <a:pPr marL="0" marR="0" lvl="0" indent="0" algn="ctr" defTabSz="457200" rtl="0" eaLnBrk="0" fontAlgn="base" latinLnBrk="0" hangingPunct="0">
                    <a:lnSpc>
                      <a:spcPct val="100000"/>
                    </a:lnSpc>
                    <a:spcBef>
                      <a:spcPct val="0"/>
                    </a:spcBef>
                    <a:spcAft>
                      <a:spcPct val="0"/>
                    </a:spcAft>
                    <a:buClrTx/>
                    <a:buSzTx/>
                    <a:buFontTx/>
                    <a:buNone/>
                    <a:tabLst/>
                    <a:defRPr sz="2000">
                      <a:solidFill>
                        <a:srgbClr val="FFFFFF"/>
                      </a:solidFill>
                    </a:defRPr>
                  </a:pPr>
                  <a:endParaRPr kumimoji="0" sz="15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9" name="Shape 109">
                  <a:extLst>
                    <a:ext uri="{FF2B5EF4-FFF2-40B4-BE49-F238E27FC236}">
                      <a16:creationId xmlns:a16="http://schemas.microsoft.com/office/drawing/2014/main" id="{AE9E0A81-144D-47EF-B6D7-4D9C7187B9AA}"/>
                    </a:ext>
                  </a:extLst>
                </p:cNvPr>
                <p:cNvSpPr/>
                <p:nvPr/>
              </p:nvSpPr>
              <p:spPr>
                <a:xfrm>
                  <a:off x="167" y="152577"/>
                  <a:ext cx="2403931" cy="212036"/>
                </a:xfrm>
                <a:prstGeom prst="rect">
                  <a:avLst/>
                </a:prstGeom>
                <a:noFill/>
                <a:ln w="12700" cap="flat">
                  <a:noFill/>
                  <a:miter lim="400000"/>
                </a:ln>
                <a:effectLst/>
                <a:extLst>
                  <a:ext uri="{C572A759-6A51-4108-AA02-DFA0A04FC94B}"/>
                </a:extLst>
              </p:spPr>
              <p:txBody>
                <a:bodyPr lIns="0" tIns="0" rIns="0" bIns="0" anchor="ctr">
                  <a:spAutoFit/>
                </a:bodyPr>
                <a:lstStyle>
                  <a:lvl1pPr algn="ctr">
                    <a:defRPr sz="2000">
                      <a:solidFill>
                        <a:srgbClr val="FFFFFF"/>
                      </a:solidFill>
                      <a:latin typeface="+mn-lt"/>
                      <a:ea typeface="+mn-ea"/>
                      <a:cs typeface="+mn-cs"/>
                      <a:sym typeface="Helvetica"/>
                    </a:defRPr>
                  </a:lvl1pPr>
                </a:lstStyle>
                <a:p>
                  <a:pPr marL="0" marR="0" lvl="0" indent="0" algn="ctr" defTabSz="457200" rtl="0" eaLnBrk="0" fontAlgn="base" latinLnBrk="0" hangingPunct="0">
                    <a:lnSpc>
                      <a:spcPct val="100000"/>
                    </a:lnSpc>
                    <a:spcBef>
                      <a:spcPct val="0"/>
                    </a:spcBef>
                    <a:spcAft>
                      <a:spcPct val="0"/>
                    </a:spcAft>
                    <a:buClrTx/>
                    <a:buSzTx/>
                    <a:buFontTx/>
                    <a:buNone/>
                    <a:tabLst/>
                    <a:defRPr sz="1800">
                      <a:solidFill>
                        <a:srgbClr val="000000"/>
                      </a:solidFill>
                    </a:defRPr>
                  </a:pPr>
                  <a:r>
                    <a:rPr kumimoji="0" sz="1350" b="0" i="0" u="none" strike="noStrike" kern="1200" cap="none" spc="0" normalizeH="0" baseline="0" noProof="0" dirty="0">
                      <a:ln>
                        <a:noFill/>
                      </a:ln>
                      <a:solidFill>
                        <a:srgbClr val="000000"/>
                      </a:solidFill>
                      <a:effectLst/>
                      <a:uLnTx/>
                      <a:uFillTx/>
                      <a:latin typeface="Calibri"/>
                      <a:ea typeface="+mn-ea"/>
                      <a:cs typeface="+mn-cs"/>
                      <a:sym typeface="Helvetica"/>
                    </a:rPr>
                    <a:t>Regulation</a:t>
                  </a:r>
                </a:p>
              </p:txBody>
            </p:sp>
          </p:grpSp>
          <p:grpSp>
            <p:nvGrpSpPr>
              <p:cNvPr id="166923" name="Group 113">
                <a:extLst>
                  <a:ext uri="{FF2B5EF4-FFF2-40B4-BE49-F238E27FC236}">
                    <a16:creationId xmlns:a16="http://schemas.microsoft.com/office/drawing/2014/main" id="{AD87BCE5-E60D-4605-99ED-907C957BC78F}"/>
                  </a:ext>
                </a:extLst>
              </p:cNvPr>
              <p:cNvGrpSpPr>
                <a:grpSpLocks/>
              </p:cNvGrpSpPr>
              <p:nvPr/>
            </p:nvGrpSpPr>
            <p:grpSpPr bwMode="auto">
              <a:xfrm>
                <a:off x="0" y="2072316"/>
                <a:ext cx="3005329" cy="518485"/>
                <a:chOff x="0" y="-323"/>
                <a:chExt cx="3005328" cy="518483"/>
              </a:xfrm>
            </p:grpSpPr>
            <p:sp>
              <p:nvSpPr>
                <p:cNvPr id="111" name="Shape 111">
                  <a:extLst>
                    <a:ext uri="{FF2B5EF4-FFF2-40B4-BE49-F238E27FC236}">
                      <a16:creationId xmlns:a16="http://schemas.microsoft.com/office/drawing/2014/main" id="{5C006787-464C-4B44-B592-4264843B10A8}"/>
                    </a:ext>
                  </a:extLst>
                </p:cNvPr>
                <p:cNvSpPr/>
                <p:nvPr/>
              </p:nvSpPr>
              <p:spPr>
                <a:xfrm>
                  <a:off x="0" y="-323"/>
                  <a:ext cx="3005328" cy="518483"/>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21600" y="21600"/>
                      </a:lnTo>
                      <a:lnTo>
                        <a:pt x="0" y="21600"/>
                      </a:lnTo>
                      <a:lnTo>
                        <a:pt x="2160" y="0"/>
                      </a:lnTo>
                      <a:close/>
                    </a:path>
                  </a:pathLst>
                </a:custGeom>
                <a:solidFill>
                  <a:srgbClr val="F79646"/>
                </a:solidFill>
                <a:ln w="38100" cap="flat">
                  <a:solidFill>
                    <a:srgbClr val="FFFFFF"/>
                  </a:solidFill>
                  <a:prstDash val="solid"/>
                  <a:bevel/>
                </a:ln>
                <a:effectLst>
                  <a:outerShdw blurRad="38100" dist="20000" dir="5400000" rotWithShape="0">
                    <a:srgbClr val="000000">
                      <a:alpha val="38000"/>
                    </a:srgbClr>
                  </a:outerShdw>
                </a:effectLst>
              </p:spPr>
              <p:txBody>
                <a:bodyPr lIns="0" tIns="0" rIns="0" bIns="0" anchor="ctr"/>
                <a:lstStyle/>
                <a:p>
                  <a:pPr marL="0" marR="0" lvl="0" indent="0" algn="ctr" defTabSz="457200" rtl="0" eaLnBrk="0" fontAlgn="base" latinLnBrk="0" hangingPunct="0">
                    <a:lnSpc>
                      <a:spcPct val="100000"/>
                    </a:lnSpc>
                    <a:spcBef>
                      <a:spcPct val="0"/>
                    </a:spcBef>
                    <a:spcAft>
                      <a:spcPct val="0"/>
                    </a:spcAft>
                    <a:buClrTx/>
                    <a:buSzTx/>
                    <a:buFontTx/>
                    <a:buNone/>
                    <a:tabLst/>
                    <a:defRPr sz="2000">
                      <a:solidFill>
                        <a:srgbClr val="FFFFFF"/>
                      </a:solidFill>
                    </a:defRPr>
                  </a:pPr>
                  <a:endParaRPr kumimoji="0" sz="15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2" name="Shape 112">
                  <a:extLst>
                    <a:ext uri="{FF2B5EF4-FFF2-40B4-BE49-F238E27FC236}">
                      <a16:creationId xmlns:a16="http://schemas.microsoft.com/office/drawing/2014/main" id="{CE12345E-7D7A-4721-BE8D-39514B534684}"/>
                    </a:ext>
                  </a:extLst>
                </p:cNvPr>
                <p:cNvSpPr/>
                <p:nvPr/>
              </p:nvSpPr>
              <p:spPr>
                <a:xfrm>
                  <a:off x="0" y="152900"/>
                  <a:ext cx="3005328" cy="212036"/>
                </a:xfrm>
                <a:prstGeom prst="rect">
                  <a:avLst/>
                </a:prstGeom>
                <a:noFill/>
                <a:ln w="12700" cap="flat">
                  <a:noFill/>
                  <a:miter lim="400000"/>
                </a:ln>
                <a:effectLst/>
                <a:extLst>
                  <a:ext uri="{C572A759-6A51-4108-AA02-DFA0A04FC94B}"/>
                </a:extLst>
              </p:spPr>
              <p:txBody>
                <a:bodyPr lIns="0" tIns="0" rIns="0" bIns="0" anchor="ctr">
                  <a:spAutoFit/>
                </a:bodyPr>
                <a:lstStyle>
                  <a:lvl1pPr algn="ctr">
                    <a:defRPr sz="2000">
                      <a:solidFill>
                        <a:srgbClr val="FFFFFF"/>
                      </a:solidFill>
                      <a:latin typeface="+mn-lt"/>
                      <a:ea typeface="+mn-ea"/>
                      <a:cs typeface="+mn-cs"/>
                      <a:sym typeface="Helvetica"/>
                    </a:defRPr>
                  </a:lvl1pPr>
                </a:lstStyle>
                <a:p>
                  <a:pPr marL="0" marR="0" lvl="0" indent="0" algn="ctr" defTabSz="457200" rtl="0" eaLnBrk="0" fontAlgn="base" latinLnBrk="0" hangingPunct="0">
                    <a:lnSpc>
                      <a:spcPct val="100000"/>
                    </a:lnSpc>
                    <a:spcBef>
                      <a:spcPct val="0"/>
                    </a:spcBef>
                    <a:spcAft>
                      <a:spcPct val="0"/>
                    </a:spcAft>
                    <a:buClrTx/>
                    <a:buSzTx/>
                    <a:buFontTx/>
                    <a:buNone/>
                    <a:tabLst/>
                    <a:defRPr sz="1800">
                      <a:solidFill>
                        <a:srgbClr val="000000"/>
                      </a:solidFill>
                    </a:defRPr>
                  </a:pPr>
                  <a:r>
                    <a:rPr kumimoji="0" sz="1350" b="0" i="0" u="none" strike="noStrike" kern="1200" cap="none" spc="0" normalizeH="0" baseline="0" noProof="0" dirty="0">
                      <a:ln>
                        <a:noFill/>
                      </a:ln>
                      <a:solidFill>
                        <a:srgbClr val="000000"/>
                      </a:solidFill>
                      <a:effectLst/>
                      <a:uLnTx/>
                      <a:uFillTx/>
                      <a:latin typeface="Calibri"/>
                      <a:ea typeface="+mn-ea"/>
                      <a:cs typeface="+mn-cs"/>
                      <a:sym typeface="Helvetica"/>
                    </a:rPr>
                    <a:t>Survival</a:t>
                  </a:r>
                </a:p>
              </p:txBody>
            </p:sp>
          </p:grpSp>
        </p:grpSp>
        <p:sp>
          <p:nvSpPr>
            <p:cNvPr id="116" name="Shape 116">
              <a:extLst>
                <a:ext uri="{FF2B5EF4-FFF2-40B4-BE49-F238E27FC236}">
                  <a16:creationId xmlns:a16="http://schemas.microsoft.com/office/drawing/2014/main" id="{115B20F8-7220-47F9-981B-6715CF0564B1}"/>
                </a:ext>
              </a:extLst>
            </p:cNvPr>
            <p:cNvSpPr/>
            <p:nvPr/>
          </p:nvSpPr>
          <p:spPr>
            <a:xfrm>
              <a:off x="8560589" y="2720870"/>
              <a:ext cx="2686050" cy="300037"/>
            </a:xfrm>
            <a:prstGeom prst="rect">
              <a:avLst/>
            </a:prstGeom>
            <a:ln w="12700">
              <a:miter lim="400000"/>
            </a:ln>
            <a:extLst>
              <a:ext uri="{C572A759-6A51-4108-AA02-DFA0A04FC94B}"/>
            </a:extLst>
          </p:spPr>
          <p:txBody>
            <a:bodyPr lIns="34289" rIns="34289">
              <a:spAutoFit/>
            </a:bodyPr>
            <a:lstStyle>
              <a:lvl1pPr algn="ctr">
                <a:defRPr sz="2400">
                  <a:latin typeface="+mn-lt"/>
                  <a:ea typeface="+mn-ea"/>
                  <a:cs typeface="+mn-cs"/>
                  <a:sym typeface="Helvetica"/>
                </a:defRPr>
              </a:lvl1pPr>
            </a:lstStyle>
            <a:p>
              <a:pPr marL="0" marR="0" lvl="0" indent="0" algn="ctr" defTabSz="457200" rtl="0" eaLnBrk="0" fontAlgn="base" latinLnBrk="0" hangingPunct="0">
                <a:lnSpc>
                  <a:spcPct val="100000"/>
                </a:lnSpc>
                <a:spcBef>
                  <a:spcPct val="0"/>
                </a:spcBef>
                <a:spcAft>
                  <a:spcPct val="0"/>
                </a:spcAft>
                <a:buClrTx/>
                <a:buSzTx/>
                <a:buFontTx/>
                <a:buNone/>
                <a:tabLst/>
                <a:defRPr sz="1800"/>
              </a:pPr>
              <a:r>
                <a:rPr kumimoji="0" sz="1350" b="1" i="0" u="none" strike="noStrike" kern="1200" cap="none" spc="0" normalizeH="0" baseline="0" noProof="0" dirty="0">
                  <a:ln>
                    <a:noFill/>
                  </a:ln>
                  <a:solidFill>
                    <a:srgbClr val="C00000"/>
                  </a:solidFill>
                  <a:effectLst/>
                  <a:uLnTx/>
                  <a:uFillTx/>
                  <a:latin typeface="Calibri"/>
                  <a:ea typeface="+mn-ea"/>
                  <a:cs typeface="+mn-cs"/>
                  <a:sym typeface="Helvetica"/>
                </a:rPr>
                <a:t>Developmental Trauma</a:t>
              </a:r>
            </a:p>
          </p:txBody>
        </p:sp>
      </p:grpSp>
      <p:sp>
        <p:nvSpPr>
          <p:cNvPr id="2" name="Title 1">
            <a:extLst>
              <a:ext uri="{FF2B5EF4-FFF2-40B4-BE49-F238E27FC236}">
                <a16:creationId xmlns:a16="http://schemas.microsoft.com/office/drawing/2014/main" id="{70392324-CF09-4BBE-A733-D5EFA087FA2E}"/>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noAutofit/>
          </a:bodyPr>
          <a:lstStyle/>
          <a:p>
            <a:pPr>
              <a:buSzPct val="25000"/>
            </a:pPr>
            <a:r>
              <a:rPr lang="en-US" sz="4000" dirty="0">
                <a:latin typeface="+mn-lt"/>
              </a:rPr>
              <a:t>Impact of Trauma on Brain Development</a:t>
            </a:r>
          </a:p>
        </p:txBody>
      </p:sp>
    </p:spTree>
    <p:extLst>
      <p:ext uri="{BB962C8B-B14F-4D97-AF65-F5344CB8AC3E}">
        <p14:creationId xmlns:p14="http://schemas.microsoft.com/office/powerpoint/2010/main" val="236787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F0837A3-53B0-4E8F-94D4-B579B352DF9C}"/>
              </a:ext>
            </a:extLst>
          </p:cNvPr>
          <p:cNvSpPr>
            <a:spLocks noGrp="1"/>
          </p:cNvSpPr>
          <p:nvPr>
            <p:ph type="title"/>
          </p:nvPr>
        </p:nvSpPr>
        <p:spPr>
          <a:xfrm>
            <a:off x="609600" y="1454260"/>
            <a:ext cx="10972800" cy="80225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noAutofit/>
          </a:bodyPr>
          <a:lstStyle/>
          <a:p>
            <a:pPr>
              <a:buSzPct val="25000"/>
            </a:pPr>
            <a:r>
              <a:rPr lang="en-US" sz="4000" dirty="0">
                <a:latin typeface="+mn-lt"/>
              </a:rPr>
              <a:t>Use Dependent Development	</a:t>
            </a:r>
          </a:p>
        </p:txBody>
      </p:sp>
      <p:sp>
        <p:nvSpPr>
          <p:cNvPr id="30723" name="Content Placeholder 2">
            <a:extLst>
              <a:ext uri="{FF2B5EF4-FFF2-40B4-BE49-F238E27FC236}">
                <a16:creationId xmlns:a16="http://schemas.microsoft.com/office/drawing/2014/main" id="{1F0BD885-FB75-437B-85DC-F1029649D749}"/>
              </a:ext>
            </a:extLst>
          </p:cNvPr>
          <p:cNvSpPr>
            <a:spLocks noGrp="1"/>
          </p:cNvSpPr>
          <p:nvPr>
            <p:ph idx="1"/>
          </p:nvPr>
        </p:nvSpPr>
        <p:spPr>
          <a:xfrm>
            <a:off x="3557666" y="2657680"/>
            <a:ext cx="6257026" cy="2633634"/>
          </a:xfrm>
        </p:spPr>
        <p:txBody>
          <a:bodyPr rtlCol="0">
            <a:normAutofit/>
          </a:bodyPr>
          <a:lstStyle/>
          <a:p>
            <a:pPr marL="0" indent="0" eaLnBrk="1" fontAlgn="auto" hangingPunct="1">
              <a:spcAft>
                <a:spcPts val="0"/>
              </a:spcAft>
              <a:buNone/>
              <a:defRPr/>
            </a:pPr>
            <a:r>
              <a:rPr lang="en-US" sz="3200" dirty="0">
                <a:latin typeface="+mj-lt"/>
                <a:cs typeface="Arial" pitchFamily="34" charset="0"/>
              </a:rPr>
              <a:t>The more a neural system is activated, the more that system changes to reflect that pattern of activation</a:t>
            </a:r>
          </a:p>
          <a:p>
            <a:pPr marL="0" indent="0" algn="r">
              <a:buNone/>
              <a:defRPr/>
            </a:pPr>
            <a:r>
              <a:rPr lang="en-US" sz="1800" i="1" dirty="0">
                <a:latin typeface="+mj-lt"/>
              </a:rPr>
              <a:t>Dr. Bruce D Perry, 2004‐2015</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637268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4">
            <a:extLst>
              <a:ext uri="{FF2B5EF4-FFF2-40B4-BE49-F238E27FC236}">
                <a16:creationId xmlns:a16="http://schemas.microsoft.com/office/drawing/2014/main" id="{BD77DCB5-6328-48DD-B519-A0C1B9825A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2682" y="2409648"/>
            <a:ext cx="6606636" cy="335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5C90881A-36AD-423F-84FC-6BD3F276A651}"/>
              </a:ext>
            </a:extLst>
          </p:cNvPr>
          <p:cNvSpPr>
            <a:spLocks noGrp="1"/>
          </p:cNvSpPr>
          <p:nvPr>
            <p:ph type="title"/>
          </p:nvPr>
        </p:nvSpPr>
        <p:spPr/>
        <p:txBody>
          <a:bodyPr/>
          <a:lstStyle/>
          <a:p>
            <a:r>
              <a:rPr lang="en-US" sz="4000" dirty="0">
                <a:latin typeface="+mj-lt"/>
                <a:sym typeface="Arial"/>
              </a:rPr>
              <a:t>Survival Mode Response</a:t>
            </a:r>
            <a:endParaRPr lang="en-US" sz="4000" dirty="0">
              <a:latin typeface="+mj-lt"/>
            </a:endParaRPr>
          </a:p>
        </p:txBody>
      </p:sp>
    </p:spTree>
    <p:extLst>
      <p:ext uri="{BB962C8B-B14F-4D97-AF65-F5344CB8AC3E}">
        <p14:creationId xmlns:p14="http://schemas.microsoft.com/office/powerpoint/2010/main" val="1597060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0BF6B1E-F4E4-443D-B4E3-5D5E64FA3E66}"/>
              </a:ext>
            </a:extLst>
          </p:cNvPr>
          <p:cNvGrpSpPr/>
          <p:nvPr/>
        </p:nvGrpSpPr>
        <p:grpSpPr>
          <a:xfrm>
            <a:off x="5911853" y="3877903"/>
            <a:ext cx="685800" cy="555626"/>
            <a:chOff x="6018213" y="3124200"/>
            <a:chExt cx="685800" cy="555626"/>
          </a:xfrm>
        </p:grpSpPr>
        <p:sp>
          <p:nvSpPr>
            <p:cNvPr id="59394" name="Rectangle 27">
              <a:extLst>
                <a:ext uri="{FF2B5EF4-FFF2-40B4-BE49-F238E27FC236}">
                  <a16:creationId xmlns:a16="http://schemas.microsoft.com/office/drawing/2014/main" id="{48F01768-A396-4C30-89F0-154BB2CD05E0}"/>
                </a:ext>
              </a:extLst>
            </p:cNvPr>
            <p:cNvSpPr>
              <a:spLocks noChangeArrowheads="1"/>
            </p:cNvSpPr>
            <p:nvPr/>
          </p:nvSpPr>
          <p:spPr bwMode="auto">
            <a:xfrm>
              <a:off x="6018213" y="3124200"/>
              <a:ext cx="685800" cy="153988"/>
            </a:xfrm>
            <a:prstGeom prst="rect">
              <a:avLst/>
            </a:prstGeom>
            <a:solidFill>
              <a:srgbClr val="FF0000"/>
            </a:solidFill>
            <a:ln w="9525">
              <a:solidFill>
                <a:srgbClr val="FF0000"/>
              </a:solidFill>
              <a:miter lim="800000"/>
              <a:headEnd/>
              <a:tailEnd/>
            </a:ln>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s-MX" altLang="en-US" sz="24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Arial" panose="020B0604020202020204" pitchFamily="34" charset="0"/>
              </a:endParaRPr>
            </a:p>
          </p:txBody>
        </p:sp>
        <p:sp>
          <p:nvSpPr>
            <p:cNvPr id="59395" name="Rectangle 28">
              <a:extLst>
                <a:ext uri="{FF2B5EF4-FFF2-40B4-BE49-F238E27FC236}">
                  <a16:creationId xmlns:a16="http://schemas.microsoft.com/office/drawing/2014/main" id="{A57767AB-5199-45DB-973E-42E7C398ECF1}"/>
                </a:ext>
              </a:extLst>
            </p:cNvPr>
            <p:cNvSpPr>
              <a:spLocks noChangeArrowheads="1"/>
            </p:cNvSpPr>
            <p:nvPr/>
          </p:nvSpPr>
          <p:spPr bwMode="auto">
            <a:xfrm>
              <a:off x="6018213" y="3525839"/>
              <a:ext cx="685800" cy="153987"/>
            </a:xfrm>
            <a:prstGeom prst="rect">
              <a:avLst/>
            </a:prstGeom>
            <a:solidFill>
              <a:srgbClr val="FF0000"/>
            </a:solidFill>
            <a:ln w="9525">
              <a:solidFill>
                <a:srgbClr val="FF0000"/>
              </a:solidFill>
              <a:miter lim="800000"/>
              <a:headEnd/>
              <a:tailEnd/>
            </a:ln>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s-MX" altLang="en-US" sz="24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Arial" panose="020B0604020202020204" pitchFamily="34" charset="0"/>
              </a:endParaRPr>
            </a:p>
          </p:txBody>
        </p:sp>
      </p:grpSp>
      <p:sp>
        <p:nvSpPr>
          <p:cNvPr id="32773" name="Text Box 21">
            <a:extLst>
              <a:ext uri="{FF2B5EF4-FFF2-40B4-BE49-F238E27FC236}">
                <a16:creationId xmlns:a16="http://schemas.microsoft.com/office/drawing/2014/main" id="{E419C256-97F1-4EB3-8D75-34E219AC8104}"/>
              </a:ext>
            </a:extLst>
          </p:cNvPr>
          <p:cNvSpPr txBox="1">
            <a:spLocks noChangeArrowheads="1"/>
          </p:cNvSpPr>
          <p:nvPr/>
        </p:nvSpPr>
        <p:spPr bwMode="auto">
          <a:xfrm>
            <a:off x="7406824" y="2042754"/>
            <a:ext cx="3336925" cy="3908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MS PGothic" pitchFamily="34" charset="-128"/>
              </a:defRPr>
            </a:lvl1pPr>
            <a:lvl2pPr marL="347663" indent="-233363"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7663" marR="0" lvl="1" indent="-233363" algn="l" defTabSz="457200" rtl="0" eaLnBrk="0" fontAlgn="auto" latinLnBrk="0" hangingPunct="0">
              <a:lnSpc>
                <a:spcPct val="100000"/>
              </a:lnSpc>
              <a:spcBef>
                <a:spcPts val="0"/>
              </a:spcBef>
              <a:spcAft>
                <a:spcPct val="3500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rPr>
              <a:t>Inability to </a:t>
            </a:r>
          </a:p>
          <a:p>
            <a:pPr marL="685800" marR="0" lvl="1" indent="-571500" algn="l" defTabSz="457200" rtl="0" eaLnBrk="0" fontAlgn="auto" latinLnBrk="0" hangingPunct="0">
              <a:lnSpc>
                <a:spcPct val="100000"/>
              </a:lnSpc>
              <a:spcBef>
                <a:spcPts val="0"/>
              </a:spcBef>
              <a:spcAft>
                <a:spcPct val="35000"/>
              </a:spcAft>
              <a:buClrTx/>
              <a:buSzTx/>
              <a:buFont typeface="Arial" panose="020B0604020202020204" pitchFamily="34" charset="0"/>
              <a:buChar char="•"/>
              <a:tabLst/>
              <a:defRPr/>
            </a:pPr>
            <a:r>
              <a:rPr kumimoji="0" lang="en-US" altLang="en-US" sz="4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rPr>
              <a:t>Respond</a:t>
            </a:r>
          </a:p>
          <a:p>
            <a:pPr marL="685800" marR="0" lvl="1" indent="-571500" algn="l" defTabSz="457200" rtl="0" eaLnBrk="0" fontAlgn="auto" latinLnBrk="0" hangingPunct="0">
              <a:lnSpc>
                <a:spcPct val="100000"/>
              </a:lnSpc>
              <a:spcBef>
                <a:spcPts val="0"/>
              </a:spcBef>
              <a:spcAft>
                <a:spcPct val="35000"/>
              </a:spcAft>
              <a:buClrTx/>
              <a:buSzTx/>
              <a:buFont typeface="Arial" panose="020B0604020202020204" pitchFamily="34" charset="0"/>
              <a:buChar char="•"/>
              <a:tabLst/>
              <a:defRPr/>
            </a:pPr>
            <a:r>
              <a:rPr kumimoji="0" lang="en-US" altLang="en-US" sz="4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rPr>
              <a:t>Learn  </a:t>
            </a:r>
          </a:p>
          <a:p>
            <a:pPr marL="685800" marR="0" lvl="1" indent="-571500" algn="l" defTabSz="457200" rtl="0" eaLnBrk="0" fontAlgn="auto" latinLnBrk="0" hangingPunct="0">
              <a:lnSpc>
                <a:spcPct val="100000"/>
              </a:lnSpc>
              <a:spcBef>
                <a:spcPts val="0"/>
              </a:spcBef>
              <a:spcAft>
                <a:spcPct val="35000"/>
              </a:spcAft>
              <a:buClrTx/>
              <a:buSzTx/>
              <a:buFont typeface="Arial" panose="020B0604020202020204" pitchFamily="34" charset="0"/>
              <a:buChar char="•"/>
              <a:tabLst/>
              <a:defRPr/>
            </a:pPr>
            <a:r>
              <a:rPr kumimoji="0" lang="en-US" altLang="en-US" sz="4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rPr>
              <a:t>Process </a:t>
            </a:r>
          </a:p>
          <a:p>
            <a:pPr marL="347663" marR="0" lvl="1" indent="-233363" algn="l" defTabSz="457200" rtl="0" eaLnBrk="0" fontAlgn="auto" latinLnBrk="0" hangingPunct="0">
              <a:lnSpc>
                <a:spcPct val="100000"/>
              </a:lnSpc>
              <a:spcBef>
                <a:spcPts val="0"/>
              </a:spcBef>
              <a:spcAft>
                <a:spcPct val="3500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rPr>
              <a:t>   </a:t>
            </a:r>
            <a:endParaRPr kumimoji="0" lang="en-US" altLang="en-US" sz="20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Arial" panose="020B0604020202020204" pitchFamily="34" charset="0"/>
            </a:endParaRPr>
          </a:p>
        </p:txBody>
      </p:sp>
      <p:pic>
        <p:nvPicPr>
          <p:cNvPr id="2" name="Picture 1">
            <a:extLst>
              <a:ext uri="{FF2B5EF4-FFF2-40B4-BE49-F238E27FC236}">
                <a16:creationId xmlns:a16="http://schemas.microsoft.com/office/drawing/2014/main" id="{50508714-0423-4FD8-A6D5-B9FF5673C9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8251" y="2360254"/>
            <a:ext cx="427037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3F227FEE-731C-44B1-BA21-B51F5EA2FC21}"/>
              </a:ext>
            </a:extLst>
          </p:cNvPr>
          <p:cNvSpPr>
            <a:spLocks noGrp="1"/>
          </p:cNvSpPr>
          <p:nvPr>
            <p:ph type="title"/>
          </p:nvPr>
        </p:nvSpPr>
        <p:spPr/>
        <p:txBody>
          <a:bodyPr/>
          <a:lstStyle/>
          <a:p>
            <a:r>
              <a:rPr lang="en-US" altLang="en-US" sz="4000" dirty="0">
                <a:latin typeface="Calibri"/>
                <a:ea typeface="ヒラギノ角ゴ Pro W3" charset="-128"/>
                <a:cs typeface="Arial" panose="020B0604020202020204" pitchFamily="34" charset="0"/>
              </a:rPr>
              <a:t>Survival Mode Response</a:t>
            </a:r>
            <a:endParaRPr lang="en-US" sz="3600" dirty="0"/>
          </a:p>
        </p:txBody>
      </p:sp>
    </p:spTree>
    <p:extLst>
      <p:ext uri="{BB962C8B-B14F-4D97-AF65-F5344CB8AC3E}">
        <p14:creationId xmlns:p14="http://schemas.microsoft.com/office/powerpoint/2010/main" val="2670535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fade">
                                      <p:cBhvr>
                                        <p:cTn id="12" dur="1000"/>
                                        <p:tgtEl>
                                          <p:spTgt spid="32773"/>
                                        </p:tgtEl>
                                      </p:cBhvr>
                                    </p:animEffect>
                                    <p:anim calcmode="lin" valueType="num">
                                      <p:cBhvr>
                                        <p:cTn id="13" dur="1000" fill="hold"/>
                                        <p:tgtEl>
                                          <p:spTgt spid="32773"/>
                                        </p:tgtEl>
                                        <p:attrNameLst>
                                          <p:attrName>ppt_x</p:attrName>
                                        </p:attrNameLst>
                                      </p:cBhvr>
                                      <p:tavLst>
                                        <p:tav tm="0">
                                          <p:val>
                                            <p:strVal val="#ppt_x"/>
                                          </p:val>
                                        </p:tav>
                                        <p:tav tm="100000">
                                          <p:val>
                                            <p:strVal val="#ppt_x"/>
                                          </p:val>
                                        </p:tav>
                                      </p:tavLst>
                                    </p:anim>
                                    <p:anim calcmode="lin" valueType="num">
                                      <p:cBhvr>
                                        <p:cTn id="14" dur="1000" fill="hold"/>
                                        <p:tgtEl>
                                          <p:spTgt spid="327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1AF4F3-BFAA-40AA-9D8E-272221873708}"/>
              </a:ext>
            </a:extLst>
          </p:cNvPr>
          <p:cNvSpPr txBox="1"/>
          <p:nvPr/>
        </p:nvSpPr>
        <p:spPr>
          <a:xfrm>
            <a:off x="1118465" y="2635390"/>
            <a:ext cx="3797193" cy="1323439"/>
          </a:xfrm>
          <a:prstGeom prst="rect">
            <a:avLst/>
          </a:prstGeom>
          <a:noFill/>
        </p:spPr>
        <p:txBody>
          <a:bodyPr wrap="none" rtlCol="0">
            <a:spAutoFit/>
          </a:bodyPr>
          <a:lstStyle/>
          <a:p>
            <a:r>
              <a:rPr lang="en-US" sz="4000" b="1" dirty="0">
                <a:solidFill>
                  <a:srgbClr val="2584C6"/>
                </a:solidFill>
              </a:rPr>
              <a:t>Trauma’s Impact </a:t>
            </a:r>
          </a:p>
          <a:p>
            <a:pPr algn="ctr"/>
            <a:r>
              <a:rPr lang="en-US" sz="4000" b="1" dirty="0">
                <a:solidFill>
                  <a:srgbClr val="2584C6"/>
                </a:solidFill>
              </a:rPr>
              <a:t>on the Body</a:t>
            </a:r>
          </a:p>
        </p:txBody>
      </p:sp>
      <p:pic>
        <p:nvPicPr>
          <p:cNvPr id="5" name="Shape 1840" descr="FlightorFright.jpg">
            <a:extLst>
              <a:ext uri="{FF2B5EF4-FFF2-40B4-BE49-F238E27FC236}">
                <a16:creationId xmlns:a16="http://schemas.microsoft.com/office/drawing/2014/main" id="{6120917A-BAC7-4C6B-8363-851DEFD6D1C2}"/>
              </a:ext>
            </a:extLst>
          </p:cNvPr>
          <p:cNvPicPr preferRelativeResize="0">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08603" y="1367091"/>
            <a:ext cx="4047933" cy="455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697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hape 1904">
            <a:extLst>
              <a:ext uri="{FF2B5EF4-FFF2-40B4-BE49-F238E27FC236}">
                <a16:creationId xmlns:a16="http://schemas.microsoft.com/office/drawing/2014/main" id="{1BEF511D-B32D-4BB7-839B-DB44BAE247A5}"/>
              </a:ext>
            </a:extLst>
          </p:cNvPr>
          <p:cNvSpPr txBox="1">
            <a:spLocks noGrp="1"/>
          </p:cNvSpPr>
          <p:nvPr>
            <p:ph type="title"/>
          </p:nvPr>
        </p:nvSpPr>
        <p:spPr>
          <a:xfrm>
            <a:off x="609600" y="1500996"/>
            <a:ext cx="10972800" cy="6135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a:buSzPct val="25000"/>
            </a:pPr>
            <a:r>
              <a:rPr lang="en-US" altLang="en-US" sz="4000" dirty="0">
                <a:latin typeface="Calibri"/>
                <a:ea typeface="ヒラギノ角ゴ Pro W3" charset="-128"/>
                <a:cs typeface="Arial" panose="020B0604020202020204" pitchFamily="34" charset="0"/>
                <a:sym typeface="Calibri" panose="020F0502020204030204" pitchFamily="34" charset="0"/>
              </a:rPr>
              <a:t>Impact of Trauma on Behavior Triggers </a:t>
            </a:r>
          </a:p>
        </p:txBody>
      </p:sp>
      <p:sp>
        <p:nvSpPr>
          <p:cNvPr id="296963" name="Shape 1905">
            <a:extLst>
              <a:ext uri="{FF2B5EF4-FFF2-40B4-BE49-F238E27FC236}">
                <a16:creationId xmlns:a16="http://schemas.microsoft.com/office/drawing/2014/main" id="{6CFCDF26-3A6F-40CC-B0F1-3A4F5D8FBE77}"/>
              </a:ext>
            </a:extLst>
          </p:cNvPr>
          <p:cNvSpPr txBox="1">
            <a:spLocks noGrp="1"/>
          </p:cNvSpPr>
          <p:nvPr>
            <p:ph idx="1"/>
          </p:nvPr>
        </p:nvSpPr>
        <p:spPr>
          <a:xfrm>
            <a:off x="609600" y="2286777"/>
            <a:ext cx="5273615" cy="3555883"/>
          </a:xfrm>
        </p:spPr>
        <p:txBody>
          <a:bodyPr vert="horz" wrap="square" lIns="91425" tIns="45700" rIns="91425" bIns="45700" numCol="1" anchor="t" anchorCtr="0" compatLnSpc="1">
            <a:prstTxWarp prst="textNoShape">
              <a:avLst/>
            </a:prstTxWarp>
          </a:bodyPr>
          <a:lstStyle/>
          <a:p>
            <a:pPr marL="0" indent="0" eaLnBrk="1" hangingPunct="1">
              <a:spcBef>
                <a:spcPct val="0"/>
              </a:spcBef>
              <a:spcAft>
                <a:spcPct val="0"/>
              </a:spcAft>
              <a:buClr>
                <a:srgbClr val="244061"/>
              </a:buClr>
              <a:buSzPct val="25000"/>
              <a:buNone/>
            </a:pPr>
            <a:r>
              <a:rPr lang="en-US" altLang="en-US" sz="3200" b="1" dirty="0">
                <a:solidFill>
                  <a:schemeClr val="tx1"/>
                </a:solidFill>
                <a:latin typeface="Calibri" panose="020F0502020204030204" pitchFamily="34" charset="0"/>
                <a:cs typeface="Calibri" panose="020F0502020204030204" pitchFamily="34" charset="0"/>
                <a:sym typeface="Arial" panose="020B0604020202020204" pitchFamily="34" charset="0"/>
              </a:rPr>
              <a:t>External reminders of traumatic event</a:t>
            </a:r>
          </a:p>
          <a:p>
            <a:pPr marL="914400" lvl="1" indent="-457200" eaLnBrk="1" hangingPunct="1">
              <a:spcBef>
                <a:spcPts val="475"/>
              </a:spcBef>
              <a:spcAft>
                <a:spcPct val="0"/>
              </a:spcAft>
              <a:buClrTx/>
              <a:buSzTx/>
              <a:buFont typeface="Arial" panose="020B0604020202020204" pitchFamily="34" charset="0"/>
              <a:buChar char="•"/>
            </a:pPr>
            <a:r>
              <a:rPr lang="en-US" altLang="en-US" sz="2800" i="1" dirty="0">
                <a:solidFill>
                  <a:schemeClr val="tx1"/>
                </a:solidFill>
                <a:latin typeface="Calibri" panose="020F0502020204030204" pitchFamily="34" charset="0"/>
                <a:cs typeface="Calibri" panose="020F0502020204030204" pitchFamily="34" charset="0"/>
                <a:sym typeface="Arial" panose="020B0604020202020204" pitchFamily="34" charset="0"/>
              </a:rPr>
              <a:t>Smell</a:t>
            </a:r>
          </a:p>
          <a:p>
            <a:pPr marL="914400" lvl="1" indent="-457200" eaLnBrk="1" hangingPunct="1">
              <a:spcBef>
                <a:spcPts val="475"/>
              </a:spcBef>
              <a:spcAft>
                <a:spcPct val="0"/>
              </a:spcAft>
              <a:buClrTx/>
              <a:buSzTx/>
              <a:buFont typeface="Arial" panose="020B0604020202020204" pitchFamily="34" charset="0"/>
              <a:buChar char="•"/>
            </a:pPr>
            <a:r>
              <a:rPr lang="en-US" altLang="en-US" sz="2800" i="1" dirty="0">
                <a:solidFill>
                  <a:schemeClr val="tx1"/>
                </a:solidFill>
                <a:latin typeface="Calibri" panose="020F0502020204030204" pitchFamily="34" charset="0"/>
                <a:cs typeface="Calibri" panose="020F0502020204030204" pitchFamily="34" charset="0"/>
                <a:sym typeface="Arial" panose="020B0604020202020204" pitchFamily="34" charset="0"/>
              </a:rPr>
              <a:t>Sound</a:t>
            </a:r>
          </a:p>
          <a:p>
            <a:pPr marL="914400" lvl="1" indent="-457200" eaLnBrk="1" hangingPunct="1">
              <a:spcBef>
                <a:spcPts val="475"/>
              </a:spcBef>
              <a:spcAft>
                <a:spcPct val="0"/>
              </a:spcAft>
              <a:buClrTx/>
              <a:buSzTx/>
              <a:buFont typeface="Arial" panose="020B0604020202020204" pitchFamily="34" charset="0"/>
              <a:buChar char="•"/>
            </a:pPr>
            <a:r>
              <a:rPr lang="en-US" altLang="en-US" sz="2800" i="1" dirty="0">
                <a:solidFill>
                  <a:schemeClr val="tx1"/>
                </a:solidFill>
                <a:latin typeface="Calibri" panose="020F0502020204030204" pitchFamily="34" charset="0"/>
                <a:cs typeface="Calibri" panose="020F0502020204030204" pitchFamily="34" charset="0"/>
                <a:sym typeface="Arial" panose="020B0604020202020204" pitchFamily="34" charset="0"/>
              </a:rPr>
              <a:t>Sight</a:t>
            </a:r>
          </a:p>
          <a:p>
            <a:pPr marL="914400" lvl="1" indent="-457200" eaLnBrk="1" hangingPunct="1">
              <a:spcBef>
                <a:spcPts val="475"/>
              </a:spcBef>
              <a:spcAft>
                <a:spcPct val="0"/>
              </a:spcAft>
              <a:buClrTx/>
              <a:buSzTx/>
              <a:buFont typeface="Arial" panose="020B0604020202020204" pitchFamily="34" charset="0"/>
              <a:buChar char="•"/>
            </a:pPr>
            <a:r>
              <a:rPr lang="en-US" altLang="en-US" sz="2800" i="1" dirty="0">
                <a:solidFill>
                  <a:schemeClr val="tx1"/>
                </a:solidFill>
                <a:latin typeface="Calibri" panose="020F0502020204030204" pitchFamily="34" charset="0"/>
                <a:cs typeface="Calibri" panose="020F0502020204030204" pitchFamily="34" charset="0"/>
                <a:sym typeface="Arial" panose="020B0604020202020204" pitchFamily="34" charset="0"/>
              </a:rPr>
              <a:t>Touch</a:t>
            </a:r>
          </a:p>
          <a:p>
            <a:pPr marL="914400" lvl="1" indent="-457200" eaLnBrk="1" hangingPunct="1">
              <a:spcBef>
                <a:spcPts val="475"/>
              </a:spcBef>
              <a:spcAft>
                <a:spcPct val="0"/>
              </a:spcAft>
              <a:buClrTx/>
              <a:buSzTx/>
              <a:buFont typeface="Arial" panose="020B0604020202020204" pitchFamily="34" charset="0"/>
              <a:buChar char="•"/>
            </a:pPr>
            <a:r>
              <a:rPr lang="en-US" altLang="en-US" sz="2800" i="1" dirty="0">
                <a:solidFill>
                  <a:schemeClr val="tx1"/>
                </a:solidFill>
                <a:latin typeface="Calibri" panose="020F0502020204030204" pitchFamily="34" charset="0"/>
                <a:cs typeface="Calibri" panose="020F0502020204030204" pitchFamily="34" charset="0"/>
                <a:sym typeface="Arial" panose="020B0604020202020204" pitchFamily="34" charset="0"/>
              </a:rPr>
              <a:t>Taste</a:t>
            </a:r>
          </a:p>
        </p:txBody>
      </p:sp>
      <p:sp>
        <p:nvSpPr>
          <p:cNvPr id="5" name="Shape 1905">
            <a:extLst>
              <a:ext uri="{FF2B5EF4-FFF2-40B4-BE49-F238E27FC236}">
                <a16:creationId xmlns:a16="http://schemas.microsoft.com/office/drawing/2014/main" id="{E55FCE71-17A7-4BAA-A9A9-28E0E172B4B9}"/>
              </a:ext>
            </a:extLst>
          </p:cNvPr>
          <p:cNvSpPr txBox="1">
            <a:spLocks/>
          </p:cNvSpPr>
          <p:nvPr/>
        </p:nvSpPr>
        <p:spPr bwMode="auto">
          <a:xfrm>
            <a:off x="6828053" y="2286777"/>
            <a:ext cx="4754347"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defPPr marR="0" lvl="0" algn="l" rtl="0">
              <a:lnSpc>
                <a:spcPct val="100000"/>
              </a:lnSpc>
              <a:spcBef>
                <a:spcPts val="0"/>
              </a:spcBef>
              <a:spcAft>
                <a:spcPts val="0"/>
              </a:spcAft>
            </a:defPPr>
            <a:lvl1pPr marL="342900" marR="0" lvl="0" indent="-165100" algn="l" rtl="0" eaLnBrk="0" fontAlgn="base" hangingPunct="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eaLnBrk="0" fontAlgn="base" hangingPunct="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eaLnBrk="0" fontAlgn="base" hangingPunct="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eaLnBrk="0" fontAlgn="base" hangingPunct="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27000" algn="l" rtl="0" eaLnBrk="0" fontAlgn="base" hangingPunct="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base" latinLnBrk="0" hangingPunct="1">
              <a:lnSpc>
                <a:spcPct val="100000"/>
              </a:lnSpc>
              <a:spcBef>
                <a:spcPct val="0"/>
              </a:spcBef>
              <a:spcAft>
                <a:spcPct val="0"/>
              </a:spcAft>
              <a:buClr>
                <a:srgbClr val="244061"/>
              </a:buClr>
              <a:buSzPct val="25000"/>
              <a:buFont typeface="Arial"/>
              <a:buNone/>
              <a:tabLst/>
              <a:defRPr/>
            </a:pPr>
            <a:r>
              <a:rPr kumimoji="0" lang="en-US" altLang="en-US" sz="3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rPr>
              <a:t>Internal reminders of traumatic event</a:t>
            </a:r>
          </a:p>
          <a:p>
            <a:pPr marL="914400" marR="0" lvl="1" indent="-457200" algn="l" defTabSz="914400" rtl="0" eaLnBrk="1" fontAlgn="base" latinLnBrk="0" hangingPunct="1">
              <a:lnSpc>
                <a:spcPct val="100000"/>
              </a:lnSpc>
              <a:spcBef>
                <a:spcPts val="475"/>
              </a:spcBef>
              <a:spcAft>
                <a:spcPct val="0"/>
              </a:spcAft>
              <a:buClrTx/>
              <a:buSzTx/>
              <a:buFont typeface="Arial" panose="020B0604020202020204" pitchFamily="34" charset="0"/>
              <a:buChar char="•"/>
              <a:tabLst/>
              <a:defRPr/>
            </a:pPr>
            <a:r>
              <a:rPr kumimoji="0" lang="en-US" altLang="en-US" sz="2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rPr>
              <a:t>Emotions</a:t>
            </a:r>
          </a:p>
          <a:p>
            <a:pPr marL="914400" marR="0" lvl="1" indent="-457200" algn="l" defTabSz="914400" rtl="0" eaLnBrk="1" fontAlgn="base" latinLnBrk="0" hangingPunct="1">
              <a:lnSpc>
                <a:spcPct val="100000"/>
              </a:lnSpc>
              <a:spcBef>
                <a:spcPts val="475"/>
              </a:spcBef>
              <a:spcAft>
                <a:spcPct val="0"/>
              </a:spcAft>
              <a:buClrTx/>
              <a:buSzTx/>
              <a:buFont typeface="Arial" panose="020B0604020202020204" pitchFamily="34" charset="0"/>
              <a:buChar char="•"/>
              <a:tabLst/>
              <a:defRPr/>
            </a:pPr>
            <a:r>
              <a:rPr kumimoji="0" lang="en-US" altLang="en-US" sz="2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rPr>
              <a:t>Thoughts</a:t>
            </a:r>
          </a:p>
          <a:p>
            <a:pPr marL="0" marR="0" lvl="0" indent="0" algn="l" defTabSz="914400" rtl="0" eaLnBrk="1" fontAlgn="base" latinLnBrk="0" hangingPunct="1">
              <a:lnSpc>
                <a:spcPct val="100000"/>
              </a:lnSpc>
              <a:spcBef>
                <a:spcPts val="563"/>
              </a:spcBef>
              <a:spcAft>
                <a:spcPct val="0"/>
              </a:spcAft>
              <a:buClr>
                <a:srgbClr val="000000"/>
              </a:buClr>
              <a:buSzPct val="25000"/>
              <a:buFont typeface="Arial"/>
              <a:buNone/>
              <a:tabLst/>
              <a:defRPr/>
            </a:pPr>
            <a:endPar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cxnSp>
        <p:nvCxnSpPr>
          <p:cNvPr id="3" name="Straight Connector 2">
            <a:extLst>
              <a:ext uri="{FF2B5EF4-FFF2-40B4-BE49-F238E27FC236}">
                <a16:creationId xmlns:a16="http://schemas.microsoft.com/office/drawing/2014/main" id="{357B8356-FD07-4138-9FA8-4E2EEE3D576F}"/>
              </a:ext>
            </a:extLst>
          </p:cNvPr>
          <p:cNvCxnSpPr/>
          <p:nvPr/>
        </p:nvCxnSpPr>
        <p:spPr>
          <a:xfrm>
            <a:off x="6096000" y="2223490"/>
            <a:ext cx="0" cy="3722687"/>
          </a:xfrm>
          <a:prstGeom prst="line">
            <a:avLst/>
          </a:prstGeom>
          <a:ln w="381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429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BDE7947-40C8-4704-A6A7-DF417D9B0BF6}"/>
              </a:ext>
            </a:extLst>
          </p:cNvPr>
          <p:cNvSpPr txBox="1">
            <a:spLocks noGrp="1"/>
          </p:cNvSpPr>
          <p:nvPr>
            <p:ph type="title"/>
          </p:nvPr>
        </p:nvSpPr>
        <p:spPr>
          <a:xfrm>
            <a:off x="609600" y="1396472"/>
            <a:ext cx="10972800" cy="7180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a:buSzPct val="25000"/>
            </a:pPr>
            <a:r>
              <a:rPr sz="4000" dirty="0">
                <a:latin typeface="Calibri"/>
                <a:ea typeface="ヒラギノ角ゴ Pro W3" charset="-128"/>
                <a:cs typeface="Arial" panose="020B0604020202020204" pitchFamily="34" charset="0"/>
              </a:rPr>
              <a:t>What’s Sitting in the </a:t>
            </a:r>
            <a:r>
              <a:rPr lang="en-US" sz="4000" dirty="0">
                <a:latin typeface="Calibri"/>
                <a:ea typeface="ヒラギノ角ゴ Pro W3" charset="-128"/>
                <a:cs typeface="Arial" panose="020B0604020202020204" pitchFamily="34" charset="0"/>
              </a:rPr>
              <a:t>R</a:t>
            </a:r>
            <a:r>
              <a:rPr sz="4000" dirty="0">
                <a:latin typeface="Calibri"/>
                <a:ea typeface="ヒラギノ角ゴ Pro W3" charset="-128"/>
                <a:cs typeface="Arial" panose="020B0604020202020204" pitchFamily="34" charset="0"/>
              </a:rPr>
              <a:t>oom from Trauma</a:t>
            </a:r>
          </a:p>
        </p:txBody>
      </p:sp>
      <p:sp>
        <p:nvSpPr>
          <p:cNvPr id="5" name="object 5">
            <a:extLst>
              <a:ext uri="{FF2B5EF4-FFF2-40B4-BE49-F238E27FC236}">
                <a16:creationId xmlns:a16="http://schemas.microsoft.com/office/drawing/2014/main" id="{D0CDB1AE-4E71-479F-B34C-2969FC3A91F5}"/>
              </a:ext>
            </a:extLst>
          </p:cNvPr>
          <p:cNvSpPr txBox="1"/>
          <p:nvPr/>
        </p:nvSpPr>
        <p:spPr>
          <a:xfrm>
            <a:off x="1881935" y="2315805"/>
            <a:ext cx="641350"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Calibri"/>
                <a:ea typeface="+mn-ea"/>
                <a:cs typeface="Calibri"/>
              </a:rPr>
              <a:t>A</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nger</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6" name="object 6">
            <a:extLst>
              <a:ext uri="{FF2B5EF4-FFF2-40B4-BE49-F238E27FC236}">
                <a16:creationId xmlns:a16="http://schemas.microsoft.com/office/drawing/2014/main" id="{8CE092FC-7E82-4B18-AC2C-9DFA8BD3CE64}"/>
              </a:ext>
            </a:extLst>
          </p:cNvPr>
          <p:cNvSpPr txBox="1"/>
          <p:nvPr/>
        </p:nvSpPr>
        <p:spPr>
          <a:xfrm>
            <a:off x="8178653" y="2108301"/>
            <a:ext cx="2725136" cy="307777"/>
          </a:xfrm>
          <a:prstGeom prst="rect">
            <a:avLst/>
          </a:prstGeom>
        </p:spPr>
        <p:txBody>
          <a:bodyPr wrap="square"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Difficult</a:t>
            </a:r>
            <a:r>
              <a:rPr lang="en-US" sz="2000" kern="0" spc="-5" dirty="0">
                <a:solidFill>
                  <a:sysClr val="windowText" lastClr="000000"/>
                </a:solidFill>
                <a:latin typeface="Calibri"/>
                <a:ea typeface="+mn-ea"/>
                <a:cs typeface="Calibri"/>
              </a:rPr>
              <a:t>y</a:t>
            </a:r>
            <a:r>
              <a:rPr kumimoji="0" sz="2000" b="0" i="0" u="none" strike="noStrike" kern="0" cap="none" spc="-50"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concentrating</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7" name="object 7">
            <a:extLst>
              <a:ext uri="{FF2B5EF4-FFF2-40B4-BE49-F238E27FC236}">
                <a16:creationId xmlns:a16="http://schemas.microsoft.com/office/drawing/2014/main" id="{9A3E7661-A216-4AED-AE06-5BD6CDF29133}"/>
              </a:ext>
            </a:extLst>
          </p:cNvPr>
          <p:cNvSpPr txBox="1"/>
          <p:nvPr/>
        </p:nvSpPr>
        <p:spPr>
          <a:xfrm>
            <a:off x="586412" y="3527624"/>
            <a:ext cx="153987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Physical</a:t>
            </a:r>
            <a:r>
              <a:rPr kumimoji="0" sz="2000" b="0" i="0" u="none" strike="noStrike" kern="0" cap="none" spc="-70"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Illness</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8" name="object 8">
            <a:extLst>
              <a:ext uri="{FF2B5EF4-FFF2-40B4-BE49-F238E27FC236}">
                <a16:creationId xmlns:a16="http://schemas.microsoft.com/office/drawing/2014/main" id="{025AE384-2ADB-487C-961D-526DAD97A108}"/>
              </a:ext>
            </a:extLst>
          </p:cNvPr>
          <p:cNvSpPr txBox="1"/>
          <p:nvPr/>
        </p:nvSpPr>
        <p:spPr>
          <a:xfrm>
            <a:off x="2957065" y="5039492"/>
            <a:ext cx="145732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Calibri"/>
                <a:ea typeface="+mn-ea"/>
                <a:cs typeface="Calibri"/>
              </a:rPr>
              <a:t>Hyper</a:t>
            </a: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arousal</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9" name="object 9">
            <a:extLst>
              <a:ext uri="{FF2B5EF4-FFF2-40B4-BE49-F238E27FC236}">
                <a16:creationId xmlns:a16="http://schemas.microsoft.com/office/drawing/2014/main" id="{62C66C96-080A-4274-816A-05345DD8BE22}"/>
              </a:ext>
            </a:extLst>
          </p:cNvPr>
          <p:cNvSpPr txBox="1"/>
          <p:nvPr/>
        </p:nvSpPr>
        <p:spPr>
          <a:xfrm>
            <a:off x="7623175" y="3090864"/>
            <a:ext cx="1703388"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Low</a:t>
            </a:r>
            <a:r>
              <a:rPr kumimoji="0" sz="2000" b="0" i="0" u="none" strike="noStrike" kern="0" cap="none" spc="-70"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self-esteem</a:t>
            </a:r>
            <a:endParaRPr kumimoji="0" sz="20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10" name="object 10">
            <a:extLst>
              <a:ext uri="{FF2B5EF4-FFF2-40B4-BE49-F238E27FC236}">
                <a16:creationId xmlns:a16="http://schemas.microsoft.com/office/drawing/2014/main" id="{6A70A7EC-379B-4262-910A-D11BD5A61B0F}"/>
              </a:ext>
            </a:extLst>
          </p:cNvPr>
          <p:cNvSpPr txBox="1"/>
          <p:nvPr/>
        </p:nvSpPr>
        <p:spPr>
          <a:xfrm>
            <a:off x="8129588" y="3668714"/>
            <a:ext cx="1909762"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15" normalizeH="0" baseline="0" noProof="0" dirty="0">
                <a:ln>
                  <a:noFill/>
                </a:ln>
                <a:solidFill>
                  <a:sysClr val="windowText" lastClr="000000"/>
                </a:solidFill>
                <a:effectLst/>
                <a:uLnTx/>
                <a:uFillTx/>
                <a:latin typeface="Calibri"/>
                <a:ea typeface="+mn-ea"/>
                <a:cs typeface="Calibri"/>
              </a:rPr>
              <a:t>Avoidant</a:t>
            </a:r>
            <a:r>
              <a:rPr kumimoji="0" sz="2000" b="0" i="0" u="none" strike="noStrike" kern="0" cap="none" spc="-80"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behavior</a:t>
            </a:r>
            <a:endParaRPr kumimoji="0" sz="20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11" name="object 11">
            <a:extLst>
              <a:ext uri="{FF2B5EF4-FFF2-40B4-BE49-F238E27FC236}">
                <a16:creationId xmlns:a16="http://schemas.microsoft.com/office/drawing/2014/main" id="{62A317DA-14ED-4326-9A3B-BCAE2F4D81DB}"/>
              </a:ext>
            </a:extLst>
          </p:cNvPr>
          <p:cNvSpPr txBox="1"/>
          <p:nvPr/>
        </p:nvSpPr>
        <p:spPr>
          <a:xfrm>
            <a:off x="10079428" y="4422677"/>
            <a:ext cx="157797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20" normalizeH="0" baseline="0" noProof="0" dirty="0">
                <a:ln>
                  <a:noFill/>
                </a:ln>
                <a:solidFill>
                  <a:sysClr val="windowText" lastClr="000000"/>
                </a:solidFill>
                <a:effectLst/>
                <a:uLnTx/>
                <a:uFillTx/>
                <a:latin typeface="Calibri"/>
                <a:ea typeface="+mn-ea"/>
                <a:cs typeface="Calibri"/>
              </a:rPr>
              <a:t>Traumatic</a:t>
            </a:r>
            <a:r>
              <a:rPr kumimoji="0" sz="2000" b="0" i="0" u="none" strike="noStrike" kern="0" cap="none" spc="-75"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grief</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2" name="object 12">
            <a:extLst>
              <a:ext uri="{FF2B5EF4-FFF2-40B4-BE49-F238E27FC236}">
                <a16:creationId xmlns:a16="http://schemas.microsoft.com/office/drawing/2014/main" id="{6F19E1A4-404A-4470-AD30-74143307EE12}"/>
              </a:ext>
            </a:extLst>
          </p:cNvPr>
          <p:cNvSpPr txBox="1"/>
          <p:nvPr/>
        </p:nvSpPr>
        <p:spPr>
          <a:xfrm>
            <a:off x="5679282" y="5613237"/>
            <a:ext cx="88582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Mistrust</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23565" name="object 13">
            <a:extLst>
              <a:ext uri="{FF2B5EF4-FFF2-40B4-BE49-F238E27FC236}">
                <a16:creationId xmlns:a16="http://schemas.microsoft.com/office/drawing/2014/main" id="{13DA968F-8B0E-40D5-8F92-FB31625E9385}"/>
              </a:ext>
            </a:extLst>
          </p:cNvPr>
          <p:cNvSpPr txBox="1">
            <a:spLocks noChangeArrowheads="1"/>
          </p:cNvSpPr>
          <p:nvPr/>
        </p:nvSpPr>
        <p:spPr bwMode="auto">
          <a:xfrm>
            <a:off x="7723188" y="5193381"/>
            <a:ext cx="23780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93688" indent="-280988">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293688" marR="0" lvl="0" indent="-280988" algn="l" defTabSz="914400" rtl="0" eaLnBrk="1" fontAlgn="auto" latinLnBrk="0" hangingPunct="1">
              <a:lnSpc>
                <a:spcPct val="140000"/>
              </a:lnSpc>
              <a:spcBef>
                <a:spcPct val="0"/>
              </a:spcBef>
              <a:spcAft>
                <a:spcPts val="0"/>
              </a:spcAft>
              <a:buClrTx/>
              <a:buSzTx/>
              <a:buFont typeface="Arial" panose="020B0604020202020204" pitchFamily="34" charset="0"/>
              <a:buNone/>
              <a:tabLst/>
              <a:defRPr/>
            </a:pPr>
            <a:r>
              <a:rPr kumimoji="0" lang="en-US" altLang="en-US" sz="20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Trauma re-enactment</a:t>
            </a:r>
          </a:p>
          <a:p>
            <a:pPr marL="293688" marR="0" lvl="0" indent="-280988" algn="l" defTabSz="914400" rtl="0" eaLnBrk="1" fontAlgn="auto" latinLnBrk="0" hangingPunct="1">
              <a:lnSpc>
                <a:spcPct val="140000"/>
              </a:lnSpc>
              <a:spcBef>
                <a:spcPct val="0"/>
              </a:spcBef>
              <a:spcAft>
                <a:spcPts val="0"/>
              </a:spcAft>
              <a:buClrTx/>
              <a:buSzTx/>
              <a:buFont typeface="Arial" panose="020B0604020202020204" pitchFamily="34" charset="0"/>
              <a:buNone/>
              <a:tabLst/>
              <a:defRPr/>
            </a:pPr>
            <a:r>
              <a:rPr kumimoji="0" lang="en-US" altLang="en-US" sz="20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Depression</a:t>
            </a:r>
          </a:p>
        </p:txBody>
      </p:sp>
      <p:sp>
        <p:nvSpPr>
          <p:cNvPr id="14" name="object 14">
            <a:extLst>
              <a:ext uri="{FF2B5EF4-FFF2-40B4-BE49-F238E27FC236}">
                <a16:creationId xmlns:a16="http://schemas.microsoft.com/office/drawing/2014/main" id="{3800CF13-BF7F-4D8A-8C5C-FD392C2EAFEE}"/>
              </a:ext>
            </a:extLst>
          </p:cNvPr>
          <p:cNvSpPr txBox="1"/>
          <p:nvPr/>
        </p:nvSpPr>
        <p:spPr>
          <a:xfrm>
            <a:off x="7893382" y="4816476"/>
            <a:ext cx="1931988"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Sensory</a:t>
            </a:r>
            <a:r>
              <a:rPr kumimoji="0" sz="2000" b="0" i="0" u="none" strike="noStrike" kern="0" cap="none" spc="-45"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sensitivity</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5" name="object 15">
            <a:extLst>
              <a:ext uri="{FF2B5EF4-FFF2-40B4-BE49-F238E27FC236}">
                <a16:creationId xmlns:a16="http://schemas.microsoft.com/office/drawing/2014/main" id="{82DBB544-18EB-4AB0-86F1-A3BE50C9C117}"/>
              </a:ext>
            </a:extLst>
          </p:cNvPr>
          <p:cNvSpPr txBox="1"/>
          <p:nvPr/>
        </p:nvSpPr>
        <p:spPr>
          <a:xfrm>
            <a:off x="8394701" y="4227514"/>
            <a:ext cx="1268413"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Dissociation</a:t>
            </a:r>
            <a:endParaRPr kumimoji="0" sz="20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16" name="object 16">
            <a:extLst>
              <a:ext uri="{FF2B5EF4-FFF2-40B4-BE49-F238E27FC236}">
                <a16:creationId xmlns:a16="http://schemas.microsoft.com/office/drawing/2014/main" id="{AEB2B7DE-AC9D-4289-8C1E-26A4DD22CE8A}"/>
              </a:ext>
            </a:extLst>
          </p:cNvPr>
          <p:cNvSpPr txBox="1"/>
          <p:nvPr/>
        </p:nvSpPr>
        <p:spPr>
          <a:xfrm>
            <a:off x="8335964" y="2562226"/>
            <a:ext cx="115252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Aggression</a:t>
            </a:r>
            <a:endParaRPr kumimoji="0" sz="20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17" name="object 17">
            <a:extLst>
              <a:ext uri="{FF2B5EF4-FFF2-40B4-BE49-F238E27FC236}">
                <a16:creationId xmlns:a16="http://schemas.microsoft.com/office/drawing/2014/main" id="{356F83EC-EEA2-41E8-87D0-B5B73939025A}"/>
              </a:ext>
            </a:extLst>
          </p:cNvPr>
          <p:cNvSpPr txBox="1"/>
          <p:nvPr/>
        </p:nvSpPr>
        <p:spPr>
          <a:xfrm>
            <a:off x="999678" y="5162657"/>
            <a:ext cx="728662"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S</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h</a:t>
            </a:r>
            <a:r>
              <a:rPr kumimoji="0" sz="2000" b="0" i="0" u="none" strike="noStrike" kern="0" cap="none" spc="0" normalizeH="0" baseline="0" noProof="0" dirty="0">
                <a:ln>
                  <a:noFill/>
                </a:ln>
                <a:solidFill>
                  <a:sysClr val="windowText" lastClr="000000"/>
                </a:solidFill>
                <a:effectLst/>
                <a:uLnTx/>
                <a:uFillTx/>
                <a:latin typeface="Calibri"/>
                <a:ea typeface="+mn-ea"/>
                <a:cs typeface="Calibri"/>
              </a:rPr>
              <a:t>ame</a:t>
            </a:r>
          </a:p>
        </p:txBody>
      </p:sp>
      <p:sp>
        <p:nvSpPr>
          <p:cNvPr id="18" name="object 18">
            <a:extLst>
              <a:ext uri="{FF2B5EF4-FFF2-40B4-BE49-F238E27FC236}">
                <a16:creationId xmlns:a16="http://schemas.microsoft.com/office/drawing/2014/main" id="{87933348-13FF-4CE4-8D7E-DDB7D32519F1}"/>
              </a:ext>
            </a:extLst>
          </p:cNvPr>
          <p:cNvSpPr txBox="1"/>
          <p:nvPr/>
        </p:nvSpPr>
        <p:spPr>
          <a:xfrm>
            <a:off x="3600452" y="5714960"/>
            <a:ext cx="164147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Calibri"/>
                <a:ea typeface="+mn-ea"/>
                <a:cs typeface="Calibri"/>
              </a:rPr>
              <a:t>Need </a:t>
            </a:r>
            <a:r>
              <a:rPr kumimoji="0" sz="2000" b="0" i="0" u="none" strike="noStrike" kern="0" cap="none" spc="-15" normalizeH="0" baseline="0" noProof="0" dirty="0">
                <a:ln>
                  <a:noFill/>
                </a:ln>
                <a:solidFill>
                  <a:sysClr val="windowText" lastClr="000000"/>
                </a:solidFill>
                <a:effectLst/>
                <a:uLnTx/>
                <a:uFillTx/>
                <a:latin typeface="Calibri"/>
                <a:ea typeface="+mn-ea"/>
                <a:cs typeface="Calibri"/>
              </a:rPr>
              <a:t>to</a:t>
            </a:r>
            <a:r>
              <a:rPr kumimoji="0" sz="2000" b="0" i="0" u="none" strike="noStrike" kern="0" cap="none" spc="-100"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control</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9" name="object 19">
            <a:extLst>
              <a:ext uri="{FF2B5EF4-FFF2-40B4-BE49-F238E27FC236}">
                <a16:creationId xmlns:a16="http://schemas.microsoft.com/office/drawing/2014/main" id="{54D395DB-93D5-4A04-8948-6B0A3EE808B6}"/>
              </a:ext>
            </a:extLst>
          </p:cNvPr>
          <p:cNvSpPr txBox="1"/>
          <p:nvPr/>
        </p:nvSpPr>
        <p:spPr>
          <a:xfrm>
            <a:off x="1811339" y="5507039"/>
            <a:ext cx="117792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Inattention</a:t>
            </a:r>
            <a:endParaRPr kumimoji="0" sz="20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20" name="object 20">
            <a:extLst>
              <a:ext uri="{FF2B5EF4-FFF2-40B4-BE49-F238E27FC236}">
                <a16:creationId xmlns:a16="http://schemas.microsoft.com/office/drawing/2014/main" id="{693212A6-3911-4694-8D91-FAC20BF9A7CD}"/>
              </a:ext>
            </a:extLst>
          </p:cNvPr>
          <p:cNvSpPr txBox="1"/>
          <p:nvPr/>
        </p:nvSpPr>
        <p:spPr>
          <a:xfrm>
            <a:off x="2032301" y="4529992"/>
            <a:ext cx="2112962"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15" normalizeH="0" baseline="0" noProof="0" dirty="0">
                <a:ln>
                  <a:noFill/>
                </a:ln>
                <a:solidFill>
                  <a:sysClr val="windowText" lastClr="000000"/>
                </a:solidFill>
                <a:effectLst/>
                <a:uLnTx/>
                <a:uFillTx/>
                <a:latin typeface="Calibri"/>
                <a:ea typeface="+mn-ea"/>
                <a:cs typeface="Calibri"/>
              </a:rPr>
              <a:t>Persistent</a:t>
            </a:r>
            <a:r>
              <a:rPr kumimoji="0" sz="2000" b="0" i="0" u="none" strike="noStrike" kern="0" cap="none" spc="-25"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irritability</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21" name="object 21">
            <a:extLst>
              <a:ext uri="{FF2B5EF4-FFF2-40B4-BE49-F238E27FC236}">
                <a16:creationId xmlns:a16="http://schemas.microsoft.com/office/drawing/2014/main" id="{B08AA07F-EF09-4B90-A079-899FA0C37F3E}"/>
              </a:ext>
            </a:extLst>
          </p:cNvPr>
          <p:cNvSpPr txBox="1"/>
          <p:nvPr/>
        </p:nvSpPr>
        <p:spPr>
          <a:xfrm>
            <a:off x="3383386" y="2262189"/>
            <a:ext cx="933450"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Defiance</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22" name="object 22">
            <a:extLst>
              <a:ext uri="{FF2B5EF4-FFF2-40B4-BE49-F238E27FC236}">
                <a16:creationId xmlns:a16="http://schemas.microsoft.com/office/drawing/2014/main" id="{44F3F415-041E-4021-A03D-18B24BCBFEFF}"/>
              </a:ext>
            </a:extLst>
          </p:cNvPr>
          <p:cNvSpPr txBox="1"/>
          <p:nvPr/>
        </p:nvSpPr>
        <p:spPr>
          <a:xfrm>
            <a:off x="1787526" y="2925764"/>
            <a:ext cx="3198813"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Difficulty </a:t>
            </a: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forming</a:t>
            </a:r>
            <a:r>
              <a:rPr kumimoji="0" sz="2000" b="0" i="0" u="none" strike="noStrike" kern="0" cap="none" spc="-80"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relationships</a:t>
            </a:r>
            <a:endParaRPr kumimoji="0" sz="20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24" name="object 24">
            <a:extLst>
              <a:ext uri="{FF2B5EF4-FFF2-40B4-BE49-F238E27FC236}">
                <a16:creationId xmlns:a16="http://schemas.microsoft.com/office/drawing/2014/main" id="{EC386A17-73C9-43C3-8533-6F665AE0B7E8}"/>
              </a:ext>
            </a:extLst>
          </p:cNvPr>
          <p:cNvSpPr txBox="1"/>
          <p:nvPr/>
        </p:nvSpPr>
        <p:spPr>
          <a:xfrm>
            <a:off x="3359152" y="3527623"/>
            <a:ext cx="520700"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Guilt</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25" name="object 25">
            <a:extLst>
              <a:ext uri="{FF2B5EF4-FFF2-40B4-BE49-F238E27FC236}">
                <a16:creationId xmlns:a16="http://schemas.microsoft.com/office/drawing/2014/main" id="{6B3EB3F7-3315-47D6-870A-54DC6E7A7EE8}"/>
              </a:ext>
            </a:extLst>
          </p:cNvPr>
          <p:cNvSpPr txBox="1"/>
          <p:nvPr/>
        </p:nvSpPr>
        <p:spPr>
          <a:xfrm>
            <a:off x="1766171" y="3906839"/>
            <a:ext cx="1619250"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Sleep</a:t>
            </a:r>
            <a:r>
              <a:rPr kumimoji="0" sz="2000" b="0" i="0" u="none" strike="noStrike" kern="0" cap="none" spc="-55"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problems</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3" name="TextBox 12">
            <a:extLst>
              <a:ext uri="{FF2B5EF4-FFF2-40B4-BE49-F238E27FC236}">
                <a16:creationId xmlns:a16="http://schemas.microsoft.com/office/drawing/2014/main" id="{3550ECE7-AABA-420C-A880-F468637B1A24}"/>
              </a:ext>
            </a:extLst>
          </p:cNvPr>
          <p:cNvSpPr txBox="1"/>
          <p:nvPr/>
        </p:nvSpPr>
        <p:spPr>
          <a:xfrm>
            <a:off x="10158613" y="5514301"/>
            <a:ext cx="2280835" cy="369332"/>
          </a:xfrm>
          <a:prstGeom prst="rect">
            <a:avLst/>
          </a:prstGeom>
          <a:noFill/>
        </p:spPr>
        <p:txBody>
          <a:bodyPr wrap="square" rtlCol="0">
            <a:spAutoFit/>
          </a:bodyPr>
          <a:lstStyle/>
          <a:p>
            <a:r>
              <a:rPr lang="en-US" kern="0" spc="-10" dirty="0">
                <a:solidFill>
                  <a:sysClr val="windowText" lastClr="000000"/>
                </a:solidFill>
                <a:latin typeface="Calibri"/>
                <a:cs typeface="Calibri"/>
              </a:rPr>
              <a:t>Regressive</a:t>
            </a:r>
            <a:r>
              <a:rPr lang="en-US" kern="0" spc="-45" dirty="0">
                <a:solidFill>
                  <a:sysClr val="windowText" lastClr="000000"/>
                </a:solidFill>
                <a:latin typeface="Calibri"/>
                <a:cs typeface="Calibri"/>
              </a:rPr>
              <a:t> </a:t>
            </a:r>
            <a:r>
              <a:rPr lang="en-US" kern="0" spc="-10" dirty="0">
                <a:solidFill>
                  <a:sysClr val="windowText" lastClr="000000"/>
                </a:solidFill>
                <a:latin typeface="Calibri"/>
                <a:cs typeface="Calibri"/>
              </a:rPr>
              <a:t>behavior</a:t>
            </a:r>
            <a:endParaRPr lang="en-US" dirty="0"/>
          </a:p>
        </p:txBody>
      </p:sp>
      <p:sp>
        <p:nvSpPr>
          <p:cNvPr id="26" name="TextBox 25">
            <a:extLst>
              <a:ext uri="{FF2B5EF4-FFF2-40B4-BE49-F238E27FC236}">
                <a16:creationId xmlns:a16="http://schemas.microsoft.com/office/drawing/2014/main" id="{E2EA82FC-6311-4E70-94E7-01040ABF69F7}"/>
              </a:ext>
            </a:extLst>
          </p:cNvPr>
          <p:cNvSpPr txBox="1"/>
          <p:nvPr/>
        </p:nvSpPr>
        <p:spPr>
          <a:xfrm>
            <a:off x="9825370" y="3172874"/>
            <a:ext cx="1832033" cy="369332"/>
          </a:xfrm>
          <a:prstGeom prst="rect">
            <a:avLst/>
          </a:prstGeom>
          <a:noFill/>
        </p:spPr>
        <p:txBody>
          <a:bodyPr wrap="square" rtlCol="0">
            <a:spAutoFit/>
          </a:bodyPr>
          <a:lstStyle/>
          <a:p>
            <a:r>
              <a:rPr lang="en-US" kern="0" spc="-5" dirty="0">
                <a:solidFill>
                  <a:sysClr val="windowText" lastClr="000000"/>
                </a:solidFill>
                <a:latin typeface="Calibri"/>
                <a:cs typeface="Calibri"/>
              </a:rPr>
              <a:t>Disrupted</a:t>
            </a:r>
            <a:r>
              <a:rPr lang="en-US" kern="0" spc="-80" dirty="0">
                <a:solidFill>
                  <a:sysClr val="windowText" lastClr="000000"/>
                </a:solidFill>
                <a:latin typeface="Calibri"/>
                <a:cs typeface="Calibri"/>
              </a:rPr>
              <a:t> </a:t>
            </a:r>
            <a:r>
              <a:rPr lang="en-US" kern="0" dirty="0">
                <a:solidFill>
                  <a:sysClr val="windowText" lastClr="000000"/>
                </a:solidFill>
                <a:latin typeface="Calibri"/>
                <a:cs typeface="Calibri"/>
              </a:rPr>
              <a:t>Mood</a:t>
            </a:r>
          </a:p>
        </p:txBody>
      </p:sp>
      <p:sp>
        <p:nvSpPr>
          <p:cNvPr id="27" name="TextBox 26">
            <a:extLst>
              <a:ext uri="{FF2B5EF4-FFF2-40B4-BE49-F238E27FC236}">
                <a16:creationId xmlns:a16="http://schemas.microsoft.com/office/drawing/2014/main" id="{6BC3D563-A599-4FB1-B6A0-6970A5D936D8}"/>
              </a:ext>
            </a:extLst>
          </p:cNvPr>
          <p:cNvSpPr txBox="1"/>
          <p:nvPr/>
        </p:nvSpPr>
        <p:spPr>
          <a:xfrm>
            <a:off x="169802" y="4545788"/>
            <a:ext cx="1465322" cy="369332"/>
          </a:xfrm>
          <a:prstGeom prst="rect">
            <a:avLst/>
          </a:prstGeom>
          <a:noFill/>
        </p:spPr>
        <p:txBody>
          <a:bodyPr wrap="square" rtlCol="0">
            <a:spAutoFit/>
          </a:bodyPr>
          <a:lstStyle/>
          <a:p>
            <a:r>
              <a:rPr lang="en-US" kern="0" spc="-10" dirty="0">
                <a:solidFill>
                  <a:sysClr val="windowText" lastClr="000000"/>
                </a:solidFill>
                <a:latin typeface="Calibri"/>
                <a:cs typeface="Calibri"/>
              </a:rPr>
              <a:t>Perfectionism</a:t>
            </a:r>
            <a:endParaRPr lang="en-US" dirty="0"/>
          </a:p>
        </p:txBody>
      </p:sp>
      <p:sp>
        <p:nvSpPr>
          <p:cNvPr id="28" name="TextBox 27">
            <a:extLst>
              <a:ext uri="{FF2B5EF4-FFF2-40B4-BE49-F238E27FC236}">
                <a16:creationId xmlns:a16="http://schemas.microsoft.com/office/drawing/2014/main" id="{89E17318-7847-4A80-B9BB-F3928B6DDFF4}"/>
              </a:ext>
            </a:extLst>
          </p:cNvPr>
          <p:cNvSpPr txBox="1"/>
          <p:nvPr/>
        </p:nvSpPr>
        <p:spPr>
          <a:xfrm>
            <a:off x="526211" y="2416078"/>
            <a:ext cx="933450" cy="369332"/>
          </a:xfrm>
          <a:prstGeom prst="rect">
            <a:avLst/>
          </a:prstGeom>
          <a:noFill/>
        </p:spPr>
        <p:txBody>
          <a:bodyPr wrap="square" rtlCol="0">
            <a:spAutoFit/>
          </a:bodyPr>
          <a:lstStyle/>
          <a:p>
            <a:r>
              <a:rPr lang="en-US" kern="0" spc="-5" dirty="0">
                <a:solidFill>
                  <a:sysClr val="windowText" lastClr="000000"/>
                </a:solidFill>
                <a:latin typeface="Calibri"/>
                <a:cs typeface="Calibri"/>
              </a:rPr>
              <a:t>Fear</a:t>
            </a:r>
            <a:endParaRPr lang="en-US" dirty="0"/>
          </a:p>
        </p:txBody>
      </p:sp>
      <p:pic>
        <p:nvPicPr>
          <p:cNvPr id="4" name="Picture 3" descr="A small elephant&#10;&#10;Description automatically generated">
            <a:extLst>
              <a:ext uri="{FF2B5EF4-FFF2-40B4-BE49-F238E27FC236}">
                <a16:creationId xmlns:a16="http://schemas.microsoft.com/office/drawing/2014/main" id="{6ED9FEE5-3D6C-44B8-9D5A-2B45554E14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76889" y="2065109"/>
            <a:ext cx="2564130" cy="3429000"/>
          </a:xfrm>
          <a:prstGeom prst="rect">
            <a:avLst/>
          </a:prstGeom>
        </p:spPr>
      </p:pic>
    </p:spTree>
    <p:extLst>
      <p:ext uri="{BB962C8B-B14F-4D97-AF65-F5344CB8AC3E}">
        <p14:creationId xmlns:p14="http://schemas.microsoft.com/office/powerpoint/2010/main" val="229459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014B3-6E71-473E-B01C-57ABA94BB0A8}"/>
              </a:ext>
            </a:extLst>
          </p:cNvPr>
          <p:cNvSpPr>
            <a:spLocks noGrp="1"/>
          </p:cNvSpPr>
          <p:nvPr>
            <p:ph type="title"/>
          </p:nvPr>
        </p:nvSpPr>
        <p:spPr>
          <a:xfrm>
            <a:off x="609600" y="3005547"/>
            <a:ext cx="10972800" cy="1022988"/>
          </a:xfrm>
        </p:spPr>
        <p:txBody>
          <a:bodyPr/>
          <a:lstStyle/>
          <a:p>
            <a:pPr algn="ctr"/>
            <a:r>
              <a:rPr lang="en-US" sz="7200" dirty="0">
                <a:latin typeface="+mj-lt"/>
              </a:rPr>
              <a:t>Trauma and its Impacts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79DF7-4AA6-437D-BE28-CF990FCEB45A}"/>
              </a:ext>
            </a:extLst>
          </p:cNvPr>
          <p:cNvSpPr>
            <a:spLocks noGrp="1"/>
          </p:cNvSpPr>
          <p:nvPr>
            <p:ph type="title"/>
          </p:nvPr>
        </p:nvSpPr>
        <p:spPr>
          <a:xfrm>
            <a:off x="609600" y="1414732"/>
            <a:ext cx="10972800" cy="69976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a:buSzPct val="25000"/>
            </a:pPr>
            <a:r>
              <a:rPr lang="en-US" sz="4000" dirty="0">
                <a:latin typeface="Calibri"/>
                <a:ea typeface="ヒラギノ角ゴ Pro W3" charset="-128"/>
                <a:cs typeface="Arial" panose="020B0604020202020204" pitchFamily="34" charset="0"/>
              </a:rPr>
              <a:t>Results in Vicious Loop </a:t>
            </a:r>
          </a:p>
        </p:txBody>
      </p:sp>
      <p:pic>
        <p:nvPicPr>
          <p:cNvPr id="289795" name="Content Placeholder 3">
            <a:extLst>
              <a:ext uri="{FF2B5EF4-FFF2-40B4-BE49-F238E27FC236}">
                <a16:creationId xmlns:a16="http://schemas.microsoft.com/office/drawing/2014/main" id="{45945E1F-DE64-478C-BCBF-4F2673B3BAD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426331" y="2286000"/>
            <a:ext cx="5339339" cy="35560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962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F76C09-1558-4146-9EB3-6F2D9D395616}"/>
              </a:ext>
            </a:extLst>
          </p:cNvPr>
          <p:cNvSpPr txBox="1"/>
          <p:nvPr/>
        </p:nvSpPr>
        <p:spPr>
          <a:xfrm>
            <a:off x="3788434" y="5305245"/>
            <a:ext cx="4615133" cy="307777"/>
          </a:xfrm>
          <a:prstGeom prst="rect">
            <a:avLst/>
          </a:prstGeom>
          <a:noFill/>
        </p:spPr>
        <p:txBody>
          <a:bodyPr wrap="square" rtlCol="0">
            <a:spAutoFit/>
          </a:bodyPr>
          <a:lstStyle/>
          <a:p>
            <a:pPr algn="ctr"/>
            <a:r>
              <a:rPr lang="en-US" sz="1400" dirty="0">
                <a:hlinkClick r:id="rId3"/>
              </a:rPr>
              <a:t>https://www.youtube.com/watch?v=lOeQUwdAjE0</a:t>
            </a:r>
            <a:r>
              <a:rPr lang="en-US" sz="1400" dirty="0"/>
              <a:t> </a:t>
            </a:r>
          </a:p>
        </p:txBody>
      </p:sp>
      <p:pic>
        <p:nvPicPr>
          <p:cNvPr id="5" name="Picture 4">
            <a:extLst>
              <a:ext uri="{FF2B5EF4-FFF2-40B4-BE49-F238E27FC236}">
                <a16:creationId xmlns:a16="http://schemas.microsoft.com/office/drawing/2014/main" id="{98AC1493-6F82-4469-99FD-8499BA18E81C}"/>
              </a:ext>
            </a:extLst>
          </p:cNvPr>
          <p:cNvPicPr>
            <a:picLocks noChangeAspect="1"/>
          </p:cNvPicPr>
          <p:nvPr/>
        </p:nvPicPr>
        <p:blipFill>
          <a:blip r:embed="rId4"/>
          <a:stretch>
            <a:fillRect/>
          </a:stretch>
        </p:blipFill>
        <p:spPr>
          <a:xfrm>
            <a:off x="1972821" y="1500996"/>
            <a:ext cx="8246357" cy="3523152"/>
          </a:xfrm>
          <a:prstGeom prst="rect">
            <a:avLst/>
          </a:prstGeom>
        </p:spPr>
      </p:pic>
    </p:spTree>
    <p:extLst>
      <p:ext uri="{BB962C8B-B14F-4D97-AF65-F5344CB8AC3E}">
        <p14:creationId xmlns:p14="http://schemas.microsoft.com/office/powerpoint/2010/main" val="181614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Shape 2073">
            <a:extLst>
              <a:ext uri="{FF2B5EF4-FFF2-40B4-BE49-F238E27FC236}">
                <a16:creationId xmlns:a16="http://schemas.microsoft.com/office/drawing/2014/main" id="{6BF88337-A12E-4F7A-A7CA-C7D2B51896C1}"/>
              </a:ext>
            </a:extLst>
          </p:cNvPr>
          <p:cNvSpPr txBox="1"/>
          <p:nvPr/>
        </p:nvSpPr>
        <p:spPr>
          <a:xfrm>
            <a:off x="2595564" y="1328738"/>
            <a:ext cx="6986587" cy="3929062"/>
          </a:xfrm>
          <a:prstGeom prst="rect">
            <a:avLst/>
          </a:prstGeom>
          <a:noFill/>
          <a:ln>
            <a:noFill/>
          </a:ln>
        </p:spPr>
        <p:txBody>
          <a:bodyPr lIns="91425" tIns="91425" rIns="91425" bIns="91425"/>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3600" b="1" i="1" u="none" strike="noStrike" kern="0" cap="none" spc="0" normalizeH="0" baseline="0" noProof="0">
              <a:ln>
                <a:noFill/>
              </a:ln>
              <a:solidFill>
                <a:srgbClr val="0000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3600" b="1" i="1" u="none" strike="noStrike" kern="0" cap="none" spc="0" normalizeH="0" baseline="0" noProof="0">
              <a:ln>
                <a:noFill/>
              </a:ln>
              <a:solidFill>
                <a:srgbClr val="0000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3600" b="1" i="1" u="none" strike="noStrike" kern="0" cap="none" spc="0" normalizeH="0" baseline="0" noProof="0">
              <a:ln>
                <a:noFill/>
              </a:ln>
              <a:solidFill>
                <a:srgbClr val="0000FF"/>
              </a:solidFill>
              <a:effectLst/>
              <a:uLnTx/>
              <a:uFillTx/>
              <a:latin typeface="Calibri"/>
              <a:ea typeface="Calibri"/>
              <a:cs typeface="Calibri"/>
              <a:sym typeface="Calibri"/>
            </a:endParaRPr>
          </a:p>
        </p:txBody>
      </p:sp>
      <p:pic>
        <p:nvPicPr>
          <p:cNvPr id="338947" name="Shape 2074" descr="small group discussion.jpg">
            <a:extLst>
              <a:ext uri="{FF2B5EF4-FFF2-40B4-BE49-F238E27FC236}">
                <a16:creationId xmlns:a16="http://schemas.microsoft.com/office/drawing/2014/main" id="{381B6FFD-EA37-4ED0-84CC-AEB60F01E83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55" y="2225614"/>
            <a:ext cx="5973390" cy="263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 name="Shape 2075">
            <a:extLst>
              <a:ext uri="{FF2B5EF4-FFF2-40B4-BE49-F238E27FC236}">
                <a16:creationId xmlns:a16="http://schemas.microsoft.com/office/drawing/2014/main" id="{76E33480-E2C5-4E2B-9D41-EA0EC2299250}"/>
              </a:ext>
            </a:extLst>
          </p:cNvPr>
          <p:cNvSpPr txBox="1"/>
          <p:nvPr/>
        </p:nvSpPr>
        <p:spPr>
          <a:xfrm>
            <a:off x="6771737" y="2158612"/>
            <a:ext cx="4809632" cy="3099188"/>
          </a:xfrm>
          <a:prstGeom prst="rect">
            <a:avLst/>
          </a:prstGeom>
          <a:noFill/>
          <a:ln>
            <a:noFill/>
          </a:ln>
        </p:spPr>
        <p:txBody>
          <a:bodyPr lIns="91425" tIns="91425" rIns="91425" bIns="91425"/>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With a table partner discuss the content discussed:</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Do you see any of these things reflected in individuals you serve?</a:t>
            </a:r>
          </a:p>
          <a:p>
            <a:pPr marL="457200" marR="0" lvl="0" indent="-4572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What have you done that has helped any of these individuals be more successful? </a:t>
            </a:r>
          </a:p>
        </p:txBody>
      </p:sp>
    </p:spTree>
    <p:extLst>
      <p:ext uri="{BB962C8B-B14F-4D97-AF65-F5344CB8AC3E}">
        <p14:creationId xmlns:p14="http://schemas.microsoft.com/office/powerpoint/2010/main" val="307903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42586B-BE8A-4DA5-837A-4DF277FAB494}"/>
              </a:ext>
            </a:extLst>
          </p:cNvPr>
          <p:cNvSpPr>
            <a:spLocks noGrp="1" noChangeArrowheads="1"/>
          </p:cNvSpPr>
          <p:nvPr>
            <p:ph type="title"/>
          </p:nvPr>
        </p:nvSpPr>
        <p:spPr>
          <a:xfrm>
            <a:off x="609600" y="1489230"/>
            <a:ext cx="10972800" cy="625269"/>
          </a:xfrm>
        </p:spPr>
        <p:txBody>
          <a:bodyPr rtlCol="0" anchor="t">
            <a:noAutofit/>
          </a:bodyPr>
          <a:lstStyle/>
          <a:p>
            <a:pPr eaLnBrk="1" fontAlgn="auto" hangingPunct="1">
              <a:spcAft>
                <a:spcPts val="0"/>
              </a:spcAft>
              <a:defRPr/>
            </a:pPr>
            <a:r>
              <a:rPr lang="en-US" altLang="en-US" sz="4000" dirty="0">
                <a:latin typeface="+mn-lt"/>
                <a:cs typeface="Open Sans" pitchFamily="-84" charset="0"/>
              </a:rPr>
              <a:t>What is Trauma?</a:t>
            </a:r>
          </a:p>
        </p:txBody>
      </p:sp>
      <p:sp>
        <p:nvSpPr>
          <p:cNvPr id="16387" name="Rectangle 3">
            <a:extLst>
              <a:ext uri="{FF2B5EF4-FFF2-40B4-BE49-F238E27FC236}">
                <a16:creationId xmlns:a16="http://schemas.microsoft.com/office/drawing/2014/main" id="{F6F1A256-9F24-4896-8657-E752B7B9DA5B}"/>
              </a:ext>
            </a:extLst>
          </p:cNvPr>
          <p:cNvSpPr>
            <a:spLocks noGrp="1" noChangeArrowheads="1"/>
          </p:cNvSpPr>
          <p:nvPr>
            <p:ph idx="1"/>
          </p:nvPr>
        </p:nvSpPr>
        <p:spPr>
          <a:xfrm>
            <a:off x="609600" y="2410376"/>
            <a:ext cx="10972800" cy="3179542"/>
          </a:xfrm>
        </p:spPr>
        <p:txBody>
          <a:bodyPr rtlCol="0">
            <a:normAutofit/>
          </a:bodyPr>
          <a:lstStyle/>
          <a:p>
            <a:pPr marL="0" indent="0" fontAlgn="auto">
              <a:spcAft>
                <a:spcPts val="0"/>
              </a:spcAft>
              <a:buNone/>
              <a:defRPr/>
            </a:pPr>
            <a:r>
              <a:rPr lang="en-US" altLang="en-US" sz="2800" b="1" dirty="0">
                <a:solidFill>
                  <a:prstClr val="black"/>
                </a:solidFill>
                <a:latin typeface="Calibri" panose="020F0502020204030204" pitchFamily="34" charset="0"/>
                <a:cs typeface="Arial" panose="020B0604020202020204" pitchFamily="34" charset="0"/>
              </a:rPr>
              <a:t>Definition (SAMHSA Experts 2012) includes</a:t>
            </a:r>
            <a:endParaRPr lang="en-US" altLang="en-US" sz="2800" b="1" dirty="0">
              <a:solidFill>
                <a:srgbClr val="C00000"/>
              </a:solidFill>
              <a:latin typeface="Calibri" panose="020F0502020204030204" pitchFamily="34" charset="0"/>
              <a:cs typeface="Arial" panose="020B0604020202020204" pitchFamily="34" charset="0"/>
            </a:endParaRPr>
          </a:p>
          <a:p>
            <a:pPr marL="0" indent="0" eaLnBrk="1" fontAlgn="auto" hangingPunct="1">
              <a:spcAft>
                <a:spcPts val="0"/>
              </a:spcAft>
              <a:buNone/>
              <a:defRPr/>
            </a:pPr>
            <a:r>
              <a:rPr lang="en-US" i="1" dirty="0">
                <a:latin typeface="+mj-lt"/>
              </a:rPr>
              <a:t>Individual trauma results from an             , series of events, or set of circumstances that is    </a:t>
            </a:r>
            <a:r>
              <a:rPr lang="en-US" i="1" dirty="0">
                <a:solidFill>
                  <a:schemeClr val="tx2">
                    <a:lumMod val="75000"/>
                  </a:schemeClr>
                </a:solidFill>
                <a:latin typeface="+mj-lt"/>
              </a:rPr>
              <a:t>                         </a:t>
            </a:r>
            <a:r>
              <a:rPr lang="en-US" i="1" dirty="0">
                <a:latin typeface="+mj-lt"/>
              </a:rPr>
              <a:t>by an individual as overwhelming or life-changing and that has profound                 on the individual’s psychological development or well-being, often involving a physiological, social, and/or spiritual impact.</a:t>
            </a:r>
            <a:endParaRPr lang="en-US" dirty="0">
              <a:latin typeface="+mj-lt"/>
            </a:endParaRPr>
          </a:p>
          <a:p>
            <a:pPr marL="609600" indent="-609600" eaLnBrk="1" fontAlgn="auto" hangingPunct="1">
              <a:spcAft>
                <a:spcPts val="0"/>
              </a:spcAft>
              <a:buFont typeface="Lucida Grande" charset="0"/>
              <a:buChar char="&gt;"/>
              <a:defRPr/>
            </a:pPr>
            <a:endParaRPr lang="en-US" sz="2400" dirty="0">
              <a:solidFill>
                <a:schemeClr val="bg1">
                  <a:lumMod val="50000"/>
                </a:schemeClr>
              </a:solidFill>
            </a:endParaRPr>
          </a:p>
        </p:txBody>
      </p:sp>
      <p:sp>
        <p:nvSpPr>
          <p:cNvPr id="4" name="Rectangle 3">
            <a:extLst>
              <a:ext uri="{FF2B5EF4-FFF2-40B4-BE49-F238E27FC236}">
                <a16:creationId xmlns:a16="http://schemas.microsoft.com/office/drawing/2014/main" id="{6D6D6C14-BB6C-4549-9E63-AC24AB997FC2}"/>
              </a:ext>
            </a:extLst>
          </p:cNvPr>
          <p:cNvSpPr>
            <a:spLocks noChangeArrowheads="1"/>
          </p:cNvSpPr>
          <p:nvPr/>
        </p:nvSpPr>
        <p:spPr bwMode="auto">
          <a:xfrm>
            <a:off x="5111156" y="2828925"/>
            <a:ext cx="1133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2584C6"/>
                </a:solidFill>
                <a:effectLst/>
                <a:uLnTx/>
                <a:uFillTx/>
                <a:latin typeface="Calibri"/>
                <a:ea typeface="+mn-ea"/>
                <a:cs typeface="Arial" panose="020B0604020202020204" pitchFamily="34" charset="0"/>
              </a:rPr>
              <a:t>event</a:t>
            </a:r>
            <a:endParaRPr kumimoji="0" lang="en-US" sz="1800" b="0" i="0" u="none" strike="noStrike" kern="1200" cap="none" spc="0" normalizeH="0" baseline="0" noProof="0" dirty="0">
              <a:ln>
                <a:noFill/>
              </a:ln>
              <a:solidFill>
                <a:srgbClr val="2584C6"/>
              </a:solidFill>
              <a:effectLst/>
              <a:uLnTx/>
              <a:uFillTx/>
              <a:latin typeface="Calibri"/>
              <a:ea typeface="+mn-ea"/>
              <a:cs typeface="Arial" panose="020B0604020202020204" pitchFamily="34" charset="0"/>
            </a:endParaRPr>
          </a:p>
        </p:txBody>
      </p:sp>
      <p:sp>
        <p:nvSpPr>
          <p:cNvPr id="6" name="Rectangle 5">
            <a:extLst>
              <a:ext uri="{FF2B5EF4-FFF2-40B4-BE49-F238E27FC236}">
                <a16:creationId xmlns:a16="http://schemas.microsoft.com/office/drawing/2014/main" id="{B5F6B6A6-C489-4775-B048-CC6789D38A39}"/>
              </a:ext>
            </a:extLst>
          </p:cNvPr>
          <p:cNvSpPr>
            <a:spLocks noChangeArrowheads="1"/>
          </p:cNvSpPr>
          <p:nvPr/>
        </p:nvSpPr>
        <p:spPr bwMode="auto">
          <a:xfrm>
            <a:off x="3457339" y="3247474"/>
            <a:ext cx="2312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2584C6"/>
                </a:solidFill>
                <a:effectLst/>
                <a:uLnTx/>
                <a:uFillTx/>
                <a:latin typeface="Calibri"/>
                <a:ea typeface="+mn-ea"/>
                <a:cs typeface="Arial" panose="020B0604020202020204" pitchFamily="34" charset="0"/>
              </a:rPr>
              <a:t>experienced</a:t>
            </a:r>
            <a:r>
              <a:rPr kumimoji="0" lang="en-US" sz="2800" b="0" i="1" u="none" strike="noStrike" kern="1200" cap="none" spc="0" normalizeH="0" baseline="0" noProof="0" dirty="0">
                <a:ln>
                  <a:noFill/>
                </a:ln>
                <a:solidFill>
                  <a:srgbClr val="2584C6"/>
                </a:solidFill>
                <a:effectLst/>
                <a:uLnTx/>
                <a:uFillTx/>
                <a:latin typeface="Calibri"/>
                <a:ea typeface="+mn-ea"/>
                <a:cs typeface="Arial" panose="020B0604020202020204" pitchFamily="34" charset="0"/>
              </a:rPr>
              <a:t> </a:t>
            </a:r>
            <a:endParaRPr kumimoji="0" lang="en-US" sz="1800" b="0" i="0" u="none" strike="noStrike" kern="1200" cap="none" spc="0" normalizeH="0" baseline="0" noProof="0" dirty="0">
              <a:ln>
                <a:noFill/>
              </a:ln>
              <a:solidFill>
                <a:srgbClr val="2584C6"/>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40EEE040-30F8-4DBB-A8AE-D2351ADFCB55}"/>
              </a:ext>
            </a:extLst>
          </p:cNvPr>
          <p:cNvSpPr>
            <a:spLocks noChangeArrowheads="1"/>
          </p:cNvSpPr>
          <p:nvPr/>
        </p:nvSpPr>
        <p:spPr bwMode="auto">
          <a:xfrm>
            <a:off x="5004249" y="3637569"/>
            <a:ext cx="1400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2584C6"/>
                </a:solidFill>
                <a:effectLst/>
                <a:uLnTx/>
                <a:uFillTx/>
                <a:latin typeface="Calibri"/>
                <a:ea typeface="+mn-ea"/>
                <a:cs typeface="Arial" panose="020B0604020202020204" pitchFamily="34" charset="0"/>
              </a:rPr>
              <a:t>effects</a:t>
            </a:r>
            <a:r>
              <a:rPr kumimoji="0" lang="en-US" sz="2800" b="0" i="1" u="none" strike="noStrike" kern="1200" cap="none" spc="0" normalizeH="0" baseline="0" noProof="0" dirty="0">
                <a:ln>
                  <a:noFill/>
                </a:ln>
                <a:solidFill>
                  <a:srgbClr val="2584C6"/>
                </a:solidFill>
                <a:effectLst/>
                <a:uLnTx/>
                <a:uFillTx/>
                <a:latin typeface="Calibri"/>
                <a:ea typeface="+mn-ea"/>
                <a:cs typeface="Arial" panose="020B0604020202020204" pitchFamily="34" charset="0"/>
              </a:rPr>
              <a:t> </a:t>
            </a:r>
            <a:endParaRPr kumimoji="0" lang="en-US" sz="1800" b="0" i="0" u="none" strike="noStrike" kern="1200" cap="none" spc="0" normalizeH="0" baseline="0" noProof="0" dirty="0">
              <a:ln>
                <a:noFill/>
              </a:ln>
              <a:solidFill>
                <a:srgbClr val="2584C6"/>
              </a:solidFill>
              <a:effectLst/>
              <a:uLnTx/>
              <a:uFillTx/>
              <a:latin typeface="Calibri"/>
              <a:ea typeface="+mn-ea"/>
              <a:cs typeface="Arial" panose="020B0604020202020204" pitchFamily="34" charset="0"/>
            </a:endParaRPr>
          </a:p>
        </p:txBody>
      </p:sp>
      <p:sp>
        <p:nvSpPr>
          <p:cNvPr id="11" name="Rectangle 10">
            <a:extLst>
              <a:ext uri="{FF2B5EF4-FFF2-40B4-BE49-F238E27FC236}">
                <a16:creationId xmlns:a16="http://schemas.microsoft.com/office/drawing/2014/main" id="{76009C33-0AB6-42AE-89F8-798C62903FE0}"/>
              </a:ext>
            </a:extLst>
          </p:cNvPr>
          <p:cNvSpPr>
            <a:spLocks noChangeArrowheads="1"/>
          </p:cNvSpPr>
          <p:nvPr/>
        </p:nvSpPr>
        <p:spPr bwMode="auto">
          <a:xfrm>
            <a:off x="7027864" y="2340883"/>
            <a:ext cx="37480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2584C6"/>
                </a:solidFill>
                <a:effectLst/>
                <a:uLnTx/>
                <a:uFillTx/>
                <a:latin typeface="Calibri"/>
                <a:ea typeface="+mn-ea"/>
                <a:cs typeface="Arial" panose="020B0604020202020204" pitchFamily="34" charset="0"/>
              </a:rPr>
              <a:t>three key elements </a:t>
            </a:r>
          </a:p>
        </p:txBody>
      </p:sp>
    </p:spTree>
    <p:extLst>
      <p:ext uri="{BB962C8B-B14F-4D97-AF65-F5344CB8AC3E}">
        <p14:creationId xmlns:p14="http://schemas.microsoft.com/office/powerpoint/2010/main" val="2481067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00"/>
                                        <p:tgtEl>
                                          <p:spTgt spid="4"/>
                                        </p:tgtEl>
                                      </p:cBhvr>
                                    </p:animEffect>
                                  </p:childTnLst>
                                </p:cTn>
                              </p:par>
                            </p:childTnLst>
                          </p:cTn>
                        </p:par>
                        <p:par>
                          <p:cTn id="12" fill="hold" nodeType="afterGroup">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par>
                          <p:cTn id="16" fill="hold" nodeType="afterGroup">
                            <p:stCondLst>
                              <p:cond delay="2500"/>
                            </p:stCondLst>
                            <p:childTnLst>
                              <p:par>
                                <p:cTn id="17" presetID="6"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2">
            <a:extLst>
              <a:ext uri="{FF2B5EF4-FFF2-40B4-BE49-F238E27FC236}">
                <a16:creationId xmlns:a16="http://schemas.microsoft.com/office/drawing/2014/main" id="{EF504F4C-D8C7-45A2-BB78-169BE6BA65A5}"/>
              </a:ext>
            </a:extLst>
          </p:cNvPr>
          <p:cNvSpPr txBox="1">
            <a:spLocks noChangeArrowheads="1"/>
          </p:cNvSpPr>
          <p:nvPr/>
        </p:nvSpPr>
        <p:spPr bwMode="auto">
          <a:xfrm>
            <a:off x="0" y="5934076"/>
            <a:ext cx="121920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26628" name="Picture 4">
            <a:extLst>
              <a:ext uri="{FF2B5EF4-FFF2-40B4-BE49-F238E27FC236}">
                <a16:creationId xmlns:a16="http://schemas.microsoft.com/office/drawing/2014/main" id="{04C03348-3D1D-4B13-B82C-EF10BB44DF14}"/>
              </a:ext>
            </a:extLst>
          </p:cNvPr>
          <p:cNvPicPr>
            <a:picLocks noChangeAspect="1"/>
          </p:cNvPicPr>
          <p:nvPr/>
        </p:nvPicPr>
        <p:blipFill rotWithShape="1">
          <a:blip r:embed="rId3">
            <a:extLst>
              <a:ext uri="{28A0092B-C50C-407E-A947-70E740481C1C}">
                <a14:useLocalDpi xmlns:a14="http://schemas.microsoft.com/office/drawing/2010/main" val="0"/>
              </a:ext>
            </a:extLst>
          </a:blip>
          <a:srcRect l="6565" r="23263"/>
          <a:stretch/>
        </p:blipFill>
        <p:spPr bwMode="auto">
          <a:xfrm>
            <a:off x="7336862" y="1402852"/>
            <a:ext cx="1917720" cy="1818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29" name="Picture 5">
            <a:extLst>
              <a:ext uri="{FF2B5EF4-FFF2-40B4-BE49-F238E27FC236}">
                <a16:creationId xmlns:a16="http://schemas.microsoft.com/office/drawing/2014/main" id="{14F65F5C-0FB5-4989-A592-0486DF13D815}"/>
              </a:ext>
            </a:extLst>
          </p:cNvPr>
          <p:cNvPicPr>
            <a:picLocks noChangeAspect="1"/>
          </p:cNvPicPr>
          <p:nvPr/>
        </p:nvPicPr>
        <p:blipFill rotWithShape="1">
          <a:blip r:embed="rId4">
            <a:extLst>
              <a:ext uri="{28A0092B-C50C-407E-A947-70E740481C1C}">
                <a14:useLocalDpi xmlns:a14="http://schemas.microsoft.com/office/drawing/2010/main" val="0"/>
              </a:ext>
            </a:extLst>
          </a:blip>
          <a:srcRect l="4870" t="13850" r="5385" b="5710"/>
          <a:stretch/>
        </p:blipFill>
        <p:spPr bwMode="auto">
          <a:xfrm>
            <a:off x="3278964" y="4999600"/>
            <a:ext cx="2567997" cy="1726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1" name="Picture 7">
            <a:extLst>
              <a:ext uri="{FF2B5EF4-FFF2-40B4-BE49-F238E27FC236}">
                <a16:creationId xmlns:a16="http://schemas.microsoft.com/office/drawing/2014/main" id="{AE868D8F-5D3B-4FD4-B1F5-88DD492746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7140" y="2870773"/>
            <a:ext cx="1917721" cy="1898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4" name="Picture 8">
            <a:extLst>
              <a:ext uri="{FF2B5EF4-FFF2-40B4-BE49-F238E27FC236}">
                <a16:creationId xmlns:a16="http://schemas.microsoft.com/office/drawing/2014/main" id="{70F0CBC4-2E15-4971-838C-A98777AF5A0D}"/>
              </a:ext>
            </a:extLst>
          </p:cNvPr>
          <p:cNvPicPr>
            <a:picLocks noChangeAspect="1"/>
          </p:cNvPicPr>
          <p:nvPr/>
        </p:nvPicPr>
        <p:blipFill rotWithShape="1">
          <a:blip r:embed="rId6">
            <a:extLst>
              <a:ext uri="{28A0092B-C50C-407E-A947-70E740481C1C}">
                <a14:useLocalDpi xmlns:a14="http://schemas.microsoft.com/office/drawing/2010/main" val="0"/>
              </a:ext>
            </a:extLst>
          </a:blip>
          <a:srcRect b="5310"/>
          <a:stretch/>
        </p:blipFill>
        <p:spPr bwMode="auto">
          <a:xfrm>
            <a:off x="229816" y="1485410"/>
            <a:ext cx="2341599" cy="1653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5" name="Content Placeholder 3">
            <a:extLst>
              <a:ext uri="{FF2B5EF4-FFF2-40B4-BE49-F238E27FC236}">
                <a16:creationId xmlns:a16="http://schemas.microsoft.com/office/drawing/2014/main" id="{857D4213-AE12-4377-BFDE-4D74DFF59D72}"/>
              </a:ext>
            </a:extLst>
          </p:cNvPr>
          <p:cNvPicPr>
            <a:picLocks noGrp="1" noChangeAspect="1" noChangeArrowheads="1"/>
          </p:cNvPicPr>
          <p:nvPr>
            <p:ph idx="4294967295"/>
          </p:nvPr>
        </p:nvPicPr>
        <p:blipFill rotWithShape="1">
          <a:blip r:embed="rId7">
            <a:extLst>
              <a:ext uri="{28A0092B-C50C-407E-A947-70E740481C1C}">
                <a14:useLocalDpi xmlns:a14="http://schemas.microsoft.com/office/drawing/2010/main" val="0"/>
              </a:ext>
            </a:extLst>
          </a:blip>
          <a:stretch/>
        </p:blipFill>
        <p:spPr>
          <a:xfrm>
            <a:off x="215477" y="5004529"/>
            <a:ext cx="2487620" cy="1716458"/>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45368362-B010-4690-9407-1565E4A812E5}"/>
              </a:ext>
            </a:extLst>
          </p:cNvPr>
          <p:cNvPicPr>
            <a:picLocks noChangeAspect="1"/>
          </p:cNvPicPr>
          <p:nvPr/>
        </p:nvPicPr>
        <p:blipFill rotWithShape="1">
          <a:blip r:embed="rId8">
            <a:extLst>
              <a:ext uri="{28A0092B-C50C-407E-A947-70E740481C1C}">
                <a14:useLocalDpi xmlns:a14="http://schemas.microsoft.com/office/drawing/2010/main" val="0"/>
              </a:ext>
            </a:extLst>
          </a:blip>
          <a:srcRect l="3729" r="4202"/>
          <a:stretch/>
        </p:blipFill>
        <p:spPr bwMode="auto">
          <a:xfrm>
            <a:off x="9553836" y="1468265"/>
            <a:ext cx="2331775" cy="1687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1A2BF5E7-A6F9-4AE4-9A67-967BB558571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06517" y="1455986"/>
            <a:ext cx="2130023" cy="1712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6" name="Picture 3">
            <a:extLst>
              <a:ext uri="{FF2B5EF4-FFF2-40B4-BE49-F238E27FC236}">
                <a16:creationId xmlns:a16="http://schemas.microsoft.com/office/drawing/2014/main" id="{0533B73A-4053-4A2C-B965-A10A1C1A01CE}"/>
              </a:ext>
            </a:extLst>
          </p:cNvPr>
          <p:cNvPicPr>
            <a:picLocks noChangeAspect="1"/>
          </p:cNvPicPr>
          <p:nvPr/>
        </p:nvPicPr>
        <p:blipFill rotWithShape="1">
          <a:blip r:embed="rId10">
            <a:extLst>
              <a:ext uri="{28A0092B-C50C-407E-A947-70E740481C1C}">
                <a14:useLocalDpi xmlns:a14="http://schemas.microsoft.com/office/drawing/2010/main" val="0"/>
              </a:ext>
            </a:extLst>
          </a:blip>
          <a:srcRect l="18797" r="10051"/>
          <a:stretch/>
        </p:blipFill>
        <p:spPr bwMode="auto">
          <a:xfrm>
            <a:off x="9467576" y="5018771"/>
            <a:ext cx="2478412" cy="1687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BFBDFAD5-F23D-4D77-B698-C7E15D418E2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22828" y="5004529"/>
            <a:ext cx="2468880" cy="1716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33626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fade">
                                      <p:cBhvr>
                                        <p:cTn id="7" dur="1000"/>
                                        <p:tgtEl>
                                          <p:spTgt spid="26631"/>
                                        </p:tgtEl>
                                      </p:cBhvr>
                                    </p:animEffect>
                                    <p:anim calcmode="lin" valueType="num">
                                      <p:cBhvr>
                                        <p:cTn id="8" dur="1000" fill="hold"/>
                                        <p:tgtEl>
                                          <p:spTgt spid="26631"/>
                                        </p:tgtEl>
                                        <p:attrNameLst>
                                          <p:attrName>ppt_x</p:attrName>
                                        </p:attrNameLst>
                                      </p:cBhvr>
                                      <p:tavLst>
                                        <p:tav tm="0">
                                          <p:val>
                                            <p:strVal val="#ppt_x"/>
                                          </p:val>
                                        </p:tav>
                                        <p:tav tm="100000">
                                          <p:val>
                                            <p:strVal val="#ppt_x"/>
                                          </p:val>
                                        </p:tav>
                                      </p:tavLst>
                                    </p:anim>
                                    <p:anim calcmode="lin" valueType="num">
                                      <p:cBhvr>
                                        <p:cTn id="9" dur="1000" fill="hold"/>
                                        <p:tgtEl>
                                          <p:spTgt spid="2663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6634"/>
                                        </p:tgtEl>
                                        <p:attrNameLst>
                                          <p:attrName>style.visibility</p:attrName>
                                        </p:attrNameLst>
                                      </p:cBhvr>
                                      <p:to>
                                        <p:strVal val="visible"/>
                                      </p:to>
                                    </p:set>
                                    <p:animEffect transition="in" filter="fade">
                                      <p:cBhvr>
                                        <p:cTn id="21" dur="1000"/>
                                        <p:tgtEl>
                                          <p:spTgt spid="26634"/>
                                        </p:tgtEl>
                                      </p:cBhvr>
                                    </p:animEffect>
                                    <p:anim calcmode="lin" valueType="num">
                                      <p:cBhvr>
                                        <p:cTn id="22" dur="1000" fill="hold"/>
                                        <p:tgtEl>
                                          <p:spTgt spid="26634"/>
                                        </p:tgtEl>
                                        <p:attrNameLst>
                                          <p:attrName>ppt_x</p:attrName>
                                        </p:attrNameLst>
                                      </p:cBhvr>
                                      <p:tavLst>
                                        <p:tav tm="0">
                                          <p:val>
                                            <p:strVal val="#ppt_x"/>
                                          </p:val>
                                        </p:tav>
                                        <p:tav tm="100000">
                                          <p:val>
                                            <p:strVal val="#ppt_x"/>
                                          </p:val>
                                        </p:tav>
                                      </p:tavLst>
                                    </p:anim>
                                    <p:anim calcmode="lin" valueType="num">
                                      <p:cBhvr>
                                        <p:cTn id="23" dur="1000" fill="hold"/>
                                        <p:tgtEl>
                                          <p:spTgt spid="2663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6628"/>
                                        </p:tgtEl>
                                        <p:attrNameLst>
                                          <p:attrName>style.visibility</p:attrName>
                                        </p:attrNameLst>
                                      </p:cBhvr>
                                      <p:to>
                                        <p:strVal val="visible"/>
                                      </p:to>
                                    </p:set>
                                    <p:animEffect transition="in" filter="fade">
                                      <p:cBhvr>
                                        <p:cTn id="28" dur="500"/>
                                        <p:tgtEl>
                                          <p:spTgt spid="266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6629"/>
                                        </p:tgtEl>
                                        <p:attrNameLst>
                                          <p:attrName>style.visibility</p:attrName>
                                        </p:attrNameLst>
                                      </p:cBhvr>
                                      <p:to>
                                        <p:strVal val="visible"/>
                                      </p:to>
                                    </p:set>
                                    <p:animEffect transition="in" filter="fade">
                                      <p:cBhvr>
                                        <p:cTn id="33" dur="1000"/>
                                        <p:tgtEl>
                                          <p:spTgt spid="26629"/>
                                        </p:tgtEl>
                                      </p:cBhvr>
                                    </p:animEffect>
                                    <p:anim calcmode="lin" valueType="num">
                                      <p:cBhvr>
                                        <p:cTn id="34" dur="1000" fill="hold"/>
                                        <p:tgtEl>
                                          <p:spTgt spid="26629"/>
                                        </p:tgtEl>
                                        <p:attrNameLst>
                                          <p:attrName>ppt_x</p:attrName>
                                        </p:attrNameLst>
                                      </p:cBhvr>
                                      <p:tavLst>
                                        <p:tav tm="0">
                                          <p:val>
                                            <p:strVal val="#ppt_x"/>
                                          </p:val>
                                        </p:tav>
                                        <p:tav tm="100000">
                                          <p:val>
                                            <p:strVal val="#ppt_x"/>
                                          </p:val>
                                        </p:tav>
                                      </p:tavLst>
                                    </p:anim>
                                    <p:anim calcmode="lin" valueType="num">
                                      <p:cBhvr>
                                        <p:cTn id="35" dur="1000" fill="hold"/>
                                        <p:tgtEl>
                                          <p:spTgt spid="2662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6635"/>
                                        </p:tgtEl>
                                        <p:attrNameLst>
                                          <p:attrName>style.visibility</p:attrName>
                                        </p:attrNameLst>
                                      </p:cBhvr>
                                      <p:to>
                                        <p:strVal val="visible"/>
                                      </p:to>
                                    </p:set>
                                    <p:animEffect transition="in" filter="fade">
                                      <p:cBhvr>
                                        <p:cTn id="40" dur="500"/>
                                        <p:tgtEl>
                                          <p:spTgt spid="2663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24586"/>
                                        </p:tgtEl>
                                        <p:attrNameLst>
                                          <p:attrName>style.visibility</p:attrName>
                                        </p:attrNameLst>
                                      </p:cBhvr>
                                      <p:to>
                                        <p:strVal val="visible"/>
                                      </p:to>
                                    </p:set>
                                    <p:animEffect transition="in" filter="fade">
                                      <p:cBhvr>
                                        <p:cTn id="55" dur="1000"/>
                                        <p:tgtEl>
                                          <p:spTgt spid="24586"/>
                                        </p:tgtEl>
                                      </p:cBhvr>
                                    </p:animEffect>
                                    <p:anim calcmode="lin" valueType="num">
                                      <p:cBhvr>
                                        <p:cTn id="56" dur="1000" fill="hold"/>
                                        <p:tgtEl>
                                          <p:spTgt spid="24586"/>
                                        </p:tgtEl>
                                        <p:attrNameLst>
                                          <p:attrName>ppt_x</p:attrName>
                                        </p:attrNameLst>
                                      </p:cBhvr>
                                      <p:tavLst>
                                        <p:tav tm="0">
                                          <p:val>
                                            <p:strVal val="#ppt_x"/>
                                          </p:val>
                                        </p:tav>
                                        <p:tav tm="100000">
                                          <p:val>
                                            <p:strVal val="#ppt_x"/>
                                          </p:val>
                                        </p:tav>
                                      </p:tavLst>
                                    </p:anim>
                                    <p:anim calcmode="lin" valueType="num">
                                      <p:cBhvr>
                                        <p:cTn id="57" dur="1000" fill="hold"/>
                                        <p:tgtEl>
                                          <p:spTgt spid="245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4D44-96C1-4FF9-95B4-08875CEFE062}"/>
              </a:ext>
            </a:extLst>
          </p:cNvPr>
          <p:cNvSpPr>
            <a:spLocks noGrp="1"/>
          </p:cNvSpPr>
          <p:nvPr>
            <p:ph type="title"/>
          </p:nvPr>
        </p:nvSpPr>
        <p:spPr>
          <a:xfrm>
            <a:off x="609600" y="1398451"/>
            <a:ext cx="10972800" cy="6480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fontAlgn="auto">
              <a:spcAft>
                <a:spcPts val="0"/>
              </a:spcAft>
            </a:pPr>
            <a:r>
              <a:rPr lang="en-US" sz="4000" dirty="0">
                <a:latin typeface="+mn-lt"/>
              </a:rPr>
              <a:t>Historical Trauma</a:t>
            </a:r>
          </a:p>
        </p:txBody>
      </p:sp>
      <p:sp>
        <p:nvSpPr>
          <p:cNvPr id="3" name="Content Placeholder 2">
            <a:extLst>
              <a:ext uri="{FF2B5EF4-FFF2-40B4-BE49-F238E27FC236}">
                <a16:creationId xmlns:a16="http://schemas.microsoft.com/office/drawing/2014/main" id="{D9736CAE-BE63-46B8-BC27-A5FE684850FA}"/>
              </a:ext>
            </a:extLst>
          </p:cNvPr>
          <p:cNvSpPr>
            <a:spLocks noGrp="1"/>
          </p:cNvSpPr>
          <p:nvPr>
            <p:ph idx="1"/>
          </p:nvPr>
        </p:nvSpPr>
        <p:spPr>
          <a:xfrm>
            <a:off x="609600" y="2080984"/>
            <a:ext cx="10972800" cy="3555883"/>
          </a:xfrm>
        </p:spPr>
        <p:txBody>
          <a:bodyPr>
            <a:noAutofit/>
          </a:bodyPr>
          <a:lstStyle/>
          <a:p>
            <a:pPr marL="0" indent="0" algn="ctr">
              <a:spcBef>
                <a:spcPts val="0"/>
              </a:spcBef>
              <a:buNone/>
              <a:defRPr/>
            </a:pPr>
            <a:r>
              <a:rPr lang="en-US" altLang="en-US" sz="3000" dirty="0">
                <a:latin typeface="+mj-lt"/>
                <a:cs typeface="Arial" pitchFamily="34" charset="0"/>
              </a:rPr>
              <a:t>“Cumulative emotional and psychological wounding, over the lifespan and across generations, emanating from massive group trauma experiences.” </a:t>
            </a:r>
          </a:p>
          <a:p>
            <a:pPr marL="0" indent="0" algn="r">
              <a:spcBef>
                <a:spcPts val="0"/>
              </a:spcBef>
              <a:buNone/>
              <a:defRPr/>
            </a:pPr>
            <a:r>
              <a:rPr lang="en-US" altLang="en-US" sz="1200" dirty="0">
                <a:latin typeface="+mj-lt"/>
                <a:cs typeface="Arial" pitchFamily="34" charset="0"/>
              </a:rPr>
              <a:t>Yellow Horse Brave Heart, 2003</a:t>
            </a:r>
          </a:p>
          <a:p>
            <a:pPr marL="0" indent="0" algn="r">
              <a:buNone/>
              <a:defRPr/>
            </a:pPr>
            <a:r>
              <a:rPr lang="en-US" altLang="en-US" sz="1200" dirty="0">
                <a:latin typeface="+mj-lt"/>
                <a:cs typeface="Arial" pitchFamily="34" charset="0"/>
              </a:rPr>
              <a:t>Rethinking Historical Trauma:  Narratives of Resilience, Aaron R. Denham, 2008 </a:t>
            </a:r>
          </a:p>
          <a:p>
            <a:pPr marL="0" indent="0" algn="r">
              <a:buNone/>
              <a:defRPr/>
            </a:pPr>
            <a:r>
              <a:rPr lang="en-US" sz="800" i="1" dirty="0">
                <a:solidFill>
                  <a:prstClr val="black"/>
                </a:solidFill>
                <a:latin typeface="Calibri"/>
                <a:cs typeface="Arial" panose="020B0604020202020204" pitchFamily="34" charset="0"/>
              </a:rPr>
              <a:t>Historical Trauma and Cultural Healing</a:t>
            </a:r>
            <a:r>
              <a:rPr lang="en-US" sz="800" dirty="0">
                <a:solidFill>
                  <a:prstClr val="black"/>
                </a:solidFill>
                <a:latin typeface="Calibri"/>
                <a:cs typeface="Arial" panose="020B0604020202020204" pitchFamily="34" charset="0"/>
              </a:rPr>
              <a:t>, University of Minnesota Extension </a:t>
            </a:r>
            <a:r>
              <a:rPr lang="en-US" sz="800" dirty="0">
                <a:solidFill>
                  <a:prstClr val="black"/>
                </a:solidFill>
                <a:latin typeface="Calibri"/>
                <a:cs typeface="Arial" panose="020B0604020202020204" pitchFamily="34" charset="0"/>
                <a:hlinkClick r:id="rId3"/>
              </a:rPr>
              <a:t>http://www.extension.umn.edu/family/cyfc/our-programs/historical-trauma-and-cultural-healing/</a:t>
            </a:r>
            <a:endParaRPr lang="en-US" sz="800" dirty="0">
              <a:solidFill>
                <a:prstClr val="black"/>
              </a:solidFill>
              <a:latin typeface="Calibri"/>
              <a:cs typeface="Arial" panose="020B0604020202020204" pitchFamily="34" charset="0"/>
            </a:endParaRPr>
          </a:p>
          <a:p>
            <a:pPr marL="0" indent="0" algn="r">
              <a:buNone/>
              <a:defRPr/>
            </a:pPr>
            <a:endParaRPr lang="en-US" altLang="en-US" sz="1200" dirty="0">
              <a:latin typeface="+mj-lt"/>
              <a:cs typeface="Arial" pitchFamily="34" charset="0"/>
            </a:endParaRPr>
          </a:p>
          <a:p>
            <a:pPr marL="0" indent="0">
              <a:buNone/>
              <a:defRPr/>
            </a:pPr>
            <a:endParaRPr lang="en-US" sz="1800" dirty="0">
              <a:latin typeface="+mj-lt"/>
            </a:endParaRPr>
          </a:p>
          <a:p>
            <a:pPr marL="0" indent="0">
              <a:buNone/>
              <a:defRPr/>
            </a:pPr>
            <a:endParaRPr lang="en-US" sz="1800" dirty="0">
              <a:latin typeface="+mj-lt"/>
            </a:endParaRPr>
          </a:p>
          <a:p>
            <a:pPr marL="0" indent="0">
              <a:buNone/>
              <a:defRPr/>
            </a:pPr>
            <a:endParaRPr lang="en-US" sz="1800" dirty="0">
              <a:latin typeface="+mj-lt"/>
            </a:endParaRPr>
          </a:p>
          <a:p>
            <a:pPr marL="0" indent="0">
              <a:buNone/>
              <a:defRPr/>
            </a:pPr>
            <a:endParaRPr lang="en-US" sz="1800" dirty="0">
              <a:latin typeface="+mj-lt"/>
            </a:endParaRPr>
          </a:p>
        </p:txBody>
      </p:sp>
      <p:pic>
        <p:nvPicPr>
          <p:cNvPr id="280581" name="Picture 3">
            <a:extLst>
              <a:ext uri="{FF2B5EF4-FFF2-40B4-BE49-F238E27FC236}">
                <a16:creationId xmlns:a16="http://schemas.microsoft.com/office/drawing/2014/main" id="{F80414B2-F925-490B-957A-8438D23DDF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4752" y="4115519"/>
            <a:ext cx="6022496" cy="200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54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D601-C8E7-4015-B0BC-44AB5DA810B2}"/>
              </a:ext>
            </a:extLst>
          </p:cNvPr>
          <p:cNvSpPr>
            <a:spLocks noGrp="1"/>
          </p:cNvSpPr>
          <p:nvPr>
            <p:ph type="title"/>
          </p:nvPr>
        </p:nvSpPr>
        <p:spPr>
          <a:xfrm>
            <a:off x="695863" y="2335222"/>
            <a:ext cx="3988351" cy="218755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fontAlgn="auto">
              <a:spcAft>
                <a:spcPts val="0"/>
              </a:spcAft>
            </a:pPr>
            <a:r>
              <a:rPr lang="en-US" sz="4000" dirty="0">
                <a:latin typeface="+mn-lt"/>
              </a:rPr>
              <a:t>Intergenerational and Historical Traumatic Events </a:t>
            </a:r>
          </a:p>
        </p:txBody>
      </p:sp>
      <p:graphicFrame>
        <p:nvGraphicFramePr>
          <p:cNvPr id="3" name="Diagram 2">
            <a:extLst>
              <a:ext uri="{FF2B5EF4-FFF2-40B4-BE49-F238E27FC236}">
                <a16:creationId xmlns:a16="http://schemas.microsoft.com/office/drawing/2014/main" id="{F7559F37-F1AE-474A-BB47-7804040F8559}"/>
              </a:ext>
            </a:extLst>
          </p:cNvPr>
          <p:cNvGraphicFramePr/>
          <p:nvPr>
            <p:extLst>
              <p:ext uri="{D42A27DB-BD31-4B8C-83A1-F6EECF244321}">
                <p14:modId xmlns:p14="http://schemas.microsoft.com/office/powerpoint/2010/main" val="2895263181"/>
              </p:ext>
            </p:extLst>
          </p:nvPr>
        </p:nvGraphicFramePr>
        <p:xfrm>
          <a:off x="4597951" y="1232035"/>
          <a:ext cx="7154033" cy="4956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804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hape 1846">
            <a:extLst>
              <a:ext uri="{FF2B5EF4-FFF2-40B4-BE49-F238E27FC236}">
                <a16:creationId xmlns:a16="http://schemas.microsoft.com/office/drawing/2014/main" id="{6B7BD757-EDA4-4076-91D7-D31CA3AFA095}"/>
              </a:ext>
            </a:extLst>
          </p:cNvPr>
          <p:cNvSpPr txBox="1">
            <a:spLocks noGrp="1"/>
          </p:cNvSpPr>
          <p:nvPr>
            <p:ph type="title"/>
          </p:nvPr>
        </p:nvSpPr>
        <p:spPr>
          <a:xfrm>
            <a:off x="609600" y="1541618"/>
            <a:ext cx="10972800" cy="57288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fontAlgn="auto">
              <a:spcAft>
                <a:spcPts val="0"/>
              </a:spcAft>
            </a:pPr>
            <a:r>
              <a:rPr lang="en-US" altLang="en-US" sz="4000" dirty="0">
                <a:latin typeface="+mn-lt"/>
                <a:sym typeface="Arial" panose="020B0604020202020204" pitchFamily="34" charset="0"/>
              </a:rPr>
              <a:t>Trauma Shapes our Beliefs</a:t>
            </a:r>
          </a:p>
        </p:txBody>
      </p:sp>
      <p:pic>
        <p:nvPicPr>
          <p:cNvPr id="273411" name="Shape 1847">
            <a:extLst>
              <a:ext uri="{FF2B5EF4-FFF2-40B4-BE49-F238E27FC236}">
                <a16:creationId xmlns:a16="http://schemas.microsoft.com/office/drawing/2014/main" id="{45EC8C29-C254-4D76-9497-0512C164842B}"/>
              </a:ext>
            </a:extLst>
          </p:cNvPr>
          <p:cNvPicPr>
            <a:picLocks noGrp="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705360" y="2277111"/>
            <a:ext cx="3048000" cy="20421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3412" name="Shape 1848">
            <a:extLst>
              <a:ext uri="{FF2B5EF4-FFF2-40B4-BE49-F238E27FC236}">
                <a16:creationId xmlns:a16="http://schemas.microsoft.com/office/drawing/2014/main" id="{37C19BEA-D78D-4A32-BD3C-446AC656B80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9799" y="2277111"/>
            <a:ext cx="2560319" cy="192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9" name="Shape 1849">
            <a:extLst>
              <a:ext uri="{FF2B5EF4-FFF2-40B4-BE49-F238E27FC236}">
                <a16:creationId xmlns:a16="http://schemas.microsoft.com/office/drawing/2014/main" id="{329ED51E-C9BE-4D59-9F81-97A69BE79825}"/>
              </a:ext>
            </a:extLst>
          </p:cNvPr>
          <p:cNvSpPr txBox="1"/>
          <p:nvPr/>
        </p:nvSpPr>
        <p:spPr>
          <a:xfrm>
            <a:off x="1150654" y="4448176"/>
            <a:ext cx="2157412" cy="522287"/>
          </a:xfrm>
          <a:prstGeom prst="rect">
            <a:avLst/>
          </a:prstGeom>
          <a:noFill/>
          <a:ln>
            <a:noFill/>
          </a:ln>
        </p:spPr>
        <p:txBody>
          <a:bodyPr lIns="91425" tIns="45700" rIns="91425" bIns="45700"/>
          <a:lstStyle/>
          <a:p>
            <a:pPr marL="0" marR="0" lvl="0" indent="0" algn="ctr" defTabSz="914400" rtl="0" eaLnBrk="1" fontAlgn="auto" latinLnBrk="0" hangingPunct="1">
              <a:lnSpc>
                <a:spcPct val="100000"/>
              </a:lnSpc>
              <a:spcBef>
                <a:spcPts val="0"/>
              </a:spcBef>
              <a:spcAft>
                <a:spcPts val="0"/>
              </a:spcAft>
              <a:buClr>
                <a:srgbClr val="000000"/>
              </a:buClr>
              <a:buSzPct val="25000"/>
              <a:buFontTx/>
              <a:buNone/>
              <a:tabLst/>
              <a:defRPr/>
            </a:pPr>
            <a:r>
              <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rPr>
              <a:t>Worldview</a:t>
            </a:r>
          </a:p>
        </p:txBody>
      </p:sp>
      <p:sp>
        <p:nvSpPr>
          <p:cNvPr id="1850" name="Shape 1850">
            <a:extLst>
              <a:ext uri="{FF2B5EF4-FFF2-40B4-BE49-F238E27FC236}">
                <a16:creationId xmlns:a16="http://schemas.microsoft.com/office/drawing/2014/main" id="{C3E2182C-CEA3-41C1-861C-4D6D8CFCB195}"/>
              </a:ext>
            </a:extLst>
          </p:cNvPr>
          <p:cNvSpPr txBox="1"/>
          <p:nvPr/>
        </p:nvSpPr>
        <p:spPr>
          <a:xfrm>
            <a:off x="8860145" y="4446588"/>
            <a:ext cx="2079625" cy="523875"/>
          </a:xfrm>
          <a:prstGeom prst="rect">
            <a:avLst/>
          </a:prstGeom>
          <a:noFill/>
          <a:ln>
            <a:noFill/>
          </a:ln>
        </p:spPr>
        <p:txBody>
          <a:bodyPr lIns="91425" tIns="45700" rIns="91425" bIns="45700"/>
          <a:lstStyle/>
          <a:p>
            <a:pPr marL="0" marR="0" lvl="0" indent="0" algn="ctr" defTabSz="914400" rtl="0" eaLnBrk="1" fontAlgn="auto" latinLnBrk="0" hangingPunct="1">
              <a:lnSpc>
                <a:spcPct val="100000"/>
              </a:lnSpc>
              <a:spcBef>
                <a:spcPts val="0"/>
              </a:spcBef>
              <a:spcAft>
                <a:spcPts val="0"/>
              </a:spcAft>
              <a:buClr>
                <a:srgbClr val="000000"/>
              </a:buClr>
              <a:buSzPct val="25000"/>
              <a:buFontTx/>
              <a:buNone/>
              <a:tabLst/>
              <a:defRPr/>
            </a:pPr>
            <a:r>
              <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rPr>
              <a:t>Spirituality</a:t>
            </a:r>
          </a:p>
        </p:txBody>
      </p:sp>
      <p:sp>
        <p:nvSpPr>
          <p:cNvPr id="1851" name="Shape 1851">
            <a:extLst>
              <a:ext uri="{FF2B5EF4-FFF2-40B4-BE49-F238E27FC236}">
                <a16:creationId xmlns:a16="http://schemas.microsoft.com/office/drawing/2014/main" id="{4EA57721-64CC-45AE-8893-8B5E9A0C42D4}"/>
              </a:ext>
            </a:extLst>
          </p:cNvPr>
          <p:cNvSpPr txBox="1"/>
          <p:nvPr/>
        </p:nvSpPr>
        <p:spPr>
          <a:xfrm>
            <a:off x="5226050" y="2209879"/>
            <a:ext cx="1739900" cy="522287"/>
          </a:xfrm>
          <a:prstGeom prst="rect">
            <a:avLst/>
          </a:prstGeom>
          <a:noFill/>
          <a:ln>
            <a:noFill/>
          </a:ln>
        </p:spPr>
        <p:txBody>
          <a:bodyPr lIns="91425" tIns="45700" rIns="91425" bIns="45700"/>
          <a:lstStyle/>
          <a:p>
            <a:pPr marL="0" marR="0" lvl="0" indent="0" algn="ctr" defTabSz="914400" rtl="0" eaLnBrk="1" fontAlgn="auto" latinLnBrk="0" hangingPunct="1">
              <a:lnSpc>
                <a:spcPct val="100000"/>
              </a:lnSpc>
              <a:spcBef>
                <a:spcPts val="0"/>
              </a:spcBef>
              <a:spcAft>
                <a:spcPts val="0"/>
              </a:spcAft>
              <a:buClr>
                <a:srgbClr val="000000"/>
              </a:buClr>
              <a:buSzPct val="25000"/>
              <a:buFontTx/>
              <a:buNone/>
              <a:tabLst/>
              <a:defRPr/>
            </a:pPr>
            <a:r>
              <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rPr>
              <a:t>Identity</a:t>
            </a:r>
          </a:p>
        </p:txBody>
      </p:sp>
      <p:pic>
        <p:nvPicPr>
          <p:cNvPr id="273417" name="Shape 1853" descr="C:\Users\karenj\AppData\Local\Microsoft\Windows\Temporary Internet Files\Content.IE5\GS6I7GP7\identity_face_titlepage[1].jpg">
            <a:extLst>
              <a:ext uri="{FF2B5EF4-FFF2-40B4-BE49-F238E27FC236}">
                <a16:creationId xmlns:a16="http://schemas.microsoft.com/office/drawing/2014/main" id="{3AC2DB08-9F94-4061-B7F5-122BAABEF10F}"/>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1915" y="3145039"/>
            <a:ext cx="2276526" cy="2348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4689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hape 77">
            <a:extLst>
              <a:ext uri="{FF2B5EF4-FFF2-40B4-BE49-F238E27FC236}">
                <a16:creationId xmlns:a16="http://schemas.microsoft.com/office/drawing/2014/main" id="{17292015-28F1-485C-84DD-100E7DAB8587}"/>
              </a:ext>
            </a:extLst>
          </p:cNvPr>
          <p:cNvSpPr>
            <a:spLocks noGrp="1"/>
          </p:cNvSpPr>
          <p:nvPr>
            <p:ph type="sldNum" sz="quarter" idx="4294967295"/>
          </p:nvPr>
        </p:nvSpPr>
        <p:spPr bwMode="auto">
          <a:xfrm>
            <a:off x="10763250" y="5556250"/>
            <a:ext cx="1428750" cy="203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fld id="{1103BCBD-942C-485B-A9CD-9824402EFF5F}" type="slidenum">
              <a:rPr kumimoji="0" lang="en-US" altLang="en-US" sz="900" b="0" i="0" u="none" strike="noStrike" kern="0" cap="none" spc="0" normalizeH="0" baseline="0" noProof="0">
                <a:ln>
                  <a:noFill/>
                </a:ln>
                <a:solidFill>
                  <a:srgbClr val="888888"/>
                </a:solidFill>
                <a:effectLst/>
                <a:uLnTx/>
                <a:uFillTx/>
                <a:latin typeface="Calibri" panose="020F0502020204030204" pitchFamily="34" charset="0"/>
                <a:ea typeface="+mn-ea"/>
                <a:cs typeface="Arial" panose="020B0604020202020204" pitchFamily="34" charset="0"/>
                <a:sym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t>7</a:t>
            </a:fld>
            <a:endParaRPr kumimoji="0" lang="en-US" altLang="en-US" sz="900" b="0" i="0" u="none" strike="noStrike" kern="0" cap="none" spc="0" normalizeH="0" baseline="0" noProof="0">
              <a:ln>
                <a:noFill/>
              </a:ln>
              <a:solidFill>
                <a:srgbClr val="888888"/>
              </a:solidFill>
              <a:effectLst/>
              <a:uLnTx/>
              <a:uFillTx/>
              <a:latin typeface="Calibri" panose="020F0502020204030204" pitchFamily="34" charset="0"/>
              <a:ea typeface="+mn-ea"/>
              <a:cs typeface="Arial" panose="020B0604020202020204" pitchFamily="34" charset="0"/>
              <a:sym typeface="Helvetica" panose="020B0604020202020204" pitchFamily="34" charset="0"/>
            </a:endParaRPr>
          </a:p>
        </p:txBody>
      </p:sp>
      <p:sp>
        <p:nvSpPr>
          <p:cNvPr id="73" name="Shape 73">
            <a:extLst>
              <a:ext uri="{FF2B5EF4-FFF2-40B4-BE49-F238E27FC236}">
                <a16:creationId xmlns:a16="http://schemas.microsoft.com/office/drawing/2014/main" id="{02F38AD1-BB5F-4D50-A2E8-86FC2DC00D87}"/>
              </a:ext>
            </a:extLst>
          </p:cNvPr>
          <p:cNvSpPr/>
          <p:nvPr/>
        </p:nvSpPr>
        <p:spPr>
          <a:xfrm>
            <a:off x="6153150" y="2457450"/>
            <a:ext cx="3200400" cy="3143250"/>
          </a:xfrm>
          <a:prstGeom prst="rect">
            <a:avLst/>
          </a:prstGeom>
          <a:ln w="12700">
            <a:miter lim="400000"/>
          </a:ln>
          <a:extLst>
            <a:ext uri="{C572A759-6A51-4108-AA02-DFA0A04FC94B}"/>
          </a:extLst>
        </p:spPr>
        <p:txBody>
          <a:bodyPr lIns="0" tIns="0" rIns="0" bIns="0">
            <a:normAutofit/>
          </a:bodyPr>
          <a:lstStyle/>
          <a:p>
            <a:pPr marL="257175" marR="0" lvl="0" indent="-257175" algn="l" defTabSz="914400" rtl="0" eaLnBrk="1" fontAlgn="auto" latinLnBrk="0" hangingPunct="1">
              <a:lnSpc>
                <a:spcPct val="80000"/>
              </a:lnSpc>
              <a:spcBef>
                <a:spcPts val="0"/>
              </a:spcBef>
              <a:spcAft>
                <a:spcPts val="0"/>
              </a:spcAft>
              <a:buClr>
                <a:srgbClr val="558ED5"/>
              </a:buClr>
              <a:buSzPct val="100000"/>
              <a:buFont typeface="Helvetica"/>
              <a:buChar char="•"/>
              <a:tabLst/>
              <a:defRPr/>
            </a:pPr>
            <a:endParaRPr kumimoji="0" sz="2100" b="1" i="0" u="none" strike="noStrike" kern="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Helvetica"/>
            </a:endParaRPr>
          </a:p>
        </p:txBody>
      </p:sp>
      <p:sp>
        <p:nvSpPr>
          <p:cNvPr id="74" name="Shape 74">
            <a:extLst>
              <a:ext uri="{FF2B5EF4-FFF2-40B4-BE49-F238E27FC236}">
                <a16:creationId xmlns:a16="http://schemas.microsoft.com/office/drawing/2014/main" id="{C89FF7E0-EDE9-426C-B9B6-A985E750F8A0}"/>
              </a:ext>
            </a:extLst>
          </p:cNvPr>
          <p:cNvSpPr/>
          <p:nvPr/>
        </p:nvSpPr>
        <p:spPr>
          <a:xfrm>
            <a:off x="3238500" y="1714501"/>
            <a:ext cx="2286000" cy="461963"/>
          </a:xfrm>
          <a:prstGeom prst="rect">
            <a:avLst/>
          </a:prstGeom>
          <a:ln w="12700">
            <a:miter lim="400000"/>
          </a:ln>
          <a:extLst>
            <a:ext uri="{C572A759-6A51-4108-AA02-DFA0A04FC94B}"/>
          </a:extLst>
        </p:spPr>
        <p:txBody>
          <a:bodyPr lIns="34289" rIns="34289">
            <a:spAutoFit/>
          </a:bodyPr>
          <a:lstStyle>
            <a:lvl1pPr algn="ctr">
              <a:defRPr sz="2800">
                <a:solidFill>
                  <a:srgbClr val="17375E"/>
                </a:solidFill>
                <a:latin typeface="+mn-lt"/>
                <a:ea typeface="+mn-ea"/>
                <a:cs typeface="+mn-cs"/>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2400" b="1" i="0" u="none" strike="noStrike" kern="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Helvetica"/>
            </a:endParaRPr>
          </a:p>
        </p:txBody>
      </p:sp>
      <p:graphicFrame>
        <p:nvGraphicFramePr>
          <p:cNvPr id="2" name="Diagram 1">
            <a:extLst>
              <a:ext uri="{FF2B5EF4-FFF2-40B4-BE49-F238E27FC236}">
                <a16:creationId xmlns:a16="http://schemas.microsoft.com/office/drawing/2014/main" id="{AD5FA114-0D0A-44B7-A1E2-42E3C47A4ADD}"/>
              </a:ext>
            </a:extLst>
          </p:cNvPr>
          <p:cNvGraphicFramePr/>
          <p:nvPr>
            <p:extLst>
              <p:ext uri="{D42A27DB-BD31-4B8C-83A1-F6EECF244321}">
                <p14:modId xmlns:p14="http://schemas.microsoft.com/office/powerpoint/2010/main" val="2145443949"/>
              </p:ext>
            </p:extLst>
          </p:nvPr>
        </p:nvGraphicFramePr>
        <p:xfrm>
          <a:off x="3809135" y="1714501"/>
          <a:ext cx="76684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5462" name="Picture 2">
            <a:extLst>
              <a:ext uri="{FF2B5EF4-FFF2-40B4-BE49-F238E27FC236}">
                <a16:creationId xmlns:a16="http://schemas.microsoft.com/office/drawing/2014/main" id="{953E8CAC-3DDA-433B-BA60-77328AAA81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 y="2601119"/>
            <a:ext cx="2470150" cy="1655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0197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3">
                                            <p:txEl>
                                              <p:pRg st="0" end="0"/>
                                            </p:txEl>
                                          </p:spTgt>
                                        </p:tgtEl>
                                        <p:attrNameLst>
                                          <p:attrName>style.visibility</p:attrName>
                                        </p:attrNameLst>
                                      </p:cBhvr>
                                      <p:to>
                                        <p:strVal val="visible"/>
                                      </p:to>
                                    </p:set>
                                    <p:animEffect transition="in" filter="fade">
                                      <p:cBhvr>
                                        <p:cTn id="7" dur="3000"/>
                                        <p:tgtEl>
                                          <p:spTgt spid="73">
                                            <p:txEl>
                                              <p:pRg st="0" end="0"/>
                                            </p:txEl>
                                          </p:spTgt>
                                        </p:tgtEl>
                                      </p:cBhvr>
                                    </p:animEffect>
                                    <p:anim calcmode="lin" valueType="num">
                                      <p:cBhvr>
                                        <p:cTn id="8" dur="3000" fill="hold"/>
                                        <p:tgtEl>
                                          <p:spTgt spid="73">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2049336-E5CD-41E2-AEEC-57C2AAD21394}"/>
              </a:ext>
            </a:extLst>
          </p:cNvPr>
          <p:cNvGraphicFramePr/>
          <p:nvPr>
            <p:extLst>
              <p:ext uri="{D42A27DB-BD31-4B8C-83A1-F6EECF244321}">
                <p14:modId xmlns:p14="http://schemas.microsoft.com/office/powerpoint/2010/main" val="1045984373"/>
              </p:ext>
            </p:extLst>
          </p:nvPr>
        </p:nvGraphicFramePr>
        <p:xfrm>
          <a:off x="665448" y="1179398"/>
          <a:ext cx="7745307" cy="5221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7507" name="Picture 2">
            <a:extLst>
              <a:ext uri="{FF2B5EF4-FFF2-40B4-BE49-F238E27FC236}">
                <a16:creationId xmlns:a16="http://schemas.microsoft.com/office/drawing/2014/main" id="{DAB10236-E45B-419B-92CE-39579EAC58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4253" y="2742942"/>
            <a:ext cx="2567960" cy="1924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94552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72618_TIC_PPTTemplate" id="{38CC006D-4352-724C-9AEB-7EAEDCEEF71C}" vid="{4AD0D2F8-C50D-CC4F-B804-B9C542BDC6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072618_TIC_PPTTemplate</Template>
  <TotalTime>178</TotalTime>
  <Words>1970</Words>
  <Application>Microsoft Office PowerPoint</Application>
  <PresentationFormat>Widescreen</PresentationFormat>
  <Paragraphs>234</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PowerPoint Presentation</vt:lpstr>
      <vt:lpstr>Trauma and its Impacts</vt:lpstr>
      <vt:lpstr>What is Trauma?</vt:lpstr>
      <vt:lpstr>PowerPoint Presentation</vt:lpstr>
      <vt:lpstr>Historical Trauma</vt:lpstr>
      <vt:lpstr>Intergenerational and Historical Traumatic Events </vt:lpstr>
      <vt:lpstr>Trauma Shapes our Beliefs</vt:lpstr>
      <vt:lpstr>PowerPoint Presentation</vt:lpstr>
      <vt:lpstr>PowerPoint Presentation</vt:lpstr>
      <vt:lpstr>PowerPoint Presentation</vt:lpstr>
      <vt:lpstr>The Amazing Brain</vt:lpstr>
      <vt:lpstr>The Science of Neglect</vt:lpstr>
      <vt:lpstr>Impact of Trauma on Brain Development</vt:lpstr>
      <vt:lpstr>Use Dependent Development </vt:lpstr>
      <vt:lpstr>Survival Mode Response</vt:lpstr>
      <vt:lpstr>Survival Mode Response</vt:lpstr>
      <vt:lpstr>PowerPoint Presentation</vt:lpstr>
      <vt:lpstr>Impact of Trauma on Behavior Triggers </vt:lpstr>
      <vt:lpstr>What’s Sitting in the Room from Trauma</vt:lpstr>
      <vt:lpstr>Results in Vicious Loop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Flinspach</dc:creator>
  <cp:lastModifiedBy>Sarah Flinspach</cp:lastModifiedBy>
  <cp:revision>144</cp:revision>
  <dcterms:created xsi:type="dcterms:W3CDTF">2018-08-08T14:48:52Z</dcterms:created>
  <dcterms:modified xsi:type="dcterms:W3CDTF">2019-11-18T04:57:16Z</dcterms:modified>
</cp:coreProperties>
</file>