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7"/>
  </p:notesMasterIdLst>
  <p:handoutMasterIdLst>
    <p:handoutMasterId r:id="rId68"/>
  </p:handoutMasterIdLst>
  <p:sldIdLst>
    <p:sldId id="256" r:id="rId2"/>
    <p:sldId id="364" r:id="rId3"/>
    <p:sldId id="258" r:id="rId4"/>
    <p:sldId id="307" r:id="rId5"/>
    <p:sldId id="367" r:id="rId6"/>
    <p:sldId id="302" r:id="rId7"/>
    <p:sldId id="291" r:id="rId8"/>
    <p:sldId id="322" r:id="rId9"/>
    <p:sldId id="293" r:id="rId10"/>
    <p:sldId id="297" r:id="rId11"/>
    <p:sldId id="363" r:id="rId12"/>
    <p:sldId id="259" r:id="rId13"/>
    <p:sldId id="332" r:id="rId14"/>
    <p:sldId id="289" r:id="rId15"/>
    <p:sldId id="260" r:id="rId16"/>
    <p:sldId id="263" r:id="rId17"/>
    <p:sldId id="317" r:id="rId18"/>
    <p:sldId id="330" r:id="rId19"/>
    <p:sldId id="336" r:id="rId20"/>
    <p:sldId id="313" r:id="rId21"/>
    <p:sldId id="264" r:id="rId22"/>
    <p:sldId id="299" r:id="rId23"/>
    <p:sldId id="314" r:id="rId24"/>
    <p:sldId id="301" r:id="rId25"/>
    <p:sldId id="290" r:id="rId26"/>
    <p:sldId id="261" r:id="rId27"/>
    <p:sldId id="300" r:id="rId28"/>
    <p:sldId id="284" r:id="rId29"/>
    <p:sldId id="279" r:id="rId30"/>
    <p:sldId id="335" r:id="rId31"/>
    <p:sldId id="266" r:id="rId32"/>
    <p:sldId id="267" r:id="rId33"/>
    <p:sldId id="268" r:id="rId34"/>
    <p:sldId id="269" r:id="rId35"/>
    <p:sldId id="353" r:id="rId36"/>
    <p:sldId id="354" r:id="rId37"/>
    <p:sldId id="355" r:id="rId38"/>
    <p:sldId id="356" r:id="rId39"/>
    <p:sldId id="270" r:id="rId40"/>
    <p:sldId id="357" r:id="rId41"/>
    <p:sldId id="358" r:id="rId42"/>
    <p:sldId id="359" r:id="rId43"/>
    <p:sldId id="360" r:id="rId44"/>
    <p:sldId id="315" r:id="rId45"/>
    <p:sldId id="316" r:id="rId46"/>
    <p:sldId id="347" r:id="rId47"/>
    <p:sldId id="348" r:id="rId48"/>
    <p:sldId id="349" r:id="rId49"/>
    <p:sldId id="350" r:id="rId50"/>
    <p:sldId id="351" r:id="rId51"/>
    <p:sldId id="352" r:id="rId52"/>
    <p:sldId id="337" r:id="rId53"/>
    <p:sldId id="271" r:id="rId54"/>
    <p:sldId id="362" r:id="rId55"/>
    <p:sldId id="294" r:id="rId56"/>
    <p:sldId id="346" r:id="rId57"/>
    <p:sldId id="288" r:id="rId58"/>
    <p:sldId id="262" r:id="rId59"/>
    <p:sldId id="287" r:id="rId60"/>
    <p:sldId id="272" r:id="rId61"/>
    <p:sldId id="273" r:id="rId62"/>
    <p:sldId id="286" r:id="rId63"/>
    <p:sldId id="278" r:id="rId64"/>
    <p:sldId id="361" r:id="rId65"/>
    <p:sldId id="366" r:id="rId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BF8"/>
    <a:srgbClr val="D9EBFD"/>
    <a:srgbClr val="C4E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6" autoAdjust="0"/>
    <p:restoredTop sz="79603" autoAdjust="0"/>
  </p:normalViewPr>
  <p:slideViewPr>
    <p:cSldViewPr>
      <p:cViewPr varScale="1">
        <p:scale>
          <a:sx n="85" d="100"/>
          <a:sy n="85" d="100"/>
        </p:scale>
        <p:origin x="976"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8AF86D-1D66-4A9C-855B-A5A713CB593F}"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CF157999-E54D-49A9-AF4A-B37F779E338C}">
      <dgm:prSet phldrT="[Text]"/>
      <dgm:spPr/>
      <dgm:t>
        <a:bodyPr/>
        <a:lstStyle/>
        <a:p>
          <a:r>
            <a:rPr lang="en-US" b="0" dirty="0"/>
            <a:t>Realizes</a:t>
          </a:r>
        </a:p>
      </dgm:t>
    </dgm:pt>
    <dgm:pt modelId="{945785D6-B16A-4536-A804-522270DC9470}" type="parTrans" cxnId="{A4050CA9-0699-4542-98AF-702B8FEBC390}">
      <dgm:prSet/>
      <dgm:spPr/>
      <dgm:t>
        <a:bodyPr/>
        <a:lstStyle/>
        <a:p>
          <a:endParaRPr lang="en-US"/>
        </a:p>
      </dgm:t>
    </dgm:pt>
    <dgm:pt modelId="{9F3880A1-01FB-4849-8971-F0955D19F3BD}" type="sibTrans" cxnId="{A4050CA9-0699-4542-98AF-702B8FEBC390}">
      <dgm:prSet/>
      <dgm:spPr/>
      <dgm:t>
        <a:bodyPr/>
        <a:lstStyle/>
        <a:p>
          <a:endParaRPr lang="en-US"/>
        </a:p>
      </dgm:t>
    </dgm:pt>
    <dgm:pt modelId="{9472A6EF-7EE0-4EAC-9EE1-D4361CC1654E}">
      <dgm:prSet phldrT="[Text]"/>
      <dgm:spPr/>
      <dgm:t>
        <a:bodyPr/>
        <a:lstStyle/>
        <a:p>
          <a:r>
            <a:rPr lang="en-US" b="1" i="1" dirty="0"/>
            <a:t>Realizes</a:t>
          </a:r>
          <a:r>
            <a:rPr lang="en-US" dirty="0"/>
            <a:t> the widespread impact of trauma and understands potential paths for recovery</a:t>
          </a:r>
        </a:p>
      </dgm:t>
    </dgm:pt>
    <dgm:pt modelId="{F608ECD7-9105-4CAB-844E-841D2CDCDACF}" type="parTrans" cxnId="{ADD2CFE2-A65A-4441-AE8E-7D23E04DC0BC}">
      <dgm:prSet/>
      <dgm:spPr/>
      <dgm:t>
        <a:bodyPr/>
        <a:lstStyle/>
        <a:p>
          <a:endParaRPr lang="en-US"/>
        </a:p>
      </dgm:t>
    </dgm:pt>
    <dgm:pt modelId="{CA7C6013-38BE-4702-978C-242D420E114A}" type="sibTrans" cxnId="{ADD2CFE2-A65A-4441-AE8E-7D23E04DC0BC}">
      <dgm:prSet/>
      <dgm:spPr/>
      <dgm:t>
        <a:bodyPr/>
        <a:lstStyle/>
        <a:p>
          <a:endParaRPr lang="en-US"/>
        </a:p>
      </dgm:t>
    </dgm:pt>
    <dgm:pt modelId="{9D693521-CC7F-49F2-9767-4C147D5E40A6}">
      <dgm:prSet phldrT="[Text]"/>
      <dgm:spPr/>
      <dgm:t>
        <a:bodyPr/>
        <a:lstStyle/>
        <a:p>
          <a:r>
            <a:rPr lang="en-US" dirty="0"/>
            <a:t>Recognizes</a:t>
          </a:r>
        </a:p>
      </dgm:t>
    </dgm:pt>
    <dgm:pt modelId="{8C3F652C-B227-4EA6-A408-6541075468C8}" type="parTrans" cxnId="{822038BE-2BF2-4147-A5F1-17B76563564F}">
      <dgm:prSet/>
      <dgm:spPr/>
      <dgm:t>
        <a:bodyPr/>
        <a:lstStyle/>
        <a:p>
          <a:endParaRPr lang="en-US"/>
        </a:p>
      </dgm:t>
    </dgm:pt>
    <dgm:pt modelId="{AEE9C68C-26FC-4AC0-B22E-B0FBB7F8B644}" type="sibTrans" cxnId="{822038BE-2BF2-4147-A5F1-17B76563564F}">
      <dgm:prSet/>
      <dgm:spPr/>
      <dgm:t>
        <a:bodyPr/>
        <a:lstStyle/>
        <a:p>
          <a:endParaRPr lang="en-US"/>
        </a:p>
      </dgm:t>
    </dgm:pt>
    <dgm:pt modelId="{60CC849D-5504-4049-80AA-E21AEEDD163D}">
      <dgm:prSet phldrT="[Text]"/>
      <dgm:spPr/>
      <dgm:t>
        <a:bodyPr/>
        <a:lstStyle/>
        <a:p>
          <a:r>
            <a:rPr lang="en-US" b="1" i="1" dirty="0"/>
            <a:t>Recognizes</a:t>
          </a:r>
          <a:r>
            <a:rPr lang="en-US" dirty="0"/>
            <a:t> signs and symptoms of trauma in patients, families, staff, and others involved in the system</a:t>
          </a:r>
        </a:p>
      </dgm:t>
    </dgm:pt>
    <dgm:pt modelId="{0E8DDD41-A51A-475D-AFC3-F882C5A2D905}" type="parTrans" cxnId="{2C62BF2E-00DE-4A25-AAA7-19A03D07DE84}">
      <dgm:prSet/>
      <dgm:spPr/>
      <dgm:t>
        <a:bodyPr/>
        <a:lstStyle/>
        <a:p>
          <a:endParaRPr lang="en-US"/>
        </a:p>
      </dgm:t>
    </dgm:pt>
    <dgm:pt modelId="{524A123E-5C6B-457F-B6E1-0712EC8F9DA6}" type="sibTrans" cxnId="{2C62BF2E-00DE-4A25-AAA7-19A03D07DE84}">
      <dgm:prSet/>
      <dgm:spPr/>
      <dgm:t>
        <a:bodyPr/>
        <a:lstStyle/>
        <a:p>
          <a:endParaRPr lang="en-US"/>
        </a:p>
      </dgm:t>
    </dgm:pt>
    <dgm:pt modelId="{79682647-260C-4C6B-86F8-2DA880E5C352}">
      <dgm:prSet phldrT="[Text]"/>
      <dgm:spPr/>
      <dgm:t>
        <a:bodyPr/>
        <a:lstStyle/>
        <a:p>
          <a:r>
            <a:rPr lang="en-US" dirty="0"/>
            <a:t>Responds</a:t>
          </a:r>
        </a:p>
      </dgm:t>
    </dgm:pt>
    <dgm:pt modelId="{9B908BBA-75A2-4E82-9EAA-D54F377BDA3E}" type="parTrans" cxnId="{0A416A75-25FF-4159-9AA6-001C6F63EE4C}">
      <dgm:prSet/>
      <dgm:spPr/>
      <dgm:t>
        <a:bodyPr/>
        <a:lstStyle/>
        <a:p>
          <a:endParaRPr lang="en-US"/>
        </a:p>
      </dgm:t>
    </dgm:pt>
    <dgm:pt modelId="{047C4D2C-4BC9-4FFA-8BDA-17C67148F6E1}" type="sibTrans" cxnId="{0A416A75-25FF-4159-9AA6-001C6F63EE4C}">
      <dgm:prSet/>
      <dgm:spPr/>
      <dgm:t>
        <a:bodyPr/>
        <a:lstStyle/>
        <a:p>
          <a:endParaRPr lang="en-US"/>
        </a:p>
      </dgm:t>
    </dgm:pt>
    <dgm:pt modelId="{B58144BF-6FBD-4FF2-A7F7-4852697E8EAD}">
      <dgm:prSet phldrT="[Text]"/>
      <dgm:spPr/>
      <dgm:t>
        <a:bodyPr/>
        <a:lstStyle/>
        <a:p>
          <a:r>
            <a:rPr lang="en-US" b="1" i="1"/>
            <a:t>Responds</a:t>
          </a:r>
          <a:r>
            <a:rPr lang="en-US"/>
            <a:t> by </a:t>
          </a:r>
          <a:r>
            <a:rPr lang="en-US" dirty="0"/>
            <a:t>fully integrating knowledge about trauma into policies, procedures and practices</a:t>
          </a:r>
        </a:p>
      </dgm:t>
    </dgm:pt>
    <dgm:pt modelId="{CE2AF6E2-CCF5-41D0-8FA4-B635B9A841C9}" type="parTrans" cxnId="{DDE1DF81-5B0C-4AEF-9ECF-8680FE451513}">
      <dgm:prSet/>
      <dgm:spPr/>
      <dgm:t>
        <a:bodyPr/>
        <a:lstStyle/>
        <a:p>
          <a:endParaRPr lang="en-US"/>
        </a:p>
      </dgm:t>
    </dgm:pt>
    <dgm:pt modelId="{FAD9A5F8-01F9-4638-AEAB-16319F23CF87}" type="sibTrans" cxnId="{DDE1DF81-5B0C-4AEF-9ECF-8680FE451513}">
      <dgm:prSet/>
      <dgm:spPr/>
      <dgm:t>
        <a:bodyPr/>
        <a:lstStyle/>
        <a:p>
          <a:endParaRPr lang="en-US"/>
        </a:p>
      </dgm:t>
    </dgm:pt>
    <dgm:pt modelId="{B665D17A-82EF-4E96-8EBE-C0FEF6E54BD1}">
      <dgm:prSet/>
      <dgm:spPr/>
      <dgm:t>
        <a:bodyPr/>
        <a:lstStyle/>
        <a:p>
          <a:r>
            <a:rPr lang="en-US" dirty="0"/>
            <a:t>Resists</a:t>
          </a:r>
        </a:p>
      </dgm:t>
    </dgm:pt>
    <dgm:pt modelId="{BF734111-95A7-4229-A24C-9B6F43BF9D5F}" type="parTrans" cxnId="{78E0F2DE-742C-41FB-9E97-39D165AE24E0}">
      <dgm:prSet/>
      <dgm:spPr/>
      <dgm:t>
        <a:bodyPr/>
        <a:lstStyle/>
        <a:p>
          <a:endParaRPr lang="en-US"/>
        </a:p>
      </dgm:t>
    </dgm:pt>
    <dgm:pt modelId="{5497973B-69CE-4FB9-A549-3BF780E33AEE}" type="sibTrans" cxnId="{78E0F2DE-742C-41FB-9E97-39D165AE24E0}">
      <dgm:prSet/>
      <dgm:spPr/>
      <dgm:t>
        <a:bodyPr/>
        <a:lstStyle/>
        <a:p>
          <a:endParaRPr lang="en-US"/>
        </a:p>
      </dgm:t>
    </dgm:pt>
    <dgm:pt modelId="{A217914F-0A74-4EB0-9BBC-C259F37E0596}">
      <dgm:prSet/>
      <dgm:spPr/>
      <dgm:t>
        <a:bodyPr/>
        <a:lstStyle/>
        <a:p>
          <a:r>
            <a:rPr lang="en-US" dirty="0"/>
            <a:t>Seeks to actively </a:t>
          </a:r>
          <a:r>
            <a:rPr lang="en-US" b="1" i="1" dirty="0"/>
            <a:t>resist</a:t>
          </a:r>
          <a:r>
            <a:rPr lang="en-US" dirty="0"/>
            <a:t> re-traumatization</a:t>
          </a:r>
        </a:p>
      </dgm:t>
    </dgm:pt>
    <dgm:pt modelId="{C5765F59-4662-4D93-94A9-537A56E365E4}" type="parTrans" cxnId="{8F06A91A-FE48-48FB-AB4A-6093445B8422}">
      <dgm:prSet/>
      <dgm:spPr/>
      <dgm:t>
        <a:bodyPr/>
        <a:lstStyle/>
        <a:p>
          <a:endParaRPr lang="en-US"/>
        </a:p>
      </dgm:t>
    </dgm:pt>
    <dgm:pt modelId="{E409A315-324B-4613-9A39-9420D290E90E}" type="sibTrans" cxnId="{8F06A91A-FE48-48FB-AB4A-6093445B8422}">
      <dgm:prSet/>
      <dgm:spPr/>
      <dgm:t>
        <a:bodyPr/>
        <a:lstStyle/>
        <a:p>
          <a:endParaRPr lang="en-US"/>
        </a:p>
      </dgm:t>
    </dgm:pt>
    <dgm:pt modelId="{756D11E1-8E5A-4400-81F0-04A7640611CA}" type="pres">
      <dgm:prSet presAssocID="{E68AF86D-1D66-4A9C-855B-A5A713CB593F}" presName="Name0" presStyleCnt="0">
        <dgm:presLayoutVars>
          <dgm:dir/>
          <dgm:animLvl val="lvl"/>
          <dgm:resizeHandles val="exact"/>
        </dgm:presLayoutVars>
      </dgm:prSet>
      <dgm:spPr/>
    </dgm:pt>
    <dgm:pt modelId="{A9FF82D5-2B9C-4CC4-944B-6409DB1F0E86}" type="pres">
      <dgm:prSet presAssocID="{CF157999-E54D-49A9-AF4A-B37F779E338C}" presName="linNode" presStyleCnt="0"/>
      <dgm:spPr/>
    </dgm:pt>
    <dgm:pt modelId="{19F67C48-5421-4EC2-ABA4-69501EFD8577}" type="pres">
      <dgm:prSet presAssocID="{CF157999-E54D-49A9-AF4A-B37F779E338C}" presName="parentText" presStyleLbl="node1" presStyleIdx="0" presStyleCnt="4" custLinFactNeighborY="-208">
        <dgm:presLayoutVars>
          <dgm:chMax val="1"/>
          <dgm:bulletEnabled val="1"/>
        </dgm:presLayoutVars>
      </dgm:prSet>
      <dgm:spPr/>
    </dgm:pt>
    <dgm:pt modelId="{B56D2288-D4D8-496F-87A1-4CA72922A538}" type="pres">
      <dgm:prSet presAssocID="{CF157999-E54D-49A9-AF4A-B37F779E338C}" presName="descendantText" presStyleLbl="alignAccFollowNode1" presStyleIdx="0" presStyleCnt="4">
        <dgm:presLayoutVars>
          <dgm:bulletEnabled val="1"/>
        </dgm:presLayoutVars>
      </dgm:prSet>
      <dgm:spPr/>
    </dgm:pt>
    <dgm:pt modelId="{007C2598-66FA-421B-BF0C-955DE66D0885}" type="pres">
      <dgm:prSet presAssocID="{9F3880A1-01FB-4849-8971-F0955D19F3BD}" presName="sp" presStyleCnt="0"/>
      <dgm:spPr/>
    </dgm:pt>
    <dgm:pt modelId="{3383DF22-C230-4FFE-87DB-64BCCEB209D5}" type="pres">
      <dgm:prSet presAssocID="{9D693521-CC7F-49F2-9767-4C147D5E40A6}" presName="linNode" presStyleCnt="0"/>
      <dgm:spPr/>
    </dgm:pt>
    <dgm:pt modelId="{C832E808-F21C-4607-B2E8-AC3924BB1403}" type="pres">
      <dgm:prSet presAssocID="{9D693521-CC7F-49F2-9767-4C147D5E40A6}" presName="parentText" presStyleLbl="node1" presStyleIdx="1" presStyleCnt="4">
        <dgm:presLayoutVars>
          <dgm:chMax val="1"/>
          <dgm:bulletEnabled val="1"/>
        </dgm:presLayoutVars>
      </dgm:prSet>
      <dgm:spPr/>
    </dgm:pt>
    <dgm:pt modelId="{4F594C3A-2149-43E4-BB05-6E1EAA4B397F}" type="pres">
      <dgm:prSet presAssocID="{9D693521-CC7F-49F2-9767-4C147D5E40A6}" presName="descendantText" presStyleLbl="alignAccFollowNode1" presStyleIdx="1" presStyleCnt="4">
        <dgm:presLayoutVars>
          <dgm:bulletEnabled val="1"/>
        </dgm:presLayoutVars>
      </dgm:prSet>
      <dgm:spPr/>
    </dgm:pt>
    <dgm:pt modelId="{D52303E1-F1F7-4D78-879C-D3D85F5F287B}" type="pres">
      <dgm:prSet presAssocID="{AEE9C68C-26FC-4AC0-B22E-B0FBB7F8B644}" presName="sp" presStyleCnt="0"/>
      <dgm:spPr/>
    </dgm:pt>
    <dgm:pt modelId="{7A630760-7FDD-445F-B7B9-57238BFA2F5F}" type="pres">
      <dgm:prSet presAssocID="{79682647-260C-4C6B-86F8-2DA880E5C352}" presName="linNode" presStyleCnt="0"/>
      <dgm:spPr/>
    </dgm:pt>
    <dgm:pt modelId="{6845E6D2-376F-41DC-892C-EE11319B1B09}" type="pres">
      <dgm:prSet presAssocID="{79682647-260C-4C6B-86F8-2DA880E5C352}" presName="parentText" presStyleLbl="node1" presStyleIdx="2" presStyleCnt="4">
        <dgm:presLayoutVars>
          <dgm:chMax val="1"/>
          <dgm:bulletEnabled val="1"/>
        </dgm:presLayoutVars>
      </dgm:prSet>
      <dgm:spPr/>
    </dgm:pt>
    <dgm:pt modelId="{C3ED28C7-F10D-49AB-91F2-C6FCE5FF9C08}" type="pres">
      <dgm:prSet presAssocID="{79682647-260C-4C6B-86F8-2DA880E5C352}" presName="descendantText" presStyleLbl="alignAccFollowNode1" presStyleIdx="2" presStyleCnt="4">
        <dgm:presLayoutVars>
          <dgm:bulletEnabled val="1"/>
        </dgm:presLayoutVars>
      </dgm:prSet>
      <dgm:spPr/>
    </dgm:pt>
    <dgm:pt modelId="{1B96DFBA-DDEE-439C-9269-24E1ABCB3FDE}" type="pres">
      <dgm:prSet presAssocID="{047C4D2C-4BC9-4FFA-8BDA-17C67148F6E1}" presName="sp" presStyleCnt="0"/>
      <dgm:spPr/>
    </dgm:pt>
    <dgm:pt modelId="{8CDD0ED1-5BD4-4EEF-9D66-073213B07756}" type="pres">
      <dgm:prSet presAssocID="{B665D17A-82EF-4E96-8EBE-C0FEF6E54BD1}" presName="linNode" presStyleCnt="0"/>
      <dgm:spPr/>
    </dgm:pt>
    <dgm:pt modelId="{B060D7F1-E506-4803-9325-694F5ABD5041}" type="pres">
      <dgm:prSet presAssocID="{B665D17A-82EF-4E96-8EBE-C0FEF6E54BD1}" presName="parentText" presStyleLbl="node1" presStyleIdx="3" presStyleCnt="4">
        <dgm:presLayoutVars>
          <dgm:chMax val="1"/>
          <dgm:bulletEnabled val="1"/>
        </dgm:presLayoutVars>
      </dgm:prSet>
      <dgm:spPr/>
    </dgm:pt>
    <dgm:pt modelId="{F4F7C4AD-3529-4EB5-8EDA-4385B47B671D}" type="pres">
      <dgm:prSet presAssocID="{B665D17A-82EF-4E96-8EBE-C0FEF6E54BD1}" presName="descendantText" presStyleLbl="alignAccFollowNode1" presStyleIdx="3" presStyleCnt="4">
        <dgm:presLayoutVars>
          <dgm:bulletEnabled val="1"/>
        </dgm:presLayoutVars>
      </dgm:prSet>
      <dgm:spPr/>
    </dgm:pt>
  </dgm:ptLst>
  <dgm:cxnLst>
    <dgm:cxn modelId="{2D2AAB13-BB39-4DB9-BA6B-791AF62E7E0F}" type="presOf" srcId="{9472A6EF-7EE0-4EAC-9EE1-D4361CC1654E}" destId="{B56D2288-D4D8-496F-87A1-4CA72922A538}" srcOrd="0" destOrd="0" presId="urn:microsoft.com/office/officeart/2005/8/layout/vList5"/>
    <dgm:cxn modelId="{8F06A91A-FE48-48FB-AB4A-6093445B8422}" srcId="{B665D17A-82EF-4E96-8EBE-C0FEF6E54BD1}" destId="{A217914F-0A74-4EB0-9BBC-C259F37E0596}" srcOrd="0" destOrd="0" parTransId="{C5765F59-4662-4D93-94A9-537A56E365E4}" sibTransId="{E409A315-324B-4613-9A39-9420D290E90E}"/>
    <dgm:cxn modelId="{2C62BF2E-00DE-4A25-AAA7-19A03D07DE84}" srcId="{9D693521-CC7F-49F2-9767-4C147D5E40A6}" destId="{60CC849D-5504-4049-80AA-E21AEEDD163D}" srcOrd="0" destOrd="0" parTransId="{0E8DDD41-A51A-475D-AFC3-F882C5A2D905}" sibTransId="{524A123E-5C6B-457F-B6E1-0712EC8F9DA6}"/>
    <dgm:cxn modelId="{CBB7AB4B-4F62-4D50-A9C6-0F58C829EE2C}" type="presOf" srcId="{79682647-260C-4C6B-86F8-2DA880E5C352}" destId="{6845E6D2-376F-41DC-892C-EE11319B1B09}" srcOrd="0" destOrd="0" presId="urn:microsoft.com/office/officeart/2005/8/layout/vList5"/>
    <dgm:cxn modelId="{BC6DBC6C-1069-4C52-80C8-CF242E44A2B5}" type="presOf" srcId="{E68AF86D-1D66-4A9C-855B-A5A713CB593F}" destId="{756D11E1-8E5A-4400-81F0-04A7640611CA}" srcOrd="0" destOrd="0" presId="urn:microsoft.com/office/officeart/2005/8/layout/vList5"/>
    <dgm:cxn modelId="{D2EF566D-5312-4C48-AC3C-97D509C464AE}" type="presOf" srcId="{60CC849D-5504-4049-80AA-E21AEEDD163D}" destId="{4F594C3A-2149-43E4-BB05-6E1EAA4B397F}" srcOrd="0" destOrd="0" presId="urn:microsoft.com/office/officeart/2005/8/layout/vList5"/>
    <dgm:cxn modelId="{0A416A75-25FF-4159-9AA6-001C6F63EE4C}" srcId="{E68AF86D-1D66-4A9C-855B-A5A713CB593F}" destId="{79682647-260C-4C6B-86F8-2DA880E5C352}" srcOrd="2" destOrd="0" parTransId="{9B908BBA-75A2-4E82-9EAA-D54F377BDA3E}" sibTransId="{047C4D2C-4BC9-4FFA-8BDA-17C67148F6E1}"/>
    <dgm:cxn modelId="{C1F8AB79-389C-4856-8362-904011895DED}" type="presOf" srcId="{9D693521-CC7F-49F2-9767-4C147D5E40A6}" destId="{C832E808-F21C-4607-B2E8-AC3924BB1403}" srcOrd="0" destOrd="0" presId="urn:microsoft.com/office/officeart/2005/8/layout/vList5"/>
    <dgm:cxn modelId="{DDE1DF81-5B0C-4AEF-9ECF-8680FE451513}" srcId="{79682647-260C-4C6B-86F8-2DA880E5C352}" destId="{B58144BF-6FBD-4FF2-A7F7-4852697E8EAD}" srcOrd="0" destOrd="0" parTransId="{CE2AF6E2-CCF5-41D0-8FA4-B635B9A841C9}" sibTransId="{FAD9A5F8-01F9-4638-AEAB-16319F23CF87}"/>
    <dgm:cxn modelId="{3CE4D79E-A264-4B25-8319-5410AE53B0E5}" type="presOf" srcId="{B58144BF-6FBD-4FF2-A7F7-4852697E8EAD}" destId="{C3ED28C7-F10D-49AB-91F2-C6FCE5FF9C08}" srcOrd="0" destOrd="0" presId="urn:microsoft.com/office/officeart/2005/8/layout/vList5"/>
    <dgm:cxn modelId="{A4050CA9-0699-4542-98AF-702B8FEBC390}" srcId="{E68AF86D-1D66-4A9C-855B-A5A713CB593F}" destId="{CF157999-E54D-49A9-AF4A-B37F779E338C}" srcOrd="0" destOrd="0" parTransId="{945785D6-B16A-4536-A804-522270DC9470}" sibTransId="{9F3880A1-01FB-4849-8971-F0955D19F3BD}"/>
    <dgm:cxn modelId="{822038BE-2BF2-4147-A5F1-17B76563564F}" srcId="{E68AF86D-1D66-4A9C-855B-A5A713CB593F}" destId="{9D693521-CC7F-49F2-9767-4C147D5E40A6}" srcOrd="1" destOrd="0" parTransId="{8C3F652C-B227-4EA6-A408-6541075468C8}" sibTransId="{AEE9C68C-26FC-4AC0-B22E-B0FBB7F8B644}"/>
    <dgm:cxn modelId="{FE55A7BF-DD9C-488E-8342-C4F3CC8BC252}" type="presOf" srcId="{A217914F-0A74-4EB0-9BBC-C259F37E0596}" destId="{F4F7C4AD-3529-4EB5-8EDA-4385B47B671D}" srcOrd="0" destOrd="0" presId="urn:microsoft.com/office/officeart/2005/8/layout/vList5"/>
    <dgm:cxn modelId="{78E0F2DE-742C-41FB-9E97-39D165AE24E0}" srcId="{E68AF86D-1D66-4A9C-855B-A5A713CB593F}" destId="{B665D17A-82EF-4E96-8EBE-C0FEF6E54BD1}" srcOrd="3" destOrd="0" parTransId="{BF734111-95A7-4229-A24C-9B6F43BF9D5F}" sibTransId="{5497973B-69CE-4FB9-A549-3BF780E33AEE}"/>
    <dgm:cxn modelId="{ADD2CFE2-A65A-4441-AE8E-7D23E04DC0BC}" srcId="{CF157999-E54D-49A9-AF4A-B37F779E338C}" destId="{9472A6EF-7EE0-4EAC-9EE1-D4361CC1654E}" srcOrd="0" destOrd="0" parTransId="{F608ECD7-9105-4CAB-844E-841D2CDCDACF}" sibTransId="{CA7C6013-38BE-4702-978C-242D420E114A}"/>
    <dgm:cxn modelId="{042104E7-C86C-4D7B-85B4-C1E3310C2F2C}" type="presOf" srcId="{B665D17A-82EF-4E96-8EBE-C0FEF6E54BD1}" destId="{B060D7F1-E506-4803-9325-694F5ABD5041}" srcOrd="0" destOrd="0" presId="urn:microsoft.com/office/officeart/2005/8/layout/vList5"/>
    <dgm:cxn modelId="{B6E98BF7-06B9-47B4-A498-D3F267FA0694}" type="presOf" srcId="{CF157999-E54D-49A9-AF4A-B37F779E338C}" destId="{19F67C48-5421-4EC2-ABA4-69501EFD8577}" srcOrd="0" destOrd="0" presId="urn:microsoft.com/office/officeart/2005/8/layout/vList5"/>
    <dgm:cxn modelId="{B1380E83-0E3B-408B-9BD6-CB83DAF5AC6C}" type="presParOf" srcId="{756D11E1-8E5A-4400-81F0-04A7640611CA}" destId="{A9FF82D5-2B9C-4CC4-944B-6409DB1F0E86}" srcOrd="0" destOrd="0" presId="urn:microsoft.com/office/officeart/2005/8/layout/vList5"/>
    <dgm:cxn modelId="{5D2F7139-1773-4C9C-B70E-900EC050794D}" type="presParOf" srcId="{A9FF82D5-2B9C-4CC4-944B-6409DB1F0E86}" destId="{19F67C48-5421-4EC2-ABA4-69501EFD8577}" srcOrd="0" destOrd="0" presId="urn:microsoft.com/office/officeart/2005/8/layout/vList5"/>
    <dgm:cxn modelId="{F2E33F07-65F7-49C6-97A3-0C90156EC27C}" type="presParOf" srcId="{A9FF82D5-2B9C-4CC4-944B-6409DB1F0E86}" destId="{B56D2288-D4D8-496F-87A1-4CA72922A538}" srcOrd="1" destOrd="0" presId="urn:microsoft.com/office/officeart/2005/8/layout/vList5"/>
    <dgm:cxn modelId="{25BBC919-8463-4016-B0A8-33A0596EC458}" type="presParOf" srcId="{756D11E1-8E5A-4400-81F0-04A7640611CA}" destId="{007C2598-66FA-421B-BF0C-955DE66D0885}" srcOrd="1" destOrd="0" presId="urn:microsoft.com/office/officeart/2005/8/layout/vList5"/>
    <dgm:cxn modelId="{0C0F79B6-C278-43C1-AB6F-1EB17C808539}" type="presParOf" srcId="{756D11E1-8E5A-4400-81F0-04A7640611CA}" destId="{3383DF22-C230-4FFE-87DB-64BCCEB209D5}" srcOrd="2" destOrd="0" presId="urn:microsoft.com/office/officeart/2005/8/layout/vList5"/>
    <dgm:cxn modelId="{1A6ADB82-0E67-464D-B953-54A75E837AC3}" type="presParOf" srcId="{3383DF22-C230-4FFE-87DB-64BCCEB209D5}" destId="{C832E808-F21C-4607-B2E8-AC3924BB1403}" srcOrd="0" destOrd="0" presId="urn:microsoft.com/office/officeart/2005/8/layout/vList5"/>
    <dgm:cxn modelId="{78867DDD-31C4-4F4B-9EF6-9DC7BF7FF2B0}" type="presParOf" srcId="{3383DF22-C230-4FFE-87DB-64BCCEB209D5}" destId="{4F594C3A-2149-43E4-BB05-6E1EAA4B397F}" srcOrd="1" destOrd="0" presId="urn:microsoft.com/office/officeart/2005/8/layout/vList5"/>
    <dgm:cxn modelId="{AB8D8656-769A-4A24-8065-E8A789B959AC}" type="presParOf" srcId="{756D11E1-8E5A-4400-81F0-04A7640611CA}" destId="{D52303E1-F1F7-4D78-879C-D3D85F5F287B}" srcOrd="3" destOrd="0" presId="urn:microsoft.com/office/officeart/2005/8/layout/vList5"/>
    <dgm:cxn modelId="{D3D06C08-E6AE-44DD-A872-C943F791480B}" type="presParOf" srcId="{756D11E1-8E5A-4400-81F0-04A7640611CA}" destId="{7A630760-7FDD-445F-B7B9-57238BFA2F5F}" srcOrd="4" destOrd="0" presId="urn:microsoft.com/office/officeart/2005/8/layout/vList5"/>
    <dgm:cxn modelId="{063C2AD0-ED42-4A44-80A2-3995B2DB7B6B}" type="presParOf" srcId="{7A630760-7FDD-445F-B7B9-57238BFA2F5F}" destId="{6845E6D2-376F-41DC-892C-EE11319B1B09}" srcOrd="0" destOrd="0" presId="urn:microsoft.com/office/officeart/2005/8/layout/vList5"/>
    <dgm:cxn modelId="{F88E1A23-0910-4CA1-8BE7-B47BD71C83EE}" type="presParOf" srcId="{7A630760-7FDD-445F-B7B9-57238BFA2F5F}" destId="{C3ED28C7-F10D-49AB-91F2-C6FCE5FF9C08}" srcOrd="1" destOrd="0" presId="urn:microsoft.com/office/officeart/2005/8/layout/vList5"/>
    <dgm:cxn modelId="{FC5BCAE9-324C-46CF-B924-2F80411229DB}" type="presParOf" srcId="{756D11E1-8E5A-4400-81F0-04A7640611CA}" destId="{1B96DFBA-DDEE-439C-9269-24E1ABCB3FDE}" srcOrd="5" destOrd="0" presId="urn:microsoft.com/office/officeart/2005/8/layout/vList5"/>
    <dgm:cxn modelId="{B1ED1C02-7244-4E6E-8F4F-FD11CE892D30}" type="presParOf" srcId="{756D11E1-8E5A-4400-81F0-04A7640611CA}" destId="{8CDD0ED1-5BD4-4EEF-9D66-073213B07756}" srcOrd="6" destOrd="0" presId="urn:microsoft.com/office/officeart/2005/8/layout/vList5"/>
    <dgm:cxn modelId="{14AF6082-4A81-41DC-8C3D-D9BFBB8D7D21}" type="presParOf" srcId="{8CDD0ED1-5BD4-4EEF-9D66-073213B07756}" destId="{B060D7F1-E506-4803-9325-694F5ABD5041}" srcOrd="0" destOrd="0" presId="urn:microsoft.com/office/officeart/2005/8/layout/vList5"/>
    <dgm:cxn modelId="{2CFBE02A-FCAF-4D63-8B18-4757AFB34250}" type="presParOf" srcId="{8CDD0ED1-5BD4-4EEF-9D66-073213B07756}" destId="{F4F7C4AD-3529-4EB5-8EDA-4385B47B671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B07D88-338D-934A-8B0C-8C07EB307596}" type="doc">
      <dgm:prSet loTypeId="urn:microsoft.com/office/officeart/2005/8/layout/arrow5" loCatId="" qsTypeId="urn:microsoft.com/office/officeart/2005/8/quickstyle/simple4" qsCatId="simple" csTypeId="urn:microsoft.com/office/officeart/2005/8/colors/accent1_2" csCatId="accent1" phldr="1"/>
      <dgm:spPr/>
      <dgm:t>
        <a:bodyPr/>
        <a:lstStyle/>
        <a:p>
          <a:endParaRPr lang="en-US"/>
        </a:p>
      </dgm:t>
    </dgm:pt>
    <dgm:pt modelId="{BEFAE863-577A-CA49-92E9-44CFFF068946}">
      <dgm:prSet phldrT="[Text]"/>
      <dgm:spPr>
        <a:solidFill>
          <a:schemeClr val="accent2">
            <a:lumMod val="75000"/>
          </a:schemeClr>
        </a:solidFill>
      </dgm:spPr>
      <dgm:t>
        <a:bodyPr/>
        <a:lstStyle/>
        <a:p>
          <a:r>
            <a:rPr lang="en-US" dirty="0"/>
            <a:t>Establish trust, reinforce care</a:t>
          </a:r>
        </a:p>
      </dgm:t>
    </dgm:pt>
    <dgm:pt modelId="{A5239790-3404-0548-9D3B-8466114E4563}" type="parTrans" cxnId="{E36B6910-81CD-E34F-8A4A-1A8B0CE1EC03}">
      <dgm:prSet/>
      <dgm:spPr/>
      <dgm:t>
        <a:bodyPr/>
        <a:lstStyle/>
        <a:p>
          <a:endParaRPr lang="en-US"/>
        </a:p>
      </dgm:t>
    </dgm:pt>
    <dgm:pt modelId="{E190FFED-4A5F-C340-8FBE-4303BBBAA45F}" type="sibTrans" cxnId="{E36B6910-81CD-E34F-8A4A-1A8B0CE1EC03}">
      <dgm:prSet/>
      <dgm:spPr/>
      <dgm:t>
        <a:bodyPr/>
        <a:lstStyle/>
        <a:p>
          <a:endParaRPr lang="en-US"/>
        </a:p>
      </dgm:t>
    </dgm:pt>
    <dgm:pt modelId="{B9844099-E068-D248-A176-7CDE96D4ED6B}">
      <dgm:prSet phldrT="[Text]"/>
      <dgm:spPr/>
      <dgm:t>
        <a:bodyPr/>
        <a:lstStyle/>
        <a:p>
          <a:r>
            <a:rPr lang="en-US" dirty="0"/>
            <a:t>Exposure to shame, vulnerability</a:t>
          </a:r>
        </a:p>
      </dgm:t>
    </dgm:pt>
    <dgm:pt modelId="{62C969AD-78B1-D24A-9CF4-F10EE6BBBBB1}" type="parTrans" cxnId="{1B770263-EA89-9242-8F6B-4C28B1D34264}">
      <dgm:prSet/>
      <dgm:spPr/>
      <dgm:t>
        <a:bodyPr/>
        <a:lstStyle/>
        <a:p>
          <a:endParaRPr lang="en-US"/>
        </a:p>
      </dgm:t>
    </dgm:pt>
    <dgm:pt modelId="{2E588C0D-4B9F-A749-A500-EBA8A122362F}" type="sibTrans" cxnId="{1B770263-EA89-9242-8F6B-4C28B1D34264}">
      <dgm:prSet/>
      <dgm:spPr/>
      <dgm:t>
        <a:bodyPr/>
        <a:lstStyle/>
        <a:p>
          <a:endParaRPr lang="en-US"/>
        </a:p>
      </dgm:t>
    </dgm:pt>
    <dgm:pt modelId="{A088EFBD-952B-2042-8028-07BBE6D4625F}" type="pres">
      <dgm:prSet presAssocID="{04B07D88-338D-934A-8B0C-8C07EB307596}" presName="diagram" presStyleCnt="0">
        <dgm:presLayoutVars>
          <dgm:dir/>
          <dgm:resizeHandles val="exact"/>
        </dgm:presLayoutVars>
      </dgm:prSet>
      <dgm:spPr/>
    </dgm:pt>
    <dgm:pt modelId="{A77BC093-E8F5-1F43-928D-BEF4F6DD6E84}" type="pres">
      <dgm:prSet presAssocID="{BEFAE863-577A-CA49-92E9-44CFFF068946}" presName="arrow" presStyleLbl="node1" presStyleIdx="0" presStyleCnt="2">
        <dgm:presLayoutVars>
          <dgm:bulletEnabled val="1"/>
        </dgm:presLayoutVars>
      </dgm:prSet>
      <dgm:spPr/>
    </dgm:pt>
    <dgm:pt modelId="{5241FB9F-7362-A249-8F51-1061BA906B1E}" type="pres">
      <dgm:prSet presAssocID="{B9844099-E068-D248-A176-7CDE96D4ED6B}" presName="arrow" presStyleLbl="node1" presStyleIdx="1" presStyleCnt="2">
        <dgm:presLayoutVars>
          <dgm:bulletEnabled val="1"/>
        </dgm:presLayoutVars>
      </dgm:prSet>
      <dgm:spPr/>
    </dgm:pt>
  </dgm:ptLst>
  <dgm:cxnLst>
    <dgm:cxn modelId="{E36B6910-81CD-E34F-8A4A-1A8B0CE1EC03}" srcId="{04B07D88-338D-934A-8B0C-8C07EB307596}" destId="{BEFAE863-577A-CA49-92E9-44CFFF068946}" srcOrd="0" destOrd="0" parTransId="{A5239790-3404-0548-9D3B-8466114E4563}" sibTransId="{E190FFED-4A5F-C340-8FBE-4303BBBAA45F}"/>
    <dgm:cxn modelId="{1B770263-EA89-9242-8F6B-4C28B1D34264}" srcId="{04B07D88-338D-934A-8B0C-8C07EB307596}" destId="{B9844099-E068-D248-A176-7CDE96D4ED6B}" srcOrd="1" destOrd="0" parTransId="{62C969AD-78B1-D24A-9CF4-F10EE6BBBBB1}" sibTransId="{2E588C0D-4B9F-A749-A500-EBA8A122362F}"/>
    <dgm:cxn modelId="{5555CAA9-9993-5A4C-B7C3-56B1755CFE48}" type="presOf" srcId="{04B07D88-338D-934A-8B0C-8C07EB307596}" destId="{A088EFBD-952B-2042-8028-07BBE6D4625F}" srcOrd="0" destOrd="0" presId="urn:microsoft.com/office/officeart/2005/8/layout/arrow5"/>
    <dgm:cxn modelId="{E3888AD3-69F5-ED40-82C9-6EF25762A6CC}" type="presOf" srcId="{B9844099-E068-D248-A176-7CDE96D4ED6B}" destId="{5241FB9F-7362-A249-8F51-1061BA906B1E}" srcOrd="0" destOrd="0" presId="urn:microsoft.com/office/officeart/2005/8/layout/arrow5"/>
    <dgm:cxn modelId="{9E39F9D8-75EC-E142-8E16-C84B68431B27}" type="presOf" srcId="{BEFAE863-577A-CA49-92E9-44CFFF068946}" destId="{A77BC093-E8F5-1F43-928D-BEF4F6DD6E84}" srcOrd="0" destOrd="0" presId="urn:microsoft.com/office/officeart/2005/8/layout/arrow5"/>
    <dgm:cxn modelId="{CC7769C9-AEF7-104F-A644-3A8F2EC21D2A}" type="presParOf" srcId="{A088EFBD-952B-2042-8028-07BBE6D4625F}" destId="{A77BC093-E8F5-1F43-928D-BEF4F6DD6E84}" srcOrd="0" destOrd="0" presId="urn:microsoft.com/office/officeart/2005/8/layout/arrow5"/>
    <dgm:cxn modelId="{EBC56D90-D7B2-A54D-9948-CCE7A25BB36F}" type="presParOf" srcId="{A088EFBD-952B-2042-8028-07BBE6D4625F}" destId="{5241FB9F-7362-A249-8F51-1061BA906B1E}"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C6121C-D344-40CA-B1EE-615DAA5E0663}"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en-US"/>
        </a:p>
      </dgm:t>
    </dgm:pt>
    <dgm:pt modelId="{3CC6A403-24BF-4352-A619-399403A2D78F}">
      <dgm:prSet phldrT="[Text]" custT="1"/>
      <dgm:spPr/>
      <dgm:t>
        <a:bodyPr/>
        <a:lstStyle/>
        <a:p>
          <a:r>
            <a:rPr lang="en-US" sz="3200" dirty="0"/>
            <a:t>Before</a:t>
          </a:r>
        </a:p>
      </dgm:t>
    </dgm:pt>
    <dgm:pt modelId="{3469C8D0-80CC-4E9A-A606-CDD6B6465F68}" type="parTrans" cxnId="{77506EC0-8D56-447F-B3D2-C0A7F2E5580D}">
      <dgm:prSet/>
      <dgm:spPr/>
      <dgm:t>
        <a:bodyPr/>
        <a:lstStyle/>
        <a:p>
          <a:endParaRPr lang="en-US"/>
        </a:p>
      </dgm:t>
    </dgm:pt>
    <dgm:pt modelId="{4B8EA390-3564-420B-901F-9F4C2F1DC896}" type="sibTrans" cxnId="{77506EC0-8D56-447F-B3D2-C0A7F2E5580D}">
      <dgm:prSet/>
      <dgm:spPr/>
      <dgm:t>
        <a:bodyPr/>
        <a:lstStyle/>
        <a:p>
          <a:endParaRPr lang="en-US"/>
        </a:p>
      </dgm:t>
    </dgm:pt>
    <dgm:pt modelId="{29FA1505-96AA-4619-B7EE-A0BB02488111}">
      <dgm:prSet phldrT="[Text]" custT="1"/>
      <dgm:spPr/>
      <dgm:t>
        <a:bodyPr/>
        <a:lstStyle/>
        <a:p>
          <a:r>
            <a:rPr lang="en-US" sz="2000" dirty="0"/>
            <a:t>Set the stage for a sensitive exam </a:t>
          </a:r>
        </a:p>
      </dgm:t>
    </dgm:pt>
    <dgm:pt modelId="{4F40F42A-FCB0-438D-A0B6-4FC15E7947E1}" type="parTrans" cxnId="{972EFDE4-C735-4201-A339-DA1B5602FD4F}">
      <dgm:prSet/>
      <dgm:spPr/>
      <dgm:t>
        <a:bodyPr/>
        <a:lstStyle/>
        <a:p>
          <a:endParaRPr lang="en-US"/>
        </a:p>
      </dgm:t>
    </dgm:pt>
    <dgm:pt modelId="{913B265C-E3EE-4863-AD3C-50436EF29D54}" type="sibTrans" cxnId="{972EFDE4-C735-4201-A339-DA1B5602FD4F}">
      <dgm:prSet/>
      <dgm:spPr/>
      <dgm:t>
        <a:bodyPr/>
        <a:lstStyle/>
        <a:p>
          <a:endParaRPr lang="en-US"/>
        </a:p>
      </dgm:t>
    </dgm:pt>
    <dgm:pt modelId="{3B9E7BAE-BD87-4329-93D7-7EC5EBBE2530}">
      <dgm:prSet phldrT="[Text]" custT="1"/>
      <dgm:spPr/>
      <dgm:t>
        <a:bodyPr/>
        <a:lstStyle/>
        <a:p>
          <a:r>
            <a:rPr lang="en-US" sz="3200" dirty="0"/>
            <a:t>During</a:t>
          </a:r>
          <a:endParaRPr lang="en-US" sz="3400" dirty="0"/>
        </a:p>
      </dgm:t>
    </dgm:pt>
    <dgm:pt modelId="{E35033BB-C00F-4090-A760-712B52412FEE}" type="parTrans" cxnId="{9F96B56D-A2DA-41D1-948B-A13A2C3A9BB7}">
      <dgm:prSet/>
      <dgm:spPr/>
      <dgm:t>
        <a:bodyPr/>
        <a:lstStyle/>
        <a:p>
          <a:endParaRPr lang="en-US"/>
        </a:p>
      </dgm:t>
    </dgm:pt>
    <dgm:pt modelId="{6C69722B-1726-4DA0-A234-EA72EC38DC59}" type="sibTrans" cxnId="{9F96B56D-A2DA-41D1-948B-A13A2C3A9BB7}">
      <dgm:prSet/>
      <dgm:spPr/>
      <dgm:t>
        <a:bodyPr/>
        <a:lstStyle/>
        <a:p>
          <a:endParaRPr lang="en-US"/>
        </a:p>
      </dgm:t>
    </dgm:pt>
    <dgm:pt modelId="{9105A102-95FE-4103-80FA-D75D2242593A}">
      <dgm:prSet phldrT="[Text]" custT="1"/>
      <dgm:spPr/>
      <dgm:t>
        <a:bodyPr/>
        <a:lstStyle/>
        <a:p>
          <a:r>
            <a:rPr lang="en-US" sz="2000" dirty="0"/>
            <a:t>Perform a sensitive exam</a:t>
          </a:r>
        </a:p>
      </dgm:t>
    </dgm:pt>
    <dgm:pt modelId="{C6EC4870-4A07-4789-8F67-86FD048393AD}" type="parTrans" cxnId="{4B67F6AB-9647-4B90-BC86-B895CD56DFFE}">
      <dgm:prSet/>
      <dgm:spPr/>
      <dgm:t>
        <a:bodyPr/>
        <a:lstStyle/>
        <a:p>
          <a:endParaRPr lang="en-US"/>
        </a:p>
      </dgm:t>
    </dgm:pt>
    <dgm:pt modelId="{FA877513-BBA4-47CB-B64E-77034A140FDE}" type="sibTrans" cxnId="{4B67F6AB-9647-4B90-BC86-B895CD56DFFE}">
      <dgm:prSet/>
      <dgm:spPr/>
      <dgm:t>
        <a:bodyPr/>
        <a:lstStyle/>
        <a:p>
          <a:endParaRPr lang="en-US"/>
        </a:p>
      </dgm:t>
    </dgm:pt>
    <dgm:pt modelId="{55B55E6E-F12A-45E9-B878-10A5556D6153}">
      <dgm:prSet phldrT="[Text]" custT="1"/>
      <dgm:spPr/>
      <dgm:t>
        <a:bodyPr/>
        <a:lstStyle/>
        <a:p>
          <a:r>
            <a:rPr lang="en-US" sz="3200" dirty="0"/>
            <a:t>After</a:t>
          </a:r>
          <a:endParaRPr lang="en-US" sz="4300" dirty="0"/>
        </a:p>
      </dgm:t>
    </dgm:pt>
    <dgm:pt modelId="{7A577DCA-B3C8-4A9F-87C2-2263B9C6E64C}" type="parTrans" cxnId="{9EC2785E-E9B0-4F62-A809-E60AB2FFF9C4}">
      <dgm:prSet/>
      <dgm:spPr/>
      <dgm:t>
        <a:bodyPr/>
        <a:lstStyle/>
        <a:p>
          <a:endParaRPr lang="en-US"/>
        </a:p>
      </dgm:t>
    </dgm:pt>
    <dgm:pt modelId="{6C1085B6-8762-4EA3-B8F9-CB31D1B896FE}" type="sibTrans" cxnId="{9EC2785E-E9B0-4F62-A809-E60AB2FFF9C4}">
      <dgm:prSet/>
      <dgm:spPr/>
      <dgm:t>
        <a:bodyPr/>
        <a:lstStyle/>
        <a:p>
          <a:endParaRPr lang="en-US"/>
        </a:p>
      </dgm:t>
    </dgm:pt>
    <dgm:pt modelId="{B479CD28-C42D-4F9A-8184-F6FA0AFD09E2}">
      <dgm:prSet phldrT="[Text]" custT="1"/>
      <dgm:spPr/>
      <dgm:t>
        <a:bodyPr/>
        <a:lstStyle/>
        <a:p>
          <a:r>
            <a:rPr lang="en-US" sz="2000" dirty="0"/>
            <a:t>Provide sensitive closure</a:t>
          </a:r>
        </a:p>
      </dgm:t>
    </dgm:pt>
    <dgm:pt modelId="{A55FD0F2-CE73-4517-86F2-F1B6B8287189}" type="parTrans" cxnId="{766346EC-B50B-4C20-ADB8-5B6BC54A5175}">
      <dgm:prSet/>
      <dgm:spPr/>
      <dgm:t>
        <a:bodyPr/>
        <a:lstStyle/>
        <a:p>
          <a:endParaRPr lang="en-US"/>
        </a:p>
      </dgm:t>
    </dgm:pt>
    <dgm:pt modelId="{498E5486-3778-4708-8649-D1A744694A37}" type="sibTrans" cxnId="{766346EC-B50B-4C20-ADB8-5B6BC54A5175}">
      <dgm:prSet/>
      <dgm:spPr/>
      <dgm:t>
        <a:bodyPr/>
        <a:lstStyle/>
        <a:p>
          <a:endParaRPr lang="en-US"/>
        </a:p>
      </dgm:t>
    </dgm:pt>
    <dgm:pt modelId="{359E074E-8457-4541-968A-966B8B0B450E}" type="pres">
      <dgm:prSet presAssocID="{5CC6121C-D344-40CA-B1EE-615DAA5E0663}" presName="rootnode" presStyleCnt="0">
        <dgm:presLayoutVars>
          <dgm:chMax/>
          <dgm:chPref/>
          <dgm:dir/>
          <dgm:animLvl val="lvl"/>
        </dgm:presLayoutVars>
      </dgm:prSet>
      <dgm:spPr/>
    </dgm:pt>
    <dgm:pt modelId="{FBBBC387-8EA7-4583-A7A4-E1BBE1F81C54}" type="pres">
      <dgm:prSet presAssocID="{3CC6A403-24BF-4352-A619-399403A2D78F}" presName="composite" presStyleCnt="0"/>
      <dgm:spPr/>
    </dgm:pt>
    <dgm:pt modelId="{25B1D8BB-2FE4-487B-A969-3E926BDF7A70}" type="pres">
      <dgm:prSet presAssocID="{3CC6A403-24BF-4352-A619-399403A2D78F}" presName="bentUpArrow1" presStyleLbl="alignImgPlace1" presStyleIdx="0" presStyleCnt="2" custLinFactNeighborX="-12862" custLinFactNeighborY="-21311"/>
      <dgm:spPr/>
    </dgm:pt>
    <dgm:pt modelId="{1362E025-9988-47D4-83E7-5E5DDFB1BD59}" type="pres">
      <dgm:prSet presAssocID="{3CC6A403-24BF-4352-A619-399403A2D78F}" presName="ParentText" presStyleLbl="node1" presStyleIdx="0" presStyleCnt="3" custLinFactNeighborX="-22106" custLinFactNeighborY="-52249">
        <dgm:presLayoutVars>
          <dgm:chMax val="1"/>
          <dgm:chPref val="1"/>
          <dgm:bulletEnabled val="1"/>
        </dgm:presLayoutVars>
      </dgm:prSet>
      <dgm:spPr/>
    </dgm:pt>
    <dgm:pt modelId="{0436C4EC-EBEB-412A-8393-FB4F3AEA549F}" type="pres">
      <dgm:prSet presAssocID="{3CC6A403-24BF-4352-A619-399403A2D78F}" presName="ChildText" presStyleLbl="revTx" presStyleIdx="0" presStyleCnt="3" custScaleX="469802" custLinFactX="63295" custLinFactNeighborX="100000" custLinFactNeighborY="-54320">
        <dgm:presLayoutVars>
          <dgm:chMax val="0"/>
          <dgm:chPref val="0"/>
          <dgm:bulletEnabled val="1"/>
        </dgm:presLayoutVars>
      </dgm:prSet>
      <dgm:spPr/>
    </dgm:pt>
    <dgm:pt modelId="{39431454-466F-48DD-BC19-25B0926F9003}" type="pres">
      <dgm:prSet presAssocID="{4B8EA390-3564-420B-901F-9F4C2F1DC896}" presName="sibTrans" presStyleCnt="0"/>
      <dgm:spPr/>
    </dgm:pt>
    <dgm:pt modelId="{7A9627A6-B185-4F6F-9C62-DDD639365BF6}" type="pres">
      <dgm:prSet presAssocID="{3B9E7BAE-BD87-4329-93D7-7EC5EBBE2530}" presName="composite" presStyleCnt="0"/>
      <dgm:spPr/>
    </dgm:pt>
    <dgm:pt modelId="{EC0E3FA2-1A03-4D71-83D8-B6521DD00454}" type="pres">
      <dgm:prSet presAssocID="{3B9E7BAE-BD87-4329-93D7-7EC5EBBE2530}" presName="bentUpArrow1" presStyleLbl="alignImgPlace1" presStyleIdx="1" presStyleCnt="2" custLinFactNeighborX="-86424" custLinFactNeighborY="4354"/>
      <dgm:spPr>
        <a:solidFill>
          <a:schemeClr val="accent4">
            <a:lumMod val="40000"/>
            <a:lumOff val="60000"/>
          </a:schemeClr>
        </a:solidFill>
      </dgm:spPr>
    </dgm:pt>
    <dgm:pt modelId="{32D438D3-C04F-4F31-A9B0-CAC9708CF370}" type="pres">
      <dgm:prSet presAssocID="{3B9E7BAE-BD87-4329-93D7-7EC5EBBE2530}" presName="ParentText" presStyleLbl="node1" presStyleIdx="1" presStyleCnt="3" custLinFactNeighborX="-59338" custLinFactNeighborY="-21527">
        <dgm:presLayoutVars>
          <dgm:chMax val="1"/>
          <dgm:chPref val="1"/>
          <dgm:bulletEnabled val="1"/>
        </dgm:presLayoutVars>
      </dgm:prSet>
      <dgm:spPr/>
    </dgm:pt>
    <dgm:pt modelId="{35EF1A19-BFA9-4C24-AECE-7D58E91EA148}" type="pres">
      <dgm:prSet presAssocID="{3B9E7BAE-BD87-4329-93D7-7EC5EBBE2530}" presName="ChildText" presStyleLbl="revTx" presStyleIdx="1" presStyleCnt="3" custScaleX="413741" custLinFactNeighborX="84072" custLinFactNeighborY="-16310">
        <dgm:presLayoutVars>
          <dgm:chMax val="0"/>
          <dgm:chPref val="0"/>
          <dgm:bulletEnabled val="1"/>
        </dgm:presLayoutVars>
      </dgm:prSet>
      <dgm:spPr/>
    </dgm:pt>
    <dgm:pt modelId="{67E0F2BE-CFB8-4545-A425-AC2B82DE537E}" type="pres">
      <dgm:prSet presAssocID="{6C69722B-1726-4DA0-A234-EA72EC38DC59}" presName="sibTrans" presStyleCnt="0"/>
      <dgm:spPr/>
    </dgm:pt>
    <dgm:pt modelId="{2F2DE55A-D6D2-4982-9150-24D2415F40F9}" type="pres">
      <dgm:prSet presAssocID="{55B55E6E-F12A-45E9-B878-10A5556D6153}" presName="composite" presStyleCnt="0"/>
      <dgm:spPr/>
    </dgm:pt>
    <dgm:pt modelId="{3234C3BB-C418-4939-A79A-7B3C4A96B286}" type="pres">
      <dgm:prSet presAssocID="{55B55E6E-F12A-45E9-B878-10A5556D6153}" presName="ParentText" presStyleLbl="node1" presStyleIdx="2" presStyleCnt="3" custLinFactX="-25852" custLinFactNeighborX="-100000" custLinFactNeighborY="-7238">
        <dgm:presLayoutVars>
          <dgm:chMax val="1"/>
          <dgm:chPref val="1"/>
          <dgm:bulletEnabled val="1"/>
        </dgm:presLayoutVars>
      </dgm:prSet>
      <dgm:spPr/>
    </dgm:pt>
    <dgm:pt modelId="{1ECDBC02-9739-470E-BE7E-AA240994441D}" type="pres">
      <dgm:prSet presAssocID="{55B55E6E-F12A-45E9-B878-10A5556D6153}" presName="FinalChildText" presStyleLbl="revTx" presStyleIdx="2" presStyleCnt="3" custScaleX="443500" custLinFactNeighborX="4850" custLinFactNeighborY="-424">
        <dgm:presLayoutVars>
          <dgm:chMax val="0"/>
          <dgm:chPref val="0"/>
          <dgm:bulletEnabled val="1"/>
        </dgm:presLayoutVars>
      </dgm:prSet>
      <dgm:spPr/>
    </dgm:pt>
  </dgm:ptLst>
  <dgm:cxnLst>
    <dgm:cxn modelId="{6C9FDC04-6A21-431D-B443-EB1EB6FED616}" type="presOf" srcId="{3CC6A403-24BF-4352-A619-399403A2D78F}" destId="{1362E025-9988-47D4-83E7-5E5DDFB1BD59}" srcOrd="0" destOrd="0" presId="urn:microsoft.com/office/officeart/2005/8/layout/StepDownProcess"/>
    <dgm:cxn modelId="{5F198908-2272-47B1-B060-694FD8859B2E}" type="presOf" srcId="{B479CD28-C42D-4F9A-8184-F6FA0AFD09E2}" destId="{1ECDBC02-9739-470E-BE7E-AA240994441D}" srcOrd="0" destOrd="0" presId="urn:microsoft.com/office/officeart/2005/8/layout/StepDownProcess"/>
    <dgm:cxn modelId="{F3333609-FDA8-47F7-BBF7-7207DD5934A1}" type="presOf" srcId="{3B9E7BAE-BD87-4329-93D7-7EC5EBBE2530}" destId="{32D438D3-C04F-4F31-A9B0-CAC9708CF370}" srcOrd="0" destOrd="0" presId="urn:microsoft.com/office/officeart/2005/8/layout/StepDownProcess"/>
    <dgm:cxn modelId="{9EC2785E-E9B0-4F62-A809-E60AB2FFF9C4}" srcId="{5CC6121C-D344-40CA-B1EE-615DAA5E0663}" destId="{55B55E6E-F12A-45E9-B878-10A5556D6153}" srcOrd="2" destOrd="0" parTransId="{7A577DCA-B3C8-4A9F-87C2-2263B9C6E64C}" sibTransId="{6C1085B6-8762-4EA3-B8F9-CB31D1B896FE}"/>
    <dgm:cxn modelId="{9F96B56D-A2DA-41D1-948B-A13A2C3A9BB7}" srcId="{5CC6121C-D344-40CA-B1EE-615DAA5E0663}" destId="{3B9E7BAE-BD87-4329-93D7-7EC5EBBE2530}" srcOrd="1" destOrd="0" parTransId="{E35033BB-C00F-4090-A760-712B52412FEE}" sibTransId="{6C69722B-1726-4DA0-A234-EA72EC38DC59}"/>
    <dgm:cxn modelId="{83C6BC59-90E1-4BD5-B4A5-F9ED8822748C}" type="presOf" srcId="{5CC6121C-D344-40CA-B1EE-615DAA5E0663}" destId="{359E074E-8457-4541-968A-966B8B0B450E}" srcOrd="0" destOrd="0" presId="urn:microsoft.com/office/officeart/2005/8/layout/StepDownProcess"/>
    <dgm:cxn modelId="{4B67F6AB-9647-4B90-BC86-B895CD56DFFE}" srcId="{3B9E7BAE-BD87-4329-93D7-7EC5EBBE2530}" destId="{9105A102-95FE-4103-80FA-D75D2242593A}" srcOrd="0" destOrd="0" parTransId="{C6EC4870-4A07-4789-8F67-86FD048393AD}" sibTransId="{FA877513-BBA4-47CB-B64E-77034A140FDE}"/>
    <dgm:cxn modelId="{CF662DBD-7DD8-4707-B58B-BCE4C34A3E65}" type="presOf" srcId="{9105A102-95FE-4103-80FA-D75D2242593A}" destId="{35EF1A19-BFA9-4C24-AECE-7D58E91EA148}" srcOrd="0" destOrd="0" presId="urn:microsoft.com/office/officeart/2005/8/layout/StepDownProcess"/>
    <dgm:cxn modelId="{407DE6BE-8AE5-41AC-B978-FC6140F87F6C}" type="presOf" srcId="{29FA1505-96AA-4619-B7EE-A0BB02488111}" destId="{0436C4EC-EBEB-412A-8393-FB4F3AEA549F}" srcOrd="0" destOrd="0" presId="urn:microsoft.com/office/officeart/2005/8/layout/StepDownProcess"/>
    <dgm:cxn modelId="{77506EC0-8D56-447F-B3D2-C0A7F2E5580D}" srcId="{5CC6121C-D344-40CA-B1EE-615DAA5E0663}" destId="{3CC6A403-24BF-4352-A619-399403A2D78F}" srcOrd="0" destOrd="0" parTransId="{3469C8D0-80CC-4E9A-A606-CDD6B6465F68}" sibTransId="{4B8EA390-3564-420B-901F-9F4C2F1DC896}"/>
    <dgm:cxn modelId="{972EFDE4-C735-4201-A339-DA1B5602FD4F}" srcId="{3CC6A403-24BF-4352-A619-399403A2D78F}" destId="{29FA1505-96AA-4619-B7EE-A0BB02488111}" srcOrd="0" destOrd="0" parTransId="{4F40F42A-FCB0-438D-A0B6-4FC15E7947E1}" sibTransId="{913B265C-E3EE-4863-AD3C-50436EF29D54}"/>
    <dgm:cxn modelId="{766346EC-B50B-4C20-ADB8-5B6BC54A5175}" srcId="{55B55E6E-F12A-45E9-B878-10A5556D6153}" destId="{B479CD28-C42D-4F9A-8184-F6FA0AFD09E2}" srcOrd="0" destOrd="0" parTransId="{A55FD0F2-CE73-4517-86F2-F1B6B8287189}" sibTransId="{498E5486-3778-4708-8649-D1A744694A37}"/>
    <dgm:cxn modelId="{4A4C38F7-EE94-4AC5-A518-5C86834BF3C7}" type="presOf" srcId="{55B55E6E-F12A-45E9-B878-10A5556D6153}" destId="{3234C3BB-C418-4939-A79A-7B3C4A96B286}" srcOrd="0" destOrd="0" presId="urn:microsoft.com/office/officeart/2005/8/layout/StepDownProcess"/>
    <dgm:cxn modelId="{F95DE454-4094-43B3-9041-38DDA55220B3}" type="presParOf" srcId="{359E074E-8457-4541-968A-966B8B0B450E}" destId="{FBBBC387-8EA7-4583-A7A4-E1BBE1F81C54}" srcOrd="0" destOrd="0" presId="urn:microsoft.com/office/officeart/2005/8/layout/StepDownProcess"/>
    <dgm:cxn modelId="{3A2601EF-804F-4F5B-BA57-26276C1F82D8}" type="presParOf" srcId="{FBBBC387-8EA7-4583-A7A4-E1BBE1F81C54}" destId="{25B1D8BB-2FE4-487B-A969-3E926BDF7A70}" srcOrd="0" destOrd="0" presId="urn:microsoft.com/office/officeart/2005/8/layout/StepDownProcess"/>
    <dgm:cxn modelId="{48EFCEB0-FA70-443D-A40A-038D5AE48C63}" type="presParOf" srcId="{FBBBC387-8EA7-4583-A7A4-E1BBE1F81C54}" destId="{1362E025-9988-47D4-83E7-5E5DDFB1BD59}" srcOrd="1" destOrd="0" presId="urn:microsoft.com/office/officeart/2005/8/layout/StepDownProcess"/>
    <dgm:cxn modelId="{33439AB5-712B-45F2-B015-D45E83307650}" type="presParOf" srcId="{FBBBC387-8EA7-4583-A7A4-E1BBE1F81C54}" destId="{0436C4EC-EBEB-412A-8393-FB4F3AEA549F}" srcOrd="2" destOrd="0" presId="urn:microsoft.com/office/officeart/2005/8/layout/StepDownProcess"/>
    <dgm:cxn modelId="{3A3B53CA-CC30-457B-B990-A9951611192E}" type="presParOf" srcId="{359E074E-8457-4541-968A-966B8B0B450E}" destId="{39431454-466F-48DD-BC19-25B0926F9003}" srcOrd="1" destOrd="0" presId="urn:microsoft.com/office/officeart/2005/8/layout/StepDownProcess"/>
    <dgm:cxn modelId="{DB22D45A-9EBC-4BF0-8673-381A339C3587}" type="presParOf" srcId="{359E074E-8457-4541-968A-966B8B0B450E}" destId="{7A9627A6-B185-4F6F-9C62-DDD639365BF6}" srcOrd="2" destOrd="0" presId="urn:microsoft.com/office/officeart/2005/8/layout/StepDownProcess"/>
    <dgm:cxn modelId="{C5DEF909-C632-432D-94AA-A158A91814AB}" type="presParOf" srcId="{7A9627A6-B185-4F6F-9C62-DDD639365BF6}" destId="{EC0E3FA2-1A03-4D71-83D8-B6521DD00454}" srcOrd="0" destOrd="0" presId="urn:microsoft.com/office/officeart/2005/8/layout/StepDownProcess"/>
    <dgm:cxn modelId="{AA045972-9CFD-40FF-A5ED-9E4B80E5F7B9}" type="presParOf" srcId="{7A9627A6-B185-4F6F-9C62-DDD639365BF6}" destId="{32D438D3-C04F-4F31-A9B0-CAC9708CF370}" srcOrd="1" destOrd="0" presId="urn:microsoft.com/office/officeart/2005/8/layout/StepDownProcess"/>
    <dgm:cxn modelId="{F799D341-07F1-4F9D-9423-BA5F9E8DA52B}" type="presParOf" srcId="{7A9627A6-B185-4F6F-9C62-DDD639365BF6}" destId="{35EF1A19-BFA9-4C24-AECE-7D58E91EA148}" srcOrd="2" destOrd="0" presId="urn:microsoft.com/office/officeart/2005/8/layout/StepDownProcess"/>
    <dgm:cxn modelId="{D8DBBCD4-47E9-422D-8C7D-F61A58E6A7A1}" type="presParOf" srcId="{359E074E-8457-4541-968A-966B8B0B450E}" destId="{67E0F2BE-CFB8-4545-A425-AC2B82DE537E}" srcOrd="3" destOrd="0" presId="urn:microsoft.com/office/officeart/2005/8/layout/StepDownProcess"/>
    <dgm:cxn modelId="{1477932D-E325-4CF1-B05B-D2EB19693A79}" type="presParOf" srcId="{359E074E-8457-4541-968A-966B8B0B450E}" destId="{2F2DE55A-D6D2-4982-9150-24D2415F40F9}" srcOrd="4" destOrd="0" presId="urn:microsoft.com/office/officeart/2005/8/layout/StepDownProcess"/>
    <dgm:cxn modelId="{ADCC8E29-2CA8-46D0-AE87-3569E453BD30}" type="presParOf" srcId="{2F2DE55A-D6D2-4982-9150-24D2415F40F9}" destId="{3234C3BB-C418-4939-A79A-7B3C4A96B286}" srcOrd="0" destOrd="0" presId="urn:microsoft.com/office/officeart/2005/8/layout/StepDownProcess"/>
    <dgm:cxn modelId="{3B26E484-48A6-4B03-B0CB-1FB18E82FB81}" type="presParOf" srcId="{2F2DE55A-D6D2-4982-9150-24D2415F40F9}" destId="{1ECDBC02-9739-470E-BE7E-AA240994441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D2288-D4D8-496F-87A1-4CA72922A538}">
      <dsp:nvSpPr>
        <dsp:cNvPr id="0" name=""/>
        <dsp:cNvSpPr/>
      </dsp:nvSpPr>
      <dsp:spPr>
        <a:xfrm rot="5400000">
          <a:off x="4530580" y="-1783863"/>
          <a:ext cx="887510" cy="468172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1" kern="1200" dirty="0"/>
            <a:t>Realizes</a:t>
          </a:r>
          <a:r>
            <a:rPr lang="en-US" sz="1700" kern="1200" dirty="0"/>
            <a:t> the widespread impact of trauma and understands potential paths for recovery</a:t>
          </a:r>
        </a:p>
      </dsp:txBody>
      <dsp:txXfrm rot="-5400000">
        <a:off x="2633472" y="156570"/>
        <a:ext cx="4638403" cy="800860"/>
      </dsp:txXfrm>
    </dsp:sp>
    <dsp:sp modelId="{19F67C48-5421-4EC2-ABA4-69501EFD8577}">
      <dsp:nvSpPr>
        <dsp:cNvPr id="0" name=""/>
        <dsp:cNvSpPr/>
      </dsp:nvSpPr>
      <dsp:spPr>
        <a:xfrm>
          <a:off x="0" y="0"/>
          <a:ext cx="2633472" cy="1109388"/>
        </a:xfrm>
        <a:prstGeom prst="roundRect">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0" kern="1200" dirty="0"/>
            <a:t>Realizes</a:t>
          </a:r>
        </a:p>
      </dsp:txBody>
      <dsp:txXfrm>
        <a:off x="54156" y="54156"/>
        <a:ext cx="2525160" cy="1001076"/>
      </dsp:txXfrm>
    </dsp:sp>
    <dsp:sp modelId="{4F594C3A-2149-43E4-BB05-6E1EAA4B397F}">
      <dsp:nvSpPr>
        <dsp:cNvPr id="0" name=""/>
        <dsp:cNvSpPr/>
      </dsp:nvSpPr>
      <dsp:spPr>
        <a:xfrm rot="5400000">
          <a:off x="4530580" y="-619005"/>
          <a:ext cx="887510" cy="468172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1" kern="1200" dirty="0"/>
            <a:t>Recognizes</a:t>
          </a:r>
          <a:r>
            <a:rPr lang="en-US" sz="1700" kern="1200" dirty="0"/>
            <a:t> signs and symptoms of trauma in patients, families, staff, and others involved in the system</a:t>
          </a:r>
        </a:p>
      </dsp:txBody>
      <dsp:txXfrm rot="-5400000">
        <a:off x="2633472" y="1321428"/>
        <a:ext cx="4638403" cy="800860"/>
      </dsp:txXfrm>
    </dsp:sp>
    <dsp:sp modelId="{C832E808-F21C-4607-B2E8-AC3924BB1403}">
      <dsp:nvSpPr>
        <dsp:cNvPr id="0" name=""/>
        <dsp:cNvSpPr/>
      </dsp:nvSpPr>
      <dsp:spPr>
        <a:xfrm>
          <a:off x="0" y="1167164"/>
          <a:ext cx="2633472" cy="1109388"/>
        </a:xfrm>
        <a:prstGeom prst="roundRect">
          <a:avLst/>
        </a:prstGeom>
        <a:solidFill>
          <a:schemeClr val="accent3">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Recognizes</a:t>
          </a:r>
        </a:p>
      </dsp:txBody>
      <dsp:txXfrm>
        <a:off x="54156" y="1221320"/>
        <a:ext cx="2525160" cy="1001076"/>
      </dsp:txXfrm>
    </dsp:sp>
    <dsp:sp modelId="{C3ED28C7-F10D-49AB-91F2-C6FCE5FF9C08}">
      <dsp:nvSpPr>
        <dsp:cNvPr id="0" name=""/>
        <dsp:cNvSpPr/>
      </dsp:nvSpPr>
      <dsp:spPr>
        <a:xfrm rot="5400000">
          <a:off x="4530580" y="545853"/>
          <a:ext cx="887510" cy="468172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1" i="1" kern="1200"/>
            <a:t>Responds</a:t>
          </a:r>
          <a:r>
            <a:rPr lang="en-US" sz="1700" kern="1200"/>
            <a:t> by </a:t>
          </a:r>
          <a:r>
            <a:rPr lang="en-US" sz="1700" kern="1200" dirty="0"/>
            <a:t>fully integrating knowledge about trauma into policies, procedures and practices</a:t>
          </a:r>
        </a:p>
      </dsp:txBody>
      <dsp:txXfrm rot="-5400000">
        <a:off x="2633472" y="2486287"/>
        <a:ext cx="4638403" cy="800860"/>
      </dsp:txXfrm>
    </dsp:sp>
    <dsp:sp modelId="{6845E6D2-376F-41DC-892C-EE11319B1B09}">
      <dsp:nvSpPr>
        <dsp:cNvPr id="0" name=""/>
        <dsp:cNvSpPr/>
      </dsp:nvSpPr>
      <dsp:spPr>
        <a:xfrm>
          <a:off x="0" y="2332022"/>
          <a:ext cx="2633472" cy="1109388"/>
        </a:xfrm>
        <a:prstGeom prst="roundRect">
          <a:avLst/>
        </a:prstGeom>
        <a:solidFill>
          <a:schemeClr val="accent4">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Responds</a:t>
          </a:r>
        </a:p>
      </dsp:txBody>
      <dsp:txXfrm>
        <a:off x="54156" y="2386178"/>
        <a:ext cx="2525160" cy="1001076"/>
      </dsp:txXfrm>
    </dsp:sp>
    <dsp:sp modelId="{F4F7C4AD-3529-4EB5-8EDA-4385B47B671D}">
      <dsp:nvSpPr>
        <dsp:cNvPr id="0" name=""/>
        <dsp:cNvSpPr/>
      </dsp:nvSpPr>
      <dsp:spPr>
        <a:xfrm rot="5400000">
          <a:off x="4530580" y="1710711"/>
          <a:ext cx="887510" cy="468172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Seeks to actively </a:t>
          </a:r>
          <a:r>
            <a:rPr lang="en-US" sz="1700" b="1" i="1" kern="1200" dirty="0"/>
            <a:t>resist</a:t>
          </a:r>
          <a:r>
            <a:rPr lang="en-US" sz="1700" kern="1200" dirty="0"/>
            <a:t> re-traumatization</a:t>
          </a:r>
        </a:p>
      </dsp:txBody>
      <dsp:txXfrm rot="-5400000">
        <a:off x="2633472" y="3651145"/>
        <a:ext cx="4638403" cy="800860"/>
      </dsp:txXfrm>
    </dsp:sp>
    <dsp:sp modelId="{B060D7F1-E506-4803-9325-694F5ABD5041}">
      <dsp:nvSpPr>
        <dsp:cNvPr id="0" name=""/>
        <dsp:cNvSpPr/>
      </dsp:nvSpPr>
      <dsp:spPr>
        <a:xfrm>
          <a:off x="0" y="3496880"/>
          <a:ext cx="2633472" cy="1109388"/>
        </a:xfrm>
        <a:prstGeom prst="roundRect">
          <a:avLst/>
        </a:prstGeom>
        <a:solidFill>
          <a:schemeClr val="accent5">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Resists</a:t>
          </a:r>
        </a:p>
      </dsp:txBody>
      <dsp:txXfrm>
        <a:off x="54156" y="3551036"/>
        <a:ext cx="2525160" cy="1001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BC093-E8F5-1F43-928D-BEF4F6DD6E84}">
      <dsp:nvSpPr>
        <dsp:cNvPr id="0" name=""/>
        <dsp:cNvSpPr/>
      </dsp:nvSpPr>
      <dsp:spPr>
        <a:xfrm rot="16200000">
          <a:off x="1322" y="558601"/>
          <a:ext cx="2946796" cy="2946796"/>
        </a:xfrm>
        <a:prstGeom prst="downArrow">
          <a:avLst>
            <a:gd name="adj1" fmla="val 50000"/>
            <a:gd name="adj2" fmla="val 35000"/>
          </a:avLst>
        </a:prstGeom>
        <a:solidFill>
          <a:schemeClr val="accent2">
            <a:lumMod val="7500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Establish trust, reinforce care</a:t>
          </a:r>
        </a:p>
      </dsp:txBody>
      <dsp:txXfrm rot="5400000">
        <a:off x="1323" y="1295299"/>
        <a:ext cx="2431107" cy="1473398"/>
      </dsp:txXfrm>
    </dsp:sp>
    <dsp:sp modelId="{5241FB9F-7362-A249-8F51-1061BA906B1E}">
      <dsp:nvSpPr>
        <dsp:cNvPr id="0" name=""/>
        <dsp:cNvSpPr/>
      </dsp:nvSpPr>
      <dsp:spPr>
        <a:xfrm rot="5400000">
          <a:off x="3147880" y="558601"/>
          <a:ext cx="2946796" cy="2946796"/>
        </a:xfrm>
        <a:prstGeom prst="downArrow">
          <a:avLst>
            <a:gd name="adj1" fmla="val 50000"/>
            <a:gd name="adj2" fmla="val 35000"/>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Exposure to shame, vulnerability</a:t>
          </a:r>
        </a:p>
      </dsp:txBody>
      <dsp:txXfrm rot="-5400000">
        <a:off x="3663570" y="1295300"/>
        <a:ext cx="2431107" cy="1473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1D8BB-2FE4-487B-A969-3E926BDF7A70}">
      <dsp:nvSpPr>
        <dsp:cNvPr id="0" name=""/>
        <dsp:cNvSpPr/>
      </dsp:nvSpPr>
      <dsp:spPr>
        <a:xfrm rot="5400000">
          <a:off x="648723" y="1884925"/>
          <a:ext cx="924961" cy="1053035"/>
        </a:xfrm>
        <a:prstGeom prst="bentUpArrow">
          <a:avLst>
            <a:gd name="adj1" fmla="val 32840"/>
            <a:gd name="adj2" fmla="val 25000"/>
            <a:gd name="adj3" fmla="val 3578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62E025-9988-47D4-83E7-5E5DDFB1BD59}">
      <dsp:nvSpPr>
        <dsp:cNvPr id="0" name=""/>
        <dsp:cNvSpPr/>
      </dsp:nvSpPr>
      <dsp:spPr>
        <a:xfrm>
          <a:off x="194896" y="487238"/>
          <a:ext cx="1557089" cy="1089912"/>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Before</a:t>
          </a:r>
        </a:p>
      </dsp:txBody>
      <dsp:txXfrm>
        <a:off x="248111" y="540453"/>
        <a:ext cx="1450659" cy="983482"/>
      </dsp:txXfrm>
    </dsp:sp>
    <dsp:sp modelId="{0436C4EC-EBEB-412A-8393-FB4F3AEA549F}">
      <dsp:nvSpPr>
        <dsp:cNvPr id="0" name=""/>
        <dsp:cNvSpPr/>
      </dsp:nvSpPr>
      <dsp:spPr>
        <a:xfrm>
          <a:off x="1851513" y="682141"/>
          <a:ext cx="5320408" cy="88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Set the stage for a sensitive exam </a:t>
          </a:r>
        </a:p>
      </dsp:txBody>
      <dsp:txXfrm>
        <a:off x="1851513" y="682141"/>
        <a:ext cx="5320408" cy="880915"/>
      </dsp:txXfrm>
    </dsp:sp>
    <dsp:sp modelId="{EC0E3FA2-1A03-4D71-83D8-B6521DD00454}">
      <dsp:nvSpPr>
        <dsp:cNvPr id="0" name=""/>
        <dsp:cNvSpPr/>
      </dsp:nvSpPr>
      <dsp:spPr>
        <a:xfrm rot="5400000">
          <a:off x="2110446" y="3346648"/>
          <a:ext cx="924961" cy="1053035"/>
        </a:xfrm>
        <a:prstGeom prst="bentUpArrow">
          <a:avLst>
            <a:gd name="adj1" fmla="val 32840"/>
            <a:gd name="adj2" fmla="val 25000"/>
            <a:gd name="adj3" fmla="val 3578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D438D3-C04F-4F31-A9B0-CAC9708CF370}">
      <dsp:nvSpPr>
        <dsp:cNvPr id="0" name=""/>
        <dsp:cNvSpPr/>
      </dsp:nvSpPr>
      <dsp:spPr>
        <a:xfrm>
          <a:off x="1851517" y="2046412"/>
          <a:ext cx="1557089" cy="1089912"/>
        </a:xfrm>
        <a:prstGeom prst="roundRect">
          <a:avLst>
            <a:gd name="adj" fmla="val 16670"/>
          </a:avLst>
        </a:prstGeom>
        <a:solidFill>
          <a:schemeClr val="accent4">
            <a:hueOff val="-3518287"/>
            <a:satOff val="21119"/>
            <a:lumOff val="-1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During</a:t>
          </a:r>
          <a:endParaRPr lang="en-US" sz="3400" kern="1200" dirty="0"/>
        </a:p>
      </dsp:txBody>
      <dsp:txXfrm>
        <a:off x="1904732" y="2099627"/>
        <a:ext cx="1450659" cy="983482"/>
      </dsp:txXfrm>
    </dsp:sp>
    <dsp:sp modelId="{35EF1A19-BFA9-4C24-AECE-7D58E91EA148}">
      <dsp:nvSpPr>
        <dsp:cNvPr id="0" name=""/>
        <dsp:cNvSpPr/>
      </dsp:nvSpPr>
      <dsp:spPr>
        <a:xfrm>
          <a:off x="3508125" y="2241308"/>
          <a:ext cx="4685529" cy="88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Perform a sensitive exam</a:t>
          </a:r>
        </a:p>
      </dsp:txBody>
      <dsp:txXfrm>
        <a:off x="3508125" y="2241308"/>
        <a:ext cx="4685529" cy="880915"/>
      </dsp:txXfrm>
    </dsp:sp>
    <dsp:sp modelId="{3234C3BB-C418-4939-A79A-7B3C4A96B286}">
      <dsp:nvSpPr>
        <dsp:cNvPr id="0" name=""/>
        <dsp:cNvSpPr/>
      </dsp:nvSpPr>
      <dsp:spPr>
        <a:xfrm>
          <a:off x="3538137" y="3426481"/>
          <a:ext cx="1557089" cy="1089912"/>
        </a:xfrm>
        <a:prstGeom prst="roundRect">
          <a:avLst>
            <a:gd name="adj" fmla="val 16670"/>
          </a:avLst>
        </a:prstGeom>
        <a:solidFill>
          <a:schemeClr val="accent4">
            <a:hueOff val="-7036575"/>
            <a:satOff val="42238"/>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After</a:t>
          </a:r>
          <a:endParaRPr lang="en-US" sz="4300" kern="1200" dirty="0"/>
        </a:p>
      </dsp:txBody>
      <dsp:txXfrm>
        <a:off x="3591352" y="3479696"/>
        <a:ext cx="1450659" cy="983482"/>
      </dsp:txXfrm>
    </dsp:sp>
    <dsp:sp modelId="{1ECDBC02-9739-470E-BE7E-AA240994441D}">
      <dsp:nvSpPr>
        <dsp:cNvPr id="0" name=""/>
        <dsp:cNvSpPr/>
      </dsp:nvSpPr>
      <dsp:spPr>
        <a:xfrm>
          <a:off x="5112056" y="3605582"/>
          <a:ext cx="5022543" cy="88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Provide sensitive closure</a:t>
          </a:r>
        </a:p>
      </dsp:txBody>
      <dsp:txXfrm>
        <a:off x="5112056" y="3605582"/>
        <a:ext cx="5022543" cy="8809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E7B953B-659F-45FE-9BF6-05BD463E8719}" type="datetimeFigureOut">
              <a:rPr lang="en-US" smtClean="0"/>
              <a:t>11/17/2019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68D4372-064B-46EA-BC83-5167558CE524}" type="slidenum">
              <a:rPr lang="en-US" smtClean="0"/>
              <a:t>‹#›</a:t>
            </a:fld>
            <a:endParaRPr lang="en-US"/>
          </a:p>
        </p:txBody>
      </p:sp>
    </p:spTree>
    <p:extLst>
      <p:ext uri="{BB962C8B-B14F-4D97-AF65-F5344CB8AC3E}">
        <p14:creationId xmlns:p14="http://schemas.microsoft.com/office/powerpoint/2010/main" val="3232728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A4DDE11-0C96-40B7-8508-4A41517ADB44}" type="datetimeFigureOut">
              <a:rPr lang="en-US" smtClean="0"/>
              <a:t>11/17/2019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8ACD367-57B2-4615-9D11-CC356E232EE8}" type="slidenum">
              <a:rPr lang="en-US" smtClean="0"/>
              <a:t>‹#›</a:t>
            </a:fld>
            <a:endParaRPr lang="en-US"/>
          </a:p>
        </p:txBody>
      </p:sp>
    </p:spTree>
    <p:extLst>
      <p:ext uri="{BB962C8B-B14F-4D97-AF65-F5344CB8AC3E}">
        <p14:creationId xmlns:p14="http://schemas.microsoft.com/office/powerpoint/2010/main" val="204435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ＭＳ Ｐゴシック"/>
              </a:rPr>
              <a:t>-This slide remains projected as students</a:t>
            </a:r>
            <a:r>
              <a:rPr lang="en-US" baseline="0" dirty="0">
                <a:ea typeface="ＭＳ Ｐゴシック"/>
                <a:cs typeface="ＭＳ Ｐゴシック"/>
              </a:rPr>
              <a:t> take a seat in the lecture hall</a:t>
            </a:r>
            <a:r>
              <a:rPr lang="en-US" dirty="0">
                <a:ea typeface="ＭＳ Ｐゴシック"/>
                <a:cs typeface="ＭＳ Ｐゴシック"/>
              </a:rPr>
              <a:t>. Verbally prompt students to complete the TIC Pre-Session</a:t>
            </a:r>
            <a:r>
              <a:rPr lang="en-US" baseline="0" dirty="0">
                <a:ea typeface="ＭＳ Ｐゴシック"/>
                <a:cs typeface="ＭＳ Ｐゴシック"/>
              </a:rPr>
              <a:t> Survey (Appendix D). </a:t>
            </a:r>
          </a:p>
          <a:p>
            <a:r>
              <a:rPr lang="en-US" baseline="0" dirty="0">
                <a:ea typeface="ＭＳ Ｐゴシック"/>
                <a:cs typeface="ＭＳ Ｐゴシック"/>
              </a:rPr>
              <a:t>-Introduce yourself to the audience and explain the schedule for the session (1 hour didactic lecture followed by 2 hours of practice in small-group split sessions).</a:t>
            </a:r>
          </a:p>
          <a:p>
            <a:r>
              <a:rPr lang="en-US" baseline="0" dirty="0">
                <a:ea typeface="ＭＳ Ｐゴシック"/>
                <a:cs typeface="ＭＳ Ｐゴシック"/>
              </a:rPr>
              <a:t>-Consider asking students to quietly think about a time when they, as patients, felt uncomfortable during a physical exam, or if there was a time when they witnessed a patient’s discomfort. The following didactic is geared at identifying language and behaviors that providers can utilize during the physical exam to create a more comfortable, patient-centered experience.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a:t>
            </a:fld>
            <a:endParaRPr lang="en-US"/>
          </a:p>
        </p:txBody>
      </p:sp>
    </p:spTree>
    <p:extLst>
      <p:ext uri="{BB962C8B-B14F-4D97-AF65-F5344CB8AC3E}">
        <p14:creationId xmlns:p14="http://schemas.microsoft.com/office/powerpoint/2010/main" val="41171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most circumstances, we cannot tell </a:t>
            </a:r>
            <a:r>
              <a:rPr lang="en-US" baseline="0" dirty="0"/>
              <a:t>with certainty which patients have or have not experienced trauma unless we ask (consider adverse childhood experiences, witnessed threatened assaults, etc.).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-Patients should be asked about trauma during the social history for a new patient encounter, and then as appropriate at future visits.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11</a:t>
            </a:fld>
            <a:endParaRPr lang="en-US"/>
          </a:p>
        </p:txBody>
      </p:sp>
    </p:spTree>
    <p:extLst>
      <p:ext uri="{BB962C8B-B14F-4D97-AF65-F5344CB8AC3E}">
        <p14:creationId xmlns:p14="http://schemas.microsoft.com/office/powerpoint/2010/main" val="109755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framework provided in today’s presentation is divided into 3</a:t>
            </a:r>
            <a:r>
              <a:rPr lang="en-US" baseline="0" dirty="0"/>
              <a:t> parts: providing trauma-informed care before, during, and after the physical exam.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12</a:t>
            </a:fld>
            <a:endParaRPr lang="en-US"/>
          </a:p>
        </p:txBody>
      </p:sp>
    </p:spTree>
    <p:extLst>
      <p:ext uri="{BB962C8B-B14F-4D97-AF65-F5344CB8AC3E}">
        <p14:creationId xmlns:p14="http://schemas.microsoft.com/office/powerpoint/2010/main" val="358203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framework is intended to be a helpful guide and resource that can be adapted for use in a variety of clinical settings, specialties, and encounters. </a:t>
            </a:r>
          </a:p>
          <a:p>
            <a:r>
              <a:rPr lang="en-US" baseline="0" dirty="0"/>
              <a:t>-Encourage students to be mindful, deliberate, and compassionate in their examination of patients. While most health care professionals have good intentions, performing a trauma-informed physical exam is not always inherent--it is a learned skill. </a:t>
            </a:r>
          </a:p>
        </p:txBody>
      </p:sp>
      <p:sp>
        <p:nvSpPr>
          <p:cNvPr id="4" name="Slide Number Placeholder 3"/>
          <p:cNvSpPr>
            <a:spLocks noGrp="1"/>
          </p:cNvSpPr>
          <p:nvPr>
            <p:ph type="sldNum" sz="quarter" idx="10"/>
          </p:nvPr>
        </p:nvSpPr>
        <p:spPr/>
        <p:txBody>
          <a:bodyPr/>
          <a:lstStyle/>
          <a:p>
            <a:fld id="{B8ACD367-57B2-4615-9D11-CC356E232EE8}" type="slidenum">
              <a:rPr lang="en-US" smtClean="0"/>
              <a:t>13</a:t>
            </a:fld>
            <a:endParaRPr lang="en-US"/>
          </a:p>
        </p:txBody>
      </p:sp>
    </p:spTree>
    <p:extLst>
      <p:ext uri="{BB962C8B-B14F-4D97-AF65-F5344CB8AC3E}">
        <p14:creationId xmlns:p14="http://schemas.microsoft.com/office/powerpoint/2010/main" val="424456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14</a:t>
            </a:fld>
            <a:endParaRPr lang="en-US"/>
          </a:p>
        </p:txBody>
      </p:sp>
    </p:spTree>
    <p:extLst>
      <p:ext uri="{BB962C8B-B14F-4D97-AF65-F5344CB8AC3E}">
        <p14:creationId xmlns:p14="http://schemas.microsoft.com/office/powerpoint/2010/main" val="15166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15</a:t>
            </a:fld>
            <a:endParaRPr lang="en-US"/>
          </a:p>
        </p:txBody>
      </p:sp>
    </p:spTree>
    <p:extLst>
      <p:ext uri="{BB962C8B-B14F-4D97-AF65-F5344CB8AC3E}">
        <p14:creationId xmlns:p14="http://schemas.microsoft.com/office/powerpoint/2010/main" val="260920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asking students to name components of effective non-verbal communication prior</a:t>
            </a:r>
            <a:r>
              <a:rPr lang="en-US" baseline="0" dirty="0"/>
              <a:t> to moving to the next slide.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16</a:t>
            </a:fld>
            <a:endParaRPr lang="en-US"/>
          </a:p>
        </p:txBody>
      </p:sp>
    </p:spTree>
    <p:extLst>
      <p:ext uri="{BB962C8B-B14F-4D97-AF65-F5344CB8AC3E}">
        <p14:creationId xmlns:p14="http://schemas.microsoft.com/office/powerpoint/2010/main" val="115246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17</a:t>
            </a:fld>
            <a:endParaRPr lang="en-US"/>
          </a:p>
        </p:txBody>
      </p:sp>
    </p:spTree>
    <p:extLst>
      <p:ext uri="{BB962C8B-B14F-4D97-AF65-F5344CB8AC3E}">
        <p14:creationId xmlns:p14="http://schemas.microsoft.com/office/powerpoint/2010/main" val="67789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be encouraged to collaborate</a:t>
            </a:r>
            <a:r>
              <a:rPr lang="en-US" baseline="0" dirty="0"/>
              <a:t> with their supervisor(s) if/when a patient expresses discomfort. It may be appropriate not only to pause the exam, but to discontinue the exam entirely.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18</a:t>
            </a:fld>
            <a:endParaRPr lang="en-US"/>
          </a:p>
        </p:txBody>
      </p:sp>
    </p:spTree>
    <p:extLst>
      <p:ext uri="{BB962C8B-B14F-4D97-AF65-F5344CB8AC3E}">
        <p14:creationId xmlns:p14="http://schemas.microsoft.com/office/powerpoint/2010/main" val="216276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sample</a:t>
            </a:r>
            <a:r>
              <a:rPr lang="en-US" baseline="0" dirty="0"/>
              <a:t> phrases one might use and adapt if a patient demonstrates discomfort during the physical exam.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19</a:t>
            </a:fld>
            <a:endParaRPr lang="en-US"/>
          </a:p>
        </p:txBody>
      </p:sp>
    </p:spTree>
    <p:extLst>
      <p:ext uri="{BB962C8B-B14F-4D97-AF65-F5344CB8AC3E}">
        <p14:creationId xmlns:p14="http://schemas.microsoft.com/office/powerpoint/2010/main" val="4217268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the following slides contain a blue</a:t>
            </a:r>
            <a:r>
              <a:rPr lang="en-US" baseline="0" dirty="0"/>
              <a:t> speech bubble. These speech bubbles provide practical, sample phrasing for students that further elucidate the bullet point addressed in each slide. Consider identifying a student in the front row of the lecture hall who can read these speech bubbles aloud upon prompting.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20</a:t>
            </a:fld>
            <a:endParaRPr lang="en-US"/>
          </a:p>
        </p:txBody>
      </p:sp>
    </p:spTree>
    <p:extLst>
      <p:ext uri="{BB962C8B-B14F-4D97-AF65-F5344CB8AC3E}">
        <p14:creationId xmlns:p14="http://schemas.microsoft.com/office/powerpoint/2010/main" val="291629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a:t>
            </a:fld>
            <a:endParaRPr lang="en-US"/>
          </a:p>
        </p:txBody>
      </p:sp>
    </p:spTree>
    <p:extLst>
      <p:ext uri="{BB962C8B-B14F-4D97-AF65-F5344CB8AC3E}">
        <p14:creationId xmlns:p14="http://schemas.microsoft.com/office/powerpoint/2010/main" val="137352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 is not being</a:t>
            </a:r>
            <a:r>
              <a:rPr lang="en-US" baseline="0" dirty="0"/>
              <a:t> done “just because”, for no reason, or for this patient only.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21</a:t>
            </a:fld>
            <a:endParaRPr lang="en-US"/>
          </a:p>
        </p:txBody>
      </p:sp>
    </p:spTree>
    <p:extLst>
      <p:ext uri="{BB962C8B-B14F-4D97-AF65-F5344CB8AC3E}">
        <p14:creationId xmlns:p14="http://schemas.microsoft.com/office/powerpoint/2010/main" val="2552907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gives patients an </a:t>
            </a:r>
            <a:r>
              <a:rPr lang="en-US" baseline="0" dirty="0"/>
              <a:t>opportunity to disclose trauma and an open space to voice concerns.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22</a:t>
            </a:fld>
            <a:endParaRPr lang="en-US"/>
          </a:p>
        </p:txBody>
      </p:sp>
    </p:spTree>
    <p:extLst>
      <p:ext uri="{BB962C8B-B14F-4D97-AF65-F5344CB8AC3E}">
        <p14:creationId xmlns:p14="http://schemas.microsoft.com/office/powerpoint/2010/main" val="2467508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23</a:t>
            </a:fld>
            <a:endParaRPr lang="en-US"/>
          </a:p>
        </p:txBody>
      </p:sp>
    </p:spTree>
    <p:extLst>
      <p:ext uri="{BB962C8B-B14F-4D97-AF65-F5344CB8AC3E}">
        <p14:creationId xmlns:p14="http://schemas.microsoft.com/office/powerpoint/2010/main" val="399721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institutions mandate the presence of a chaperone</a:t>
            </a:r>
            <a:r>
              <a:rPr lang="en-US" baseline="0" dirty="0"/>
              <a:t> for a female patient undergoing a breast, genital or pelvic exam. While this may be for a number of reasons, consider the fact that many male and transgender patients have also experienced and/or witnessed sexual violence. </a:t>
            </a:r>
          </a:p>
          <a:p>
            <a:r>
              <a:rPr lang="en-US" baseline="0" dirty="0"/>
              <a:t>-While there are specific components of the physical exam that are generally considered sensitive (e.g. rectal exam), we are not always able to predict what may be triggering for an individual.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24</a:t>
            </a:fld>
            <a:endParaRPr lang="en-US"/>
          </a:p>
        </p:txBody>
      </p:sp>
    </p:spTree>
    <p:extLst>
      <p:ext uri="{BB962C8B-B14F-4D97-AF65-F5344CB8AC3E}">
        <p14:creationId xmlns:p14="http://schemas.microsoft.com/office/powerpoint/2010/main" val="1434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25</a:t>
            </a:fld>
            <a:endParaRPr lang="en-US"/>
          </a:p>
        </p:txBody>
      </p:sp>
    </p:spTree>
    <p:extLst>
      <p:ext uri="{BB962C8B-B14F-4D97-AF65-F5344CB8AC3E}">
        <p14:creationId xmlns:p14="http://schemas.microsoft.com/office/powerpoint/2010/main" val="288768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26</a:t>
            </a:fld>
            <a:endParaRPr lang="en-US"/>
          </a:p>
        </p:txBody>
      </p:sp>
    </p:spTree>
    <p:extLst>
      <p:ext uri="{BB962C8B-B14F-4D97-AF65-F5344CB8AC3E}">
        <p14:creationId xmlns:p14="http://schemas.microsoft.com/office/powerpoint/2010/main" val="388967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27</a:t>
            </a:fld>
            <a:endParaRPr lang="en-US"/>
          </a:p>
        </p:txBody>
      </p:sp>
    </p:spTree>
    <p:extLst>
      <p:ext uri="{BB962C8B-B14F-4D97-AF65-F5344CB8AC3E}">
        <p14:creationId xmlns:p14="http://schemas.microsoft.com/office/powerpoint/2010/main" val="2330061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28</a:t>
            </a:fld>
            <a:endParaRPr lang="en-US"/>
          </a:p>
        </p:txBody>
      </p:sp>
    </p:spTree>
    <p:extLst>
      <p:ext uri="{BB962C8B-B14F-4D97-AF65-F5344CB8AC3E}">
        <p14:creationId xmlns:p14="http://schemas.microsoft.com/office/powerpoint/2010/main" val="211400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29</a:t>
            </a:fld>
            <a:endParaRPr lang="en-US"/>
          </a:p>
        </p:txBody>
      </p:sp>
    </p:spTree>
    <p:extLst>
      <p:ext uri="{BB962C8B-B14F-4D97-AF65-F5344CB8AC3E}">
        <p14:creationId xmlns:p14="http://schemas.microsoft.com/office/powerpoint/2010/main" val="343843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30</a:t>
            </a:fld>
            <a:endParaRPr lang="en-US"/>
          </a:p>
        </p:txBody>
      </p:sp>
    </p:spTree>
    <p:extLst>
      <p:ext uri="{BB962C8B-B14F-4D97-AF65-F5344CB8AC3E}">
        <p14:creationId xmlns:p14="http://schemas.microsoft.com/office/powerpoint/2010/main" val="198573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definitions of trauma. Here is a simple and inclusive one from the Substance</a:t>
            </a:r>
            <a:r>
              <a:rPr lang="en-US" baseline="0" dirty="0"/>
              <a:t> Abuse and Mental Health Services Administration (SAMHSA), a pioneer in the field of trauma-informed care.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a:t>
            </a:fld>
            <a:endParaRPr lang="en-US"/>
          </a:p>
        </p:txBody>
      </p:sp>
    </p:spTree>
    <p:extLst>
      <p:ext uri="{BB962C8B-B14F-4D97-AF65-F5344CB8AC3E}">
        <p14:creationId xmlns:p14="http://schemas.microsoft.com/office/powerpoint/2010/main" val="1683603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a:t>
            </a:r>
            <a:r>
              <a:rPr lang="en-US" baseline="0" dirty="0"/>
              <a:t> 46 </a:t>
            </a:r>
            <a:r>
              <a:rPr lang="en-US" dirty="0"/>
              <a:t>on trauma-informed language for an explanation of why “the lungs” is used here instead of “your lungs”. </a:t>
            </a:r>
          </a:p>
        </p:txBody>
      </p:sp>
      <p:sp>
        <p:nvSpPr>
          <p:cNvPr id="4" name="Slide Number Placeholder 3"/>
          <p:cNvSpPr>
            <a:spLocks noGrp="1"/>
          </p:cNvSpPr>
          <p:nvPr>
            <p:ph type="sldNum" sz="quarter" idx="10"/>
          </p:nvPr>
        </p:nvSpPr>
        <p:spPr/>
        <p:txBody>
          <a:bodyPr/>
          <a:lstStyle/>
          <a:p>
            <a:fld id="{B8ACD367-57B2-4615-9D11-CC356E232EE8}" type="slidenum">
              <a:rPr lang="en-US" smtClean="0"/>
              <a:t>31</a:t>
            </a:fld>
            <a:endParaRPr lang="en-US"/>
          </a:p>
        </p:txBody>
      </p:sp>
    </p:spTree>
    <p:extLst>
      <p:ext uri="{BB962C8B-B14F-4D97-AF65-F5344CB8AC3E}">
        <p14:creationId xmlns:p14="http://schemas.microsoft.com/office/powerpoint/2010/main" val="791963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32</a:t>
            </a:fld>
            <a:endParaRPr lang="en-US"/>
          </a:p>
        </p:txBody>
      </p:sp>
    </p:spTree>
    <p:extLst>
      <p:ext uri="{BB962C8B-B14F-4D97-AF65-F5344CB8AC3E}">
        <p14:creationId xmlns:p14="http://schemas.microsoft.com/office/powerpoint/2010/main" val="2749859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permission when moving draping and/or clothing,</a:t>
            </a:r>
            <a:r>
              <a:rPr lang="en-US" baseline="0" dirty="0"/>
              <a:t> if the patient is unable to do it themselves.</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33</a:t>
            </a:fld>
            <a:endParaRPr lang="en-US"/>
          </a:p>
        </p:txBody>
      </p:sp>
    </p:spTree>
    <p:extLst>
      <p:ext uri="{BB962C8B-B14F-4D97-AF65-F5344CB8AC3E}">
        <p14:creationId xmlns:p14="http://schemas.microsoft.com/office/powerpoint/2010/main" val="2873171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34</a:t>
            </a:fld>
            <a:endParaRPr lang="en-US"/>
          </a:p>
        </p:txBody>
      </p:sp>
    </p:spTree>
    <p:extLst>
      <p:ext uri="{BB962C8B-B14F-4D97-AF65-F5344CB8AC3E}">
        <p14:creationId xmlns:p14="http://schemas.microsoft.com/office/powerpoint/2010/main" val="1551115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photo, the examiner stands behind the</a:t>
            </a:r>
            <a:r>
              <a:rPr lang="en-US" baseline="0" dirty="0"/>
              <a:t> patient to listen to the posterior chest wall. The patient cannot see where the examiner is or what they are doing. </a:t>
            </a:r>
          </a:p>
          <a:p>
            <a:r>
              <a:rPr lang="en-US" baseline="0" dirty="0"/>
              <a:t>-In the second photo, the examiner stands at the patient’s side, within their peripheral view, and can still access the posterior lung fields with the stethoscope. It is important to note that the following techniques still allow the provider to accurately gather data from the exam, while also giving the patient a sense of ease and control.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35</a:t>
            </a:fld>
            <a:endParaRPr lang="en-US"/>
          </a:p>
        </p:txBody>
      </p:sp>
    </p:spTree>
    <p:extLst>
      <p:ext uri="{BB962C8B-B14F-4D97-AF65-F5344CB8AC3E}">
        <p14:creationId xmlns:p14="http://schemas.microsoft.com/office/powerpoint/2010/main" val="53297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photo demonstrates a traditional method of thyroid examination, with the examiner </a:t>
            </a:r>
            <a:r>
              <a:rPr lang="en-US" baseline="0" dirty="0"/>
              <a:t>standing behind the patient, her fingers fully wrapped around the patient’s neck. This can suggest the act </a:t>
            </a:r>
            <a:r>
              <a:rPr lang="en-US" baseline="0"/>
              <a:t>of strangulation. </a:t>
            </a:r>
            <a:endParaRPr lang="en-US" baseline="0" dirty="0"/>
          </a:p>
          <a:p>
            <a:r>
              <a:rPr lang="en-US" baseline="0" dirty="0"/>
              <a:t>-In the second photo, the examiner stands at the patient’s side, within her line of vision, and has her fingers fully extended on the neck. </a:t>
            </a:r>
          </a:p>
        </p:txBody>
      </p:sp>
      <p:sp>
        <p:nvSpPr>
          <p:cNvPr id="4" name="Slide Number Placeholder 3"/>
          <p:cNvSpPr>
            <a:spLocks noGrp="1"/>
          </p:cNvSpPr>
          <p:nvPr>
            <p:ph type="sldNum" sz="quarter" idx="10"/>
          </p:nvPr>
        </p:nvSpPr>
        <p:spPr/>
        <p:txBody>
          <a:bodyPr/>
          <a:lstStyle/>
          <a:p>
            <a:fld id="{B8ACD367-57B2-4615-9D11-CC356E232EE8}" type="slidenum">
              <a:rPr lang="en-US" smtClean="0"/>
              <a:t>36</a:t>
            </a:fld>
            <a:endParaRPr lang="en-US"/>
          </a:p>
        </p:txBody>
      </p:sp>
    </p:spTree>
    <p:extLst>
      <p:ext uri="{BB962C8B-B14F-4D97-AF65-F5344CB8AC3E}">
        <p14:creationId xmlns:p14="http://schemas.microsoft.com/office/powerpoint/2010/main" val="1484691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the patient completely supine puts them in a subordinate</a:t>
            </a:r>
            <a:r>
              <a:rPr lang="en-US" baseline="0" dirty="0"/>
              <a:t> position and can trigger memories of prior abuse.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37</a:t>
            </a:fld>
            <a:endParaRPr lang="en-US"/>
          </a:p>
        </p:txBody>
      </p:sp>
    </p:spTree>
    <p:extLst>
      <p:ext uri="{BB962C8B-B14F-4D97-AF65-F5344CB8AC3E}">
        <p14:creationId xmlns:p14="http://schemas.microsoft.com/office/powerpoint/2010/main" val="402800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instead having the head of the exam table elevated to 30 degrees, and offer the patient a mirror for the things they cannot see.</a:t>
            </a:r>
            <a:r>
              <a:rPr lang="en-US" baseline="0" dirty="0"/>
              <a:t>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38</a:t>
            </a:fld>
            <a:endParaRPr lang="en-US"/>
          </a:p>
        </p:txBody>
      </p:sp>
    </p:spTree>
    <p:extLst>
      <p:ext uri="{BB962C8B-B14F-4D97-AF65-F5344CB8AC3E}">
        <p14:creationId xmlns:p14="http://schemas.microsoft.com/office/powerpoint/2010/main" val="695816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39</a:t>
            </a:fld>
            <a:endParaRPr lang="en-US"/>
          </a:p>
        </p:txBody>
      </p:sp>
    </p:spTree>
    <p:extLst>
      <p:ext uri="{BB962C8B-B14F-4D97-AF65-F5344CB8AC3E}">
        <p14:creationId xmlns:p14="http://schemas.microsoft.com/office/powerpoint/2010/main" val="1499828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photograph, the examiner is pressing against the patient’s knees and is directly in front of the patient’s line of vision. </a:t>
            </a:r>
            <a:r>
              <a:rPr lang="en-US" dirty="0"/>
              <a:t>Listening to the anterior chest wall can</a:t>
            </a:r>
            <a:r>
              <a:rPr lang="en-US" baseline="0" dirty="0"/>
              <a:t> instead be accomplished by standing at the patient’s side, as demonstrated in Slide 35.</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40</a:t>
            </a:fld>
            <a:endParaRPr lang="en-US"/>
          </a:p>
        </p:txBody>
      </p:sp>
    </p:spTree>
    <p:extLst>
      <p:ext uri="{BB962C8B-B14F-4D97-AF65-F5344CB8AC3E}">
        <p14:creationId xmlns:p14="http://schemas.microsoft.com/office/powerpoint/2010/main" val="175467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a:t>
            </a:r>
            <a:r>
              <a:rPr lang="en-US" baseline="0" dirty="0"/>
              <a:t> common nature of these experiences. Trauma is prevalent in our communities (amongst both patients and providers) and can be defined more broadly than the gunshot wounds we see in the trauma bay of the ER, for example.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a:t>
            </a:fld>
            <a:endParaRPr lang="en-US"/>
          </a:p>
        </p:txBody>
      </p:sp>
    </p:spTree>
    <p:extLst>
      <p:ext uri="{BB962C8B-B14F-4D97-AF65-F5344CB8AC3E}">
        <p14:creationId xmlns:p14="http://schemas.microsoft.com/office/powerpoint/2010/main" val="1081577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checking</a:t>
            </a:r>
            <a:r>
              <a:rPr lang="en-US" baseline="0" dirty="0"/>
              <a:t> the patient’s pulse in a seated position, the patient’s arm should be extended to rest on their knee or on the exam table, to avoid having the examiner’s hand too close to the groin.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41</a:t>
            </a:fld>
            <a:endParaRPr lang="en-US"/>
          </a:p>
        </p:txBody>
      </p:sp>
    </p:spTree>
    <p:extLst>
      <p:ext uri="{BB962C8B-B14F-4D97-AF65-F5344CB8AC3E}">
        <p14:creationId xmlns:p14="http://schemas.microsoft.com/office/powerpoint/2010/main" val="412356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photo, the examiner is</a:t>
            </a:r>
            <a:r>
              <a:rPr lang="en-US" baseline="0" dirty="0"/>
              <a:t> standing </a:t>
            </a:r>
            <a:r>
              <a:rPr lang="en-US" sz="1200" b="0" i="0" kern="1200" dirty="0">
                <a:solidFill>
                  <a:schemeClr val="tx1"/>
                </a:solidFill>
                <a:effectLst/>
                <a:latin typeface="+mn-lt"/>
                <a:ea typeface="+mn-ea"/>
                <a:cs typeface="+mn-cs"/>
              </a:rPr>
              <a:t>in front of the patient, pressing against their knees, while the patient leans to keep their arm extended around the examiner’s body.</a:t>
            </a:r>
          </a:p>
          <a:p>
            <a:r>
              <a:rPr lang="en-US" sz="1200" b="0" i="0" kern="1200" dirty="0">
                <a:solidFill>
                  <a:schemeClr val="tx1"/>
                </a:solidFill>
                <a:effectLst/>
                <a:latin typeface="+mn-lt"/>
                <a:ea typeface="+mn-ea"/>
                <a:cs typeface="+mn-cs"/>
              </a:rPr>
              <a:t>-In the second photo, the examiner stands at the patient's side and fully supports the patient's arm under her own. </a:t>
            </a:r>
          </a:p>
        </p:txBody>
      </p:sp>
      <p:sp>
        <p:nvSpPr>
          <p:cNvPr id="4" name="Slide Number Placeholder 3"/>
          <p:cNvSpPr>
            <a:spLocks noGrp="1"/>
          </p:cNvSpPr>
          <p:nvPr>
            <p:ph type="sldNum" sz="quarter" idx="10"/>
          </p:nvPr>
        </p:nvSpPr>
        <p:spPr/>
        <p:txBody>
          <a:bodyPr/>
          <a:lstStyle/>
          <a:p>
            <a:fld id="{B8ACD367-57B2-4615-9D11-CC356E232EE8}" type="slidenum">
              <a:rPr lang="en-US" smtClean="0"/>
              <a:t>42</a:t>
            </a:fld>
            <a:endParaRPr lang="en-US"/>
          </a:p>
        </p:txBody>
      </p:sp>
    </p:spTree>
    <p:extLst>
      <p:ext uri="{BB962C8B-B14F-4D97-AF65-F5344CB8AC3E}">
        <p14:creationId xmlns:p14="http://schemas.microsoft.com/office/powerpoint/2010/main" val="13547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blocking the exit door of the examination room when possible. </a:t>
            </a:r>
          </a:p>
        </p:txBody>
      </p:sp>
      <p:sp>
        <p:nvSpPr>
          <p:cNvPr id="4" name="Slide Number Placeholder 3"/>
          <p:cNvSpPr>
            <a:spLocks noGrp="1"/>
          </p:cNvSpPr>
          <p:nvPr>
            <p:ph type="sldNum" sz="quarter" idx="10"/>
          </p:nvPr>
        </p:nvSpPr>
        <p:spPr/>
        <p:txBody>
          <a:bodyPr/>
          <a:lstStyle/>
          <a:p>
            <a:fld id="{B8ACD367-57B2-4615-9D11-CC356E232EE8}" type="slidenum">
              <a:rPr lang="en-US" smtClean="0"/>
              <a:t>43</a:t>
            </a:fld>
            <a:endParaRPr lang="en-US"/>
          </a:p>
        </p:txBody>
      </p:sp>
    </p:spTree>
    <p:extLst>
      <p:ext uri="{BB962C8B-B14F-4D97-AF65-F5344CB8AC3E}">
        <p14:creationId xmlns:p14="http://schemas.microsoft.com/office/powerpoint/2010/main" val="1044044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44</a:t>
            </a:fld>
            <a:endParaRPr lang="en-US"/>
          </a:p>
        </p:txBody>
      </p:sp>
    </p:spTree>
    <p:extLst>
      <p:ext uri="{BB962C8B-B14F-4D97-AF65-F5344CB8AC3E}">
        <p14:creationId xmlns:p14="http://schemas.microsoft.com/office/powerpoint/2010/main" val="2907710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trauma-informed</a:t>
            </a:r>
            <a:r>
              <a:rPr lang="en-US" baseline="0" dirty="0"/>
              <a:t> language can be a difficult skill to master. The slides that follow provide specific examples of common phrasing that may be triggering or uncomfortable for some patients, paired with a suggestion for a more trauma-informed alternative. </a:t>
            </a:r>
            <a:endParaRPr lang="en-US" dirty="0"/>
          </a:p>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45</a:t>
            </a:fld>
            <a:endParaRPr lang="en-US"/>
          </a:p>
        </p:txBody>
      </p:sp>
    </p:spTree>
    <p:extLst>
      <p:ext uri="{BB962C8B-B14F-4D97-AF65-F5344CB8AC3E}">
        <p14:creationId xmlns:p14="http://schemas.microsoft.com/office/powerpoint/2010/main" val="1329290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the example in the first row, consider the difference between hearing “Now I want to look at your penis”, versus, “I will now inspect the penis”. “The” suggests that the penis is an anatomic body part that the provider will examine for medical reasons. “The” helps to make the sentence more clinical and professional, less personal.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46</a:t>
            </a:fld>
            <a:endParaRPr lang="en-US"/>
          </a:p>
        </p:txBody>
      </p:sp>
    </p:spTree>
    <p:extLst>
      <p:ext uri="{BB962C8B-B14F-4D97-AF65-F5344CB8AC3E}">
        <p14:creationId xmlns:p14="http://schemas.microsoft.com/office/powerpoint/2010/main" val="585783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gender-inclusive</a:t>
            </a:r>
            <a:r>
              <a:rPr lang="en-US" baseline="0" dirty="0"/>
              <a:t> terminology such as “healthy” vs. “normal” can be particularly useful during the pelvic exam.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47</a:t>
            </a:fld>
            <a:endParaRPr lang="en-US"/>
          </a:p>
        </p:txBody>
      </p:sp>
    </p:spTree>
    <p:extLst>
      <p:ext uri="{BB962C8B-B14F-4D97-AF65-F5344CB8AC3E}">
        <p14:creationId xmlns:p14="http://schemas.microsoft.com/office/powerpoint/2010/main" val="478639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48</a:t>
            </a:fld>
            <a:endParaRPr lang="en-US"/>
          </a:p>
        </p:txBody>
      </p:sp>
    </p:spTree>
    <p:extLst>
      <p:ext uri="{BB962C8B-B14F-4D97-AF65-F5344CB8AC3E}">
        <p14:creationId xmlns:p14="http://schemas.microsoft.com/office/powerpoint/2010/main" val="2031955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phrases,</a:t>
            </a:r>
            <a:r>
              <a:rPr lang="en-US" baseline="0" dirty="0"/>
              <a:t> or phrases like them, are commonly used to provide instructions to patients during the neurologic exam. Consider referring to the motion itself, rather than offering potentially aggressive imagery between examiner and patient.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49</a:t>
            </a:fld>
            <a:endParaRPr lang="en-US"/>
          </a:p>
        </p:txBody>
      </p:sp>
    </p:spTree>
    <p:extLst>
      <p:ext uri="{BB962C8B-B14F-4D97-AF65-F5344CB8AC3E}">
        <p14:creationId xmlns:p14="http://schemas.microsoft.com/office/powerpoint/2010/main" val="2482593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cannot assume what imagery may be soothing for an individual, as traumatic experiences may be associated with a variety of places, people, and/or objects. </a:t>
            </a:r>
          </a:p>
          <a:p>
            <a:r>
              <a:rPr lang="en-US" baseline="0" dirty="0"/>
              <a:t>-The second example highlights patients’ autonomy and control over their own body parts.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50</a:t>
            </a:fld>
            <a:endParaRPr lang="en-US"/>
          </a:p>
        </p:txBody>
      </p:sp>
    </p:spTree>
    <p:extLst>
      <p:ext uri="{BB962C8B-B14F-4D97-AF65-F5344CB8AC3E}">
        <p14:creationId xmlns:p14="http://schemas.microsoft.com/office/powerpoint/2010/main" val="18125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a:t>
            </a:r>
            <a:r>
              <a:rPr lang="en-US" baseline="0" dirty="0"/>
              <a:t> patient s</a:t>
            </a:r>
            <a:r>
              <a:rPr lang="en-US" dirty="0"/>
              <a:t>afety, autonomy and trust are cornerstones</a:t>
            </a:r>
            <a:r>
              <a:rPr lang="en-US" baseline="0" dirty="0"/>
              <a:t> of the trauma-informed care movement.</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6</a:t>
            </a:fld>
            <a:endParaRPr lang="en-US"/>
          </a:p>
        </p:txBody>
      </p:sp>
    </p:spTree>
    <p:extLst>
      <p:ext uri="{BB962C8B-B14F-4D97-AF65-F5344CB8AC3E}">
        <p14:creationId xmlns:p14="http://schemas.microsoft.com/office/powerpoint/2010/main" val="1624187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a:t>
            </a:r>
            <a:r>
              <a:rPr lang="en-US" baseline="0" dirty="0"/>
              <a:t> “for me” is commonly used by healthcare professionals and trainees when giving instructions to patients. This phrase can enhance the power differential between provider and patient and can sometimes even be sexually suggestive (e.g. “hop on the bed for me”, “take off your shirt for me”). It is best to avoid this phrase altogether.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51</a:t>
            </a:fld>
            <a:endParaRPr lang="en-US"/>
          </a:p>
        </p:txBody>
      </p:sp>
    </p:spTree>
    <p:extLst>
      <p:ext uri="{BB962C8B-B14F-4D97-AF65-F5344CB8AC3E}">
        <p14:creationId xmlns:p14="http://schemas.microsoft.com/office/powerpoint/2010/main" val="3335035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in with the patient periodically and as needed. </a:t>
            </a:r>
          </a:p>
        </p:txBody>
      </p:sp>
      <p:sp>
        <p:nvSpPr>
          <p:cNvPr id="4" name="Slide Number Placeholder 3"/>
          <p:cNvSpPr>
            <a:spLocks noGrp="1"/>
          </p:cNvSpPr>
          <p:nvPr>
            <p:ph type="sldNum" sz="quarter" idx="10"/>
          </p:nvPr>
        </p:nvSpPr>
        <p:spPr/>
        <p:txBody>
          <a:bodyPr/>
          <a:lstStyle/>
          <a:p>
            <a:fld id="{B8ACD367-57B2-4615-9D11-CC356E232EE8}" type="slidenum">
              <a:rPr lang="en-US" smtClean="0"/>
              <a:t>52</a:t>
            </a:fld>
            <a:endParaRPr lang="en-US"/>
          </a:p>
        </p:txBody>
      </p:sp>
    </p:spTree>
    <p:extLst>
      <p:ext uri="{BB962C8B-B14F-4D97-AF65-F5344CB8AC3E}">
        <p14:creationId xmlns:p14="http://schemas.microsoft.com/office/powerpoint/2010/main" val="3505353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-Providers have a variety of preferences and practices when it comes to professional touch in the context of the physical exam. Some prefer to check the patient’s pulse while auscultating the heart. Some prefer to keep a hand on the shoulder when examining the back. See the following slide for some suggestions about professional touch. </a:t>
            </a:r>
          </a:p>
        </p:txBody>
      </p:sp>
      <p:sp>
        <p:nvSpPr>
          <p:cNvPr id="4" name="Slide Number Placeholder 3"/>
          <p:cNvSpPr>
            <a:spLocks noGrp="1"/>
          </p:cNvSpPr>
          <p:nvPr>
            <p:ph type="sldNum" sz="quarter" idx="10"/>
          </p:nvPr>
        </p:nvSpPr>
        <p:spPr/>
        <p:txBody>
          <a:bodyPr/>
          <a:lstStyle/>
          <a:p>
            <a:fld id="{B8ACD367-57B2-4615-9D11-CC356E232EE8}" type="slidenum">
              <a:rPr lang="en-US" smtClean="0"/>
              <a:t>53</a:t>
            </a:fld>
            <a:endParaRPr lang="en-US"/>
          </a:p>
        </p:txBody>
      </p:sp>
    </p:spTree>
    <p:extLst>
      <p:ext uri="{BB962C8B-B14F-4D97-AF65-F5344CB8AC3E}">
        <p14:creationId xmlns:p14="http://schemas.microsoft.com/office/powerpoint/2010/main" val="1956036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54</a:t>
            </a:fld>
            <a:endParaRPr lang="en-US"/>
          </a:p>
        </p:txBody>
      </p:sp>
    </p:spTree>
    <p:extLst>
      <p:ext uri="{BB962C8B-B14F-4D97-AF65-F5344CB8AC3E}">
        <p14:creationId xmlns:p14="http://schemas.microsoft.com/office/powerpoint/2010/main" val="1749364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typically best to discuss results with patients after the physical exam is concluded, with the patient dressed in their normal clothes and seated in a regular chair. This encourages a more comprehensive conversation with both parties fully present, focused and engaged. </a:t>
            </a:r>
          </a:p>
        </p:txBody>
      </p:sp>
      <p:sp>
        <p:nvSpPr>
          <p:cNvPr id="4" name="Slide Number Placeholder 3"/>
          <p:cNvSpPr>
            <a:spLocks noGrp="1"/>
          </p:cNvSpPr>
          <p:nvPr>
            <p:ph type="sldNum" sz="quarter" idx="10"/>
          </p:nvPr>
        </p:nvSpPr>
        <p:spPr/>
        <p:txBody>
          <a:bodyPr/>
          <a:lstStyle/>
          <a:p>
            <a:fld id="{B8ACD367-57B2-4615-9D11-CC356E232EE8}" type="slidenum">
              <a:rPr lang="en-US" smtClean="0"/>
              <a:t>55</a:t>
            </a:fld>
            <a:endParaRPr lang="en-US"/>
          </a:p>
        </p:txBody>
      </p:sp>
    </p:spTree>
    <p:extLst>
      <p:ext uri="{BB962C8B-B14F-4D97-AF65-F5344CB8AC3E}">
        <p14:creationId xmlns:p14="http://schemas.microsoft.com/office/powerpoint/2010/main" val="2835009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56</a:t>
            </a:fld>
            <a:endParaRPr lang="en-US"/>
          </a:p>
        </p:txBody>
      </p:sp>
    </p:spTree>
    <p:extLst>
      <p:ext uri="{BB962C8B-B14F-4D97-AF65-F5344CB8AC3E}">
        <p14:creationId xmlns:p14="http://schemas.microsoft.com/office/powerpoint/2010/main" val="2575552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57</a:t>
            </a:fld>
            <a:endParaRPr lang="en-US"/>
          </a:p>
        </p:txBody>
      </p:sp>
    </p:spTree>
    <p:extLst>
      <p:ext uri="{BB962C8B-B14F-4D97-AF65-F5344CB8AC3E}">
        <p14:creationId xmlns:p14="http://schemas.microsoft.com/office/powerpoint/2010/main" val="4232941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58</a:t>
            </a:fld>
            <a:endParaRPr lang="en-US"/>
          </a:p>
        </p:txBody>
      </p:sp>
    </p:spTree>
    <p:extLst>
      <p:ext uri="{BB962C8B-B14F-4D97-AF65-F5344CB8AC3E}">
        <p14:creationId xmlns:p14="http://schemas.microsoft.com/office/powerpoint/2010/main" val="4008270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59</a:t>
            </a:fld>
            <a:endParaRPr lang="en-US"/>
          </a:p>
        </p:txBody>
      </p:sp>
    </p:spTree>
    <p:extLst>
      <p:ext uri="{BB962C8B-B14F-4D97-AF65-F5344CB8AC3E}">
        <p14:creationId xmlns:p14="http://schemas.microsoft.com/office/powerpoint/2010/main" val="9286789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60</a:t>
            </a:fld>
            <a:endParaRPr lang="en-US"/>
          </a:p>
        </p:txBody>
      </p:sp>
    </p:spTree>
    <p:extLst>
      <p:ext uri="{BB962C8B-B14F-4D97-AF65-F5344CB8AC3E}">
        <p14:creationId xmlns:p14="http://schemas.microsoft.com/office/powerpoint/2010/main" val="297704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trauma-informed principles can be applied to all clinical</a:t>
            </a:r>
            <a:r>
              <a:rPr lang="en-US" baseline="0" dirty="0"/>
              <a:t> encounters, even when patients’ trauma histories are not known. The strategies discussed today are founded in high quality communication and patient-centered approaches to care.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7</a:t>
            </a:fld>
            <a:endParaRPr lang="en-US"/>
          </a:p>
        </p:txBody>
      </p:sp>
    </p:spTree>
    <p:extLst>
      <p:ext uri="{BB962C8B-B14F-4D97-AF65-F5344CB8AC3E}">
        <p14:creationId xmlns:p14="http://schemas.microsoft.com/office/powerpoint/2010/main" val="858763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61</a:t>
            </a:fld>
            <a:endParaRPr lang="en-US"/>
          </a:p>
        </p:txBody>
      </p:sp>
    </p:spTree>
    <p:extLst>
      <p:ext uri="{BB962C8B-B14F-4D97-AF65-F5344CB8AC3E}">
        <p14:creationId xmlns:p14="http://schemas.microsoft.com/office/powerpoint/2010/main" val="2093527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62</a:t>
            </a:fld>
            <a:endParaRPr lang="en-US"/>
          </a:p>
        </p:txBody>
      </p:sp>
    </p:spTree>
    <p:extLst>
      <p:ext uri="{BB962C8B-B14F-4D97-AF65-F5344CB8AC3E}">
        <p14:creationId xmlns:p14="http://schemas.microsoft.com/office/powerpoint/2010/main" val="799835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questions do</a:t>
            </a:r>
            <a:r>
              <a:rPr lang="en-US" baseline="0" dirty="0"/>
              <a:t> you have?” is a more open-ended version of asking, “Do you have any questions?” It suggests to patients that you expect them to have questions and that you welcome them at this time. Couple this with maintaining eye contact and an open body posture.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63</a:t>
            </a:fld>
            <a:endParaRPr lang="en-US"/>
          </a:p>
        </p:txBody>
      </p:sp>
    </p:spTree>
    <p:extLst>
      <p:ext uri="{BB962C8B-B14F-4D97-AF65-F5344CB8AC3E}">
        <p14:creationId xmlns:p14="http://schemas.microsoft.com/office/powerpoint/2010/main" val="12449946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64</a:t>
            </a:fld>
            <a:endParaRPr lang="en-US"/>
          </a:p>
        </p:txBody>
      </p:sp>
    </p:spTree>
    <p:extLst>
      <p:ext uri="{BB962C8B-B14F-4D97-AF65-F5344CB8AC3E}">
        <p14:creationId xmlns:p14="http://schemas.microsoft.com/office/powerpoint/2010/main" val="1274402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65</a:t>
            </a:fld>
            <a:endParaRPr lang="en-US"/>
          </a:p>
        </p:txBody>
      </p:sp>
    </p:spTree>
    <p:extLst>
      <p:ext uri="{BB962C8B-B14F-4D97-AF65-F5344CB8AC3E}">
        <p14:creationId xmlns:p14="http://schemas.microsoft.com/office/powerpoint/2010/main" val="109330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“4 R’s” of a trauma-informed program, organization, or system, published by SAMHSA.</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8</a:t>
            </a:fld>
            <a:endParaRPr lang="en-US"/>
          </a:p>
        </p:txBody>
      </p:sp>
    </p:spTree>
    <p:extLst>
      <p:ext uri="{BB962C8B-B14F-4D97-AF65-F5344CB8AC3E}">
        <p14:creationId xmlns:p14="http://schemas.microsoft.com/office/powerpoint/2010/main" val="37377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physical exam</a:t>
            </a:r>
            <a:r>
              <a:rPr lang="en-US" baseline="0" dirty="0"/>
              <a:t> is a standard component of most medical encounters and is often required to arrive at a diagnosis and treatment plan. While it can help to establish trust between provider and patient, the physical exam also has the potential to cause unintentional harm. </a:t>
            </a:r>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9</a:t>
            </a:fld>
            <a:endParaRPr lang="en-US"/>
          </a:p>
        </p:txBody>
      </p:sp>
    </p:spTree>
    <p:extLst>
      <p:ext uri="{BB962C8B-B14F-4D97-AF65-F5344CB8AC3E}">
        <p14:creationId xmlns:p14="http://schemas.microsoft.com/office/powerpoint/2010/main" val="17280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a:t>
            </a:r>
            <a:r>
              <a:rPr lang="en-US" baseline="0" dirty="0"/>
              <a:t> real quotes from Veteran survivors of military sexual trauma (MST) that were reported to a counselor after appointments with their primary care physicians.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goal is to learn and practice behaviors that can minimize the risk of patients feeling this way and instead encourage a trusting, therapeutic relationship between provider and patient</a:t>
            </a:r>
            <a:endParaRPr lang="en-US" dirty="0"/>
          </a:p>
          <a:p>
            <a:endParaRPr lang="en-US" dirty="0"/>
          </a:p>
        </p:txBody>
      </p:sp>
      <p:sp>
        <p:nvSpPr>
          <p:cNvPr id="4" name="Slide Number Placeholder 3"/>
          <p:cNvSpPr>
            <a:spLocks noGrp="1"/>
          </p:cNvSpPr>
          <p:nvPr>
            <p:ph type="sldNum" sz="quarter" idx="10"/>
          </p:nvPr>
        </p:nvSpPr>
        <p:spPr/>
        <p:txBody>
          <a:bodyPr/>
          <a:lstStyle/>
          <a:p>
            <a:fld id="{B8ACD367-57B2-4615-9D11-CC356E232EE8}" type="slidenum">
              <a:rPr lang="en-US" smtClean="0"/>
              <a:t>10</a:t>
            </a:fld>
            <a:endParaRPr lang="en-US"/>
          </a:p>
        </p:txBody>
      </p:sp>
    </p:spTree>
    <p:extLst>
      <p:ext uri="{BB962C8B-B14F-4D97-AF65-F5344CB8AC3E}">
        <p14:creationId xmlns:p14="http://schemas.microsoft.com/office/powerpoint/2010/main" val="382371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D6C99F-DF8B-441A-8096-9F0484154A7D}" type="datetimeFigureOut">
              <a:rPr lang="en-US" smtClean="0"/>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A5D21-379F-4F5E-93C3-21DF2EB13445}" type="slidenum">
              <a:rPr lang="en-US" smtClean="0"/>
              <a:t>‹#›</a:t>
            </a:fld>
            <a:endParaRPr lang="en-US"/>
          </a:p>
        </p:txBody>
      </p:sp>
      <p:sp>
        <p:nvSpPr>
          <p:cNvPr id="7" name="TextBox 6"/>
          <p:cNvSpPr txBox="1"/>
          <p:nvPr userDrawn="1"/>
        </p:nvSpPr>
        <p:spPr>
          <a:xfrm>
            <a:off x="7315200" y="6642556"/>
            <a:ext cx="1371600" cy="215444"/>
          </a:xfrm>
          <a:prstGeom prst="rect">
            <a:avLst/>
          </a:prstGeom>
          <a:noFill/>
        </p:spPr>
        <p:txBody>
          <a:bodyPr wrap="square" rtlCol="0">
            <a:spAutoFit/>
          </a:bodyPr>
          <a:lstStyle/>
          <a:p>
            <a:r>
              <a:rPr lang="en-US" sz="800" dirty="0"/>
              <a:t>Copyright 2017</a:t>
            </a:r>
            <a:r>
              <a:rPr lang="en-US" sz="800" baseline="0" dirty="0"/>
              <a:t> </a:t>
            </a:r>
            <a:r>
              <a:rPr lang="en-US" sz="800" baseline="0" dirty="0" err="1"/>
              <a:t>Elisseou</a:t>
            </a:r>
            <a:endParaRPr lang="en-US" sz="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D6C99F-DF8B-441A-8096-9F0484154A7D}" type="datetimeFigureOut">
              <a:rPr lang="en-US" smtClean="0"/>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A5D21-379F-4F5E-93C3-21DF2EB1344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D6C99F-DF8B-441A-8096-9F0484154A7D}" type="datetimeFigureOut">
              <a:rPr lang="en-US" smtClean="0"/>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A5D21-379F-4F5E-93C3-21DF2EB1344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D6C99F-DF8B-441A-8096-9F0484154A7D}" type="datetimeFigureOut">
              <a:rPr lang="en-US" smtClean="0"/>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A5D21-379F-4F5E-93C3-21DF2EB13445}" type="slidenum">
              <a:rPr lang="en-US" smtClean="0"/>
              <a:t>‹#›</a:t>
            </a:fld>
            <a:endParaRPr lang="en-US"/>
          </a:p>
        </p:txBody>
      </p:sp>
      <p:sp>
        <p:nvSpPr>
          <p:cNvPr id="7" name="TextBox 6"/>
          <p:cNvSpPr txBox="1"/>
          <p:nvPr userDrawn="1"/>
        </p:nvSpPr>
        <p:spPr>
          <a:xfrm>
            <a:off x="7315200" y="6642556"/>
            <a:ext cx="1371600" cy="215444"/>
          </a:xfrm>
          <a:prstGeom prst="rect">
            <a:avLst/>
          </a:prstGeom>
          <a:noFill/>
        </p:spPr>
        <p:txBody>
          <a:bodyPr wrap="square" rtlCol="0">
            <a:spAutoFit/>
          </a:bodyPr>
          <a:lstStyle/>
          <a:p>
            <a:r>
              <a:rPr lang="en-US" sz="800" dirty="0"/>
              <a:t>Copyright 2017</a:t>
            </a:r>
            <a:r>
              <a:rPr lang="en-US" sz="800" baseline="0" dirty="0"/>
              <a:t> </a:t>
            </a:r>
            <a:r>
              <a:rPr lang="en-US" sz="800" baseline="0" dirty="0" err="1"/>
              <a:t>Elisseou</a:t>
            </a:r>
            <a:endParaRPr lang="en-US" sz="8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D6C99F-DF8B-441A-8096-9F0484154A7D}" type="datetimeFigureOut">
              <a:rPr lang="en-US" smtClean="0"/>
              <a:t>11/17/2019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A5D21-379F-4F5E-93C3-21DF2EB1344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D6C99F-DF8B-441A-8096-9F0484154A7D}" type="datetimeFigureOut">
              <a:rPr lang="en-US" smtClean="0"/>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A5D21-379F-4F5E-93C3-21DF2EB1344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D6C99F-DF8B-441A-8096-9F0484154A7D}" type="datetimeFigureOut">
              <a:rPr lang="en-US" smtClean="0"/>
              <a:t>11/17/2019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A5D21-379F-4F5E-93C3-21DF2EB1344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D6C99F-DF8B-441A-8096-9F0484154A7D}" type="datetimeFigureOut">
              <a:rPr lang="en-US" smtClean="0"/>
              <a:t>11/17/2019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A5D21-379F-4F5E-93C3-21DF2EB1344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6C99F-DF8B-441A-8096-9F0484154A7D}" type="datetimeFigureOut">
              <a:rPr lang="en-US" smtClean="0"/>
              <a:t>11/17/2019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A5D21-379F-4F5E-93C3-21DF2EB1344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D6C99F-DF8B-441A-8096-9F0484154A7D}" type="datetimeFigureOut">
              <a:rPr lang="en-US" smtClean="0"/>
              <a:t>11/17/2019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A5D21-379F-4F5E-93C3-21DF2EB13445}"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DD6C99F-DF8B-441A-8096-9F0484154A7D}" type="datetimeFigureOut">
              <a:rPr lang="en-US" smtClean="0"/>
              <a:t>11/17/2019</a:t>
            </a:fld>
            <a:endParaRPr lang="en-US"/>
          </a:p>
        </p:txBody>
      </p:sp>
      <p:sp>
        <p:nvSpPr>
          <p:cNvPr id="9" name="Slide Number Placeholder 8"/>
          <p:cNvSpPr>
            <a:spLocks noGrp="1"/>
          </p:cNvSpPr>
          <p:nvPr>
            <p:ph type="sldNum" sz="quarter" idx="11"/>
          </p:nvPr>
        </p:nvSpPr>
        <p:spPr/>
        <p:txBody>
          <a:bodyPr/>
          <a:lstStyle/>
          <a:p>
            <a:fld id="{EBFA5D21-379F-4F5E-93C3-21DF2EB13445}"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BFA5D21-379F-4F5E-93C3-21DF2EB13445}"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DD6C99F-DF8B-441A-8096-9F0484154A7D}" type="datetimeFigureOut">
              <a:rPr lang="en-US" smtClean="0"/>
              <a:t>11/17/2019</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000" dirty="0">
                <a:solidFill>
                  <a:srgbClr val="0070C0"/>
                </a:solidFill>
              </a:rPr>
              <a:t>Trauma-Informed </a:t>
            </a:r>
            <a:r>
              <a:rPr lang="en-US" sz="6000">
                <a:solidFill>
                  <a:srgbClr val="0070C0"/>
                </a:solidFill>
              </a:rPr>
              <a:t>Physical Examination: </a:t>
            </a:r>
            <a:r>
              <a:rPr lang="en-US" sz="6000" dirty="0"/>
              <a:t>Practicing Sensitivity</a:t>
            </a:r>
          </a:p>
        </p:txBody>
      </p:sp>
    </p:spTree>
    <p:extLst>
      <p:ext uri="{BB962C8B-B14F-4D97-AF65-F5344CB8AC3E}">
        <p14:creationId xmlns:p14="http://schemas.microsoft.com/office/powerpoint/2010/main" val="3726258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Quotes</a:t>
            </a:r>
          </a:p>
        </p:txBody>
      </p:sp>
      <p:sp>
        <p:nvSpPr>
          <p:cNvPr id="4" name="Rounded Rectangular Callout 3"/>
          <p:cNvSpPr/>
          <p:nvPr/>
        </p:nvSpPr>
        <p:spPr>
          <a:xfrm>
            <a:off x="381000" y="2249129"/>
            <a:ext cx="3429000" cy="2475271"/>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400" dirty="0"/>
              <a:t>I blanked out during the exam. I don’t know what happened. I’m not sure what the doctor did or didn’t do.</a:t>
            </a:r>
          </a:p>
        </p:txBody>
      </p:sp>
      <p:sp>
        <p:nvSpPr>
          <p:cNvPr id="5" name="Rounded Rectangular Callout 4"/>
          <p:cNvSpPr/>
          <p:nvPr/>
        </p:nvSpPr>
        <p:spPr>
          <a:xfrm>
            <a:off x="4296697" y="3733800"/>
            <a:ext cx="2757948" cy="1981200"/>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dirty="0"/>
              <a:t>The doctor was lingering way too long when touching me.</a:t>
            </a:r>
          </a:p>
        </p:txBody>
      </p:sp>
      <p:sp>
        <p:nvSpPr>
          <p:cNvPr id="6" name="Rounded Rectangular Callout 5"/>
          <p:cNvSpPr/>
          <p:nvPr/>
        </p:nvSpPr>
        <p:spPr>
          <a:xfrm>
            <a:off x="4876800" y="1066800"/>
            <a:ext cx="2757948" cy="1981200"/>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400" dirty="0"/>
              <a:t>I’m just a little jumpy when people come close to me. </a:t>
            </a:r>
          </a:p>
        </p:txBody>
      </p:sp>
      <p:sp>
        <p:nvSpPr>
          <p:cNvPr id="7" name="Footer Placeholder 3"/>
          <p:cNvSpPr>
            <a:spLocks noGrp="1"/>
          </p:cNvSpPr>
          <p:nvPr>
            <p:ph type="ftr" sz="quarter" idx="11"/>
          </p:nvPr>
        </p:nvSpPr>
        <p:spPr>
          <a:xfrm rot="16200000">
            <a:off x="6786432" y="3318006"/>
            <a:ext cx="4036972" cy="236236"/>
          </a:xfrm>
        </p:spPr>
        <p:txBody>
          <a:bodyPr/>
          <a:lstStyle/>
          <a:p>
            <a:pPr algn="l"/>
            <a:r>
              <a:rPr lang="en-US" sz="1100" dirty="0"/>
              <a:t>Quotes reported to military sexual trauma (MST) counselor at Providence VA Medical Center after appointments with their primary care doctors, 2017</a:t>
            </a:r>
          </a:p>
        </p:txBody>
      </p:sp>
    </p:spTree>
    <p:extLst>
      <p:ext uri="{BB962C8B-B14F-4D97-AF65-F5344CB8AC3E}">
        <p14:creationId xmlns:p14="http://schemas.microsoft.com/office/powerpoint/2010/main" val="51766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Trauma Look Like?</a:t>
            </a:r>
          </a:p>
        </p:txBody>
      </p:sp>
      <p:sp>
        <p:nvSpPr>
          <p:cNvPr id="3" name="Content Placeholder 2"/>
          <p:cNvSpPr>
            <a:spLocks noGrp="1"/>
          </p:cNvSpPr>
          <p:nvPr>
            <p:ph idx="1"/>
          </p:nvPr>
        </p:nvSpPr>
        <p:spPr/>
        <p:txBody>
          <a:bodyPr/>
          <a:lstStyle/>
          <a:p>
            <a:r>
              <a:rPr lang="en-US" dirty="0"/>
              <a:t>Cannot assume who has experienced traumatic stress. The best way to identify trauma exposure is to ask! </a:t>
            </a:r>
          </a:p>
          <a:p>
            <a:endParaRPr lang="en-US" dirty="0"/>
          </a:p>
          <a:p>
            <a:r>
              <a:rPr lang="en-US" dirty="0"/>
              <a:t>Signs of trauma may include: </a:t>
            </a:r>
          </a:p>
          <a:p>
            <a:pPr lvl="1"/>
            <a:r>
              <a:rPr lang="en-US" dirty="0"/>
              <a:t>Avoidance of procedures (Pap smear, colonoscopy, dental care)</a:t>
            </a:r>
          </a:p>
          <a:p>
            <a:pPr lvl="1"/>
            <a:r>
              <a:rPr lang="en-US" dirty="0"/>
              <a:t>Vague, generalized symptoms (chronic headache, pelvic pain)</a:t>
            </a:r>
          </a:p>
          <a:p>
            <a:pPr lvl="1"/>
            <a:r>
              <a:rPr lang="en-US" dirty="0"/>
              <a:t>Appearing nervous or distracted during visit</a:t>
            </a:r>
          </a:p>
          <a:p>
            <a:pPr lvl="1"/>
            <a:r>
              <a:rPr lang="en-US" dirty="0"/>
              <a:t>Non-adherence to treatment </a:t>
            </a:r>
          </a:p>
          <a:p>
            <a:pPr lvl="1"/>
            <a:endParaRPr lang="en-US" dirty="0"/>
          </a:p>
        </p:txBody>
      </p:sp>
      <p:sp>
        <p:nvSpPr>
          <p:cNvPr id="4" name="Footer Placeholder 3"/>
          <p:cNvSpPr>
            <a:spLocks noGrp="1"/>
          </p:cNvSpPr>
          <p:nvPr>
            <p:ph type="ftr" sz="quarter" idx="11"/>
          </p:nvPr>
        </p:nvSpPr>
        <p:spPr>
          <a:xfrm rot="16200000">
            <a:off x="8067040" y="4658360"/>
            <a:ext cx="1452881" cy="365760"/>
          </a:xfrm>
        </p:spPr>
        <p:txBody>
          <a:bodyPr/>
          <a:lstStyle/>
          <a:p>
            <a:pPr>
              <a:buClr>
                <a:srgbClr val="ED1C24"/>
              </a:buClr>
            </a:pPr>
            <a:r>
              <a:rPr lang="en-US" sz="1100"/>
              <a:t>Ravi A et al (2017)</a:t>
            </a:r>
            <a:endParaRPr lang="en-US" sz="1100" dirty="0"/>
          </a:p>
        </p:txBody>
      </p:sp>
    </p:spTree>
    <p:extLst>
      <p:ext uri="{BB962C8B-B14F-4D97-AF65-F5344CB8AC3E}">
        <p14:creationId xmlns:p14="http://schemas.microsoft.com/office/powerpoint/2010/main" val="178066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lstStyle/>
          <a:p>
            <a:r>
              <a:rPr lang="en-US" dirty="0"/>
              <a:t>Trauma-Informed Physical Exam</a:t>
            </a:r>
          </a:p>
        </p:txBody>
      </p:sp>
      <p:graphicFrame>
        <p:nvGraphicFramePr>
          <p:cNvPr id="4" name="Diagram 3"/>
          <p:cNvGraphicFramePr/>
          <p:nvPr>
            <p:extLst>
              <p:ext uri="{D42A27DB-BD31-4B8C-83A1-F6EECF244321}">
                <p14:modId xmlns:p14="http://schemas.microsoft.com/office/powerpoint/2010/main" val="1255818423"/>
              </p:ext>
            </p:extLst>
          </p:nvPr>
        </p:nvGraphicFramePr>
        <p:xfrm>
          <a:off x="0" y="1282212"/>
          <a:ext cx="10134600" cy="565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1429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85800" y="990600"/>
            <a:ext cx="6490559" cy="4800600"/>
          </a:xfrm>
          <a:prstGeom prst="rect">
            <a:avLst/>
          </a:prstGeom>
        </p:spPr>
      </p:pic>
    </p:spTree>
    <p:extLst>
      <p:ext uri="{BB962C8B-B14F-4D97-AF65-F5344CB8AC3E}">
        <p14:creationId xmlns:p14="http://schemas.microsoft.com/office/powerpoint/2010/main" val="136601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000" dirty="0">
                <a:solidFill>
                  <a:srgbClr val="0070C0"/>
                </a:solidFill>
              </a:rPr>
              <a:t>Before the Exam</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57120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Exam</a:t>
            </a:r>
          </a:p>
        </p:txBody>
      </p:sp>
      <p:sp>
        <p:nvSpPr>
          <p:cNvPr id="3" name="Content Placeholder 2"/>
          <p:cNvSpPr>
            <a:spLocks noGrp="1"/>
          </p:cNvSpPr>
          <p:nvPr>
            <p:ph idx="1"/>
          </p:nvPr>
        </p:nvSpPr>
        <p:spPr/>
        <p:txBody>
          <a:bodyPr/>
          <a:lstStyle/>
          <a:p>
            <a:r>
              <a:rPr lang="en-US" dirty="0"/>
              <a:t>Check non-</a:t>
            </a:r>
            <a:r>
              <a:rPr lang="en-US" dirty="0" err="1"/>
              <a:t>verbals</a:t>
            </a:r>
            <a:endParaRPr lang="en-US" dirty="0"/>
          </a:p>
          <a:p>
            <a:r>
              <a:rPr lang="en-US" dirty="0"/>
              <a:t>Set an agenda</a:t>
            </a:r>
          </a:p>
          <a:p>
            <a:r>
              <a:rPr lang="en-US" dirty="0"/>
              <a:t>Make it standard</a:t>
            </a:r>
          </a:p>
          <a:p>
            <a:r>
              <a:rPr lang="en-US" dirty="0"/>
              <a:t>Identify concerns</a:t>
            </a:r>
          </a:p>
          <a:p>
            <a:r>
              <a:rPr lang="en-US" dirty="0"/>
              <a:t>Ask about comfort</a:t>
            </a:r>
          </a:p>
          <a:p>
            <a:r>
              <a:rPr lang="en-US" dirty="0"/>
              <a:t>Offer chaperone</a:t>
            </a:r>
          </a:p>
        </p:txBody>
      </p:sp>
      <p:sp>
        <p:nvSpPr>
          <p:cNvPr id="4" name="Footer Placeholder 3"/>
          <p:cNvSpPr>
            <a:spLocks noGrp="1"/>
          </p:cNvSpPr>
          <p:nvPr>
            <p:ph type="ftr" sz="quarter" idx="11"/>
          </p:nvPr>
        </p:nvSpPr>
        <p:spPr>
          <a:xfrm rot="16200000">
            <a:off x="7571740" y="5306060"/>
            <a:ext cx="2443481" cy="365760"/>
          </a:xfrm>
        </p:spPr>
        <p:txBody>
          <a:bodyPr/>
          <a:lstStyle/>
          <a:p>
            <a:pPr>
              <a:buClr>
                <a:srgbClr val="ED1C24"/>
              </a:buClr>
            </a:pPr>
            <a:r>
              <a:rPr lang="en-US" dirty="0" err="1"/>
              <a:t>Clardie</a:t>
            </a:r>
            <a:r>
              <a:rPr lang="en-US" dirty="0"/>
              <a:t> S (2004)</a:t>
            </a:r>
          </a:p>
        </p:txBody>
      </p:sp>
    </p:spTree>
    <p:extLst>
      <p:ext uri="{BB962C8B-B14F-4D97-AF65-F5344CB8AC3E}">
        <p14:creationId xmlns:p14="http://schemas.microsoft.com/office/powerpoint/2010/main" val="482453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Exam</a:t>
            </a:r>
          </a:p>
        </p:txBody>
      </p:sp>
      <p:sp>
        <p:nvSpPr>
          <p:cNvPr id="3" name="Content Placeholder 2"/>
          <p:cNvSpPr>
            <a:spLocks noGrp="1"/>
          </p:cNvSpPr>
          <p:nvPr>
            <p:ph idx="1"/>
          </p:nvPr>
        </p:nvSpPr>
        <p:spPr/>
        <p:txBody>
          <a:bodyPr/>
          <a:lstStyle/>
          <a:p>
            <a:r>
              <a:rPr lang="en-US" dirty="0"/>
              <a:t>Check non-</a:t>
            </a:r>
            <a:r>
              <a:rPr lang="en-US" dirty="0" err="1"/>
              <a:t>verbals</a:t>
            </a:r>
            <a:endParaRPr lang="en-US" dirty="0"/>
          </a:p>
          <a:p>
            <a:r>
              <a:rPr lang="en-US" dirty="0">
                <a:solidFill>
                  <a:schemeClr val="accent1"/>
                </a:solidFill>
              </a:rPr>
              <a:t>Set an agenda</a:t>
            </a:r>
          </a:p>
          <a:p>
            <a:r>
              <a:rPr lang="en-US" dirty="0">
                <a:solidFill>
                  <a:schemeClr val="tx1">
                    <a:lumMod val="50000"/>
                    <a:lumOff val="50000"/>
                  </a:schemeClr>
                </a:solidFill>
              </a:rPr>
              <a:t>Make it standard</a:t>
            </a:r>
          </a:p>
          <a:p>
            <a:r>
              <a:rPr lang="en-US" dirty="0">
                <a:solidFill>
                  <a:schemeClr val="accent1"/>
                </a:solidFill>
              </a:rPr>
              <a:t>Identify concerns</a:t>
            </a:r>
          </a:p>
          <a:p>
            <a:r>
              <a:rPr lang="en-US" dirty="0">
                <a:solidFill>
                  <a:schemeClr val="accent1"/>
                </a:solidFill>
              </a:rPr>
              <a:t>Ask about comfort</a:t>
            </a:r>
          </a:p>
          <a:p>
            <a:r>
              <a:rPr lang="en-US" dirty="0">
                <a:solidFill>
                  <a:schemeClr val="accent1"/>
                </a:solidFill>
              </a:rPr>
              <a:t>Offer chaperone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286000"/>
            <a:ext cx="3767138" cy="3822700"/>
          </a:xfrm>
          <a:prstGeom prst="rect">
            <a:avLst/>
          </a:prstGeom>
        </p:spPr>
      </p:pic>
      <p:sp>
        <p:nvSpPr>
          <p:cNvPr id="5"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3335630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Non-</a:t>
            </a:r>
            <a:r>
              <a:rPr lang="en-US" dirty="0" err="1">
                <a:solidFill>
                  <a:srgbClr val="0070C0"/>
                </a:solidFill>
              </a:rPr>
              <a:t>Verbals</a:t>
            </a:r>
            <a:endParaRPr lang="en-US" dirty="0">
              <a:solidFill>
                <a:srgbClr val="0070C0"/>
              </a:solidFill>
            </a:endParaRPr>
          </a:p>
        </p:txBody>
      </p:sp>
      <p:sp>
        <p:nvSpPr>
          <p:cNvPr id="3" name="Content Placeholder 2"/>
          <p:cNvSpPr>
            <a:spLocks noGrp="1"/>
          </p:cNvSpPr>
          <p:nvPr>
            <p:ph idx="1"/>
          </p:nvPr>
        </p:nvSpPr>
        <p:spPr/>
        <p:txBody>
          <a:bodyPr/>
          <a:lstStyle/>
          <a:p>
            <a:r>
              <a:rPr lang="en-US" dirty="0"/>
              <a:t>Speak clearly, slowly, and at an appropriate volume</a:t>
            </a:r>
          </a:p>
          <a:p>
            <a:r>
              <a:rPr lang="en-US" dirty="0"/>
              <a:t>Appear engaged, pleasant and calm</a:t>
            </a:r>
          </a:p>
          <a:p>
            <a:r>
              <a:rPr lang="en-US" dirty="0"/>
              <a:t>Maintain appropriate eye contact </a:t>
            </a:r>
          </a:p>
          <a:p>
            <a:r>
              <a:rPr lang="en-US" dirty="0"/>
              <a:t>Sit/stand at eye level with the patient </a:t>
            </a:r>
          </a:p>
          <a:p>
            <a:r>
              <a:rPr lang="en-US" dirty="0"/>
              <a:t>Avoid sudden movements</a:t>
            </a:r>
          </a:p>
          <a:p>
            <a:r>
              <a:rPr lang="en-US" dirty="0"/>
              <a:t>Keep hands outside of pockets</a:t>
            </a:r>
          </a:p>
          <a:p>
            <a:r>
              <a:rPr lang="en-US" dirty="0"/>
              <a:t>Pay attention to patient cues (i.e. tensing muscles, fidgeting, breathing quickly, flushing, crying, trembling, appearing distracted or spaced out)</a:t>
            </a:r>
          </a:p>
          <a:p>
            <a:endParaRPr lang="en-US" dirty="0"/>
          </a:p>
        </p:txBody>
      </p:sp>
      <p:sp>
        <p:nvSpPr>
          <p:cNvPr id="4" name="Footer Placeholder 3"/>
          <p:cNvSpPr>
            <a:spLocks noGrp="1"/>
          </p:cNvSpPr>
          <p:nvPr>
            <p:ph type="ftr" sz="quarter" idx="11"/>
          </p:nvPr>
        </p:nvSpPr>
        <p:spPr>
          <a:xfrm rot="16200000">
            <a:off x="7571740" y="4848861"/>
            <a:ext cx="2443481" cy="365760"/>
          </a:xfrm>
        </p:spPr>
        <p:txBody>
          <a:bodyPr/>
          <a:lstStyle/>
          <a:p>
            <a:pPr>
              <a:buClr>
                <a:srgbClr val="ED1C24"/>
              </a:buClr>
            </a:pPr>
            <a:r>
              <a:rPr lang="en-US" sz="1100" dirty="0" err="1"/>
              <a:t>Schachter</a:t>
            </a:r>
            <a:r>
              <a:rPr lang="en-US" sz="1100" dirty="0"/>
              <a:t> CL et al. (2009)</a:t>
            </a:r>
          </a:p>
        </p:txBody>
      </p:sp>
    </p:spTree>
    <p:extLst>
      <p:ext uri="{BB962C8B-B14F-4D97-AF65-F5344CB8AC3E}">
        <p14:creationId xmlns:p14="http://schemas.microsoft.com/office/powerpoint/2010/main" val="1435080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What Should I Do If…</a:t>
            </a:r>
          </a:p>
        </p:txBody>
      </p:sp>
      <p:sp>
        <p:nvSpPr>
          <p:cNvPr id="3" name="Content Placeholder 2"/>
          <p:cNvSpPr>
            <a:spLocks noGrp="1"/>
          </p:cNvSpPr>
          <p:nvPr>
            <p:ph idx="1"/>
          </p:nvPr>
        </p:nvSpPr>
        <p:spPr>
          <a:xfrm>
            <a:off x="457200" y="1600200"/>
            <a:ext cx="7772400" cy="4800600"/>
          </a:xfrm>
        </p:spPr>
        <p:txBody>
          <a:bodyPr/>
          <a:lstStyle/>
          <a:p>
            <a:r>
              <a:rPr lang="en-US" dirty="0"/>
              <a:t>If the patient exhibits or vocalizes discomfort, pause the exam</a:t>
            </a:r>
          </a:p>
          <a:p>
            <a:r>
              <a:rPr lang="en-US" dirty="0"/>
              <a:t>Speak in a calm, caring manner</a:t>
            </a:r>
          </a:p>
          <a:p>
            <a:r>
              <a:rPr lang="en-US" dirty="0"/>
              <a:t>Avoid sudden movements</a:t>
            </a:r>
          </a:p>
          <a:p>
            <a:r>
              <a:rPr lang="en-US" dirty="0"/>
              <a:t>Reassure patient that they are safe</a:t>
            </a:r>
          </a:p>
          <a:p>
            <a:r>
              <a:rPr lang="en-US" dirty="0"/>
              <a:t>Remind patient where they are </a:t>
            </a:r>
          </a:p>
          <a:p>
            <a:r>
              <a:rPr lang="en-US" dirty="0"/>
              <a:t>Explain what you are doing and why</a:t>
            </a:r>
          </a:p>
          <a:p>
            <a:r>
              <a:rPr lang="en-US" dirty="0"/>
              <a:t>Offer water, a washcloth, and/or an additional drape</a:t>
            </a:r>
          </a:p>
          <a:p>
            <a:r>
              <a:rPr lang="en-US" dirty="0"/>
              <a:t>Consider changing environment (e.g. move to a different room) </a:t>
            </a:r>
          </a:p>
        </p:txBody>
      </p:sp>
      <p:sp>
        <p:nvSpPr>
          <p:cNvPr id="4" name="Footer Placeholder 3"/>
          <p:cNvSpPr>
            <a:spLocks noGrp="1"/>
          </p:cNvSpPr>
          <p:nvPr>
            <p:ph type="ftr" sz="quarter" idx="11"/>
          </p:nvPr>
        </p:nvSpPr>
        <p:spPr>
          <a:xfrm rot="16200000">
            <a:off x="7548810" y="4386579"/>
            <a:ext cx="2443481" cy="365760"/>
          </a:xfrm>
        </p:spPr>
        <p:txBody>
          <a:bodyPr/>
          <a:lstStyle/>
          <a:p>
            <a:pPr>
              <a:buClr>
                <a:srgbClr val="ED1C24"/>
              </a:buClr>
            </a:pPr>
            <a:r>
              <a:rPr lang="en-US" dirty="0" err="1"/>
              <a:t>Sharkansky</a:t>
            </a:r>
            <a:r>
              <a:rPr lang="en-US" dirty="0"/>
              <a:t>, www.ptsd.va.gov</a:t>
            </a:r>
          </a:p>
        </p:txBody>
      </p:sp>
    </p:spTree>
    <p:extLst>
      <p:ext uri="{BB962C8B-B14F-4D97-AF65-F5344CB8AC3E}">
        <p14:creationId xmlns:p14="http://schemas.microsoft.com/office/powerpoint/2010/main" val="1535061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What Should I Do If…</a:t>
            </a:r>
          </a:p>
        </p:txBody>
      </p:sp>
      <p:sp>
        <p:nvSpPr>
          <p:cNvPr id="4" name="Content Placeholder 3"/>
          <p:cNvSpPr>
            <a:spLocks noGrp="1"/>
          </p:cNvSpPr>
          <p:nvPr>
            <p:ph idx="1"/>
          </p:nvPr>
        </p:nvSpPr>
        <p:spPr>
          <a:xfrm>
            <a:off x="762000" y="2036004"/>
            <a:ext cx="3009900" cy="187109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a:bodyPr>
          <a:lstStyle/>
          <a:p>
            <a:pPr marL="114300" indent="0">
              <a:buNone/>
            </a:pPr>
            <a:r>
              <a:rPr lang="en-US" sz="2300" dirty="0"/>
              <a:t>You seem anxious. Is there something you are uncomfortable with? </a:t>
            </a:r>
          </a:p>
        </p:txBody>
      </p:sp>
      <p:sp>
        <p:nvSpPr>
          <p:cNvPr id="5" name="Content Placeholder 3"/>
          <p:cNvSpPr txBox="1">
            <a:spLocks/>
          </p:cNvSpPr>
          <p:nvPr/>
        </p:nvSpPr>
        <p:spPr>
          <a:xfrm>
            <a:off x="2954583" y="4267200"/>
            <a:ext cx="2964443" cy="186759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lt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lt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lt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lt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lt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lt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lt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lt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lt1"/>
                </a:solidFill>
                <a:latin typeface="+mn-lt"/>
                <a:ea typeface="+mn-ea"/>
                <a:cs typeface="+mn-cs"/>
              </a:defRPr>
            </a:lvl9pPr>
          </a:lstStyle>
          <a:p>
            <a:pPr marL="114300" indent="0">
              <a:buFont typeface="Arial" pitchFamily="34" charset="0"/>
              <a:buNone/>
            </a:pPr>
            <a:r>
              <a:rPr lang="en-US" sz="2300" dirty="0"/>
              <a:t>I’m noticing that you are tensing up. Is there something I should know?</a:t>
            </a:r>
          </a:p>
        </p:txBody>
      </p:sp>
      <p:sp>
        <p:nvSpPr>
          <p:cNvPr id="6" name="Content Placeholder 3"/>
          <p:cNvSpPr txBox="1">
            <a:spLocks/>
          </p:cNvSpPr>
          <p:nvPr/>
        </p:nvSpPr>
        <p:spPr>
          <a:xfrm>
            <a:off x="4436805" y="1412748"/>
            <a:ext cx="3200400" cy="2016252"/>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lt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lt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lt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lt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lt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lt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lt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lt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lt1"/>
                </a:solidFill>
                <a:latin typeface="+mn-lt"/>
                <a:ea typeface="+mn-ea"/>
                <a:cs typeface="+mn-cs"/>
              </a:defRPr>
            </a:lvl9pPr>
          </a:lstStyle>
          <a:p>
            <a:pPr marL="114300" indent="0">
              <a:buFont typeface="Arial" pitchFamily="34" charset="0"/>
              <a:buNone/>
            </a:pPr>
            <a:r>
              <a:rPr lang="en-US" sz="2300" dirty="0"/>
              <a:t>Do you have difficulty when someone touches your knees?</a:t>
            </a:r>
          </a:p>
        </p:txBody>
      </p:sp>
      <p:sp>
        <p:nvSpPr>
          <p:cNvPr id="7" name="Footer Placeholder 3"/>
          <p:cNvSpPr>
            <a:spLocks noGrp="1"/>
          </p:cNvSpPr>
          <p:nvPr>
            <p:ph type="ftr" sz="quarter" idx="11"/>
          </p:nvPr>
        </p:nvSpPr>
        <p:spPr>
          <a:xfrm rot="16200000">
            <a:off x="7571740" y="4924877"/>
            <a:ext cx="2443481" cy="365760"/>
          </a:xfrm>
        </p:spPr>
        <p:txBody>
          <a:bodyPr/>
          <a:lstStyle/>
          <a:p>
            <a:pPr>
              <a:buClr>
                <a:srgbClr val="ED1C24"/>
              </a:buClr>
            </a:pPr>
            <a:r>
              <a:rPr lang="en-US" sz="1100"/>
              <a:t>Schachter</a:t>
            </a:r>
            <a:r>
              <a:rPr lang="en-US" sz="1100" dirty="0"/>
              <a:t> et al. (2009)</a:t>
            </a:r>
          </a:p>
        </p:txBody>
      </p:sp>
    </p:spTree>
    <p:extLst>
      <p:ext uri="{BB962C8B-B14F-4D97-AF65-F5344CB8AC3E}">
        <p14:creationId xmlns:p14="http://schemas.microsoft.com/office/powerpoint/2010/main" val="4215326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772400" cy="4800600"/>
          </a:xfrm>
        </p:spPr>
        <p:txBody>
          <a:bodyPr/>
          <a:lstStyle/>
          <a:p>
            <a:pPr marL="114300" indent="0">
              <a:buNone/>
            </a:pPr>
            <a:r>
              <a:rPr lang="en-US" dirty="0"/>
              <a:t>This work is licensed under a Creative Commons Attribution-Noncommercial Share Alike License (http://</a:t>
            </a:r>
            <a:r>
              <a:rPr lang="en-US" dirty="0" err="1"/>
              <a:t>creativecommons.org</a:t>
            </a:r>
            <a:r>
              <a:rPr lang="en-US" dirty="0"/>
              <a:t>)</a:t>
            </a:r>
          </a:p>
          <a:p>
            <a:pPr marL="114300" indent="0">
              <a:buNone/>
            </a:pPr>
            <a:endParaRPr lang="en-US" dirty="0"/>
          </a:p>
          <a:p>
            <a:pPr marL="11430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400" y="515938"/>
            <a:ext cx="1879600" cy="660400"/>
          </a:xfrm>
          <a:prstGeom prst="rect">
            <a:avLst/>
          </a:prstGeom>
        </p:spPr>
      </p:pic>
    </p:spTree>
    <p:extLst>
      <p:ext uri="{BB962C8B-B14F-4D97-AF65-F5344CB8AC3E}">
        <p14:creationId xmlns:p14="http://schemas.microsoft.com/office/powerpoint/2010/main" val="15853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Exam</a:t>
            </a:r>
          </a:p>
        </p:txBody>
      </p:sp>
      <p:sp>
        <p:nvSpPr>
          <p:cNvPr id="3" name="Content Placeholder 2"/>
          <p:cNvSpPr>
            <a:spLocks noGrp="1"/>
          </p:cNvSpPr>
          <p:nvPr>
            <p:ph idx="1"/>
          </p:nvPr>
        </p:nvSpPr>
        <p:spPr/>
        <p:txBody>
          <a:bodyPr/>
          <a:lstStyle/>
          <a:p>
            <a:r>
              <a:rPr lang="en-US" dirty="0">
                <a:solidFill>
                  <a:schemeClr val="accent1"/>
                </a:solidFill>
              </a:rPr>
              <a:t>Check non-</a:t>
            </a:r>
            <a:r>
              <a:rPr lang="en-US" dirty="0" err="1">
                <a:solidFill>
                  <a:schemeClr val="accent1"/>
                </a:solidFill>
              </a:rPr>
              <a:t>verbals</a:t>
            </a:r>
            <a:endParaRPr lang="en-US" dirty="0">
              <a:solidFill>
                <a:schemeClr val="accent1"/>
              </a:solidFill>
            </a:endParaRPr>
          </a:p>
          <a:p>
            <a:r>
              <a:rPr lang="en-US" dirty="0"/>
              <a:t>Set an agenda</a:t>
            </a:r>
          </a:p>
          <a:p>
            <a:r>
              <a:rPr lang="en-US" dirty="0">
                <a:solidFill>
                  <a:schemeClr val="tx1">
                    <a:lumMod val="50000"/>
                    <a:lumOff val="50000"/>
                  </a:schemeClr>
                </a:solidFill>
              </a:rPr>
              <a:t>Make it standard</a:t>
            </a:r>
          </a:p>
          <a:p>
            <a:r>
              <a:rPr lang="en-US" dirty="0">
                <a:solidFill>
                  <a:schemeClr val="accent1"/>
                </a:solidFill>
              </a:rPr>
              <a:t>Identify concerns</a:t>
            </a:r>
          </a:p>
          <a:p>
            <a:r>
              <a:rPr lang="en-US" dirty="0">
                <a:solidFill>
                  <a:schemeClr val="accent1"/>
                </a:solidFill>
              </a:rPr>
              <a:t>Ask about comfort</a:t>
            </a:r>
          </a:p>
          <a:p>
            <a:r>
              <a:rPr lang="en-US" dirty="0">
                <a:solidFill>
                  <a:schemeClr val="accent1"/>
                </a:solidFill>
              </a:rPr>
              <a:t>Offer chaperone</a:t>
            </a:r>
          </a:p>
        </p:txBody>
      </p:sp>
      <p:sp>
        <p:nvSpPr>
          <p:cNvPr id="5" name="Rounded Rectangular Callout 4"/>
          <p:cNvSpPr/>
          <p:nvPr/>
        </p:nvSpPr>
        <p:spPr>
          <a:xfrm>
            <a:off x="3962400" y="2286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I’d like to transition to the physical exam. We will be doing a pulmonary exam today, so I will be listening to the lungs. This exam should take about 5 minutes.</a:t>
            </a:r>
          </a:p>
        </p:txBody>
      </p:sp>
    </p:spTree>
    <p:extLst>
      <p:ext uri="{BB962C8B-B14F-4D97-AF65-F5344CB8AC3E}">
        <p14:creationId xmlns:p14="http://schemas.microsoft.com/office/powerpoint/2010/main" val="25585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Exam</a:t>
            </a:r>
          </a:p>
        </p:txBody>
      </p:sp>
      <p:sp>
        <p:nvSpPr>
          <p:cNvPr id="3" name="Content Placeholder 2"/>
          <p:cNvSpPr>
            <a:spLocks noGrp="1"/>
          </p:cNvSpPr>
          <p:nvPr>
            <p:ph idx="1"/>
          </p:nvPr>
        </p:nvSpPr>
        <p:spPr/>
        <p:txBody>
          <a:bodyPr/>
          <a:lstStyle/>
          <a:p>
            <a:r>
              <a:rPr lang="en-US" dirty="0">
                <a:solidFill>
                  <a:schemeClr val="accent1"/>
                </a:solidFill>
              </a:rPr>
              <a:t>Check non-</a:t>
            </a:r>
            <a:r>
              <a:rPr lang="en-US" dirty="0" err="1">
                <a:solidFill>
                  <a:schemeClr val="accent1"/>
                </a:solidFill>
              </a:rPr>
              <a:t>verbals</a:t>
            </a:r>
            <a:endParaRPr lang="en-US" dirty="0">
              <a:solidFill>
                <a:schemeClr val="accent1"/>
              </a:solidFill>
            </a:endParaRPr>
          </a:p>
          <a:p>
            <a:r>
              <a:rPr lang="en-US" dirty="0">
                <a:solidFill>
                  <a:schemeClr val="tx1">
                    <a:lumMod val="50000"/>
                    <a:lumOff val="50000"/>
                  </a:schemeClr>
                </a:solidFill>
              </a:rPr>
              <a:t>Set an agenda</a:t>
            </a:r>
          </a:p>
          <a:p>
            <a:r>
              <a:rPr lang="en-US" dirty="0"/>
              <a:t>Make it standard</a:t>
            </a:r>
          </a:p>
          <a:p>
            <a:r>
              <a:rPr lang="en-US" dirty="0">
                <a:solidFill>
                  <a:schemeClr val="accent1"/>
                </a:solidFill>
              </a:rPr>
              <a:t>Identify concerns</a:t>
            </a:r>
          </a:p>
          <a:p>
            <a:r>
              <a:rPr lang="en-US" dirty="0">
                <a:solidFill>
                  <a:schemeClr val="accent1"/>
                </a:solidFill>
              </a:rPr>
              <a:t>Ask about comfort</a:t>
            </a:r>
          </a:p>
          <a:p>
            <a:r>
              <a:rPr lang="en-US" dirty="0">
                <a:solidFill>
                  <a:schemeClr val="accent1"/>
                </a:solidFill>
              </a:rPr>
              <a:t>Offer chaperone</a:t>
            </a:r>
          </a:p>
        </p:txBody>
      </p:sp>
      <p:sp>
        <p:nvSpPr>
          <p:cNvPr id="4" name="Rounded Rectangular Callout 3"/>
          <p:cNvSpPr/>
          <p:nvPr/>
        </p:nvSpPr>
        <p:spPr>
          <a:xfrm>
            <a:off x="3947375" y="2286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This is something that I do with all of my patients who come in with symptoms of a cold.</a:t>
            </a:r>
          </a:p>
        </p:txBody>
      </p:sp>
    </p:spTree>
    <p:extLst>
      <p:ext uri="{BB962C8B-B14F-4D97-AF65-F5344CB8AC3E}">
        <p14:creationId xmlns:p14="http://schemas.microsoft.com/office/powerpoint/2010/main" val="3290468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Exam</a:t>
            </a:r>
          </a:p>
        </p:txBody>
      </p:sp>
      <p:sp>
        <p:nvSpPr>
          <p:cNvPr id="3" name="Content Placeholder 2"/>
          <p:cNvSpPr>
            <a:spLocks noGrp="1"/>
          </p:cNvSpPr>
          <p:nvPr>
            <p:ph idx="1"/>
          </p:nvPr>
        </p:nvSpPr>
        <p:spPr/>
        <p:txBody>
          <a:bodyPr/>
          <a:lstStyle/>
          <a:p>
            <a:r>
              <a:rPr lang="en-US" dirty="0">
                <a:solidFill>
                  <a:schemeClr val="accent1"/>
                </a:solidFill>
              </a:rPr>
              <a:t>Check non-</a:t>
            </a:r>
            <a:r>
              <a:rPr lang="en-US" dirty="0" err="1">
                <a:solidFill>
                  <a:schemeClr val="accent1"/>
                </a:solidFill>
              </a:rPr>
              <a:t>verbals</a:t>
            </a:r>
            <a:endParaRPr lang="en-US" dirty="0">
              <a:solidFill>
                <a:schemeClr val="tx1">
                  <a:lumMod val="50000"/>
                  <a:lumOff val="50000"/>
                </a:schemeClr>
              </a:solidFill>
            </a:endParaRPr>
          </a:p>
          <a:p>
            <a:r>
              <a:rPr lang="en-US" dirty="0">
                <a:solidFill>
                  <a:schemeClr val="tx1">
                    <a:lumMod val="50000"/>
                    <a:lumOff val="50000"/>
                  </a:schemeClr>
                </a:solidFill>
              </a:rPr>
              <a:t>Set an agenda</a:t>
            </a:r>
          </a:p>
          <a:p>
            <a:r>
              <a:rPr lang="en-US" dirty="0">
                <a:solidFill>
                  <a:schemeClr val="tx1">
                    <a:lumMod val="50000"/>
                    <a:lumOff val="50000"/>
                  </a:schemeClr>
                </a:solidFill>
              </a:rPr>
              <a:t>Make it standard</a:t>
            </a:r>
          </a:p>
          <a:p>
            <a:r>
              <a:rPr lang="en-US" dirty="0"/>
              <a:t>Identify concerns</a:t>
            </a:r>
          </a:p>
          <a:p>
            <a:r>
              <a:rPr lang="en-US" dirty="0">
                <a:solidFill>
                  <a:schemeClr val="accent1"/>
                </a:solidFill>
              </a:rPr>
              <a:t>Ask about comfort</a:t>
            </a:r>
          </a:p>
          <a:p>
            <a:r>
              <a:rPr lang="en-US" dirty="0">
                <a:solidFill>
                  <a:schemeClr val="accent1"/>
                </a:solidFill>
              </a:rPr>
              <a:t>Offer chaperone</a:t>
            </a:r>
          </a:p>
        </p:txBody>
      </p:sp>
      <p:sp>
        <p:nvSpPr>
          <p:cNvPr id="4" name="Rounded Rectangular Callout 3"/>
          <p:cNvSpPr/>
          <p:nvPr/>
        </p:nvSpPr>
        <p:spPr>
          <a:xfrm>
            <a:off x="3962400" y="2286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Are there questions or concerns we should address before the exam? </a:t>
            </a:r>
          </a:p>
        </p:txBody>
      </p:sp>
    </p:spTree>
    <p:extLst>
      <p:ext uri="{BB962C8B-B14F-4D97-AF65-F5344CB8AC3E}">
        <p14:creationId xmlns:p14="http://schemas.microsoft.com/office/powerpoint/2010/main" val="1871893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Exam</a:t>
            </a:r>
          </a:p>
        </p:txBody>
      </p:sp>
      <p:sp>
        <p:nvSpPr>
          <p:cNvPr id="3" name="Content Placeholder 2"/>
          <p:cNvSpPr>
            <a:spLocks noGrp="1"/>
          </p:cNvSpPr>
          <p:nvPr>
            <p:ph idx="1"/>
          </p:nvPr>
        </p:nvSpPr>
        <p:spPr/>
        <p:txBody>
          <a:bodyPr/>
          <a:lstStyle/>
          <a:p>
            <a:r>
              <a:rPr lang="en-US" dirty="0">
                <a:solidFill>
                  <a:schemeClr val="accent1"/>
                </a:solidFill>
              </a:rPr>
              <a:t>Check non-</a:t>
            </a:r>
            <a:r>
              <a:rPr lang="en-US" dirty="0" err="1">
                <a:solidFill>
                  <a:schemeClr val="accent1"/>
                </a:solidFill>
              </a:rPr>
              <a:t>verbals</a:t>
            </a:r>
            <a:endParaRPr lang="en-US" dirty="0">
              <a:solidFill>
                <a:schemeClr val="tx1">
                  <a:lumMod val="50000"/>
                  <a:lumOff val="50000"/>
                </a:schemeClr>
              </a:solidFill>
            </a:endParaRPr>
          </a:p>
          <a:p>
            <a:r>
              <a:rPr lang="en-US" dirty="0">
                <a:solidFill>
                  <a:schemeClr val="tx1">
                    <a:lumMod val="50000"/>
                    <a:lumOff val="50000"/>
                  </a:schemeClr>
                </a:solidFill>
              </a:rPr>
              <a:t>Set an agenda</a:t>
            </a:r>
          </a:p>
          <a:p>
            <a:r>
              <a:rPr lang="en-US" dirty="0">
                <a:solidFill>
                  <a:schemeClr val="tx1">
                    <a:lumMod val="50000"/>
                    <a:lumOff val="50000"/>
                  </a:schemeClr>
                </a:solidFill>
              </a:rPr>
              <a:t>Make it standard</a:t>
            </a:r>
          </a:p>
          <a:p>
            <a:r>
              <a:rPr lang="en-US" dirty="0">
                <a:solidFill>
                  <a:schemeClr val="accent1"/>
                </a:solidFill>
              </a:rPr>
              <a:t>Identify concerns</a:t>
            </a:r>
          </a:p>
          <a:p>
            <a:r>
              <a:rPr lang="en-US" dirty="0"/>
              <a:t>Ask about comfort</a:t>
            </a:r>
          </a:p>
          <a:p>
            <a:r>
              <a:rPr lang="en-US" dirty="0">
                <a:solidFill>
                  <a:schemeClr val="accent1"/>
                </a:solidFill>
              </a:rPr>
              <a:t>Offer chaperone</a:t>
            </a:r>
          </a:p>
        </p:txBody>
      </p:sp>
      <p:sp>
        <p:nvSpPr>
          <p:cNvPr id="4" name="Rounded Rectangular Callout 3"/>
          <p:cNvSpPr/>
          <p:nvPr/>
        </p:nvSpPr>
        <p:spPr>
          <a:xfrm>
            <a:off x="3962400" y="2286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Is there anything I can do to make you more comfortable?</a:t>
            </a:r>
          </a:p>
        </p:txBody>
      </p:sp>
    </p:spTree>
    <p:extLst>
      <p:ext uri="{BB962C8B-B14F-4D97-AF65-F5344CB8AC3E}">
        <p14:creationId xmlns:p14="http://schemas.microsoft.com/office/powerpoint/2010/main" val="14148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the Exam</a:t>
            </a:r>
          </a:p>
        </p:txBody>
      </p:sp>
      <p:sp>
        <p:nvSpPr>
          <p:cNvPr id="3" name="Content Placeholder 2"/>
          <p:cNvSpPr>
            <a:spLocks noGrp="1"/>
          </p:cNvSpPr>
          <p:nvPr>
            <p:ph idx="1"/>
          </p:nvPr>
        </p:nvSpPr>
        <p:spPr/>
        <p:txBody>
          <a:bodyPr/>
          <a:lstStyle/>
          <a:p>
            <a:r>
              <a:rPr lang="en-US" dirty="0">
                <a:solidFill>
                  <a:schemeClr val="accent1"/>
                </a:solidFill>
              </a:rPr>
              <a:t>Check non-</a:t>
            </a:r>
            <a:r>
              <a:rPr lang="en-US" dirty="0" err="1">
                <a:solidFill>
                  <a:schemeClr val="accent1"/>
                </a:solidFill>
              </a:rPr>
              <a:t>verbals</a:t>
            </a:r>
            <a:endParaRPr lang="en-US" dirty="0">
              <a:solidFill>
                <a:schemeClr val="tx1">
                  <a:lumMod val="50000"/>
                  <a:lumOff val="50000"/>
                </a:schemeClr>
              </a:solidFill>
            </a:endParaRPr>
          </a:p>
          <a:p>
            <a:r>
              <a:rPr lang="en-US" dirty="0">
                <a:solidFill>
                  <a:schemeClr val="tx1">
                    <a:lumMod val="50000"/>
                    <a:lumOff val="50000"/>
                  </a:schemeClr>
                </a:solidFill>
              </a:rPr>
              <a:t>Set an agenda</a:t>
            </a:r>
          </a:p>
          <a:p>
            <a:r>
              <a:rPr lang="en-US">
                <a:solidFill>
                  <a:schemeClr val="tx1">
                    <a:lumMod val="50000"/>
                    <a:lumOff val="50000"/>
                  </a:schemeClr>
                </a:solidFill>
              </a:rPr>
              <a:t>Make it standard</a:t>
            </a:r>
            <a:endParaRPr lang="en-US" dirty="0">
              <a:solidFill>
                <a:schemeClr val="tx1">
                  <a:lumMod val="50000"/>
                  <a:lumOff val="50000"/>
                </a:schemeClr>
              </a:solidFill>
            </a:endParaRPr>
          </a:p>
          <a:p>
            <a:r>
              <a:rPr lang="en-US" dirty="0">
                <a:solidFill>
                  <a:schemeClr val="accent1"/>
                </a:solidFill>
              </a:rPr>
              <a:t>Identify concerns</a:t>
            </a:r>
          </a:p>
          <a:p>
            <a:r>
              <a:rPr lang="en-US" dirty="0">
                <a:solidFill>
                  <a:schemeClr val="accent1"/>
                </a:solidFill>
              </a:rPr>
              <a:t>Ask about comfort</a:t>
            </a:r>
          </a:p>
          <a:p>
            <a:r>
              <a:rPr lang="en-US" dirty="0"/>
              <a:t>Offer chaperone</a:t>
            </a:r>
          </a:p>
        </p:txBody>
      </p:sp>
      <p:sp>
        <p:nvSpPr>
          <p:cNvPr id="4" name="Rounded Rectangular Callout 3"/>
          <p:cNvSpPr/>
          <p:nvPr/>
        </p:nvSpPr>
        <p:spPr>
          <a:xfrm>
            <a:off x="3962400" y="2286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Would you like anyone else to be present for the exam? </a:t>
            </a:r>
          </a:p>
        </p:txBody>
      </p:sp>
    </p:spTree>
    <p:extLst>
      <p:ext uri="{BB962C8B-B14F-4D97-AF65-F5344CB8AC3E}">
        <p14:creationId xmlns:p14="http://schemas.microsoft.com/office/powerpoint/2010/main" val="3123510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000" dirty="0">
                <a:solidFill>
                  <a:srgbClr val="0070C0"/>
                </a:solidFill>
              </a:rPr>
              <a:t>During the Exam</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4432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t>Attend to draping and modesty</a:t>
            </a:r>
          </a:p>
          <a:p>
            <a:r>
              <a:rPr lang="en-US" dirty="0"/>
              <a:t>Introduce exam components</a:t>
            </a:r>
          </a:p>
          <a:p>
            <a:r>
              <a:rPr lang="en-US" dirty="0"/>
              <a:t>Explain why </a:t>
            </a:r>
          </a:p>
          <a:p>
            <a:r>
              <a:rPr lang="en-US" dirty="0"/>
              <a:t>Ask permission </a:t>
            </a:r>
          </a:p>
          <a:p>
            <a:r>
              <a:rPr lang="en-US" dirty="0"/>
              <a:t>Stay within eyesight</a:t>
            </a:r>
          </a:p>
          <a:p>
            <a:r>
              <a:rPr lang="en-US" dirty="0"/>
              <a:t>Respect personal space</a:t>
            </a:r>
          </a:p>
          <a:p>
            <a:r>
              <a:rPr lang="en-US" dirty="0"/>
              <a:t>Use simple, clinical language </a:t>
            </a:r>
          </a:p>
          <a:p>
            <a:r>
              <a:rPr lang="en-US" dirty="0"/>
              <a:t>Check in</a:t>
            </a:r>
          </a:p>
          <a:p>
            <a:r>
              <a:rPr lang="en-US" dirty="0"/>
              <a:t>Use professional touch</a:t>
            </a:r>
          </a:p>
          <a:p>
            <a:r>
              <a:rPr lang="en-US" dirty="0"/>
              <a:t>Be efficient</a:t>
            </a:r>
          </a:p>
          <a:p>
            <a:endParaRPr lang="en-US" dirty="0"/>
          </a:p>
          <a:p>
            <a:endParaRPr lang="en-US" dirty="0"/>
          </a:p>
        </p:txBody>
      </p:sp>
    </p:spTree>
    <p:extLst>
      <p:ext uri="{BB962C8B-B14F-4D97-AF65-F5344CB8AC3E}">
        <p14:creationId xmlns:p14="http://schemas.microsoft.com/office/powerpoint/2010/main" val="762466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tx1">
                    <a:lumMod val="50000"/>
                    <a:lumOff val="50000"/>
                  </a:schemeClr>
                </a:solidFill>
              </a:rPr>
              <a:t>Use simple, clinical language</a:t>
            </a:r>
          </a:p>
          <a:p>
            <a:r>
              <a:rPr lang="en-US" dirty="0">
                <a:solidFill>
                  <a:schemeClr val="accent1"/>
                </a:solidFill>
              </a:rPr>
              <a:t>Check in</a:t>
            </a:r>
            <a:r>
              <a:rPr lang="en-US" dirty="0">
                <a:solidFill>
                  <a:schemeClr val="tx1">
                    <a:lumMod val="50000"/>
                    <a:lumOff val="50000"/>
                  </a:schemeClr>
                </a:solidFill>
              </a:rPr>
              <a:t> </a:t>
            </a: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In order for me to do an accurate exam of the lungs, I’ll need to listen with my stethoscope directly on the skin. </a:t>
            </a:r>
          </a:p>
        </p:txBody>
      </p:sp>
    </p:spTree>
    <p:extLst>
      <p:ext uri="{BB962C8B-B14F-4D97-AF65-F5344CB8AC3E}">
        <p14:creationId xmlns:p14="http://schemas.microsoft.com/office/powerpoint/2010/main" val="1300637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tx1">
                    <a:lumMod val="50000"/>
                    <a:lumOff val="50000"/>
                  </a:schemeClr>
                </a:solidFill>
              </a:rPr>
              <a:t>Use simple, clinical language</a:t>
            </a:r>
          </a:p>
          <a:p>
            <a:r>
              <a:rPr lang="en-US" dirty="0">
                <a:solidFill>
                  <a:schemeClr val="accent1"/>
                </a:solidFill>
              </a:rPr>
              <a:t>Check in</a:t>
            </a:r>
            <a:r>
              <a:rPr lang="en-US" dirty="0">
                <a:solidFill>
                  <a:schemeClr val="tx1">
                    <a:lumMod val="50000"/>
                    <a:lumOff val="50000"/>
                  </a:schemeClr>
                </a:solidFill>
              </a:rPr>
              <a:t> </a:t>
            </a: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I’m going to leave the room and allow you to change. Please remove the shirt, and you can keep the bra on. Here’s a gown for you to wear; it opens in the back. I’ll be back in a few minutes. I’ll knock before I come in.</a:t>
            </a:r>
          </a:p>
        </p:txBody>
      </p:sp>
    </p:spTree>
    <p:extLst>
      <p:ext uri="{BB962C8B-B14F-4D97-AF65-F5344CB8AC3E}">
        <p14:creationId xmlns:p14="http://schemas.microsoft.com/office/powerpoint/2010/main" val="76638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Draping and Modesty</a:t>
            </a:r>
          </a:p>
        </p:txBody>
      </p:sp>
      <p:sp>
        <p:nvSpPr>
          <p:cNvPr id="3" name="Content Placeholder 2"/>
          <p:cNvSpPr>
            <a:spLocks noGrp="1"/>
          </p:cNvSpPr>
          <p:nvPr>
            <p:ph idx="1"/>
          </p:nvPr>
        </p:nvSpPr>
        <p:spPr>
          <a:xfrm>
            <a:off x="457200" y="1600200"/>
            <a:ext cx="7848600" cy="4800600"/>
          </a:xfrm>
        </p:spPr>
        <p:txBody>
          <a:bodyPr/>
          <a:lstStyle/>
          <a:p>
            <a:r>
              <a:rPr lang="en-US" dirty="0"/>
              <a:t>Give clear, specific instructions</a:t>
            </a:r>
          </a:p>
          <a:p>
            <a:r>
              <a:rPr lang="en-US" dirty="0"/>
              <a:t>Refer to the “gown” (what the patient wears) and the “drape” (the sheet over their lap)</a:t>
            </a:r>
          </a:p>
          <a:p>
            <a:r>
              <a:rPr lang="en-US" dirty="0"/>
              <a:t>If possible, provide fabric gowns in a variety of sizes, as patients feel this preserves their dignity more than paper gowns</a:t>
            </a:r>
          </a:p>
          <a:p>
            <a:r>
              <a:rPr lang="en-US" dirty="0"/>
              <a:t>Patient moves their own gown and/or drape when possible</a:t>
            </a:r>
          </a:p>
          <a:p>
            <a:r>
              <a:rPr lang="en-US" dirty="0"/>
              <a:t>Allow patients to wear clothing on body parts that are not being examined (e.g. keep pants on for an ankle exam)</a:t>
            </a:r>
          </a:p>
          <a:p>
            <a:r>
              <a:rPr lang="en-US" dirty="0"/>
              <a:t>For a limited exam, consider asking patient to move their clothing rather than disrobing (e.g. patient lifts back of shirt up to reveal a skin lesion on the lower back) </a:t>
            </a:r>
          </a:p>
          <a:p>
            <a:endParaRPr lang="en-US" dirty="0"/>
          </a:p>
        </p:txBody>
      </p:sp>
      <p:sp>
        <p:nvSpPr>
          <p:cNvPr id="4" name="Footer Placeholder 3"/>
          <p:cNvSpPr>
            <a:spLocks noGrp="1"/>
          </p:cNvSpPr>
          <p:nvPr>
            <p:ph type="ftr" sz="quarter" idx="11"/>
          </p:nvPr>
        </p:nvSpPr>
        <p:spPr>
          <a:xfrm rot="16200000">
            <a:off x="7388860" y="3888740"/>
            <a:ext cx="2824481" cy="381001"/>
          </a:xfrm>
        </p:spPr>
        <p:txBody>
          <a:bodyPr/>
          <a:lstStyle/>
          <a:p>
            <a:pPr>
              <a:buClr>
                <a:srgbClr val="ED1C24"/>
              </a:buClr>
            </a:pPr>
            <a:r>
              <a:rPr lang="en-US" dirty="0" err="1"/>
              <a:t>Schachter</a:t>
            </a:r>
            <a:r>
              <a:rPr lang="en-US" dirty="0"/>
              <a:t> et al (2009); Raja et al (2015) </a:t>
            </a:r>
          </a:p>
        </p:txBody>
      </p:sp>
    </p:spTree>
    <p:extLst>
      <p:ext uri="{BB962C8B-B14F-4D97-AF65-F5344CB8AC3E}">
        <p14:creationId xmlns:p14="http://schemas.microsoft.com/office/powerpoint/2010/main" val="244869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Define trauma and trauma-informed care </a:t>
            </a:r>
          </a:p>
          <a:p>
            <a:endParaRPr lang="en-US" dirty="0"/>
          </a:p>
          <a:p>
            <a:r>
              <a:rPr lang="en-US" dirty="0"/>
              <a:t>Describe key principles of performing a physical examination in a manner that is sensitive to all patients, particularly those with a history of trauma</a:t>
            </a:r>
          </a:p>
          <a:p>
            <a:endParaRPr lang="en-US" dirty="0"/>
          </a:p>
          <a:p>
            <a:r>
              <a:rPr lang="en-US" dirty="0"/>
              <a:t>List specific examples of trauma-informed language and behaviors that can be utilized during the physical examination </a:t>
            </a:r>
          </a:p>
          <a:p>
            <a:endParaRPr lang="en-US" dirty="0"/>
          </a:p>
          <a:p>
            <a:r>
              <a:rPr lang="en-US" dirty="0"/>
              <a:t>Practice performing vital signs using a trauma-informed approach</a:t>
            </a:r>
          </a:p>
        </p:txBody>
      </p:sp>
    </p:spTree>
    <p:extLst>
      <p:ext uri="{BB962C8B-B14F-4D97-AF65-F5344CB8AC3E}">
        <p14:creationId xmlns:p14="http://schemas.microsoft.com/office/powerpoint/2010/main" val="508112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Draping and Modesty</a:t>
            </a:r>
          </a:p>
        </p:txBody>
      </p:sp>
      <p:sp>
        <p:nvSpPr>
          <p:cNvPr id="3" name="Content Placeholder 2"/>
          <p:cNvSpPr>
            <a:spLocks noGrp="1"/>
          </p:cNvSpPr>
          <p:nvPr>
            <p:ph idx="1"/>
          </p:nvPr>
        </p:nvSpPr>
        <p:spPr/>
        <p:txBody>
          <a:bodyPr/>
          <a:lstStyle/>
          <a:p>
            <a:r>
              <a:rPr lang="en-US" dirty="0"/>
              <a:t>Privacy when undressing (may use curtain and/or door)</a:t>
            </a:r>
          </a:p>
          <a:p>
            <a:r>
              <a:rPr lang="en-US" dirty="0"/>
              <a:t>Expose only the minimum body surface area required at any given time</a:t>
            </a:r>
          </a:p>
          <a:p>
            <a:r>
              <a:rPr lang="en-US" dirty="0"/>
              <a:t>Do not assume that all men are comfortable baring a full chest</a:t>
            </a:r>
          </a:p>
          <a:p>
            <a:r>
              <a:rPr lang="en-US" dirty="0"/>
              <a:t>Provide tissues as needed following a pelvic or rectal examination where lubrication is used </a:t>
            </a:r>
          </a:p>
          <a:p>
            <a:r>
              <a:rPr lang="en-US" dirty="0"/>
              <a:t>Patient re-dresses privately once exam is finished</a:t>
            </a:r>
          </a:p>
          <a:p>
            <a:r>
              <a:rPr lang="en-US" dirty="0"/>
              <a:t>Knock before re-entering the room, ensuring an affirmative patient response before opening the door (e.g. “all set”)</a:t>
            </a:r>
          </a:p>
          <a:p>
            <a:endParaRPr lang="en-US" dirty="0"/>
          </a:p>
          <a:p>
            <a:endParaRPr lang="en-US" dirty="0"/>
          </a:p>
          <a:p>
            <a:endParaRPr lang="en-US" dirty="0"/>
          </a:p>
        </p:txBody>
      </p:sp>
      <p:sp>
        <p:nvSpPr>
          <p:cNvPr id="4" name="Footer Placeholder 3"/>
          <p:cNvSpPr>
            <a:spLocks noGrp="1"/>
          </p:cNvSpPr>
          <p:nvPr>
            <p:ph type="ftr" sz="quarter" idx="11"/>
          </p:nvPr>
        </p:nvSpPr>
        <p:spPr>
          <a:xfrm rot="16200000">
            <a:off x="7571740" y="4696461"/>
            <a:ext cx="2443481" cy="365760"/>
          </a:xfrm>
        </p:spPr>
        <p:txBody>
          <a:bodyPr/>
          <a:lstStyle/>
          <a:p>
            <a:pPr>
              <a:buClr>
                <a:srgbClr val="ED1C24"/>
              </a:buClr>
            </a:pPr>
            <a:r>
              <a:rPr lang="en-US" dirty="0" err="1"/>
              <a:t>Schachter</a:t>
            </a:r>
            <a:r>
              <a:rPr lang="en-US" dirty="0"/>
              <a:t> CL et al (2009)</a:t>
            </a:r>
          </a:p>
        </p:txBody>
      </p:sp>
    </p:spTree>
    <p:extLst>
      <p:ext uri="{BB962C8B-B14F-4D97-AF65-F5344CB8AC3E}">
        <p14:creationId xmlns:p14="http://schemas.microsoft.com/office/powerpoint/2010/main" val="3188665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tx1">
                    <a:lumMod val="50000"/>
                    <a:lumOff val="50000"/>
                  </a:schemeClr>
                </a:solidFill>
              </a:rPr>
              <a:t>Use simple, clinical language</a:t>
            </a:r>
          </a:p>
          <a:p>
            <a:r>
              <a:rPr lang="en-US" dirty="0">
                <a:solidFill>
                  <a:schemeClr val="accent1"/>
                </a:solidFill>
              </a:rPr>
              <a:t>Check in</a:t>
            </a:r>
            <a:endParaRPr lang="en-US" dirty="0">
              <a:solidFill>
                <a:schemeClr val="tx1">
                  <a:lumMod val="50000"/>
                  <a:lumOff val="50000"/>
                </a:schemeClr>
              </a:solidFill>
            </a:endParaRP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 am now going to listen to the lungs, using my stethoscope.</a:t>
            </a:r>
          </a:p>
        </p:txBody>
      </p:sp>
    </p:spTree>
    <p:extLst>
      <p:ext uri="{BB962C8B-B14F-4D97-AF65-F5344CB8AC3E}">
        <p14:creationId xmlns:p14="http://schemas.microsoft.com/office/powerpoint/2010/main" val="890948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tx1">
                    <a:lumMod val="50000"/>
                    <a:lumOff val="50000"/>
                  </a:schemeClr>
                </a:solidFill>
              </a:rPr>
              <a:t>Use simple, clinical language </a:t>
            </a:r>
          </a:p>
          <a:p>
            <a:r>
              <a:rPr lang="en-US" dirty="0">
                <a:solidFill>
                  <a:schemeClr val="accent1"/>
                </a:solidFill>
              </a:rPr>
              <a:t>Check in</a:t>
            </a:r>
            <a:endParaRPr lang="en-US" dirty="0">
              <a:solidFill>
                <a:schemeClr val="tx1">
                  <a:lumMod val="50000"/>
                  <a:lumOff val="50000"/>
                </a:schemeClr>
              </a:solidFill>
            </a:endParaRP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This is important because we need to see if you have pneumonia, which is an infection of the lungs. </a:t>
            </a:r>
          </a:p>
        </p:txBody>
      </p:sp>
    </p:spTree>
    <p:extLst>
      <p:ext uri="{BB962C8B-B14F-4D97-AF65-F5344CB8AC3E}">
        <p14:creationId xmlns:p14="http://schemas.microsoft.com/office/powerpoint/2010/main" val="1316248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tx1">
                    <a:lumMod val="50000"/>
                    <a:lumOff val="50000"/>
                  </a:schemeClr>
                </a:solidFill>
              </a:rPr>
              <a:t>Use simple, clinical language</a:t>
            </a:r>
          </a:p>
          <a:p>
            <a:r>
              <a:rPr lang="en-US" dirty="0">
                <a:solidFill>
                  <a:schemeClr val="accent1"/>
                </a:solidFill>
              </a:rPr>
              <a:t>Check in</a:t>
            </a:r>
            <a:endParaRPr lang="en-US" dirty="0">
              <a:solidFill>
                <a:schemeClr val="tx1">
                  <a:lumMod val="50000"/>
                  <a:lumOff val="50000"/>
                </a:schemeClr>
              </a:solidFill>
            </a:endParaRP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May I open the gown from the back slightly, in order to get a better listen to the lungs?</a:t>
            </a:r>
          </a:p>
        </p:txBody>
      </p:sp>
    </p:spTree>
    <p:extLst>
      <p:ext uri="{BB962C8B-B14F-4D97-AF65-F5344CB8AC3E}">
        <p14:creationId xmlns:p14="http://schemas.microsoft.com/office/powerpoint/2010/main" val="2122589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t>Stay within eyesight</a:t>
            </a:r>
          </a:p>
          <a:p>
            <a:r>
              <a:rPr lang="en-US" dirty="0">
                <a:solidFill>
                  <a:schemeClr val="tx1">
                    <a:lumMod val="50000"/>
                    <a:lumOff val="50000"/>
                  </a:schemeClr>
                </a:solidFill>
              </a:rPr>
              <a:t>Respect personal space</a:t>
            </a:r>
            <a:endParaRPr lang="en-US" dirty="0"/>
          </a:p>
          <a:p>
            <a:r>
              <a:rPr lang="en-US" dirty="0">
                <a:solidFill>
                  <a:schemeClr val="tx1">
                    <a:lumMod val="50000"/>
                    <a:lumOff val="50000"/>
                  </a:schemeClr>
                </a:solidFill>
              </a:rPr>
              <a:t>Use simple, clinical language</a:t>
            </a:r>
          </a:p>
          <a:p>
            <a:r>
              <a:rPr lang="en-US" dirty="0">
                <a:solidFill>
                  <a:schemeClr val="accent1"/>
                </a:solidFill>
              </a:rPr>
              <a:t>Check in</a:t>
            </a:r>
            <a:endParaRPr lang="en-US" dirty="0">
              <a:solidFill>
                <a:schemeClr val="tx1">
                  <a:lumMod val="50000"/>
                  <a:lumOff val="50000"/>
                </a:schemeClr>
              </a:solidFill>
            </a:endParaRP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I’m going to stand at your side. </a:t>
            </a:r>
          </a:p>
        </p:txBody>
      </p:sp>
    </p:spTree>
    <p:extLst>
      <p:ext uri="{BB962C8B-B14F-4D97-AF65-F5344CB8AC3E}">
        <p14:creationId xmlns:p14="http://schemas.microsoft.com/office/powerpoint/2010/main" val="2110980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Stay Within Eyesight</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7200" y="2445163"/>
            <a:ext cx="3904721" cy="358140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7139" y="5641612"/>
            <a:ext cx="1002898" cy="76990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088" y="1524000"/>
            <a:ext cx="3880112" cy="3593039"/>
          </a:xfrm>
          <a:prstGeom prst="rect">
            <a:avLst/>
          </a:prstGeom>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853" y="4833281"/>
            <a:ext cx="856081" cy="78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464075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Stay Within Eyesight</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417"/>
          <a:stretch/>
        </p:blipFill>
        <p:spPr>
          <a:xfrm>
            <a:off x="4102099" y="3152913"/>
            <a:ext cx="3822700" cy="27432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2098" y="5511162"/>
            <a:ext cx="1002898" cy="76990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 y="1879661"/>
            <a:ext cx="3644900" cy="3149600"/>
          </a:xfrm>
          <a:prstGeom prst="rect">
            <a:avLst/>
          </a:prstGeom>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199" y="4760740"/>
            <a:ext cx="856081" cy="78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267645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Stay Within Eyesight</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196732"/>
            <a:ext cx="7620000" cy="3607536"/>
          </a:xfr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562600"/>
            <a:ext cx="856081" cy="78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1590033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Stay Within Eyesight</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196857"/>
            <a:ext cx="7620000" cy="360728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562600"/>
            <a:ext cx="1002898" cy="769902"/>
          </a:xfrm>
          <a:prstGeom prst="rect">
            <a:avLst/>
          </a:prstGeom>
        </p:spPr>
      </p:pic>
      <p:sp>
        <p:nvSpPr>
          <p:cNvPr id="8"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992455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t>Respect personal space</a:t>
            </a:r>
          </a:p>
          <a:p>
            <a:r>
              <a:rPr lang="en-US" dirty="0">
                <a:solidFill>
                  <a:schemeClr val="accent1"/>
                </a:solidFill>
              </a:rPr>
              <a:t>Use simple, clinical language</a:t>
            </a:r>
          </a:p>
          <a:p>
            <a:r>
              <a:rPr lang="en-US" dirty="0">
                <a:solidFill>
                  <a:schemeClr val="accent1"/>
                </a:solidFill>
              </a:rPr>
              <a:t>Check in</a:t>
            </a: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Tree>
    <p:extLst>
      <p:ext uri="{BB962C8B-B14F-4D97-AF65-F5344CB8AC3E}">
        <p14:creationId xmlns:p14="http://schemas.microsoft.com/office/powerpoint/2010/main" val="3516546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a:t>
            </a:r>
          </a:p>
        </p:txBody>
      </p:sp>
      <p:sp>
        <p:nvSpPr>
          <p:cNvPr id="3" name="Content Placeholder 2"/>
          <p:cNvSpPr>
            <a:spLocks noGrp="1"/>
          </p:cNvSpPr>
          <p:nvPr>
            <p:ph idx="1"/>
          </p:nvPr>
        </p:nvSpPr>
        <p:spPr/>
        <p:txBody>
          <a:bodyPr/>
          <a:lstStyle/>
          <a:p>
            <a:pPr marL="114300" indent="0">
              <a:buNone/>
            </a:pPr>
            <a:r>
              <a:rPr lang="en-US" i="1" dirty="0"/>
              <a:t>SAMHSA (the 3 </a:t>
            </a:r>
            <a:r>
              <a:rPr lang="en-US" i="1" dirty="0" err="1"/>
              <a:t>Es</a:t>
            </a:r>
            <a:r>
              <a:rPr lang="en-US" i="1" dirty="0"/>
              <a:t>): </a:t>
            </a:r>
          </a:p>
          <a:p>
            <a:endParaRPr lang="en-US" dirty="0"/>
          </a:p>
          <a:p>
            <a:pPr marL="114300" indent="0">
              <a:buNone/>
            </a:pPr>
            <a:r>
              <a:rPr lang="en-US" dirty="0"/>
              <a:t>“Individual trauma results from an </a:t>
            </a:r>
            <a:r>
              <a:rPr lang="en-US" b="1" dirty="0">
                <a:solidFill>
                  <a:srgbClr val="0070C0"/>
                </a:solidFill>
              </a:rPr>
              <a:t>event</a:t>
            </a:r>
            <a:r>
              <a:rPr lang="en-US" dirty="0"/>
              <a:t>, series of events, or set of circumstances that is </a:t>
            </a:r>
            <a:r>
              <a:rPr lang="en-US" b="1" dirty="0">
                <a:solidFill>
                  <a:srgbClr val="0070C0"/>
                </a:solidFill>
              </a:rPr>
              <a:t>experienced</a:t>
            </a:r>
            <a:r>
              <a:rPr lang="en-US" dirty="0">
                <a:solidFill>
                  <a:srgbClr val="0070C0"/>
                </a:solidFill>
              </a:rPr>
              <a:t> </a:t>
            </a:r>
            <a:r>
              <a:rPr lang="en-US" dirty="0"/>
              <a:t>by an individual as physically or emotionally harmful or life threatening and that has lasting adverse </a:t>
            </a:r>
            <a:r>
              <a:rPr lang="en-US" b="1" dirty="0">
                <a:solidFill>
                  <a:srgbClr val="0070C0"/>
                </a:solidFill>
              </a:rPr>
              <a:t>effects</a:t>
            </a:r>
            <a:r>
              <a:rPr lang="en-US" dirty="0"/>
              <a:t> on the individual’s functioning and mental, physical, social, emotional, or spiritual well-being.”</a:t>
            </a:r>
          </a:p>
        </p:txBody>
      </p:sp>
      <p:sp>
        <p:nvSpPr>
          <p:cNvPr id="4" name="Footer Placeholder 3"/>
          <p:cNvSpPr>
            <a:spLocks noGrp="1"/>
          </p:cNvSpPr>
          <p:nvPr>
            <p:ph type="ftr" sz="quarter" idx="11"/>
          </p:nvPr>
        </p:nvSpPr>
        <p:spPr>
          <a:xfrm rot="16200000">
            <a:off x="8067040" y="4810760"/>
            <a:ext cx="1452881" cy="365760"/>
          </a:xfrm>
        </p:spPr>
        <p:txBody>
          <a:bodyPr/>
          <a:lstStyle/>
          <a:p>
            <a:pPr>
              <a:buClr>
                <a:srgbClr val="ED1C24"/>
              </a:buClr>
            </a:pPr>
            <a:r>
              <a:rPr lang="en-US" sz="1100" dirty="0"/>
              <a:t>www.samhsa.gov</a:t>
            </a:r>
          </a:p>
        </p:txBody>
      </p:sp>
    </p:spTree>
    <p:extLst>
      <p:ext uri="{BB962C8B-B14F-4D97-AF65-F5344CB8AC3E}">
        <p14:creationId xmlns:p14="http://schemas.microsoft.com/office/powerpoint/2010/main" val="9048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Respect Personal Space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0" y="1600200"/>
            <a:ext cx="4323186" cy="4495800"/>
          </a:xfr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159" y="5888442"/>
            <a:ext cx="856081" cy="78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49254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Respect Personal Space</a:t>
            </a:r>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6616" y="1582388"/>
            <a:ext cx="3528506" cy="3528506"/>
          </a:xfr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960" y="4872960"/>
            <a:ext cx="856081" cy="78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778" y="2667000"/>
            <a:ext cx="3713003" cy="352850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8496" y="5975305"/>
            <a:ext cx="1002898" cy="769902"/>
          </a:xfrm>
          <a:prstGeom prst="rect">
            <a:avLst/>
          </a:prstGeom>
        </p:spPr>
      </p:pic>
      <p:sp>
        <p:nvSpPr>
          <p:cNvPr id="8"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1644848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Respect Personal Space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62" y="1592202"/>
            <a:ext cx="3647423" cy="346356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385" y="2819400"/>
            <a:ext cx="4020143" cy="3356921"/>
          </a:xfrm>
          <a:prstGeom prst="rect">
            <a:avLst/>
          </a:prstGeom>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261" y="4835806"/>
            <a:ext cx="856081" cy="78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6255" y="5898018"/>
            <a:ext cx="1002898" cy="769902"/>
          </a:xfrm>
          <a:prstGeom prst="rect">
            <a:avLst/>
          </a:prstGeom>
        </p:spPr>
      </p:pic>
      <p:sp>
        <p:nvSpPr>
          <p:cNvPr id="8"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549680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Respect Personal Space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4081" y="1600199"/>
            <a:ext cx="3186238" cy="4800600"/>
          </a:xfr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610379"/>
            <a:ext cx="856081" cy="78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3"/>
          <p:cNvSpPr>
            <a:spLocks noGrp="1"/>
          </p:cNvSpPr>
          <p:nvPr>
            <p:ph type="ftr" sz="quarter" idx="11"/>
          </p:nvPr>
        </p:nvSpPr>
        <p:spPr>
          <a:xfrm rot="16200000">
            <a:off x="6607195" y="3222605"/>
            <a:ext cx="4311610" cy="152400"/>
          </a:xfrm>
        </p:spPr>
        <p:txBody>
          <a:bodyPr/>
          <a:lstStyle/>
          <a:p>
            <a:pPr algn="l"/>
            <a:r>
              <a:rPr lang="en-US" sz="1100" dirty="0"/>
              <a:t>Image by photographer, Jared </a:t>
            </a:r>
            <a:r>
              <a:rPr lang="en-US" sz="1100" dirty="0" err="1"/>
              <a:t>DiChiara</a:t>
            </a:r>
            <a:r>
              <a:rPr lang="en-US" sz="1100" dirty="0"/>
              <a:t>, used with permission. Physician: Sadie Elisseou, MD. 2017. </a:t>
            </a:r>
          </a:p>
        </p:txBody>
      </p:sp>
    </p:spTree>
    <p:extLst>
      <p:ext uri="{BB962C8B-B14F-4D97-AF65-F5344CB8AC3E}">
        <p14:creationId xmlns:p14="http://schemas.microsoft.com/office/powerpoint/2010/main" val="65481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t>Use simple, clinical language</a:t>
            </a:r>
          </a:p>
          <a:p>
            <a:r>
              <a:rPr lang="en-US" dirty="0">
                <a:solidFill>
                  <a:schemeClr val="accent1"/>
                </a:solidFill>
              </a:rPr>
              <a:t>Check in</a:t>
            </a: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With the mouth open, take some deep breaths in and out.</a:t>
            </a:r>
          </a:p>
        </p:txBody>
      </p:sp>
    </p:spTree>
    <p:extLst>
      <p:ext uri="{BB962C8B-B14F-4D97-AF65-F5344CB8AC3E}">
        <p14:creationId xmlns:p14="http://schemas.microsoft.com/office/powerpoint/2010/main" val="611936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Simple, </a:t>
            </a:r>
            <a:r>
              <a:rPr lang="en-US">
                <a:solidFill>
                  <a:srgbClr val="0070C0"/>
                </a:solidFill>
              </a:rPr>
              <a:t>Clinical Language</a:t>
            </a:r>
          </a:p>
        </p:txBody>
      </p:sp>
      <p:sp>
        <p:nvSpPr>
          <p:cNvPr id="3" name="Content Placeholder 2"/>
          <p:cNvSpPr>
            <a:spLocks noGrp="1"/>
          </p:cNvSpPr>
          <p:nvPr>
            <p:ph idx="1"/>
          </p:nvPr>
        </p:nvSpPr>
        <p:spPr>
          <a:xfrm>
            <a:off x="457200" y="1600200"/>
            <a:ext cx="7924800" cy="4800600"/>
          </a:xfrm>
        </p:spPr>
        <p:txBody>
          <a:bodyPr/>
          <a:lstStyle/>
          <a:p>
            <a:r>
              <a:rPr lang="en-US" dirty="0"/>
              <a:t>Easy to understand</a:t>
            </a:r>
          </a:p>
          <a:p>
            <a:r>
              <a:rPr lang="en-US" dirty="0"/>
              <a:t>Avoids medical jargon</a:t>
            </a:r>
          </a:p>
          <a:p>
            <a:r>
              <a:rPr lang="en-US" dirty="0"/>
              <a:t>Cautious with imagery; you never know what might be triggering</a:t>
            </a:r>
          </a:p>
          <a:p>
            <a:r>
              <a:rPr lang="en-US" dirty="0"/>
              <a:t>Avoids all possible sexual connotation</a:t>
            </a:r>
          </a:p>
          <a:p>
            <a:r>
              <a:rPr lang="en-US" dirty="0"/>
              <a:t>Minimizes power differential between patient and provider</a:t>
            </a:r>
          </a:p>
          <a:p>
            <a:r>
              <a:rPr lang="en-US" dirty="0"/>
              <a:t>Accommodates patients who speak other languages</a:t>
            </a:r>
          </a:p>
          <a:p>
            <a:r>
              <a:rPr lang="en-US" dirty="0"/>
              <a:t>Word choice is professional, not personal</a:t>
            </a:r>
          </a:p>
          <a:p>
            <a:endParaRPr lang="en-US" dirty="0"/>
          </a:p>
          <a:p>
            <a:endParaRPr lang="en-US" dirty="0"/>
          </a:p>
        </p:txBody>
      </p:sp>
    </p:spTree>
    <p:extLst>
      <p:ext uri="{BB962C8B-B14F-4D97-AF65-F5344CB8AC3E}">
        <p14:creationId xmlns:p14="http://schemas.microsoft.com/office/powerpoint/2010/main" val="1808612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Simple, Clinical Language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2616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86417"/>
            <a:ext cx="2819400" cy="2164389"/>
          </a:xfrm>
          <a:prstGeom prst="rect">
            <a:avLst/>
          </a:prstGeom>
        </p:spPr>
      </p:pic>
      <p:graphicFrame>
        <p:nvGraphicFramePr>
          <p:cNvPr id="6" name="Table 5"/>
          <p:cNvGraphicFramePr>
            <a:graphicFrameLocks noGrp="1"/>
          </p:cNvGraphicFramePr>
          <p:nvPr/>
        </p:nvGraphicFramePr>
        <p:xfrm>
          <a:off x="914400" y="42672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“Your”</a:t>
                      </a:r>
                    </a:p>
                  </a:txBody>
                  <a:tcPr/>
                </a:tc>
                <a:tc>
                  <a:txBody>
                    <a:bodyPr/>
                    <a:lstStyle/>
                    <a:p>
                      <a:pPr algn="ctr"/>
                      <a:r>
                        <a:rPr lang="en-US" sz="2400" i="1" dirty="0"/>
                        <a:t>“The”</a:t>
                      </a:r>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929640" y="47244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“Butt”</a:t>
                      </a:r>
                    </a:p>
                  </a:txBody>
                  <a:tcPr/>
                </a:tc>
                <a:tc>
                  <a:txBody>
                    <a:bodyPr/>
                    <a:lstStyle/>
                    <a:p>
                      <a:pPr algn="ctr"/>
                      <a:r>
                        <a:rPr lang="en-US" sz="2400" i="1" dirty="0"/>
                        <a:t>“Bottom”</a:t>
                      </a: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914400" y="51816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“Bed”</a:t>
                      </a:r>
                    </a:p>
                  </a:txBody>
                  <a:tcPr/>
                </a:tc>
                <a:tc>
                  <a:txBody>
                    <a:bodyPr/>
                    <a:lstStyle/>
                    <a:p>
                      <a:pPr algn="ctr"/>
                      <a:r>
                        <a:rPr lang="en-US" sz="2400" i="1" dirty="0"/>
                        <a:t>“Exam table”</a:t>
                      </a: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929640" y="56388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“Provocative tests”</a:t>
                      </a:r>
                    </a:p>
                  </a:txBody>
                  <a:tcPr/>
                </a:tc>
                <a:tc>
                  <a:txBody>
                    <a:bodyPr/>
                    <a:lstStyle/>
                    <a:p>
                      <a:pPr algn="ctr"/>
                      <a:r>
                        <a:rPr lang="en-US" sz="2400" i="1" dirty="0"/>
                        <a:t>“Additional tests”</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93081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Simple, Clinical Language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2616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86417"/>
            <a:ext cx="2819400" cy="2164389"/>
          </a:xfrm>
          <a:prstGeom prst="rect">
            <a:avLst/>
          </a:prstGeom>
        </p:spPr>
      </p:pic>
      <p:graphicFrame>
        <p:nvGraphicFramePr>
          <p:cNvPr id="6" name="Table 5"/>
          <p:cNvGraphicFramePr>
            <a:graphicFrameLocks noGrp="1"/>
          </p:cNvGraphicFramePr>
          <p:nvPr/>
        </p:nvGraphicFramePr>
        <p:xfrm>
          <a:off x="914400" y="42672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“Normal”</a:t>
                      </a:r>
                    </a:p>
                  </a:txBody>
                  <a:tcPr/>
                </a:tc>
                <a:tc>
                  <a:txBody>
                    <a:bodyPr/>
                    <a:lstStyle/>
                    <a:p>
                      <a:pPr algn="ctr"/>
                      <a:r>
                        <a:rPr lang="en-US" sz="2400" i="1" dirty="0"/>
                        <a:t>“Healthy”</a:t>
                      </a:r>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940191" y="4712677"/>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“Stirrups”</a:t>
                      </a:r>
                    </a:p>
                  </a:txBody>
                  <a:tcPr/>
                </a:tc>
                <a:tc>
                  <a:txBody>
                    <a:bodyPr/>
                    <a:lstStyle/>
                    <a:p>
                      <a:pPr algn="ctr"/>
                      <a:r>
                        <a:rPr lang="en-US" sz="2400" i="1" dirty="0"/>
                        <a:t>“Foot rests”</a:t>
                      </a: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940191" y="5165317"/>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“That looks good”</a:t>
                      </a:r>
                    </a:p>
                  </a:txBody>
                  <a:tcPr/>
                </a:tc>
                <a:tc>
                  <a:txBody>
                    <a:bodyPr/>
                    <a:lstStyle/>
                    <a:p>
                      <a:pPr algn="ctr"/>
                      <a:r>
                        <a:rPr lang="en-US" sz="2400" i="1" dirty="0"/>
                        <a:t>“That looks healthy”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0122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Simple, Clinical Language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2616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86417"/>
            <a:ext cx="2819400" cy="2164389"/>
          </a:xfrm>
          <a:prstGeom prst="rect">
            <a:avLst/>
          </a:prstGeom>
        </p:spPr>
      </p:pic>
      <p:graphicFrame>
        <p:nvGraphicFramePr>
          <p:cNvPr id="6" name="Table 5"/>
          <p:cNvGraphicFramePr>
            <a:graphicFrameLocks noGrp="1"/>
          </p:cNvGraphicFramePr>
          <p:nvPr/>
        </p:nvGraphicFramePr>
        <p:xfrm>
          <a:off x="914400" y="42672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“I want to”</a:t>
                      </a:r>
                    </a:p>
                  </a:txBody>
                  <a:tcPr/>
                </a:tc>
                <a:tc>
                  <a:txBody>
                    <a:bodyPr/>
                    <a:lstStyle/>
                    <a:p>
                      <a:pPr algn="ctr"/>
                      <a:r>
                        <a:rPr lang="en-US" sz="2400" i="1" dirty="0"/>
                        <a:t>“I am going to”</a:t>
                      </a:r>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940191" y="4712677"/>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“Look at”</a:t>
                      </a:r>
                    </a:p>
                  </a:txBody>
                  <a:tcPr/>
                </a:tc>
                <a:tc>
                  <a:txBody>
                    <a:bodyPr/>
                    <a:lstStyle/>
                    <a:p>
                      <a:pPr algn="ctr"/>
                      <a:r>
                        <a:rPr lang="en-US" sz="2400" i="1" dirty="0"/>
                        <a:t>“Inspect”</a:t>
                      </a: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940191" y="5165317"/>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“Feel”, Touch”</a:t>
                      </a:r>
                    </a:p>
                  </a:txBody>
                  <a:tcPr/>
                </a:tc>
                <a:tc>
                  <a:txBody>
                    <a:bodyPr/>
                    <a:lstStyle/>
                    <a:p>
                      <a:pPr algn="ctr"/>
                      <a:r>
                        <a:rPr lang="en-US" sz="2400" i="1" dirty="0"/>
                        <a:t>“Examine”, “Evaluate”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4439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Simple, Clinical Language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2616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86417"/>
            <a:ext cx="2819400" cy="216438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135728403"/>
              </p:ext>
            </p:extLst>
          </p:nvPr>
        </p:nvGraphicFramePr>
        <p:xfrm>
          <a:off x="914400" y="42672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“Don’t let me”</a:t>
                      </a:r>
                    </a:p>
                  </a:txBody>
                  <a:tcPr/>
                </a:tc>
                <a:tc>
                  <a:txBody>
                    <a:bodyPr/>
                    <a:lstStyle/>
                    <a:p>
                      <a:pPr algn="ctr"/>
                      <a:r>
                        <a:rPr lang="en-US" sz="2400" i="1" dirty="0"/>
                        <a:t>“Resist this motion”</a:t>
                      </a:r>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940191" y="4712677"/>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“Push me away”</a:t>
                      </a:r>
                    </a:p>
                  </a:txBody>
                  <a:tcPr/>
                </a:tc>
                <a:tc>
                  <a:txBody>
                    <a:bodyPr/>
                    <a:lstStyle/>
                    <a:p>
                      <a:pPr algn="ctr"/>
                      <a:r>
                        <a:rPr lang="en-US" sz="2400" i="1" dirty="0"/>
                        <a:t>“Push forward”</a:t>
                      </a: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940191" y="5627077"/>
          <a:ext cx="6400800" cy="82296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“Put up your arms like you’re going to fight”</a:t>
                      </a:r>
                    </a:p>
                  </a:txBody>
                  <a:tcPr/>
                </a:tc>
                <a:tc>
                  <a:txBody>
                    <a:bodyPr/>
                    <a:lstStyle/>
                    <a:p>
                      <a:pPr algn="ctr"/>
                      <a:r>
                        <a:rPr lang="en-US" sz="2400" i="1" dirty="0"/>
                        <a:t>“Bend the elbows”</a:t>
                      </a:r>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940191" y="5169877"/>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“Push my finger</a:t>
                      </a:r>
                      <a:r>
                        <a:rPr lang="en-US" sz="2400" i="1" baseline="0" dirty="0"/>
                        <a:t> out</a:t>
                      </a:r>
                      <a:r>
                        <a:rPr lang="en-US" sz="2400" i="1" dirty="0"/>
                        <a:t>”</a:t>
                      </a:r>
                    </a:p>
                  </a:txBody>
                  <a:tcPr/>
                </a:tc>
                <a:tc>
                  <a:txBody>
                    <a:bodyPr/>
                    <a:lstStyle/>
                    <a:p>
                      <a:pPr algn="ctr"/>
                      <a:r>
                        <a:rPr lang="en-US" sz="2400" i="1" dirty="0"/>
                        <a:t>“Bear down”</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46491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a:t>
            </a:r>
          </a:p>
        </p:txBody>
      </p:sp>
      <p:sp>
        <p:nvSpPr>
          <p:cNvPr id="3" name="Content Placeholder 2"/>
          <p:cNvSpPr>
            <a:spLocks noGrp="1"/>
          </p:cNvSpPr>
          <p:nvPr>
            <p:ph idx="1"/>
          </p:nvPr>
        </p:nvSpPr>
        <p:spPr>
          <a:xfrm>
            <a:off x="457200" y="1600200"/>
            <a:ext cx="7620000" cy="838200"/>
          </a:xfrm>
        </p:spPr>
        <p:txBody>
          <a:bodyPr>
            <a:normAutofit/>
          </a:bodyPr>
          <a:lstStyle/>
          <a:p>
            <a:pPr marL="114300" indent="0">
              <a:buNone/>
            </a:pPr>
            <a:r>
              <a:rPr lang="en-US" dirty="0"/>
              <a:t>A variety of experiences may qualify as traumatic. Examples can include: </a:t>
            </a:r>
          </a:p>
          <a:p>
            <a:pPr marL="114300" indent="0">
              <a:buNone/>
            </a:pPr>
            <a:endParaRPr lang="en-US" dirty="0"/>
          </a:p>
        </p:txBody>
      </p:sp>
      <p:sp>
        <p:nvSpPr>
          <p:cNvPr id="4" name="Footer Placeholder 3"/>
          <p:cNvSpPr>
            <a:spLocks noGrp="1"/>
          </p:cNvSpPr>
          <p:nvPr>
            <p:ph type="ftr" sz="quarter" idx="11"/>
          </p:nvPr>
        </p:nvSpPr>
        <p:spPr>
          <a:xfrm rot="16200000">
            <a:off x="8067040" y="4810760"/>
            <a:ext cx="1452881" cy="365760"/>
          </a:xfrm>
        </p:spPr>
        <p:txBody>
          <a:bodyPr/>
          <a:lstStyle/>
          <a:p>
            <a:pPr>
              <a:buClr>
                <a:srgbClr val="ED1C24"/>
              </a:buClr>
            </a:pPr>
            <a:r>
              <a:rPr lang="en-US" sz="1100" dirty="0"/>
              <a:t>www.samhsa.gov</a:t>
            </a:r>
          </a:p>
        </p:txBody>
      </p:sp>
      <p:sp>
        <p:nvSpPr>
          <p:cNvPr id="6" name="TextBox 5"/>
          <p:cNvSpPr txBox="1"/>
          <p:nvPr/>
        </p:nvSpPr>
        <p:spPr>
          <a:xfrm>
            <a:off x="685800" y="2590800"/>
            <a:ext cx="7620000" cy="3785652"/>
          </a:xfrm>
          <a:prstGeom prst="rect">
            <a:avLst/>
          </a:prstGeom>
          <a:noFill/>
        </p:spPr>
        <p:txBody>
          <a:bodyPr wrap="square" numCol="2" rtlCol="0">
            <a:spAutoFit/>
          </a:bodyPr>
          <a:lstStyle/>
          <a:p>
            <a:pPr marL="342900" indent="-342900">
              <a:buFont typeface="Wingdings" charset="2"/>
              <a:buChar char="ü"/>
            </a:pPr>
            <a:r>
              <a:rPr lang="en-US" sz="2000" dirty="0"/>
              <a:t>Physical abuse</a:t>
            </a:r>
          </a:p>
          <a:p>
            <a:pPr marL="342900" indent="-342900">
              <a:buFont typeface="Wingdings" charset="2"/>
              <a:buChar char="ü"/>
            </a:pPr>
            <a:r>
              <a:rPr lang="en-US" sz="2000" dirty="0"/>
              <a:t>Psychological abuse</a:t>
            </a:r>
          </a:p>
          <a:p>
            <a:pPr marL="342900" indent="-342900">
              <a:buFont typeface="Wingdings" charset="2"/>
              <a:buChar char="ü"/>
            </a:pPr>
            <a:r>
              <a:rPr lang="en-US" sz="2000" dirty="0"/>
              <a:t>Sexual assault</a:t>
            </a:r>
          </a:p>
          <a:p>
            <a:pPr marL="342900" indent="-342900">
              <a:buFont typeface="Wingdings" charset="2"/>
              <a:buChar char="ü"/>
            </a:pPr>
            <a:r>
              <a:rPr lang="en-US" sz="2000" dirty="0"/>
              <a:t>Intimate partner violence</a:t>
            </a:r>
          </a:p>
          <a:p>
            <a:pPr marL="342900" indent="-342900">
              <a:buFont typeface="Wingdings" charset="2"/>
              <a:buChar char="ü"/>
            </a:pPr>
            <a:r>
              <a:rPr lang="en-US" sz="2000" dirty="0"/>
              <a:t>Adverse childhood experiences </a:t>
            </a:r>
          </a:p>
          <a:p>
            <a:pPr marL="342900" indent="-342900">
              <a:buFont typeface="Wingdings" charset="2"/>
              <a:buChar char="ü"/>
            </a:pPr>
            <a:r>
              <a:rPr lang="en-US" sz="2000" dirty="0"/>
              <a:t>Neglect</a:t>
            </a:r>
          </a:p>
          <a:p>
            <a:pPr marL="342900" indent="-342900">
              <a:buFont typeface="Wingdings" charset="2"/>
              <a:buChar char="ü"/>
            </a:pPr>
            <a:r>
              <a:rPr lang="en-US" sz="2000" dirty="0"/>
              <a:t>Loss</a:t>
            </a:r>
          </a:p>
          <a:p>
            <a:pPr marL="342900" indent="-342900">
              <a:buFont typeface="Wingdings" charset="2"/>
              <a:buChar char="ü"/>
            </a:pPr>
            <a:endParaRPr lang="en-US" sz="2000" dirty="0"/>
          </a:p>
          <a:p>
            <a:pPr marL="342900" indent="-342900">
              <a:buFont typeface="Wingdings" charset="2"/>
              <a:buChar char="ü"/>
            </a:pPr>
            <a:endParaRPr lang="en-US" sz="2000" dirty="0"/>
          </a:p>
          <a:p>
            <a:pPr marL="342900" indent="-342900">
              <a:buFont typeface="Wingdings" charset="2"/>
              <a:buChar char="ü"/>
            </a:pPr>
            <a:endParaRPr lang="en-US" sz="2000" dirty="0"/>
          </a:p>
          <a:p>
            <a:pPr marL="342900" indent="-342900">
              <a:buFont typeface="Wingdings" charset="2"/>
              <a:buChar char="ü"/>
            </a:pPr>
            <a:endParaRPr lang="en-US" sz="2000" dirty="0"/>
          </a:p>
          <a:p>
            <a:pPr marL="342900" indent="-342900">
              <a:buFont typeface="Wingdings" charset="2"/>
              <a:buChar char="ü"/>
            </a:pPr>
            <a:endParaRPr lang="en-US" sz="2000" dirty="0"/>
          </a:p>
          <a:p>
            <a:pPr marL="342900" indent="-342900">
              <a:buFont typeface="Wingdings" charset="2"/>
              <a:buChar char="ü"/>
            </a:pPr>
            <a:r>
              <a:rPr lang="en-US" sz="2000" dirty="0"/>
              <a:t>War and conflict</a:t>
            </a:r>
          </a:p>
          <a:p>
            <a:pPr marL="342900" indent="-342900">
              <a:buFont typeface="Wingdings" charset="2"/>
              <a:buChar char="ü"/>
            </a:pPr>
            <a:r>
              <a:rPr lang="en-US" sz="2000" dirty="0"/>
              <a:t>Poverty</a:t>
            </a:r>
          </a:p>
          <a:p>
            <a:pPr marL="342900" indent="-342900">
              <a:buFont typeface="Wingdings" charset="2"/>
              <a:buChar char="ü"/>
            </a:pPr>
            <a:r>
              <a:rPr lang="en-US" sz="2000" dirty="0"/>
              <a:t>Racism</a:t>
            </a:r>
          </a:p>
          <a:p>
            <a:pPr marL="342900" indent="-342900">
              <a:buFont typeface="Wingdings" charset="2"/>
              <a:buChar char="ü"/>
            </a:pPr>
            <a:r>
              <a:rPr lang="en-US" sz="2000" dirty="0"/>
              <a:t>Community violence</a:t>
            </a:r>
          </a:p>
          <a:p>
            <a:pPr marL="342900" indent="-342900">
              <a:buFont typeface="Wingdings" charset="2"/>
              <a:buChar char="ü"/>
            </a:pPr>
            <a:r>
              <a:rPr lang="en-US" sz="2000" dirty="0"/>
              <a:t>Discrimination</a:t>
            </a:r>
          </a:p>
          <a:p>
            <a:pPr marL="342900" indent="-342900">
              <a:buFont typeface="Wingdings" charset="2"/>
              <a:buChar char="ü"/>
            </a:pPr>
            <a:r>
              <a:rPr lang="en-US" sz="2000" dirty="0"/>
              <a:t>Medical trauma</a:t>
            </a:r>
          </a:p>
          <a:p>
            <a:pPr marL="342900" indent="-342900">
              <a:buFont typeface="Wingdings" charset="2"/>
              <a:buChar char="ü"/>
            </a:pPr>
            <a:r>
              <a:rPr lang="en-US" sz="2000" dirty="0"/>
              <a:t>Natural disasters </a:t>
            </a:r>
          </a:p>
          <a:p>
            <a:pPr marL="342900" indent="-342900">
              <a:buFont typeface="Wingdings" charset="2"/>
              <a:buChar char="ü"/>
            </a:pPr>
            <a:endParaRPr lang="en-US" sz="2000" dirty="0"/>
          </a:p>
        </p:txBody>
      </p:sp>
    </p:spTree>
    <p:extLst>
      <p:ext uri="{BB962C8B-B14F-4D97-AF65-F5344CB8AC3E}">
        <p14:creationId xmlns:p14="http://schemas.microsoft.com/office/powerpoint/2010/main" val="658223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Simple, Clinical Language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2616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86417"/>
            <a:ext cx="2819400" cy="2164389"/>
          </a:xfrm>
          <a:prstGeom prst="rect">
            <a:avLst/>
          </a:prstGeom>
        </p:spPr>
      </p:pic>
      <p:graphicFrame>
        <p:nvGraphicFramePr>
          <p:cNvPr id="6" name="Table 5"/>
          <p:cNvGraphicFramePr>
            <a:graphicFrameLocks noGrp="1"/>
          </p:cNvGraphicFramePr>
          <p:nvPr/>
        </p:nvGraphicFramePr>
        <p:xfrm>
          <a:off x="914400" y="4267200"/>
          <a:ext cx="6400800" cy="82296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“Pretend you’re at the beach”</a:t>
                      </a:r>
                    </a:p>
                  </a:txBody>
                  <a:tcPr/>
                </a:tc>
                <a:tc>
                  <a:txBody>
                    <a:bodyPr/>
                    <a:lstStyle/>
                    <a:p>
                      <a:pPr rtl="0" eaLnBrk="1" fontAlgn="t" latinLnBrk="0" hangingPunct="1"/>
                      <a:r>
                        <a:rPr lang="en-US" sz="2400" b="0" i="1" u="none" strike="noStrike" kern="1200" dirty="0">
                          <a:solidFill>
                            <a:schemeClr val="tx1"/>
                          </a:solidFill>
                          <a:effectLst/>
                          <a:latin typeface="+mn-lt"/>
                          <a:ea typeface="+mn-ea"/>
                          <a:cs typeface="+mn-cs"/>
                        </a:rPr>
                        <a:t>“Some find it helpful to a deep, relaxing breath”</a:t>
                      </a:r>
                      <a:endParaRPr lang="en-US" sz="2400" b="0" i="0" u="none" strike="noStrike" kern="1200" dirty="0">
                        <a:solidFill>
                          <a:schemeClr val="tx1"/>
                        </a:solidFill>
                        <a:effectLst/>
                        <a:latin typeface="+mn-lt"/>
                        <a:ea typeface="+mn-ea"/>
                        <a:cs typeface="+mn-cs"/>
                      </a:endParaRP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64306267"/>
              </p:ext>
            </p:extLst>
          </p:nvPr>
        </p:nvGraphicFramePr>
        <p:xfrm>
          <a:off x="940187" y="5165317"/>
          <a:ext cx="6756013" cy="822960"/>
        </p:xfrm>
        <a:graphic>
          <a:graphicData uri="http://schemas.openxmlformats.org/drawingml/2006/table">
            <a:tbl>
              <a:tblPr firstRow="1" bandRow="1">
                <a:tableStyleId>{2D5ABB26-0587-4C30-8999-92F81FD0307C}</a:tableStyleId>
              </a:tblPr>
              <a:tblGrid>
                <a:gridCol w="2923299">
                  <a:extLst>
                    <a:ext uri="{9D8B030D-6E8A-4147-A177-3AD203B41FA5}">
                      <a16:colId xmlns:a16="http://schemas.microsoft.com/office/drawing/2014/main" val="20000"/>
                    </a:ext>
                  </a:extLst>
                </a:gridCol>
                <a:gridCol w="3832714">
                  <a:extLst>
                    <a:ext uri="{9D8B030D-6E8A-4147-A177-3AD203B41FA5}">
                      <a16:colId xmlns:a16="http://schemas.microsoft.com/office/drawing/2014/main" val="20001"/>
                    </a:ext>
                  </a:extLst>
                </a:gridCol>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t>“Relax.</a:t>
                      </a:r>
                      <a:r>
                        <a:rPr lang="en-US" sz="2400" i="1" baseline="0" dirty="0"/>
                        <a:t> Relax. Relax!</a:t>
                      </a:r>
                      <a:r>
                        <a:rPr lang="en-US" sz="2400" i="1" dirty="0"/>
                        <a:t>”</a:t>
                      </a:r>
                    </a:p>
                    <a:p>
                      <a:pPr algn="ctr"/>
                      <a:endParaRPr lang="en-US" sz="2400" i="1" dirty="0"/>
                    </a:p>
                  </a:txBody>
                  <a:tcPr/>
                </a:tc>
                <a:tc>
                  <a:txBody>
                    <a:bodyPr/>
                    <a:lstStyle/>
                    <a:p>
                      <a:pPr algn="ctr"/>
                      <a:r>
                        <a:rPr lang="en-US" sz="2400" i="1" dirty="0"/>
                        <a:t>“Allow the knees to relax”</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7117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Simple, Clinical Language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26162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86417"/>
            <a:ext cx="2819400" cy="2164389"/>
          </a:xfrm>
          <a:prstGeom prst="rect">
            <a:avLst/>
          </a:prstGeom>
        </p:spPr>
      </p:pic>
      <p:graphicFrame>
        <p:nvGraphicFramePr>
          <p:cNvPr id="6" name="Table 5"/>
          <p:cNvGraphicFramePr>
            <a:graphicFrameLocks noGrp="1"/>
          </p:cNvGraphicFramePr>
          <p:nvPr/>
        </p:nvGraphicFramePr>
        <p:xfrm>
          <a:off x="914400" y="4267200"/>
          <a:ext cx="6400800" cy="45720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96240">
                <a:tc>
                  <a:txBody>
                    <a:bodyPr/>
                    <a:lstStyle/>
                    <a:p>
                      <a:pPr algn="ctr"/>
                      <a:r>
                        <a:rPr lang="en-US" sz="2400" i="1" dirty="0"/>
                        <a:t>“For me”</a:t>
                      </a:r>
                    </a:p>
                  </a:txBody>
                  <a:tcPr/>
                </a:tc>
                <a:tc>
                  <a:txBody>
                    <a:bodyPr/>
                    <a:lstStyle/>
                    <a:p>
                      <a:pPr algn="ctr" rtl="0" eaLnBrk="1" fontAlgn="t" latinLnBrk="0" hangingPunct="1"/>
                      <a:r>
                        <a:rPr lang="en-US" sz="2400" b="0" i="1" u="none" strike="noStrike" kern="1200" baseline="0" dirty="0">
                          <a:solidFill>
                            <a:schemeClr val="tx1"/>
                          </a:solidFill>
                          <a:effectLst/>
                          <a:latin typeface="+mn-lt"/>
                          <a:ea typeface="+mn-ea"/>
                          <a:cs typeface="+mn-cs"/>
                        </a:rPr>
                        <a:t>(nothing)</a:t>
                      </a:r>
                      <a:endParaRPr lang="en-US" sz="2400" b="0" i="0" u="none" strike="noStrike" kern="1200" dirty="0">
                        <a:solidFill>
                          <a:schemeClr val="tx1"/>
                        </a:solidFill>
                        <a:effectLst/>
                        <a:latin typeface="+mn-lt"/>
                        <a:ea typeface="+mn-ea"/>
                        <a:cs typeface="+mn-cs"/>
                      </a:endParaRP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914400" y="4724400"/>
          <a:ext cx="6603610" cy="1920240"/>
        </p:xfrm>
        <a:graphic>
          <a:graphicData uri="http://schemas.openxmlformats.org/drawingml/2006/table">
            <a:tbl>
              <a:tblPr firstRow="1" bandRow="1">
                <a:tableStyleId>{2D5ABB26-0587-4C30-8999-92F81FD0307C}</a:tableStyleId>
              </a:tblPr>
              <a:tblGrid>
                <a:gridCol w="3301805">
                  <a:extLst>
                    <a:ext uri="{9D8B030D-6E8A-4147-A177-3AD203B41FA5}">
                      <a16:colId xmlns:a16="http://schemas.microsoft.com/office/drawing/2014/main" val="20000"/>
                    </a:ext>
                  </a:extLst>
                </a:gridCol>
                <a:gridCol w="3301805">
                  <a:extLst>
                    <a:ext uri="{9D8B030D-6E8A-4147-A177-3AD203B41FA5}">
                      <a16:colId xmlns:a16="http://schemas.microsoft.com/office/drawing/2014/main" val="20001"/>
                    </a:ext>
                  </a:extLst>
                </a:gridCol>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t>“Swallow</a:t>
                      </a:r>
                      <a:r>
                        <a:rPr lang="en-US" sz="2400" i="1" baseline="0" dirty="0"/>
                        <a:t> for me”</a:t>
                      </a:r>
                      <a:endParaRPr lang="en-US" sz="2400" i="1" dirty="0"/>
                    </a:p>
                  </a:txBody>
                  <a:tcPr/>
                </a:tc>
                <a:tc>
                  <a:txBody>
                    <a:bodyPr/>
                    <a:lstStyle/>
                    <a:p>
                      <a:pPr algn="ctr"/>
                      <a:r>
                        <a:rPr lang="en-US" sz="2400" i="1" dirty="0"/>
                        <a:t>“I’m going to place my hands</a:t>
                      </a:r>
                      <a:r>
                        <a:rPr lang="en-US" sz="2400" i="1" baseline="0" dirty="0"/>
                        <a:t> on the neck to examine the thyroid. When you can, please swallow.”</a:t>
                      </a:r>
                      <a:endParaRPr lang="en-US" sz="2400" i="1"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14410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accent1"/>
                </a:solidFill>
              </a:rPr>
              <a:t>Use simple, clinical language</a:t>
            </a:r>
          </a:p>
          <a:p>
            <a:r>
              <a:rPr lang="en-US" dirty="0"/>
              <a:t>Check in</a:t>
            </a:r>
          </a:p>
          <a:p>
            <a:r>
              <a:rPr lang="en-US" dirty="0">
                <a:solidFill>
                  <a:schemeClr val="tx1">
                    <a:lumMod val="50000"/>
                    <a:lumOff val="50000"/>
                  </a:schemeClr>
                </a:solidFill>
              </a:rPr>
              <a:t>Use professional touch</a:t>
            </a:r>
          </a:p>
          <a:p>
            <a:r>
              <a:rPr lang="en-US" dirty="0">
                <a:solidFill>
                  <a:schemeClr val="tx1">
                    <a:lumMod val="50000"/>
                    <a:lumOff val="50000"/>
                  </a:schemeClr>
                </a:solidFill>
              </a:rPr>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How are you doing?</a:t>
            </a:r>
          </a:p>
        </p:txBody>
      </p:sp>
    </p:spTree>
    <p:extLst>
      <p:ext uri="{BB962C8B-B14F-4D97-AF65-F5344CB8AC3E}">
        <p14:creationId xmlns:p14="http://schemas.microsoft.com/office/powerpoint/2010/main" val="2395976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tx1">
                    <a:lumMod val="50000"/>
                    <a:lumOff val="50000"/>
                  </a:schemeClr>
                </a:solidFill>
              </a:rPr>
              <a:t>Use simple, clinical language</a:t>
            </a:r>
          </a:p>
          <a:p>
            <a:r>
              <a:rPr lang="en-US" dirty="0">
                <a:solidFill>
                  <a:schemeClr val="accent1"/>
                </a:solidFill>
              </a:rPr>
              <a:t>Check in</a:t>
            </a:r>
            <a:r>
              <a:rPr lang="en-US" dirty="0">
                <a:solidFill>
                  <a:schemeClr val="tx1">
                    <a:lumMod val="50000"/>
                    <a:lumOff val="50000"/>
                  </a:schemeClr>
                </a:solidFill>
              </a:rPr>
              <a:t> </a:t>
            </a:r>
          </a:p>
          <a:p>
            <a:r>
              <a:rPr lang="en-US" dirty="0"/>
              <a:t>Use professional touch</a:t>
            </a:r>
          </a:p>
          <a:p>
            <a:r>
              <a:rPr lang="en-US" dirty="0">
                <a:solidFill>
                  <a:schemeClr val="tx1">
                    <a:lumMod val="50000"/>
                    <a:lumOff val="50000"/>
                  </a:schemeClr>
                </a:solidFill>
              </a:rPr>
              <a:t>Be efficient</a:t>
            </a:r>
          </a:p>
          <a:p>
            <a:endParaRPr lang="en-US" dirty="0"/>
          </a:p>
          <a:p>
            <a:endParaRPr lang="en-US" sz="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76400"/>
            <a:ext cx="2645030" cy="3962400"/>
          </a:xfrm>
          <a:prstGeom prst="rect">
            <a:avLst/>
          </a:prstGeom>
        </p:spPr>
      </p:pic>
      <p:sp>
        <p:nvSpPr>
          <p:cNvPr id="7" name="Footer Placeholder 3"/>
          <p:cNvSpPr>
            <a:spLocks noGrp="1"/>
          </p:cNvSpPr>
          <p:nvPr>
            <p:ph type="ftr" sz="quarter" idx="11"/>
          </p:nvPr>
        </p:nvSpPr>
        <p:spPr>
          <a:xfrm rot="16200000">
            <a:off x="6607195" y="3222605"/>
            <a:ext cx="4311610" cy="152400"/>
          </a:xfrm>
        </p:spPr>
        <p:txBody>
          <a:bodyPr/>
          <a:lstStyle/>
          <a:p>
            <a:pPr algn="l"/>
            <a:r>
              <a:rPr lang="en-US" sz="1100" dirty="0"/>
              <a:t>Image </a:t>
            </a:r>
            <a:r>
              <a:rPr lang="en-US" sz="1100"/>
              <a:t>by photographer</a:t>
            </a:r>
            <a:r>
              <a:rPr lang="en-US" sz="1100" dirty="0"/>
              <a:t>, Jared </a:t>
            </a:r>
            <a:r>
              <a:rPr lang="en-US" sz="1100" dirty="0" err="1"/>
              <a:t>DiChiara</a:t>
            </a:r>
            <a:r>
              <a:rPr lang="en-US" sz="1100" dirty="0"/>
              <a:t>, used with permission. Physician: Sadie Elisseou, MD. Standardized patient: Paula Goldberg. 2017. </a:t>
            </a:r>
          </a:p>
        </p:txBody>
      </p:sp>
    </p:spTree>
    <p:extLst>
      <p:ext uri="{BB962C8B-B14F-4D97-AF65-F5344CB8AC3E}">
        <p14:creationId xmlns:p14="http://schemas.microsoft.com/office/powerpoint/2010/main" val="157447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Professional Touch</a:t>
            </a:r>
          </a:p>
        </p:txBody>
      </p:sp>
      <p:sp>
        <p:nvSpPr>
          <p:cNvPr id="3" name="Content Placeholder 2"/>
          <p:cNvSpPr>
            <a:spLocks noGrp="1"/>
          </p:cNvSpPr>
          <p:nvPr>
            <p:ph idx="1"/>
          </p:nvPr>
        </p:nvSpPr>
        <p:spPr>
          <a:xfrm>
            <a:off x="457200" y="1600200"/>
            <a:ext cx="7772400" cy="4800600"/>
          </a:xfrm>
        </p:spPr>
        <p:txBody>
          <a:bodyPr/>
          <a:lstStyle/>
          <a:p>
            <a:r>
              <a:rPr lang="en-US" dirty="0"/>
              <a:t>Consider a firm touch on the shoulder when...</a:t>
            </a:r>
          </a:p>
          <a:p>
            <a:pPr lvl="1"/>
            <a:r>
              <a:rPr lang="en-US" dirty="0"/>
              <a:t>reaching behind a patient (e.g. to grab an otoscope) so they still know where you are</a:t>
            </a:r>
          </a:p>
          <a:p>
            <a:pPr lvl="1"/>
            <a:r>
              <a:rPr lang="en-US" dirty="0"/>
              <a:t>Auscultating the posterior lung fields, to avoid surprise of touch</a:t>
            </a:r>
          </a:p>
          <a:p>
            <a:endParaRPr lang="en-US" dirty="0"/>
          </a:p>
          <a:p>
            <a:r>
              <a:rPr lang="en-US" dirty="0"/>
              <a:t>Prior to an internal vaginal/rectal exam: “You’re going to feel my hand on the thigh/buttocks”</a:t>
            </a:r>
          </a:p>
          <a:p>
            <a:endParaRPr lang="en-US" dirty="0"/>
          </a:p>
          <a:p>
            <a:r>
              <a:rPr lang="en-US" dirty="0"/>
              <a:t>Prepare patients for different sensations: </a:t>
            </a:r>
          </a:p>
          <a:p>
            <a:pPr lvl="1"/>
            <a:r>
              <a:rPr lang="en-US" dirty="0"/>
              <a:t>“This is a tuning fork that will feel like a vibration”</a:t>
            </a:r>
          </a:p>
          <a:p>
            <a:pPr lvl="1"/>
            <a:r>
              <a:rPr lang="en-US" dirty="0"/>
              <a:t>”The speculum may feel cold”</a:t>
            </a:r>
          </a:p>
          <a:p>
            <a:endParaRPr lang="en-US" dirty="0"/>
          </a:p>
        </p:txBody>
      </p:sp>
    </p:spTree>
    <p:extLst>
      <p:ext uri="{BB962C8B-B14F-4D97-AF65-F5344CB8AC3E}">
        <p14:creationId xmlns:p14="http://schemas.microsoft.com/office/powerpoint/2010/main" val="219362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Attend to draping and modesty</a:t>
            </a:r>
          </a:p>
          <a:p>
            <a:r>
              <a:rPr lang="en-US" dirty="0">
                <a:solidFill>
                  <a:schemeClr val="tx1">
                    <a:lumMod val="50000"/>
                    <a:lumOff val="50000"/>
                  </a:schemeClr>
                </a:solidFill>
              </a:rPr>
              <a:t>Introduce exam components</a:t>
            </a:r>
          </a:p>
          <a:p>
            <a:r>
              <a:rPr lang="en-US" dirty="0">
                <a:solidFill>
                  <a:schemeClr val="tx1">
                    <a:lumMod val="50000"/>
                    <a:lumOff val="50000"/>
                  </a:schemeClr>
                </a:solidFill>
              </a:rPr>
              <a:t>Explain why </a:t>
            </a:r>
          </a:p>
          <a:p>
            <a:r>
              <a:rPr lang="en-US" dirty="0">
                <a:solidFill>
                  <a:schemeClr val="tx1">
                    <a:lumMod val="50000"/>
                    <a:lumOff val="50000"/>
                  </a:schemeClr>
                </a:solidFill>
              </a:rPr>
              <a:t>Ask permission </a:t>
            </a:r>
          </a:p>
          <a:p>
            <a:r>
              <a:rPr lang="en-US" dirty="0">
                <a:solidFill>
                  <a:schemeClr val="tx1">
                    <a:lumMod val="50000"/>
                    <a:lumOff val="50000"/>
                  </a:schemeClr>
                </a:solidFill>
              </a:rPr>
              <a:t>Stay within eyesight</a:t>
            </a:r>
          </a:p>
          <a:p>
            <a:r>
              <a:rPr lang="en-US" dirty="0">
                <a:solidFill>
                  <a:schemeClr val="tx1">
                    <a:lumMod val="50000"/>
                    <a:lumOff val="50000"/>
                  </a:schemeClr>
                </a:solidFill>
              </a:rPr>
              <a:t>Respect personal space</a:t>
            </a:r>
          </a:p>
          <a:p>
            <a:r>
              <a:rPr lang="en-US" dirty="0">
                <a:solidFill>
                  <a:schemeClr val="tx1">
                    <a:lumMod val="50000"/>
                    <a:lumOff val="50000"/>
                  </a:schemeClr>
                </a:solidFill>
              </a:rPr>
              <a:t>Use simple, clinical language</a:t>
            </a:r>
          </a:p>
          <a:p>
            <a:r>
              <a:rPr lang="en-US" dirty="0">
                <a:solidFill>
                  <a:schemeClr val="accent1"/>
                </a:solidFill>
              </a:rPr>
              <a:t>Check in</a:t>
            </a:r>
            <a:endParaRPr lang="en-US" dirty="0">
              <a:solidFill>
                <a:schemeClr val="tx1">
                  <a:lumMod val="50000"/>
                  <a:lumOff val="50000"/>
                </a:schemeClr>
              </a:solidFill>
            </a:endParaRPr>
          </a:p>
          <a:p>
            <a:r>
              <a:rPr lang="en-US" dirty="0">
                <a:solidFill>
                  <a:schemeClr val="tx1">
                    <a:lumMod val="50000"/>
                    <a:lumOff val="50000"/>
                  </a:schemeClr>
                </a:solidFill>
              </a:rPr>
              <a:t>Use professional touch</a:t>
            </a:r>
          </a:p>
          <a:p>
            <a:r>
              <a:rPr lang="en-US" dirty="0"/>
              <a:t>Be efficient</a:t>
            </a:r>
          </a:p>
          <a:p>
            <a:endParaRPr lang="en-US" dirty="0"/>
          </a:p>
          <a:p>
            <a:endParaRPr lang="en-US" dirty="0"/>
          </a:p>
        </p:txBody>
      </p:sp>
      <p:sp>
        <p:nvSpPr>
          <p:cNvPr id="5" name="Rounded Rectangular Callout 4"/>
          <p:cNvSpPr/>
          <p:nvPr/>
        </p:nvSpPr>
        <p:spPr>
          <a:xfrm>
            <a:off x="4267200" y="34290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That concludes the exam. I’m going to step out now, and you can get dressed. I’ll be back in a few minutes so that we can discuss your results and come up with a plan together. I’ll knock before I come in.</a:t>
            </a:r>
          </a:p>
        </p:txBody>
      </p:sp>
    </p:spTree>
    <p:extLst>
      <p:ext uri="{BB962C8B-B14F-4D97-AF65-F5344CB8AC3E}">
        <p14:creationId xmlns:p14="http://schemas.microsoft.com/office/powerpoint/2010/main" val="1231239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Be Efficient</a:t>
            </a:r>
          </a:p>
        </p:txBody>
      </p:sp>
      <p:sp>
        <p:nvSpPr>
          <p:cNvPr id="3" name="Content Placeholder 2"/>
          <p:cNvSpPr>
            <a:spLocks noGrp="1"/>
          </p:cNvSpPr>
          <p:nvPr>
            <p:ph idx="1"/>
          </p:nvPr>
        </p:nvSpPr>
        <p:spPr/>
        <p:txBody>
          <a:bodyPr/>
          <a:lstStyle/>
          <a:p>
            <a:r>
              <a:rPr lang="en-US" dirty="0"/>
              <a:t>Inform patient how long an exam will take beforehand</a:t>
            </a:r>
          </a:p>
          <a:p>
            <a:endParaRPr lang="en-US" dirty="0"/>
          </a:p>
          <a:p>
            <a:r>
              <a:rPr lang="en-US" dirty="0"/>
              <a:t>Avoid keeping BP cuff inflated for too long, as it can resemble a restraint</a:t>
            </a:r>
          </a:p>
          <a:p>
            <a:endParaRPr lang="en-US" dirty="0"/>
          </a:p>
          <a:p>
            <a:r>
              <a:rPr lang="en-US" dirty="0"/>
              <a:t>Take breaks during any exam where mouth is in fixed, open position, to avoid triggering memories of prior abuse</a:t>
            </a:r>
          </a:p>
          <a:p>
            <a:endParaRPr lang="en-US" dirty="0"/>
          </a:p>
          <a:p>
            <a:r>
              <a:rPr lang="en-US" dirty="0"/>
              <a:t>Ask the patient to show you a genital lesion; taking time to find it yourself may take too long and can be uncomfortable for patient and provider</a:t>
            </a:r>
          </a:p>
          <a:p>
            <a:endParaRPr lang="en-US" dirty="0"/>
          </a:p>
        </p:txBody>
      </p:sp>
      <p:sp>
        <p:nvSpPr>
          <p:cNvPr id="4" name="Footer Placeholder 3"/>
          <p:cNvSpPr>
            <a:spLocks noGrp="1"/>
          </p:cNvSpPr>
          <p:nvPr>
            <p:ph type="ftr" sz="quarter" idx="11"/>
          </p:nvPr>
        </p:nvSpPr>
        <p:spPr>
          <a:xfrm rot="16200000">
            <a:off x="7571740" y="4696461"/>
            <a:ext cx="2443481" cy="365760"/>
          </a:xfrm>
        </p:spPr>
        <p:txBody>
          <a:bodyPr/>
          <a:lstStyle/>
          <a:p>
            <a:pPr>
              <a:buClr>
                <a:srgbClr val="ED1C24"/>
              </a:buClr>
            </a:pPr>
            <a:r>
              <a:rPr lang="en-US" dirty="0" err="1"/>
              <a:t>Schachter</a:t>
            </a:r>
            <a:r>
              <a:rPr lang="en-US" dirty="0"/>
              <a:t> CL et al (2009)</a:t>
            </a:r>
          </a:p>
        </p:txBody>
      </p:sp>
    </p:spTree>
    <p:extLst>
      <p:ext uri="{BB962C8B-B14F-4D97-AF65-F5344CB8AC3E}">
        <p14:creationId xmlns:p14="http://schemas.microsoft.com/office/powerpoint/2010/main" val="1361767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000" dirty="0">
                <a:solidFill>
                  <a:srgbClr val="0070C0"/>
                </a:solidFill>
              </a:rPr>
              <a:t>After the Exam</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2278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Exam</a:t>
            </a:r>
          </a:p>
        </p:txBody>
      </p:sp>
      <p:sp>
        <p:nvSpPr>
          <p:cNvPr id="3" name="Content Placeholder 2"/>
          <p:cNvSpPr>
            <a:spLocks noGrp="1"/>
          </p:cNvSpPr>
          <p:nvPr>
            <p:ph idx="1"/>
          </p:nvPr>
        </p:nvSpPr>
        <p:spPr/>
        <p:txBody>
          <a:bodyPr/>
          <a:lstStyle/>
          <a:p>
            <a:r>
              <a:rPr lang="en-US" dirty="0"/>
              <a:t>Express thanks </a:t>
            </a:r>
          </a:p>
          <a:p>
            <a:r>
              <a:rPr lang="en-US" dirty="0"/>
              <a:t>Discuss results</a:t>
            </a:r>
          </a:p>
          <a:p>
            <a:r>
              <a:rPr lang="en-US" dirty="0"/>
              <a:t>Ask for questions </a:t>
            </a:r>
          </a:p>
          <a:p>
            <a:endParaRPr lang="en-US" dirty="0"/>
          </a:p>
        </p:txBody>
      </p:sp>
    </p:spTree>
    <p:extLst>
      <p:ext uri="{BB962C8B-B14F-4D97-AF65-F5344CB8AC3E}">
        <p14:creationId xmlns:p14="http://schemas.microsoft.com/office/powerpoint/2010/main" val="1159285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Express thanks </a:t>
            </a:r>
          </a:p>
          <a:p>
            <a:r>
              <a:rPr lang="en-US" dirty="0">
                <a:solidFill>
                  <a:schemeClr val="tx1">
                    <a:lumMod val="50000"/>
                    <a:lumOff val="50000"/>
                  </a:schemeClr>
                </a:solidFill>
              </a:rPr>
              <a:t>Discuss results</a:t>
            </a:r>
          </a:p>
          <a:p>
            <a:r>
              <a:rPr lang="en-US" dirty="0">
                <a:solidFill>
                  <a:schemeClr val="tx1">
                    <a:lumMod val="50000"/>
                    <a:lumOff val="50000"/>
                  </a:schemeClr>
                </a:solidFill>
              </a:rPr>
              <a:t>Ask for questions </a:t>
            </a:r>
          </a:p>
          <a:p>
            <a:endParaRPr lang="en-US" dirty="0"/>
          </a:p>
        </p:txBody>
      </p:sp>
      <p:sp>
        <p:nvSpPr>
          <p:cNvPr id="4" name="Rounded Rectangular Callout 3"/>
          <p:cNvSpPr/>
          <p:nvPr/>
        </p:nvSpPr>
        <p:spPr>
          <a:xfrm>
            <a:off x="4130899" y="25146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(Knock knock). All set?</a:t>
            </a:r>
          </a:p>
        </p:txBody>
      </p:sp>
    </p:spTree>
    <p:extLst>
      <p:ext uri="{BB962C8B-B14F-4D97-AF65-F5344CB8AC3E}">
        <p14:creationId xmlns:p14="http://schemas.microsoft.com/office/powerpoint/2010/main" val="1773794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a:t>
            </a:r>
          </a:p>
        </p:txBody>
      </p:sp>
      <p:sp>
        <p:nvSpPr>
          <p:cNvPr id="3" name="Content Placeholder 2"/>
          <p:cNvSpPr>
            <a:spLocks noGrp="1"/>
          </p:cNvSpPr>
          <p:nvPr>
            <p:ph idx="1"/>
          </p:nvPr>
        </p:nvSpPr>
        <p:spPr/>
        <p:txBody>
          <a:bodyPr>
            <a:normAutofit/>
          </a:bodyPr>
          <a:lstStyle/>
          <a:p>
            <a:r>
              <a:rPr lang="en-US" dirty="0"/>
              <a:t>89% of people living in the U.S. have experienced at least one traumatic event in their lifetime</a:t>
            </a:r>
            <a:r>
              <a:rPr lang="en-US" baseline="30000" dirty="0"/>
              <a:t>1</a:t>
            </a:r>
          </a:p>
          <a:p>
            <a:endParaRPr lang="en-US" baseline="30000" dirty="0"/>
          </a:p>
          <a:p>
            <a:r>
              <a:rPr lang="en-US" dirty="0"/>
              <a:t>Trauma has been associated with chronic mental and physical health conditions such as substance use, depression, diabetes, and cardiovascular disease</a:t>
            </a:r>
            <a:r>
              <a:rPr lang="en-US" baseline="30000" dirty="0"/>
              <a:t>2</a:t>
            </a:r>
            <a:r>
              <a:rPr lang="en-US" dirty="0"/>
              <a:t> as well as an increase in mortality</a:t>
            </a:r>
            <a:r>
              <a:rPr lang="en-US" baseline="30000" dirty="0"/>
              <a:t>3</a:t>
            </a:r>
          </a:p>
          <a:p>
            <a:endParaRPr lang="en-US" baseline="30000" dirty="0"/>
          </a:p>
          <a:p>
            <a:r>
              <a:rPr lang="en-US" dirty="0"/>
              <a:t>Victims of trauma feel a deprived sense of safety, autonomy, and trust, which can affect their relationship with the healthcare system and their providers</a:t>
            </a:r>
          </a:p>
          <a:p>
            <a:endParaRPr lang="en-US" dirty="0"/>
          </a:p>
        </p:txBody>
      </p:sp>
      <p:sp>
        <p:nvSpPr>
          <p:cNvPr id="4" name="Footer Placeholder 3"/>
          <p:cNvSpPr>
            <a:spLocks noGrp="1"/>
          </p:cNvSpPr>
          <p:nvPr>
            <p:ph type="ftr" sz="quarter" idx="11"/>
          </p:nvPr>
        </p:nvSpPr>
        <p:spPr>
          <a:xfrm rot="16200000">
            <a:off x="6596310" y="3058161"/>
            <a:ext cx="4348481" cy="365760"/>
          </a:xfrm>
        </p:spPr>
        <p:txBody>
          <a:bodyPr/>
          <a:lstStyle/>
          <a:p>
            <a:pPr algn="l">
              <a:buClr>
                <a:srgbClr val="ED1C24"/>
              </a:buClr>
            </a:pPr>
            <a:r>
              <a:rPr lang="en-US" sz="1100" dirty="0"/>
              <a:t>1 – Kilpatrick DG et al. (O2013); 2 – SAMHSA Trauma and Violence (2015); 3 </a:t>
            </a:r>
            <a:r>
              <a:rPr lang="mr-IN" sz="1100" dirty="0"/>
              <a:t>–</a:t>
            </a:r>
            <a:r>
              <a:rPr lang="en-US" sz="1100" dirty="0"/>
              <a:t> McFarlane A (2010)</a:t>
            </a:r>
          </a:p>
        </p:txBody>
      </p:sp>
    </p:spTree>
    <p:extLst>
      <p:ext uri="{BB962C8B-B14F-4D97-AF65-F5344CB8AC3E}">
        <p14:creationId xmlns:p14="http://schemas.microsoft.com/office/powerpoint/2010/main" val="2021240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Exam</a:t>
            </a:r>
          </a:p>
        </p:txBody>
      </p:sp>
      <p:sp>
        <p:nvSpPr>
          <p:cNvPr id="3" name="Content Placeholder 2"/>
          <p:cNvSpPr>
            <a:spLocks noGrp="1"/>
          </p:cNvSpPr>
          <p:nvPr>
            <p:ph idx="1"/>
          </p:nvPr>
        </p:nvSpPr>
        <p:spPr/>
        <p:txBody>
          <a:bodyPr/>
          <a:lstStyle/>
          <a:p>
            <a:r>
              <a:rPr lang="en-US" dirty="0"/>
              <a:t>Express thanks </a:t>
            </a:r>
          </a:p>
          <a:p>
            <a:r>
              <a:rPr lang="en-US" dirty="0">
                <a:solidFill>
                  <a:schemeClr val="tx1">
                    <a:lumMod val="50000"/>
                    <a:lumOff val="50000"/>
                  </a:schemeClr>
                </a:solidFill>
              </a:rPr>
              <a:t>Discuss results</a:t>
            </a:r>
          </a:p>
          <a:p>
            <a:r>
              <a:rPr lang="en-US" dirty="0">
                <a:solidFill>
                  <a:schemeClr val="tx1">
                    <a:lumMod val="50000"/>
                    <a:lumOff val="50000"/>
                  </a:schemeClr>
                </a:solidFill>
              </a:rPr>
              <a:t>Ask for questions </a:t>
            </a:r>
          </a:p>
          <a:p>
            <a:endParaRPr lang="en-US" dirty="0"/>
          </a:p>
        </p:txBody>
      </p:sp>
      <p:sp>
        <p:nvSpPr>
          <p:cNvPr id="4" name="Rounded Rectangular Callout 3"/>
          <p:cNvSpPr/>
          <p:nvPr/>
        </p:nvSpPr>
        <p:spPr>
          <a:xfrm>
            <a:off x="4130899" y="25146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Thanks very much for coming to this appointment and for helping me perform a thorough physical exam.</a:t>
            </a:r>
          </a:p>
        </p:txBody>
      </p:sp>
    </p:spTree>
    <p:extLst>
      <p:ext uri="{BB962C8B-B14F-4D97-AF65-F5344CB8AC3E}">
        <p14:creationId xmlns:p14="http://schemas.microsoft.com/office/powerpoint/2010/main" val="1496980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Express thanks </a:t>
            </a:r>
          </a:p>
          <a:p>
            <a:r>
              <a:rPr lang="en-US" dirty="0"/>
              <a:t>Discuss results</a:t>
            </a:r>
          </a:p>
          <a:p>
            <a:r>
              <a:rPr lang="en-US" dirty="0">
                <a:solidFill>
                  <a:schemeClr val="tx1">
                    <a:lumMod val="50000"/>
                    <a:lumOff val="50000"/>
                  </a:schemeClr>
                </a:solidFill>
              </a:rPr>
              <a:t>Ask for questions </a:t>
            </a:r>
          </a:p>
          <a:p>
            <a:endParaRPr lang="en-US" dirty="0"/>
          </a:p>
        </p:txBody>
      </p:sp>
      <p:sp>
        <p:nvSpPr>
          <p:cNvPr id="4" name="Rounded Rectangular Callout 3"/>
          <p:cNvSpPr/>
          <p:nvPr/>
        </p:nvSpPr>
        <p:spPr>
          <a:xfrm>
            <a:off x="4130899" y="25146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 lungs sound clear, which is good news. You do not need a chest x-ray, and you do not have pneumonia.</a:t>
            </a:r>
          </a:p>
        </p:txBody>
      </p:sp>
    </p:spTree>
    <p:extLst>
      <p:ext uri="{BB962C8B-B14F-4D97-AF65-F5344CB8AC3E}">
        <p14:creationId xmlns:p14="http://schemas.microsoft.com/office/powerpoint/2010/main" val="1363872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Express thanks </a:t>
            </a:r>
          </a:p>
          <a:p>
            <a:r>
              <a:rPr lang="en-US" dirty="0"/>
              <a:t>Discuss results</a:t>
            </a:r>
          </a:p>
          <a:p>
            <a:r>
              <a:rPr lang="en-US" dirty="0">
                <a:solidFill>
                  <a:schemeClr val="tx1">
                    <a:lumMod val="50000"/>
                    <a:lumOff val="50000"/>
                  </a:schemeClr>
                </a:solidFill>
              </a:rPr>
              <a:t>Ask for questions </a:t>
            </a:r>
          </a:p>
          <a:p>
            <a:endParaRPr lang="en-US" dirty="0"/>
          </a:p>
        </p:txBody>
      </p:sp>
      <p:sp>
        <p:nvSpPr>
          <p:cNvPr id="4" name="Rounded Rectangular Callout 3"/>
          <p:cNvSpPr/>
          <p:nvPr/>
        </p:nvSpPr>
        <p:spPr>
          <a:xfrm>
            <a:off x="4130899" y="25146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(Alternatively). I did hear some crackling noises over the right side of the lungs. We sometimes hear this in patients with pneumonia. I’ll discuss this with my mentor. We might get a chest x-ray, just to be sure. </a:t>
            </a:r>
          </a:p>
        </p:txBody>
      </p:sp>
    </p:spTree>
    <p:extLst>
      <p:ext uri="{BB962C8B-B14F-4D97-AF65-F5344CB8AC3E}">
        <p14:creationId xmlns:p14="http://schemas.microsoft.com/office/powerpoint/2010/main" val="117087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the Exam</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Express thanks </a:t>
            </a:r>
          </a:p>
          <a:p>
            <a:r>
              <a:rPr lang="en-US" dirty="0">
                <a:solidFill>
                  <a:schemeClr val="tx1">
                    <a:lumMod val="50000"/>
                    <a:lumOff val="50000"/>
                  </a:schemeClr>
                </a:solidFill>
              </a:rPr>
              <a:t>Discuss results </a:t>
            </a:r>
          </a:p>
          <a:p>
            <a:r>
              <a:rPr lang="en-US" dirty="0"/>
              <a:t>Ask for questions</a:t>
            </a:r>
          </a:p>
          <a:p>
            <a:endParaRPr lang="en-US" dirty="0"/>
          </a:p>
        </p:txBody>
      </p:sp>
      <p:sp>
        <p:nvSpPr>
          <p:cNvPr id="4" name="Rounded Rectangular Callout 3"/>
          <p:cNvSpPr/>
          <p:nvPr/>
        </p:nvSpPr>
        <p:spPr>
          <a:xfrm>
            <a:off x="4130899" y="2514600"/>
            <a:ext cx="3429000" cy="25146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What questions do you have?</a:t>
            </a:r>
          </a:p>
        </p:txBody>
      </p:sp>
    </p:spTree>
    <p:extLst>
      <p:ext uri="{BB962C8B-B14F-4D97-AF65-F5344CB8AC3E}">
        <p14:creationId xmlns:p14="http://schemas.microsoft.com/office/powerpoint/2010/main" val="4037554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5000" y="410817"/>
            <a:ext cx="3080331" cy="3505200"/>
          </a:xfrm>
        </p:spPr>
        <p:txBody>
          <a:bodyPr>
            <a:normAutofit/>
          </a:bodyPr>
          <a:lstStyle/>
          <a:p>
            <a:pPr marL="114300" indent="0">
              <a:buNone/>
            </a:pPr>
            <a:r>
              <a:rPr lang="en-US" sz="2000" b="1" dirty="0"/>
              <a:t>BEFORE the exam: </a:t>
            </a:r>
          </a:p>
          <a:p>
            <a:pPr lvl="1"/>
            <a:r>
              <a:rPr lang="en-US" sz="1800" dirty="0"/>
              <a:t>Check non-</a:t>
            </a:r>
            <a:r>
              <a:rPr lang="en-US" sz="1800" dirty="0" err="1"/>
              <a:t>verbals</a:t>
            </a:r>
            <a:r>
              <a:rPr lang="en-US" sz="1800" dirty="0"/>
              <a:t> </a:t>
            </a:r>
          </a:p>
          <a:p>
            <a:pPr lvl="1"/>
            <a:r>
              <a:rPr lang="en-US" sz="1800" dirty="0"/>
              <a:t>Set an agenda</a:t>
            </a:r>
          </a:p>
          <a:p>
            <a:pPr lvl="1"/>
            <a:r>
              <a:rPr lang="en-US" sz="1800" dirty="0"/>
              <a:t>Make it standard</a:t>
            </a:r>
          </a:p>
          <a:p>
            <a:pPr lvl="1"/>
            <a:r>
              <a:rPr lang="en-US" sz="1800" dirty="0"/>
              <a:t>Identify concerns</a:t>
            </a:r>
          </a:p>
          <a:p>
            <a:pPr lvl="1"/>
            <a:r>
              <a:rPr lang="en-US" sz="1800" dirty="0"/>
              <a:t>Ask about comfort</a:t>
            </a:r>
          </a:p>
          <a:p>
            <a:pPr lvl="1"/>
            <a:r>
              <a:rPr lang="en-US" sz="1800" dirty="0"/>
              <a:t>Offer chaperone</a:t>
            </a:r>
          </a:p>
          <a:p>
            <a:endParaRPr lang="en-US" sz="2000" dirty="0"/>
          </a:p>
          <a:p>
            <a:endParaRPr lang="en-US" sz="2000" dirty="0"/>
          </a:p>
          <a:p>
            <a:endParaRPr lang="en-US" sz="2000" dirty="0"/>
          </a:p>
        </p:txBody>
      </p:sp>
      <p:sp>
        <p:nvSpPr>
          <p:cNvPr id="6" name="Content Placeholder 2"/>
          <p:cNvSpPr txBox="1">
            <a:spLocks/>
          </p:cNvSpPr>
          <p:nvPr/>
        </p:nvSpPr>
        <p:spPr>
          <a:xfrm>
            <a:off x="2514600" y="1922284"/>
            <a:ext cx="3641435" cy="3405809"/>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en-US" sz="2000" b="1" dirty="0"/>
              <a:t>DURING the exam: </a:t>
            </a:r>
          </a:p>
          <a:p>
            <a:pPr lvl="1"/>
            <a:r>
              <a:rPr lang="en-US" sz="1800" dirty="0"/>
              <a:t>Attend to draping and modesty</a:t>
            </a:r>
          </a:p>
          <a:p>
            <a:pPr lvl="1"/>
            <a:r>
              <a:rPr lang="en-US" sz="1800" dirty="0"/>
              <a:t>Introduce exam components</a:t>
            </a:r>
          </a:p>
          <a:p>
            <a:pPr lvl="1"/>
            <a:r>
              <a:rPr lang="en-US" sz="1800" dirty="0"/>
              <a:t>Explain why </a:t>
            </a:r>
          </a:p>
          <a:p>
            <a:pPr lvl="1"/>
            <a:r>
              <a:rPr lang="en-US" sz="1800" dirty="0"/>
              <a:t>Ask permission </a:t>
            </a:r>
          </a:p>
          <a:p>
            <a:pPr lvl="1"/>
            <a:r>
              <a:rPr lang="en-US" sz="1800" dirty="0"/>
              <a:t>Stay within eyesight</a:t>
            </a:r>
          </a:p>
          <a:p>
            <a:pPr lvl="1"/>
            <a:r>
              <a:rPr lang="en-US" sz="1800" dirty="0"/>
              <a:t>Respect personal space</a:t>
            </a:r>
          </a:p>
          <a:p>
            <a:pPr lvl="1"/>
            <a:r>
              <a:rPr lang="en-US" sz="1800" dirty="0"/>
              <a:t>Use simple, clinical language</a:t>
            </a:r>
          </a:p>
          <a:p>
            <a:pPr lvl="1"/>
            <a:r>
              <a:rPr lang="en-US" sz="1800" dirty="0"/>
              <a:t>Check in </a:t>
            </a:r>
          </a:p>
          <a:p>
            <a:pPr lvl="1"/>
            <a:r>
              <a:rPr lang="en-US" sz="1800" dirty="0"/>
              <a:t>Use professional touch</a:t>
            </a:r>
          </a:p>
          <a:p>
            <a:pPr lvl="1"/>
            <a:r>
              <a:rPr lang="en-US" sz="1800" dirty="0"/>
              <a:t>Be efficient</a:t>
            </a:r>
          </a:p>
          <a:p>
            <a:endParaRPr lang="en-US" sz="2000" dirty="0"/>
          </a:p>
          <a:p>
            <a:endParaRPr lang="en-US" sz="2000" dirty="0"/>
          </a:p>
          <a:p>
            <a:endParaRPr lang="en-US" sz="2000" dirty="0"/>
          </a:p>
        </p:txBody>
      </p:sp>
      <p:sp>
        <p:nvSpPr>
          <p:cNvPr id="7" name="Content Placeholder 2"/>
          <p:cNvSpPr txBox="1">
            <a:spLocks/>
          </p:cNvSpPr>
          <p:nvPr/>
        </p:nvSpPr>
        <p:spPr>
          <a:xfrm>
            <a:off x="6019800" y="4630770"/>
            <a:ext cx="2598882" cy="247325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en-US" sz="2000" b="1" dirty="0"/>
              <a:t>AFTER the exam: </a:t>
            </a:r>
          </a:p>
          <a:p>
            <a:pPr lvl="1"/>
            <a:r>
              <a:rPr lang="en-US" sz="1800" dirty="0"/>
              <a:t>Express thanks </a:t>
            </a:r>
          </a:p>
          <a:p>
            <a:pPr lvl="1"/>
            <a:r>
              <a:rPr lang="en-US" sz="1800" dirty="0"/>
              <a:t>Discuss results</a:t>
            </a:r>
          </a:p>
          <a:p>
            <a:pPr lvl="1"/>
            <a:r>
              <a:rPr lang="en-US" sz="1800" dirty="0"/>
              <a:t>Ask for questions </a:t>
            </a:r>
          </a:p>
          <a:p>
            <a:endParaRPr lang="en-US" sz="2000" dirty="0"/>
          </a:p>
          <a:p>
            <a:endParaRPr lang="en-US" sz="2000" dirty="0"/>
          </a:p>
          <a:p>
            <a:endParaRPr lang="en-US" sz="2000" dirty="0"/>
          </a:p>
        </p:txBody>
      </p:sp>
      <p:cxnSp>
        <p:nvCxnSpPr>
          <p:cNvPr id="5" name="Straight Connector 4"/>
          <p:cNvCxnSpPr/>
          <p:nvPr/>
        </p:nvCxnSpPr>
        <p:spPr>
          <a:xfrm flipH="1">
            <a:off x="2514600" y="410817"/>
            <a:ext cx="61291" cy="54565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096000" y="515538"/>
            <a:ext cx="61291" cy="54565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15200" y="6642556"/>
            <a:ext cx="1371600" cy="215444"/>
          </a:xfrm>
          <a:prstGeom prst="rect">
            <a:avLst/>
          </a:prstGeom>
          <a:noFill/>
        </p:spPr>
        <p:txBody>
          <a:bodyPr wrap="square" rtlCol="0">
            <a:spAutoFit/>
          </a:bodyPr>
          <a:lstStyle/>
          <a:p>
            <a:r>
              <a:rPr lang="en-US" sz="800" dirty="0"/>
              <a:t>Copyright 2017</a:t>
            </a:r>
            <a:r>
              <a:rPr lang="en-US" sz="800" baseline="0" dirty="0"/>
              <a:t> </a:t>
            </a:r>
            <a:r>
              <a:rPr lang="en-US" sz="800" baseline="0" dirty="0" err="1"/>
              <a:t>Elisseou</a:t>
            </a:r>
            <a:endParaRPr lang="en-US" sz="800" dirty="0"/>
          </a:p>
        </p:txBody>
      </p:sp>
    </p:spTree>
    <p:extLst>
      <p:ext uri="{BB962C8B-B14F-4D97-AF65-F5344CB8AC3E}">
        <p14:creationId xmlns:p14="http://schemas.microsoft.com/office/powerpoint/2010/main" val="708322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0070C0"/>
                </a:solidFill>
              </a:rPr>
              <a:t>Questions?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918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Trauma-Informed Care </a:t>
            </a:r>
          </a:p>
        </p:txBody>
      </p:sp>
      <p:sp>
        <p:nvSpPr>
          <p:cNvPr id="3" name="Content Placeholder 2"/>
          <p:cNvSpPr>
            <a:spLocks noGrp="1"/>
          </p:cNvSpPr>
          <p:nvPr>
            <p:ph idx="1"/>
          </p:nvPr>
        </p:nvSpPr>
        <p:spPr/>
        <p:txBody>
          <a:bodyPr/>
          <a:lstStyle/>
          <a:p>
            <a:r>
              <a:rPr lang="en-US" dirty="0"/>
              <a:t>An organizational structure and treatment </a:t>
            </a:r>
            <a:r>
              <a:rPr lang="en-US" b="1" dirty="0">
                <a:solidFill>
                  <a:srgbClr val="0070C0"/>
                </a:solidFill>
              </a:rPr>
              <a:t>framework</a:t>
            </a:r>
            <a:r>
              <a:rPr lang="en-US" dirty="0">
                <a:solidFill>
                  <a:srgbClr val="0070C0"/>
                </a:solidFill>
              </a:rPr>
              <a:t> </a:t>
            </a:r>
            <a:r>
              <a:rPr lang="en-US" dirty="0"/>
              <a:t>that involves understanding, recognizing, and responding to the effects of all types of trauma</a:t>
            </a:r>
          </a:p>
          <a:p>
            <a:endParaRPr lang="en-US" dirty="0"/>
          </a:p>
          <a:p>
            <a:r>
              <a:rPr lang="en-US" dirty="0"/>
              <a:t>Emphasizes physical, psychological and emotional </a:t>
            </a:r>
            <a:r>
              <a:rPr lang="en-US" b="1" dirty="0">
                <a:solidFill>
                  <a:srgbClr val="0070C0"/>
                </a:solidFill>
              </a:rPr>
              <a:t>safety</a:t>
            </a:r>
            <a:r>
              <a:rPr lang="en-US" dirty="0">
                <a:solidFill>
                  <a:srgbClr val="0070C0"/>
                </a:solidFill>
              </a:rPr>
              <a:t> </a:t>
            </a:r>
            <a:r>
              <a:rPr lang="en-US" dirty="0"/>
              <a:t>for patients and providers, and helps survivors rebuild a sense of control and empowerment</a:t>
            </a:r>
          </a:p>
          <a:p>
            <a:endParaRPr lang="en-US" dirty="0"/>
          </a:p>
          <a:p>
            <a:r>
              <a:rPr lang="en-US" dirty="0"/>
              <a:t>Principles can be applied </a:t>
            </a:r>
            <a:r>
              <a:rPr lang="en-US" b="1" dirty="0">
                <a:solidFill>
                  <a:srgbClr val="0070C0"/>
                </a:solidFill>
              </a:rPr>
              <a:t>universally</a:t>
            </a:r>
            <a:r>
              <a:rPr lang="en-US" dirty="0">
                <a:solidFill>
                  <a:srgbClr val="0070C0"/>
                </a:solidFill>
              </a:rPr>
              <a:t> </a:t>
            </a:r>
            <a:r>
              <a:rPr lang="en-US" dirty="0"/>
              <a:t>to all clinical interactions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a:xfrm rot="16200000">
            <a:off x="7167810" y="4081779"/>
            <a:ext cx="3205481" cy="365760"/>
          </a:xfrm>
        </p:spPr>
        <p:txBody>
          <a:bodyPr/>
          <a:lstStyle/>
          <a:p>
            <a:r>
              <a:rPr lang="en-US" sz="1100" dirty="0"/>
              <a:t>http://</a:t>
            </a:r>
            <a:r>
              <a:rPr lang="en-US" sz="1100" dirty="0" err="1"/>
              <a:t>www.traumainformedcareproject.org</a:t>
            </a:r>
            <a:r>
              <a:rPr lang="en-US" sz="1100" dirty="0"/>
              <a:t>/</a:t>
            </a:r>
          </a:p>
        </p:txBody>
      </p:sp>
    </p:spTree>
    <p:extLst>
      <p:ext uri="{BB962C8B-B14F-4D97-AF65-F5344CB8AC3E}">
        <p14:creationId xmlns:p14="http://schemas.microsoft.com/office/powerpoint/2010/main" val="205331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7848600" cy="1143000"/>
          </a:xfrm>
        </p:spPr>
        <p:txBody>
          <a:bodyPr/>
          <a:lstStyle/>
          <a:p>
            <a:r>
              <a:rPr lang="en-US" dirty="0"/>
              <a:t>Trauma-Informed Care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447459015"/>
              </p:ext>
            </p:extLst>
          </p:nvPr>
        </p:nvGraphicFramePr>
        <p:xfrm>
          <a:off x="533400" y="1828800"/>
          <a:ext cx="7315200" cy="4608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3"/>
          <p:cNvSpPr>
            <a:spLocks noGrp="1"/>
          </p:cNvSpPr>
          <p:nvPr>
            <p:ph type="ftr" sz="quarter" idx="11"/>
          </p:nvPr>
        </p:nvSpPr>
        <p:spPr>
          <a:xfrm rot="16200000">
            <a:off x="8044110" y="4805679"/>
            <a:ext cx="1452881" cy="365760"/>
          </a:xfrm>
        </p:spPr>
        <p:txBody>
          <a:bodyPr/>
          <a:lstStyle/>
          <a:p>
            <a:pPr>
              <a:buClr>
                <a:srgbClr val="ED1C24"/>
              </a:buClr>
            </a:pPr>
            <a:r>
              <a:rPr lang="en-US" sz="1100" dirty="0"/>
              <a:t>www.samhsa.gov</a:t>
            </a:r>
          </a:p>
        </p:txBody>
      </p:sp>
      <p:sp>
        <p:nvSpPr>
          <p:cNvPr id="10" name="TextBox 9"/>
          <p:cNvSpPr txBox="1"/>
          <p:nvPr/>
        </p:nvSpPr>
        <p:spPr>
          <a:xfrm>
            <a:off x="359229" y="1291987"/>
            <a:ext cx="7620000" cy="369332"/>
          </a:xfrm>
          <a:prstGeom prst="rect">
            <a:avLst/>
          </a:prstGeom>
          <a:noFill/>
        </p:spPr>
        <p:txBody>
          <a:bodyPr wrap="square" rtlCol="0">
            <a:spAutoFit/>
          </a:bodyPr>
          <a:lstStyle/>
          <a:p>
            <a:r>
              <a:rPr lang="en-US" dirty="0"/>
              <a:t>A trauma-informed program, organization, or system: </a:t>
            </a:r>
          </a:p>
        </p:txBody>
      </p:sp>
    </p:spTree>
    <p:extLst>
      <p:ext uri="{BB962C8B-B14F-4D97-AF65-F5344CB8AC3E}">
        <p14:creationId xmlns:p14="http://schemas.microsoft.com/office/powerpoint/2010/main" val="1457915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Examination</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b="1" dirty="0"/>
          </a:p>
          <a:p>
            <a:pPr marL="114300" indent="0" algn="ctr">
              <a:buNone/>
            </a:pPr>
            <a:r>
              <a:rPr lang="en-US" dirty="0"/>
              <a:t>Safe, comfortable experience for all patients, including those with a history of trauma</a:t>
            </a:r>
          </a:p>
        </p:txBody>
      </p:sp>
      <p:graphicFrame>
        <p:nvGraphicFramePr>
          <p:cNvPr id="4" name="Diagram 3"/>
          <p:cNvGraphicFramePr/>
          <p:nvPr>
            <p:extLst>
              <p:ext uri="{D42A27DB-BD31-4B8C-83A1-F6EECF244321}">
                <p14:modId xmlns:p14="http://schemas.microsoft.com/office/powerpoint/2010/main" val="136414771"/>
              </p:ext>
            </p:extLst>
          </p:nvPr>
        </p:nvGraphicFramePr>
        <p:xfrm>
          <a:off x="1091513" y="102870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657600" y="4191000"/>
            <a:ext cx="1371600" cy="523220"/>
          </a:xfrm>
          <a:prstGeom prst="rect">
            <a:avLst/>
          </a:prstGeom>
          <a:noFill/>
        </p:spPr>
        <p:txBody>
          <a:bodyPr wrap="square" rtlCol="0">
            <a:spAutoFit/>
          </a:bodyPr>
          <a:lstStyle/>
          <a:p>
            <a:r>
              <a:rPr lang="en-US" sz="2800" b="1"/>
              <a:t>GOAL</a:t>
            </a:r>
          </a:p>
        </p:txBody>
      </p:sp>
      <p:cxnSp>
        <p:nvCxnSpPr>
          <p:cNvPr id="7" name="Straight Arrow Connector 6"/>
          <p:cNvCxnSpPr/>
          <p:nvPr/>
        </p:nvCxnSpPr>
        <p:spPr>
          <a:xfrm>
            <a:off x="4191000" y="4714220"/>
            <a:ext cx="0" cy="37848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44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11069</TotalTime>
  <Words>4522</Words>
  <Application>Microsoft Office PowerPoint</Application>
  <PresentationFormat>On-screen Show (4:3)</PresentationFormat>
  <Paragraphs>598</Paragraphs>
  <Slides>65</Slides>
  <Notes>64</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Adjacency</vt:lpstr>
      <vt:lpstr>Trauma-Informed Physical Examination: Practicing Sensitivity</vt:lpstr>
      <vt:lpstr>PowerPoint Presentation</vt:lpstr>
      <vt:lpstr>Objectives</vt:lpstr>
      <vt:lpstr>Trauma</vt:lpstr>
      <vt:lpstr>Trauma</vt:lpstr>
      <vt:lpstr>Trauma</vt:lpstr>
      <vt:lpstr>Trauma-Informed Care </vt:lpstr>
      <vt:lpstr>Trauma-Informed Care</vt:lpstr>
      <vt:lpstr>Physical Examination</vt:lpstr>
      <vt:lpstr>Patient Quotes</vt:lpstr>
      <vt:lpstr>What Does Trauma Look Like?</vt:lpstr>
      <vt:lpstr>Trauma-Informed Physical Exam</vt:lpstr>
      <vt:lpstr>PowerPoint Presentation</vt:lpstr>
      <vt:lpstr>Before the Exam</vt:lpstr>
      <vt:lpstr>Before the Exam</vt:lpstr>
      <vt:lpstr>Before the Exam</vt:lpstr>
      <vt:lpstr>Non-Verbals</vt:lpstr>
      <vt:lpstr>What Should I Do If…</vt:lpstr>
      <vt:lpstr>What Should I Do If…</vt:lpstr>
      <vt:lpstr>Before the Exam</vt:lpstr>
      <vt:lpstr>Before the Exam</vt:lpstr>
      <vt:lpstr>Before the Exam</vt:lpstr>
      <vt:lpstr>Before the Exam</vt:lpstr>
      <vt:lpstr>Before the Exam</vt:lpstr>
      <vt:lpstr>During the Exam</vt:lpstr>
      <vt:lpstr>During the Exam</vt:lpstr>
      <vt:lpstr>During the Exam</vt:lpstr>
      <vt:lpstr>During the Exam</vt:lpstr>
      <vt:lpstr>Draping and Modesty</vt:lpstr>
      <vt:lpstr>Draping and Modesty</vt:lpstr>
      <vt:lpstr>During the Exam</vt:lpstr>
      <vt:lpstr>During the Exam</vt:lpstr>
      <vt:lpstr>During the Exam</vt:lpstr>
      <vt:lpstr>During the Exam</vt:lpstr>
      <vt:lpstr>Stay Within Eyesight</vt:lpstr>
      <vt:lpstr>Stay Within Eyesight</vt:lpstr>
      <vt:lpstr>Stay Within Eyesight</vt:lpstr>
      <vt:lpstr>Stay Within Eyesight</vt:lpstr>
      <vt:lpstr>During the Exam</vt:lpstr>
      <vt:lpstr>Respect Personal Space</vt:lpstr>
      <vt:lpstr>Respect Personal Space</vt:lpstr>
      <vt:lpstr>Respect Personal Space</vt:lpstr>
      <vt:lpstr>Respect Personal Space</vt:lpstr>
      <vt:lpstr>During the Exam</vt:lpstr>
      <vt:lpstr>Simple, Clinical Language</vt:lpstr>
      <vt:lpstr>Simple, Clinical Language</vt:lpstr>
      <vt:lpstr>Simple, Clinical Language</vt:lpstr>
      <vt:lpstr>Simple, Clinical Language</vt:lpstr>
      <vt:lpstr>Simple, Clinical Language</vt:lpstr>
      <vt:lpstr>Simple, Clinical Language</vt:lpstr>
      <vt:lpstr>Simple, Clinical Language</vt:lpstr>
      <vt:lpstr>During the Exam</vt:lpstr>
      <vt:lpstr>During the Exam</vt:lpstr>
      <vt:lpstr>Professional Touch</vt:lpstr>
      <vt:lpstr>During the Exam</vt:lpstr>
      <vt:lpstr>Be Efficient</vt:lpstr>
      <vt:lpstr>After the Exam</vt:lpstr>
      <vt:lpstr>After the Exam</vt:lpstr>
      <vt:lpstr>After the Exam</vt:lpstr>
      <vt:lpstr>After the Exam</vt:lpstr>
      <vt:lpstr>After the Exam</vt:lpstr>
      <vt:lpstr>After the Exam</vt:lpstr>
      <vt:lpstr>After the Exam</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Exam: Practicing Sensitivity</dc:title>
  <dc:creator>Class of 2014</dc:creator>
  <cp:lastModifiedBy>Elisseou, Sadie</cp:lastModifiedBy>
  <cp:revision>307</cp:revision>
  <cp:lastPrinted>2016-11-08T20:12:20Z</cp:lastPrinted>
  <dcterms:created xsi:type="dcterms:W3CDTF">2016-10-25T23:45:59Z</dcterms:created>
  <dcterms:modified xsi:type="dcterms:W3CDTF">2019-11-18T05:22:48Z</dcterms:modified>
</cp:coreProperties>
</file>