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5" r:id="rId1"/>
  </p:sldMasterIdLst>
  <p:notesMasterIdLst>
    <p:notesMasterId r:id="rId24"/>
  </p:notesMasterIdLst>
  <p:handoutMasterIdLst>
    <p:handoutMasterId r:id="rId25"/>
  </p:handoutMasterIdLst>
  <p:sldIdLst>
    <p:sldId id="1282" r:id="rId2"/>
    <p:sldId id="1064" r:id="rId3"/>
    <p:sldId id="263" r:id="rId4"/>
    <p:sldId id="291" r:id="rId5"/>
    <p:sldId id="281" r:id="rId6"/>
    <p:sldId id="1080" r:id="rId7"/>
    <p:sldId id="463" r:id="rId8"/>
    <p:sldId id="448" r:id="rId9"/>
    <p:sldId id="1062" r:id="rId10"/>
    <p:sldId id="484" r:id="rId11"/>
    <p:sldId id="1063" r:id="rId12"/>
    <p:sldId id="572" r:id="rId13"/>
    <p:sldId id="571" r:id="rId14"/>
    <p:sldId id="575" r:id="rId15"/>
    <p:sldId id="471" r:id="rId16"/>
    <p:sldId id="1073" r:id="rId17"/>
    <p:sldId id="1075" r:id="rId18"/>
    <p:sldId id="1059" r:id="rId19"/>
    <p:sldId id="302" r:id="rId20"/>
    <p:sldId id="417" r:id="rId21"/>
    <p:sldId id="1070" r:id="rId22"/>
    <p:sldId id="1065" r:id="rId23"/>
  </p:sldIdLst>
  <p:sldSz cx="12192000" cy="6858000"/>
  <p:notesSz cx="6858000" cy="19812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84C6"/>
    <a:srgbClr val="2B98D3"/>
    <a:srgbClr val="4BBBEC"/>
    <a:srgbClr val="5085C8"/>
    <a:srgbClr val="B3D338"/>
    <a:srgbClr val="EA9A2D"/>
    <a:srgbClr val="649E39"/>
    <a:srgbClr val="F26822"/>
    <a:srgbClr val="E9B12B"/>
    <a:srgbClr val="CE1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52C33-F424-47AB-AC2E-5A5DB479A6E5}" v="31" dt="2019-11-15T13:54:57.498"/>
    <p1510:client id="{C9738D22-19C0-40B3-8E34-78C2240E915F}" v="73" dt="2019-11-14T14:03:51.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294" autoAdjust="0"/>
  </p:normalViewPr>
  <p:slideViewPr>
    <p:cSldViewPr snapToGrid="0" snapToObjects="1">
      <p:cViewPr varScale="1">
        <p:scale>
          <a:sx n="48" d="100"/>
          <a:sy n="48" d="100"/>
        </p:scale>
        <p:origin x="1958"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B6298-416D-4978-BA92-51650EF50ADF}" type="doc">
      <dgm:prSet loTypeId="urn:microsoft.com/office/officeart/2005/8/layout/venn1" loCatId="relationship" qsTypeId="urn:microsoft.com/office/officeart/2005/8/quickstyle/simple1" qsCatId="simple" csTypeId="urn:microsoft.com/office/officeart/2005/8/colors/accent1_2" csCatId="accent1" phldr="1"/>
      <dgm:spPr/>
    </dgm:pt>
    <dgm:pt modelId="{A689F3C5-7EA9-40D3-8EF4-68AB47D76355}">
      <dgm:prSet phldrT="[Text]" custT="1"/>
      <dgm:spPr>
        <a:solidFill>
          <a:schemeClr val="bg2">
            <a:lumMod val="75000"/>
            <a:alpha val="50000"/>
          </a:schemeClr>
        </a:solidFill>
      </dgm:spPr>
      <dgm:t>
        <a:bodyPr/>
        <a:lstStyle/>
        <a:p>
          <a:r>
            <a:rPr lang="en-US" sz="4000" b="1" dirty="0"/>
            <a:t>P</a:t>
          </a:r>
          <a:r>
            <a:rPr lang="en-US" sz="2400" b="1" dirty="0"/>
            <a:t>artnership</a:t>
          </a:r>
        </a:p>
      </dgm:t>
    </dgm:pt>
    <dgm:pt modelId="{3694ED83-B06A-41BC-8DE6-87DEFBF0C76A}" type="parTrans" cxnId="{DD4D75B1-702E-45B4-9EEC-D2802830BB6F}">
      <dgm:prSet/>
      <dgm:spPr/>
      <dgm:t>
        <a:bodyPr/>
        <a:lstStyle/>
        <a:p>
          <a:endParaRPr lang="en-US"/>
        </a:p>
      </dgm:t>
    </dgm:pt>
    <dgm:pt modelId="{55D5F888-00C4-4E4E-824F-56BD90E957C8}" type="sibTrans" cxnId="{DD4D75B1-702E-45B4-9EEC-D2802830BB6F}">
      <dgm:prSet/>
      <dgm:spPr/>
      <dgm:t>
        <a:bodyPr/>
        <a:lstStyle/>
        <a:p>
          <a:endParaRPr lang="en-US"/>
        </a:p>
      </dgm:t>
    </dgm:pt>
    <dgm:pt modelId="{B89EBB5A-D9E4-4FD4-B7F2-A14ADE5BFE74}">
      <dgm:prSet phldrT="[Text]" custT="1"/>
      <dgm:spPr>
        <a:solidFill>
          <a:srgbClr val="92D050">
            <a:alpha val="50000"/>
          </a:srgbClr>
        </a:solidFill>
      </dgm:spPr>
      <dgm:t>
        <a:bodyPr/>
        <a:lstStyle/>
        <a:p>
          <a:r>
            <a:rPr lang="en-US" sz="4000" b="1" dirty="0"/>
            <a:t>E</a:t>
          </a:r>
          <a:r>
            <a:rPr lang="en-US" sz="2400" b="1" dirty="0"/>
            <a:t>vocation</a:t>
          </a:r>
        </a:p>
      </dgm:t>
    </dgm:pt>
    <dgm:pt modelId="{0BD659FC-09FA-4710-BAAD-22C7020C68F1}" type="parTrans" cxnId="{D0B69600-BDD0-4DF5-86CD-1C2D87AC53C5}">
      <dgm:prSet/>
      <dgm:spPr/>
      <dgm:t>
        <a:bodyPr/>
        <a:lstStyle/>
        <a:p>
          <a:endParaRPr lang="en-US"/>
        </a:p>
      </dgm:t>
    </dgm:pt>
    <dgm:pt modelId="{2FFEFD0A-2E72-440D-82B3-FDCC20BDFBA8}" type="sibTrans" cxnId="{D0B69600-BDD0-4DF5-86CD-1C2D87AC53C5}">
      <dgm:prSet/>
      <dgm:spPr/>
      <dgm:t>
        <a:bodyPr/>
        <a:lstStyle/>
        <a:p>
          <a:endParaRPr lang="en-US"/>
        </a:p>
      </dgm:t>
    </dgm:pt>
    <dgm:pt modelId="{E15C021F-26E2-4A5B-93C3-910FA0D0B9F9}">
      <dgm:prSet phldrT="[Text]" custT="1"/>
      <dgm:spPr>
        <a:solidFill>
          <a:schemeClr val="accent4">
            <a:lumMod val="60000"/>
            <a:lumOff val="40000"/>
            <a:alpha val="50000"/>
          </a:schemeClr>
        </a:solidFill>
        <a:ln>
          <a:solidFill>
            <a:schemeClr val="bg1"/>
          </a:solidFill>
        </a:ln>
      </dgm:spPr>
      <dgm:t>
        <a:bodyPr/>
        <a:lstStyle/>
        <a:p>
          <a:r>
            <a:rPr lang="en-US" sz="4000" b="1" dirty="0"/>
            <a:t>C</a:t>
          </a:r>
          <a:r>
            <a:rPr lang="en-US" sz="2400" b="1" dirty="0"/>
            <a:t>ompassion</a:t>
          </a:r>
        </a:p>
      </dgm:t>
    </dgm:pt>
    <dgm:pt modelId="{CBF58B75-CED4-4133-BB43-019557467605}" type="parTrans" cxnId="{358966BF-2961-44CE-BF91-6E066A5E927C}">
      <dgm:prSet/>
      <dgm:spPr/>
      <dgm:t>
        <a:bodyPr/>
        <a:lstStyle/>
        <a:p>
          <a:endParaRPr lang="en-US"/>
        </a:p>
      </dgm:t>
    </dgm:pt>
    <dgm:pt modelId="{80415030-35FD-44B8-8605-5C088FFF06BA}" type="sibTrans" cxnId="{358966BF-2961-44CE-BF91-6E066A5E927C}">
      <dgm:prSet/>
      <dgm:spPr/>
      <dgm:t>
        <a:bodyPr/>
        <a:lstStyle/>
        <a:p>
          <a:endParaRPr lang="en-US"/>
        </a:p>
      </dgm:t>
    </dgm:pt>
    <dgm:pt modelId="{5E36D556-968F-47E4-AEF4-B37D002CA7EA}">
      <dgm:prSet phldrT="[Text]" custT="1"/>
      <dgm:spPr>
        <a:solidFill>
          <a:schemeClr val="accent6">
            <a:lumMod val="60000"/>
            <a:lumOff val="40000"/>
            <a:alpha val="50000"/>
          </a:schemeClr>
        </a:solidFill>
      </dgm:spPr>
      <dgm:t>
        <a:bodyPr/>
        <a:lstStyle/>
        <a:p>
          <a:r>
            <a:rPr lang="en-US" sz="3900" b="1" dirty="0"/>
            <a:t>A</a:t>
          </a:r>
          <a:r>
            <a:rPr lang="en-US" sz="2300" b="1" dirty="0"/>
            <a:t>utonomy</a:t>
          </a:r>
        </a:p>
      </dgm:t>
    </dgm:pt>
    <dgm:pt modelId="{2FA3BA5F-5C21-4BB5-9AF4-B0BF10301A71}" type="parTrans" cxnId="{ACA2DF30-3019-4A15-A395-D2A7E750FF3F}">
      <dgm:prSet/>
      <dgm:spPr/>
      <dgm:t>
        <a:bodyPr/>
        <a:lstStyle/>
        <a:p>
          <a:endParaRPr lang="en-US"/>
        </a:p>
      </dgm:t>
    </dgm:pt>
    <dgm:pt modelId="{8BE83645-C0F3-4B2F-A9CC-E04FD6A14A7E}" type="sibTrans" cxnId="{ACA2DF30-3019-4A15-A395-D2A7E750FF3F}">
      <dgm:prSet/>
      <dgm:spPr/>
      <dgm:t>
        <a:bodyPr/>
        <a:lstStyle/>
        <a:p>
          <a:endParaRPr lang="en-US"/>
        </a:p>
      </dgm:t>
    </dgm:pt>
    <dgm:pt modelId="{A9C6CAAA-8004-4721-949B-C19588BBFDD2}" type="pres">
      <dgm:prSet presAssocID="{7A4B6298-416D-4978-BA92-51650EF50ADF}" presName="compositeShape" presStyleCnt="0">
        <dgm:presLayoutVars>
          <dgm:chMax val="7"/>
          <dgm:dir/>
          <dgm:resizeHandles val="exact"/>
        </dgm:presLayoutVars>
      </dgm:prSet>
      <dgm:spPr/>
    </dgm:pt>
    <dgm:pt modelId="{3A6F63B2-D0EF-495C-8B72-E905E0BB29C7}" type="pres">
      <dgm:prSet presAssocID="{A689F3C5-7EA9-40D3-8EF4-68AB47D76355}" presName="circ1" presStyleLbl="vennNode1" presStyleIdx="0" presStyleCnt="4" custScaleX="129444" custScaleY="103846"/>
      <dgm:spPr/>
    </dgm:pt>
    <dgm:pt modelId="{B518DF3A-215E-4929-A765-88E677CD8277}" type="pres">
      <dgm:prSet presAssocID="{A689F3C5-7EA9-40D3-8EF4-68AB47D76355}" presName="circ1Tx" presStyleLbl="revTx" presStyleIdx="0" presStyleCnt="0">
        <dgm:presLayoutVars>
          <dgm:chMax val="0"/>
          <dgm:chPref val="0"/>
          <dgm:bulletEnabled val="1"/>
        </dgm:presLayoutVars>
      </dgm:prSet>
      <dgm:spPr/>
    </dgm:pt>
    <dgm:pt modelId="{7E907FC0-BCFD-449A-9BE3-481A1CDF6DDA}" type="pres">
      <dgm:prSet presAssocID="{B89EBB5A-D9E4-4FD4-B7F2-A14ADE5BFE74}" presName="circ2" presStyleLbl="vennNode1" presStyleIdx="1" presStyleCnt="4" custScaleX="132543" custScaleY="102537"/>
      <dgm:spPr/>
    </dgm:pt>
    <dgm:pt modelId="{D043A65D-B2A6-42E2-8A55-3269AFEC4658}" type="pres">
      <dgm:prSet presAssocID="{B89EBB5A-D9E4-4FD4-B7F2-A14ADE5BFE74}" presName="circ2Tx" presStyleLbl="revTx" presStyleIdx="0" presStyleCnt="0">
        <dgm:presLayoutVars>
          <dgm:chMax val="0"/>
          <dgm:chPref val="0"/>
          <dgm:bulletEnabled val="1"/>
        </dgm:presLayoutVars>
      </dgm:prSet>
      <dgm:spPr/>
    </dgm:pt>
    <dgm:pt modelId="{81BEC5A7-61AA-4ADF-BF61-0222279FD6F9}" type="pres">
      <dgm:prSet presAssocID="{E15C021F-26E2-4A5B-93C3-910FA0D0B9F9}" presName="circ3" presStyleLbl="vennNode1" presStyleIdx="2" presStyleCnt="4" custScaleX="126709" custScaleY="109894"/>
      <dgm:spPr/>
    </dgm:pt>
    <dgm:pt modelId="{69B61D64-7C7A-48E2-9618-56E0E4A25FC9}" type="pres">
      <dgm:prSet presAssocID="{E15C021F-26E2-4A5B-93C3-910FA0D0B9F9}" presName="circ3Tx" presStyleLbl="revTx" presStyleIdx="0" presStyleCnt="0">
        <dgm:presLayoutVars>
          <dgm:chMax val="0"/>
          <dgm:chPref val="0"/>
          <dgm:bulletEnabled val="1"/>
        </dgm:presLayoutVars>
      </dgm:prSet>
      <dgm:spPr/>
    </dgm:pt>
    <dgm:pt modelId="{F395DE25-E07F-40C1-8EF0-AA6D7C8A4E56}" type="pres">
      <dgm:prSet presAssocID="{5E36D556-968F-47E4-AEF4-B37D002CA7EA}" presName="circ4" presStyleLbl="vennNode1" presStyleIdx="3" presStyleCnt="4" custScaleX="128303" custScaleY="99277" custLinFactNeighborY="1561"/>
      <dgm:spPr/>
    </dgm:pt>
    <dgm:pt modelId="{3882788E-AD5C-4BA7-AC1F-F57354C1699A}" type="pres">
      <dgm:prSet presAssocID="{5E36D556-968F-47E4-AEF4-B37D002CA7EA}" presName="circ4Tx" presStyleLbl="revTx" presStyleIdx="0" presStyleCnt="0">
        <dgm:presLayoutVars>
          <dgm:chMax val="0"/>
          <dgm:chPref val="0"/>
          <dgm:bulletEnabled val="1"/>
        </dgm:presLayoutVars>
      </dgm:prSet>
      <dgm:spPr/>
    </dgm:pt>
  </dgm:ptLst>
  <dgm:cxnLst>
    <dgm:cxn modelId="{D0B69600-BDD0-4DF5-86CD-1C2D87AC53C5}" srcId="{7A4B6298-416D-4978-BA92-51650EF50ADF}" destId="{B89EBB5A-D9E4-4FD4-B7F2-A14ADE5BFE74}" srcOrd="1" destOrd="0" parTransId="{0BD659FC-09FA-4710-BAAD-22C7020C68F1}" sibTransId="{2FFEFD0A-2E72-440D-82B3-FDCC20BDFBA8}"/>
    <dgm:cxn modelId="{8E9F3D05-7E72-4F30-99CA-E6F47B85BF47}" type="presOf" srcId="{E15C021F-26E2-4A5B-93C3-910FA0D0B9F9}" destId="{81BEC5A7-61AA-4ADF-BF61-0222279FD6F9}" srcOrd="0" destOrd="0" presId="urn:microsoft.com/office/officeart/2005/8/layout/venn1"/>
    <dgm:cxn modelId="{8F03030D-0E1E-48EB-92EF-0877A090ABAA}" type="presOf" srcId="{B89EBB5A-D9E4-4FD4-B7F2-A14ADE5BFE74}" destId="{7E907FC0-BCFD-449A-9BE3-481A1CDF6DDA}" srcOrd="0" destOrd="0" presId="urn:microsoft.com/office/officeart/2005/8/layout/venn1"/>
    <dgm:cxn modelId="{161EC811-1424-4D7A-B6EB-F83A4B6C20C1}" type="presOf" srcId="{B89EBB5A-D9E4-4FD4-B7F2-A14ADE5BFE74}" destId="{D043A65D-B2A6-42E2-8A55-3269AFEC4658}" srcOrd="1" destOrd="0" presId="urn:microsoft.com/office/officeart/2005/8/layout/venn1"/>
    <dgm:cxn modelId="{ACA2DF30-3019-4A15-A395-D2A7E750FF3F}" srcId="{7A4B6298-416D-4978-BA92-51650EF50ADF}" destId="{5E36D556-968F-47E4-AEF4-B37D002CA7EA}" srcOrd="3" destOrd="0" parTransId="{2FA3BA5F-5C21-4BB5-9AF4-B0BF10301A71}" sibTransId="{8BE83645-C0F3-4B2F-A9CC-E04FD6A14A7E}"/>
    <dgm:cxn modelId="{DA3A0542-2E3B-4A13-AE8F-68CFC3CC7EED}" type="presOf" srcId="{A689F3C5-7EA9-40D3-8EF4-68AB47D76355}" destId="{B518DF3A-215E-4929-A765-88E677CD8277}" srcOrd="1" destOrd="0" presId="urn:microsoft.com/office/officeart/2005/8/layout/venn1"/>
    <dgm:cxn modelId="{F1B78B96-DE19-41C5-AFB0-CEB6F47426CA}" type="presOf" srcId="{5E36D556-968F-47E4-AEF4-B37D002CA7EA}" destId="{F395DE25-E07F-40C1-8EF0-AA6D7C8A4E56}" srcOrd="0" destOrd="0" presId="urn:microsoft.com/office/officeart/2005/8/layout/venn1"/>
    <dgm:cxn modelId="{DD4D75B1-702E-45B4-9EEC-D2802830BB6F}" srcId="{7A4B6298-416D-4978-BA92-51650EF50ADF}" destId="{A689F3C5-7EA9-40D3-8EF4-68AB47D76355}" srcOrd="0" destOrd="0" parTransId="{3694ED83-B06A-41BC-8DE6-87DEFBF0C76A}" sibTransId="{55D5F888-00C4-4E4E-824F-56BD90E957C8}"/>
    <dgm:cxn modelId="{358966BF-2961-44CE-BF91-6E066A5E927C}" srcId="{7A4B6298-416D-4978-BA92-51650EF50ADF}" destId="{E15C021F-26E2-4A5B-93C3-910FA0D0B9F9}" srcOrd="2" destOrd="0" parTransId="{CBF58B75-CED4-4133-BB43-019557467605}" sibTransId="{80415030-35FD-44B8-8605-5C088FFF06BA}"/>
    <dgm:cxn modelId="{04AF00CB-CE67-4DDB-A1CE-5603F353BCA2}" type="presOf" srcId="{E15C021F-26E2-4A5B-93C3-910FA0D0B9F9}" destId="{69B61D64-7C7A-48E2-9618-56E0E4A25FC9}" srcOrd="1" destOrd="0" presId="urn:microsoft.com/office/officeart/2005/8/layout/venn1"/>
    <dgm:cxn modelId="{B5FCD2CF-2448-4127-8AF0-5AAB5705FE7B}" type="presOf" srcId="{A689F3C5-7EA9-40D3-8EF4-68AB47D76355}" destId="{3A6F63B2-D0EF-495C-8B72-E905E0BB29C7}" srcOrd="0" destOrd="0" presId="urn:microsoft.com/office/officeart/2005/8/layout/venn1"/>
    <dgm:cxn modelId="{1DD25DD0-3F61-4AE8-95A8-FC23AD25605C}" type="presOf" srcId="{7A4B6298-416D-4978-BA92-51650EF50ADF}" destId="{A9C6CAAA-8004-4721-949B-C19588BBFDD2}" srcOrd="0" destOrd="0" presId="urn:microsoft.com/office/officeart/2005/8/layout/venn1"/>
    <dgm:cxn modelId="{F9A081D1-A4A7-4057-87E6-77BAF7FCFD81}" type="presOf" srcId="{5E36D556-968F-47E4-AEF4-B37D002CA7EA}" destId="{3882788E-AD5C-4BA7-AC1F-F57354C1699A}" srcOrd="1" destOrd="0" presId="urn:microsoft.com/office/officeart/2005/8/layout/venn1"/>
    <dgm:cxn modelId="{8C579357-6F38-4E37-8878-6B495144719A}" type="presParOf" srcId="{A9C6CAAA-8004-4721-949B-C19588BBFDD2}" destId="{3A6F63B2-D0EF-495C-8B72-E905E0BB29C7}" srcOrd="0" destOrd="0" presId="urn:microsoft.com/office/officeart/2005/8/layout/venn1"/>
    <dgm:cxn modelId="{B35A4E2B-D10C-47B6-A37D-40BA0BEC7AF0}" type="presParOf" srcId="{A9C6CAAA-8004-4721-949B-C19588BBFDD2}" destId="{B518DF3A-215E-4929-A765-88E677CD8277}" srcOrd="1" destOrd="0" presId="urn:microsoft.com/office/officeart/2005/8/layout/venn1"/>
    <dgm:cxn modelId="{EC3EF683-1DA7-4AA1-BE48-06BB456CBDA5}" type="presParOf" srcId="{A9C6CAAA-8004-4721-949B-C19588BBFDD2}" destId="{7E907FC0-BCFD-449A-9BE3-481A1CDF6DDA}" srcOrd="2" destOrd="0" presId="urn:microsoft.com/office/officeart/2005/8/layout/venn1"/>
    <dgm:cxn modelId="{95F0DA70-7DA3-44D8-AC04-3908881C348C}" type="presParOf" srcId="{A9C6CAAA-8004-4721-949B-C19588BBFDD2}" destId="{D043A65D-B2A6-42E2-8A55-3269AFEC4658}" srcOrd="3" destOrd="0" presId="urn:microsoft.com/office/officeart/2005/8/layout/venn1"/>
    <dgm:cxn modelId="{38D79EE3-91CE-43DD-ABC1-21EBC09F71D0}" type="presParOf" srcId="{A9C6CAAA-8004-4721-949B-C19588BBFDD2}" destId="{81BEC5A7-61AA-4ADF-BF61-0222279FD6F9}" srcOrd="4" destOrd="0" presId="urn:microsoft.com/office/officeart/2005/8/layout/venn1"/>
    <dgm:cxn modelId="{3EB28161-263F-4790-8B47-C96A6175C2B1}" type="presParOf" srcId="{A9C6CAAA-8004-4721-949B-C19588BBFDD2}" destId="{69B61D64-7C7A-48E2-9618-56E0E4A25FC9}" srcOrd="5" destOrd="0" presId="urn:microsoft.com/office/officeart/2005/8/layout/venn1"/>
    <dgm:cxn modelId="{424A0928-B61A-4FC2-A6D5-0E453458A6FB}" type="presParOf" srcId="{A9C6CAAA-8004-4721-949B-C19588BBFDD2}" destId="{F395DE25-E07F-40C1-8EF0-AA6D7C8A4E56}" srcOrd="6" destOrd="0" presId="urn:microsoft.com/office/officeart/2005/8/layout/venn1"/>
    <dgm:cxn modelId="{F45DCFFB-A9ED-4B8B-B7F6-61977F1DC9BE}" type="presParOf" srcId="{A9C6CAAA-8004-4721-949B-C19588BBFDD2}" destId="{3882788E-AD5C-4BA7-AC1F-F57354C1699A}"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F63B2-D0EF-495C-8B72-E905E0BB29C7}">
      <dsp:nvSpPr>
        <dsp:cNvPr id="0" name=""/>
        <dsp:cNvSpPr/>
      </dsp:nvSpPr>
      <dsp:spPr>
        <a:xfrm>
          <a:off x="2790733" y="-43539"/>
          <a:ext cx="3727624" cy="2990473"/>
        </a:xfrm>
        <a:prstGeom prst="ellipse">
          <a:avLst/>
        </a:prstGeom>
        <a:solidFill>
          <a:schemeClr val="bg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P</a:t>
          </a:r>
          <a:r>
            <a:rPr lang="en-US" sz="2400" b="1" kern="1200" dirty="0"/>
            <a:t>artnership</a:t>
          </a:r>
        </a:p>
      </dsp:txBody>
      <dsp:txXfrm>
        <a:off x="3220844" y="359024"/>
        <a:ext cx="2867403" cy="948900"/>
      </dsp:txXfrm>
    </dsp:sp>
    <dsp:sp modelId="{7E907FC0-BCFD-449A-9BE3-481A1CDF6DDA}">
      <dsp:nvSpPr>
        <dsp:cNvPr id="0" name=""/>
        <dsp:cNvSpPr/>
      </dsp:nvSpPr>
      <dsp:spPr>
        <a:xfrm>
          <a:off x="4019834" y="1249030"/>
          <a:ext cx="3816866" cy="2952777"/>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E</a:t>
          </a:r>
          <a:r>
            <a:rPr lang="en-US" sz="2400" b="1" kern="1200" dirty="0"/>
            <a:t>vocation</a:t>
          </a:r>
        </a:p>
      </dsp:txBody>
      <dsp:txXfrm>
        <a:off x="6075070" y="1589735"/>
        <a:ext cx="1468025" cy="2271367"/>
      </dsp:txXfrm>
    </dsp:sp>
    <dsp:sp modelId="{81BEC5A7-61AA-4ADF-BF61-0222279FD6F9}">
      <dsp:nvSpPr>
        <dsp:cNvPr id="0" name=""/>
        <dsp:cNvSpPr/>
      </dsp:nvSpPr>
      <dsp:spPr>
        <a:xfrm>
          <a:off x="2830114" y="2416822"/>
          <a:ext cx="3648863" cy="3164638"/>
        </a:xfrm>
        <a:prstGeom prst="ellipse">
          <a:avLst/>
        </a:prstGeom>
        <a:solidFill>
          <a:schemeClr val="accent4">
            <a:lumMod val="60000"/>
            <a:lumOff val="40000"/>
            <a:alpha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C</a:t>
          </a:r>
          <a:r>
            <a:rPr lang="en-US" sz="2400" b="1" kern="1200" dirty="0"/>
            <a:t>ompassion</a:t>
          </a:r>
        </a:p>
      </dsp:txBody>
      <dsp:txXfrm>
        <a:off x="3251136" y="4151287"/>
        <a:ext cx="2806818" cy="1004164"/>
      </dsp:txXfrm>
    </dsp:sp>
    <dsp:sp modelId="{F395DE25-E07F-40C1-8EF0-AA6D7C8A4E56}">
      <dsp:nvSpPr>
        <dsp:cNvPr id="0" name=""/>
        <dsp:cNvSpPr/>
      </dsp:nvSpPr>
      <dsp:spPr>
        <a:xfrm>
          <a:off x="1533440" y="1340922"/>
          <a:ext cx="3694766" cy="2858899"/>
        </a:xfrm>
        <a:prstGeom prst="ellipse">
          <a:avLst/>
        </a:prstGeom>
        <a:solidFill>
          <a:schemeClr val="accent6">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b="1" kern="1200" dirty="0"/>
            <a:t>A</a:t>
          </a:r>
          <a:r>
            <a:rPr lang="en-US" sz="2300" b="1" kern="1200" dirty="0"/>
            <a:t>utonomy</a:t>
          </a:r>
        </a:p>
      </dsp:txBody>
      <dsp:txXfrm>
        <a:off x="1817653" y="1670795"/>
        <a:ext cx="1421064" cy="21991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1A5F-F303-4DCF-98B0-E6209888ED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BB16897-A852-4162-9646-A0F017D002F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00A7E1B9-3EED-C44C-82AF-80CB9612D9BC}" type="datetimeFigureOut">
              <a:rPr lang="en-US" altLang="en-US"/>
              <a:pPr>
                <a:defRPr/>
              </a:pPr>
              <a:t>11/17/2019</a:t>
            </a:fld>
            <a:endParaRPr lang="en-US" altLang="en-US"/>
          </a:p>
        </p:txBody>
      </p:sp>
      <p:sp>
        <p:nvSpPr>
          <p:cNvPr id="4" name="Footer Placeholder 3">
            <a:extLst>
              <a:ext uri="{FF2B5EF4-FFF2-40B4-BE49-F238E27FC236}">
                <a16:creationId xmlns:a16="http://schemas.microsoft.com/office/drawing/2014/main" id="{B543DDF5-17CE-4A54-BB03-3F67DD4EF6F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90B43C-5918-44E4-8666-3C9A7B70878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9F32CFC0-7D48-B944-9802-2BF7AE744E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8B6D9-399E-4DE4-B000-A8521CAA34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28D3132-CD49-4B1B-BB3F-DF8E4B98FE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AADE3690-CBB4-A648-9E93-0EC905B0F65F}" type="datetimeFigureOut">
              <a:rPr lang="en-US" altLang="en-US"/>
              <a:pPr>
                <a:defRPr/>
              </a:pPr>
              <a:t>11/17/2019</a:t>
            </a:fld>
            <a:endParaRPr lang="en-US" altLang="en-US"/>
          </a:p>
        </p:txBody>
      </p:sp>
      <p:sp>
        <p:nvSpPr>
          <p:cNvPr id="4" name="Slide Image Placeholder 3">
            <a:extLst>
              <a:ext uri="{FF2B5EF4-FFF2-40B4-BE49-F238E27FC236}">
                <a16:creationId xmlns:a16="http://schemas.microsoft.com/office/drawing/2014/main" id="{E9B43E65-E836-480A-A3CB-0F6D3F7D4F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305222-0DD2-462A-A2A0-271A8C41AA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B8316B-A6FA-4063-A7C1-5D815AB527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1E407DA-525D-4404-8836-42CE896F19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7F08EFB2-7EAA-F84C-B560-BDB523F49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B5046D-077C-4098-8764-40BE1B88BAA2}" type="slidenum">
              <a:rPr lang="en-US" smtClean="0"/>
              <a:t>1</a:t>
            </a:fld>
            <a:endParaRPr lang="en-US"/>
          </a:p>
        </p:txBody>
      </p:sp>
    </p:spTree>
    <p:extLst>
      <p:ext uri="{BB962C8B-B14F-4D97-AF65-F5344CB8AC3E}">
        <p14:creationId xmlns:p14="http://schemas.microsoft.com/office/powerpoint/2010/main" val="2665953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be curious about what might be causing escalated behavior</a:t>
            </a:r>
          </a:p>
        </p:txBody>
      </p:sp>
      <p:sp>
        <p:nvSpPr>
          <p:cNvPr id="4" name="Slide Number Placeholder 3"/>
          <p:cNvSpPr>
            <a:spLocks noGrp="1"/>
          </p:cNvSpPr>
          <p:nvPr>
            <p:ph type="sldNum" sz="quarter" idx="5"/>
          </p:nvPr>
        </p:nvSpPr>
        <p:spPr/>
        <p:txBody>
          <a:bodyPr/>
          <a:lstStyle/>
          <a:p>
            <a:pPr>
              <a:defRPr/>
            </a:pPr>
            <a:fld id="{7F08EFB2-7EAA-F84C-B560-BDB523F49A4B}" type="slidenum">
              <a:rPr lang="en-US" altLang="en-US" smtClean="0"/>
              <a:pPr>
                <a:defRPr/>
              </a:pPr>
              <a:t>11</a:t>
            </a:fld>
            <a:endParaRPr lang="en-US" altLang="en-US"/>
          </a:p>
        </p:txBody>
      </p:sp>
    </p:spTree>
    <p:extLst>
      <p:ext uri="{BB962C8B-B14F-4D97-AF65-F5344CB8AC3E}">
        <p14:creationId xmlns:p14="http://schemas.microsoft.com/office/powerpoint/2010/main" val="244961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ea typeface="Arial"/>
                <a:cs typeface="Arial"/>
                <a:sym typeface="Arial"/>
              </a:rPr>
              <a:pPr algn="r">
                <a:buClr>
                  <a:schemeClr val="dk1"/>
                </a:buClr>
                <a:buSzPct val="25000"/>
              </a:pPr>
              <a:t>12</a:t>
            </a:fld>
            <a:endParaRPr lang="en-US" sz="1200">
              <a:solidFill>
                <a:schemeClr val="dk1"/>
              </a:solidFill>
              <a:ea typeface="Arial"/>
              <a:cs typeface="Arial"/>
              <a:sym typeface="Arial"/>
            </a:endParaRPr>
          </a:p>
        </p:txBody>
      </p:sp>
    </p:spTree>
    <p:extLst>
      <p:ext uri="{BB962C8B-B14F-4D97-AF65-F5344CB8AC3E}">
        <p14:creationId xmlns:p14="http://schemas.microsoft.com/office/powerpoint/2010/main" val="198069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practice empathy.  </a:t>
            </a:r>
          </a:p>
        </p:txBody>
      </p:sp>
      <p:sp>
        <p:nvSpPr>
          <p:cNvPr id="4" name="Slide Number Placeholder 3"/>
          <p:cNvSpPr>
            <a:spLocks noGrp="1"/>
          </p:cNvSpPr>
          <p:nvPr>
            <p:ph type="sldNum" sz="quarter" idx="5"/>
          </p:nvPr>
        </p:nvSpPr>
        <p:spPr/>
        <p:txBody>
          <a:bodyPr/>
          <a:lstStyle/>
          <a:p>
            <a:pPr>
              <a:defRPr/>
            </a:pPr>
            <a:fld id="{7F08EFB2-7EAA-F84C-B560-BDB523F49A4B}" type="slidenum">
              <a:rPr lang="en-US" altLang="en-US" smtClean="0"/>
              <a:pPr>
                <a:defRPr/>
              </a:pPr>
              <a:t>13</a:t>
            </a:fld>
            <a:endParaRPr lang="en-US" altLang="en-US"/>
          </a:p>
        </p:txBody>
      </p:sp>
    </p:spTree>
    <p:extLst>
      <p:ext uri="{BB962C8B-B14F-4D97-AF65-F5344CB8AC3E}">
        <p14:creationId xmlns:p14="http://schemas.microsoft.com/office/powerpoint/2010/main" val="299779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02312" y="4421823"/>
            <a:ext cx="5618479" cy="4189095"/>
          </a:xfrm>
          <a:prstGeom prst="rect">
            <a:avLst/>
          </a:prstGeom>
        </p:spPr>
        <p:txBody>
          <a:bodyPr wrap="square" lIns="91562" tIns="91562" rIns="91562" bIns="91562" anchor="t" anchorCtr="0">
            <a:noAutofit/>
          </a:bodyPr>
          <a:lstStyle/>
          <a:p>
            <a:pPr>
              <a:spcBef>
                <a:spcPts val="0"/>
              </a:spcBef>
            </a:pPr>
            <a:r>
              <a:rPr lang="en-US" dirty="0"/>
              <a:t>What do you need?  What happened to you?  How can I help?</a:t>
            </a:r>
            <a:endParaRPr dirty="0"/>
          </a:p>
        </p:txBody>
      </p:sp>
      <p:sp>
        <p:nvSpPr>
          <p:cNvPr id="207" name="Shape 207"/>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99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427038" y="701675"/>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Motivational Interviewing is an effective intervention for responding to someone who is in a crisis.</a:t>
            </a:r>
          </a:p>
        </p:txBody>
      </p:sp>
    </p:spTree>
    <p:extLst>
      <p:ext uri="{BB962C8B-B14F-4D97-AF65-F5344CB8AC3E}">
        <p14:creationId xmlns:p14="http://schemas.microsoft.com/office/powerpoint/2010/main" val="180128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701675"/>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009E7-1EAB-49B6-8307-C1EEFF625A43}" type="slidenum">
              <a:rPr lang="en-US" smtClean="0"/>
              <a:t>16</a:t>
            </a:fld>
            <a:endParaRPr lang="en-US"/>
          </a:p>
        </p:txBody>
      </p:sp>
    </p:spTree>
    <p:extLst>
      <p:ext uri="{BB962C8B-B14F-4D97-AF65-F5344CB8AC3E}">
        <p14:creationId xmlns:p14="http://schemas.microsoft.com/office/powerpoint/2010/main" val="3646821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a:extLst>
              <a:ext uri="{FF2B5EF4-FFF2-40B4-BE49-F238E27FC236}">
                <a16:creationId xmlns:a16="http://schemas.microsoft.com/office/drawing/2014/main" id="{00794595-A1EF-41DA-8485-1B6F0082EA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5" name="Notes Placeholder 2">
            <a:extLst>
              <a:ext uri="{FF2B5EF4-FFF2-40B4-BE49-F238E27FC236}">
                <a16:creationId xmlns:a16="http://schemas.microsoft.com/office/drawing/2014/main" id="{BF56F087-AA80-47CD-8426-3E554C56103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800" dirty="0">
                <a:solidFill>
                  <a:srgbClr val="000000"/>
                </a:solidFill>
                <a:latin typeface="Open Sans" pitchFamily="-84" charset="0"/>
                <a:cs typeface="Open Sans" pitchFamily="-84" charset="0"/>
              </a:rPr>
              <a:t>The Spirit of Motivational Interviewing</a:t>
            </a:r>
          </a:p>
          <a:p>
            <a:pPr marL="285750" indent="-285750" eaLnBrk="1" hangingPunct="1">
              <a:spcBef>
                <a:spcPct val="0"/>
              </a:spcBef>
              <a:buFont typeface="Arial" panose="020B0604020202020204" pitchFamily="34" charset="0"/>
              <a:buChar char="•"/>
              <a:defRPr/>
            </a:pPr>
            <a:r>
              <a:rPr lang="en-US" altLang="en-US" sz="1800" dirty="0">
                <a:solidFill>
                  <a:srgbClr val="000000"/>
                </a:solidFill>
                <a:latin typeface="Open Sans" pitchFamily="-84" charset="0"/>
                <a:cs typeface="Open Sans" pitchFamily="-84" charset="0"/>
              </a:rPr>
              <a:t>Compassion &amp; Partnership – may or may not seem like a crisis to us. Meet them where they are.</a:t>
            </a:r>
          </a:p>
          <a:p>
            <a:pPr marL="285750" indent="-285750" eaLnBrk="1" hangingPunct="1">
              <a:spcBef>
                <a:spcPct val="0"/>
              </a:spcBef>
              <a:buFont typeface="Arial" panose="020B0604020202020204" pitchFamily="34" charset="0"/>
              <a:buChar char="•"/>
              <a:defRPr/>
            </a:pPr>
            <a:r>
              <a:rPr lang="en-US" altLang="en-US" sz="1800" dirty="0">
                <a:solidFill>
                  <a:srgbClr val="000000"/>
                </a:solidFill>
                <a:latin typeface="Open Sans" pitchFamily="-84" charset="0"/>
                <a:cs typeface="Open Sans" pitchFamily="-84" charset="0"/>
              </a:rPr>
              <a:t>Autonomy - Telling people what they can expect, so they still feel a sense of control.</a:t>
            </a:r>
          </a:p>
          <a:p>
            <a:pPr marL="285750" indent="-285750" eaLnBrk="1" hangingPunct="1">
              <a:spcBef>
                <a:spcPct val="0"/>
              </a:spcBef>
              <a:buFont typeface="Arial" panose="020B0604020202020204" pitchFamily="34" charset="0"/>
              <a:buChar char="•"/>
              <a:defRPr/>
            </a:pPr>
            <a:r>
              <a:rPr lang="en-US" altLang="en-US" sz="1800" dirty="0">
                <a:solidFill>
                  <a:srgbClr val="000000"/>
                </a:solidFill>
                <a:latin typeface="Open Sans" pitchFamily="-84" charset="0"/>
                <a:cs typeface="Open Sans" pitchFamily="-84" charset="0"/>
              </a:rPr>
              <a:t>Evocation – Asking permission</a:t>
            </a:r>
          </a:p>
          <a:p>
            <a:pPr eaLnBrk="1" hangingPunct="1">
              <a:spcBef>
                <a:spcPct val="0"/>
              </a:spcBef>
              <a:defRPr/>
            </a:pPr>
            <a:endParaRPr lang="en-US" altLang="en-US" sz="1800" dirty="0">
              <a:solidFill>
                <a:srgbClr val="000000"/>
              </a:solidFill>
              <a:latin typeface="Open Sans" pitchFamily="-84" charset="0"/>
              <a:cs typeface="Open Sans" pitchFamily="-84" charset="0"/>
            </a:endParaRPr>
          </a:p>
          <a:p>
            <a:pPr eaLnBrk="1" hangingPunct="1">
              <a:spcBef>
                <a:spcPct val="0"/>
              </a:spcBef>
              <a:defRPr/>
            </a:pPr>
            <a:endParaRPr lang="en-US" altLang="en-US" sz="1800" dirty="0">
              <a:solidFill>
                <a:srgbClr val="000000"/>
              </a:solidFill>
              <a:latin typeface="Open Sans" pitchFamily="-84" charset="0"/>
              <a:cs typeface="Open Sans" pitchFamily="-84" charset="0"/>
            </a:endParaRPr>
          </a:p>
        </p:txBody>
      </p:sp>
      <p:sp>
        <p:nvSpPr>
          <p:cNvPr id="4" name="Slide Number Placeholder 3">
            <a:extLst>
              <a:ext uri="{FF2B5EF4-FFF2-40B4-BE49-F238E27FC236}">
                <a16:creationId xmlns:a16="http://schemas.microsoft.com/office/drawing/2014/main" id="{50BA8DA4-A6AE-4939-B21A-23DA1BB62245}"/>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1309CA2C-9E3B-4ACD-8B2E-1A8BB02766D4}" type="slidenum">
              <a:rPr kumimoji="0" lang="en-US"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Arial" panose="020B0604020202020204" pitchFamily="34" charset="0"/>
              </a:rPr>
              <a:pPr marL="0" marR="0" lvl="0" indent="0" algn="r" defTabSz="933237" rtl="0" eaLnBrk="1" fontAlgn="auto" latinLnBrk="0" hangingPunct="1">
                <a:lnSpc>
                  <a:spcPct val="100000"/>
                </a:lnSpc>
                <a:spcBef>
                  <a:spcPts val="0"/>
                </a:spcBef>
                <a:spcAft>
                  <a:spcPts val="0"/>
                </a:spcAft>
                <a:buClrTx/>
                <a:buSzTx/>
                <a:buFontTx/>
                <a:buNone/>
                <a:tabLst/>
                <a:defRPr/>
              </a:pPr>
              <a:t>17</a:t>
            </a:fld>
            <a:endParaRPr kumimoji="0" lang="en-US"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2984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009E7-1EAB-49B6-8307-C1EEFF625A43}" type="slidenum">
              <a:rPr lang="en-US" smtClean="0"/>
              <a:t>18</a:t>
            </a:fld>
            <a:endParaRPr lang="en-US"/>
          </a:p>
        </p:txBody>
      </p:sp>
    </p:spTree>
    <p:extLst>
      <p:ext uri="{BB962C8B-B14F-4D97-AF65-F5344CB8AC3E}">
        <p14:creationId xmlns:p14="http://schemas.microsoft.com/office/powerpoint/2010/main" val="184775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a:extLst>
              <a:ext uri="{FF2B5EF4-FFF2-40B4-BE49-F238E27FC236}">
                <a16:creationId xmlns:a16="http://schemas.microsoft.com/office/drawing/2014/main" id="{12E564F2-1A8D-4D79-A56E-44800FFA58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a:extLst>
              <a:ext uri="{FF2B5EF4-FFF2-40B4-BE49-F238E27FC236}">
                <a16:creationId xmlns:a16="http://schemas.microsoft.com/office/drawing/2014/main" id="{5BAB05DA-116D-4740-9387-99F28171B3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Brain functions are state dependent.  So, our level of arousal is dependent on our internal state.  In Dr. Bruce Perry’s book “The Boy Who was Raised as a Dog,” he explains the internal states as such:</a:t>
            </a:r>
          </a:p>
          <a:p>
            <a:pPr eaLnBrk="1" hangingPunct="1">
              <a:spcBef>
                <a:spcPct val="0"/>
              </a:spcBef>
            </a:pPr>
            <a:endParaRPr lang="en-US" altLang="en-US" dirty="0"/>
          </a:p>
          <a:p>
            <a:pPr eaLnBrk="1" hangingPunct="1">
              <a:spcBef>
                <a:spcPct val="0"/>
              </a:spcBef>
            </a:pPr>
            <a:r>
              <a:rPr lang="en-US" altLang="en-US" dirty="0"/>
              <a:t>When we are calm, we can think abstractly, if we are on the dissociative or arousal continuum, we are at rest and can think about our extended future.</a:t>
            </a:r>
          </a:p>
          <a:p>
            <a:pPr eaLnBrk="1" hangingPunct="1">
              <a:spcBef>
                <a:spcPct val="0"/>
              </a:spcBef>
            </a:pPr>
            <a:endParaRPr lang="en-US" altLang="en-US" b="1" dirty="0"/>
          </a:p>
          <a:p>
            <a:pPr eaLnBrk="1" hangingPunct="1">
              <a:spcBef>
                <a:spcPct val="0"/>
              </a:spcBef>
            </a:pPr>
            <a:r>
              <a:rPr lang="en-US" altLang="en-US" dirty="0"/>
              <a:t>Most people are in a state of Alert when they are at work.  In this state, we think concretely.  The cortex regulates our behavior in this state.  If you happen to fall on the dissociative continuum, you may avoid things in this state.  If you fall on the arousal continuum, you may be vigilant.  </a:t>
            </a:r>
          </a:p>
          <a:p>
            <a:pPr eaLnBrk="1" hangingPunct="1">
              <a:spcBef>
                <a:spcPct val="0"/>
              </a:spcBef>
            </a:pPr>
            <a:endParaRPr lang="en-US" altLang="en-US" dirty="0"/>
          </a:p>
          <a:p>
            <a:pPr eaLnBrk="1" hangingPunct="1">
              <a:spcBef>
                <a:spcPct val="0"/>
              </a:spcBef>
            </a:pPr>
            <a:r>
              <a:rPr lang="en-US" altLang="en-US" dirty="0"/>
              <a:t>The next level is that of alarm.  In this state our cognitive style is more emotional as the limbic  or midbrain is regulating our behavior.  For those on the dissociative continuum, you may see robotic compliance.  For those on the arousal continuum, you may see resistance and crying.  In this state, the persons sense of time is only hours or minutes. </a:t>
            </a:r>
          </a:p>
          <a:p>
            <a:pPr eaLnBrk="1" hangingPunct="1">
              <a:spcBef>
                <a:spcPct val="0"/>
              </a:spcBef>
            </a:pPr>
            <a:endParaRPr lang="en-US" altLang="en-US" dirty="0"/>
          </a:p>
          <a:p>
            <a:pPr eaLnBrk="1" hangingPunct="1">
              <a:spcBef>
                <a:spcPct val="0"/>
              </a:spcBef>
            </a:pPr>
            <a:r>
              <a:rPr lang="en-US" altLang="en-US" dirty="0"/>
              <a:t>The next level is that of fear.  In this state, people are very reactive.  Their midbrain is regulating their behavior.  You may see dissociation or defiance and tantrums in this state.  At the moment that someone is in the state of fear, fight flight or freeze kicks in .  They are in survival mode and can only think through the next few minutes or seconds, as they are only interested in protecting themselves from the imminent danger.  </a:t>
            </a:r>
            <a:endParaRPr lang="en-US" altLang="en-US" b="1" dirty="0"/>
          </a:p>
          <a:p>
            <a:pPr eaLnBrk="1" hangingPunct="1">
              <a:spcBef>
                <a:spcPct val="0"/>
              </a:spcBef>
            </a:pPr>
            <a:endParaRPr lang="en-US" altLang="en-US" b="1" dirty="0"/>
          </a:p>
          <a:p>
            <a:pPr eaLnBrk="1" hangingPunct="1">
              <a:spcBef>
                <a:spcPct val="0"/>
              </a:spcBef>
            </a:pPr>
            <a:r>
              <a:rPr lang="en-US" altLang="en-US" dirty="0"/>
              <a:t>The last level is that of terror.  In this state, people are reflexive.  The brainstem is regulating.  You may see fainting or aggression.  People in this state have NO SENSE OF TIME.  So asking them to think about the consequences of their action or trying to intervene at this exact moment is a waste of your breath.  The way to intervene when someone is in the state of terror is to have them try to move to move to a more regulated state.</a:t>
            </a:r>
            <a:r>
              <a:rPr lang="en-US" altLang="en-US" sz="800" dirty="0">
                <a:solidFill>
                  <a:srgbClr val="000000"/>
                </a:solidFill>
                <a:ea typeface="ヒラギノ角ゴ Pro W3" charset="-128"/>
                <a:cs typeface="Arial" panose="020B0604020202020204" pitchFamily="34" charset="0"/>
              </a:rPr>
              <a:t>  </a:t>
            </a:r>
          </a:p>
          <a:p>
            <a:pPr eaLnBrk="1" hangingPunct="1">
              <a:lnSpc>
                <a:spcPct val="70000"/>
              </a:lnSpc>
              <a:spcBef>
                <a:spcPct val="0"/>
              </a:spcBef>
            </a:pPr>
            <a:endParaRPr lang="en-US" altLang="en-US" sz="800" dirty="0">
              <a:solidFill>
                <a:srgbClr val="000000"/>
              </a:solidFill>
              <a:ea typeface="ヒラギノ角ゴ Pro W3" charset="-128"/>
              <a:cs typeface="Arial" panose="020B0604020202020204" pitchFamily="34" charset="0"/>
            </a:endParaRPr>
          </a:p>
          <a:p>
            <a:pPr eaLnBrk="1" hangingPunct="1">
              <a:spcBef>
                <a:spcPct val="0"/>
              </a:spcBef>
            </a:pPr>
            <a:endParaRPr lang="en-US" altLang="en-US" dirty="0"/>
          </a:p>
        </p:txBody>
      </p:sp>
      <p:sp>
        <p:nvSpPr>
          <p:cNvPr id="331780" name="Slide Number Placeholder 3">
            <a:extLst>
              <a:ext uri="{FF2B5EF4-FFF2-40B4-BE49-F238E27FC236}">
                <a16:creationId xmlns:a16="http://schemas.microsoft.com/office/drawing/2014/main" id="{897C38F8-7795-482F-AFD4-A066ECCEAC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1382" indent="-300531">
              <a:spcBef>
                <a:spcPct val="30000"/>
              </a:spcBef>
              <a:defRPr sz="1200">
                <a:solidFill>
                  <a:schemeClr val="tx1"/>
                </a:solidFill>
                <a:latin typeface="Calibri" panose="020F0502020204030204" pitchFamily="34" charset="0"/>
              </a:defRPr>
            </a:lvl2pPr>
            <a:lvl3pPr marL="1202126" indent="-240425">
              <a:spcBef>
                <a:spcPct val="30000"/>
              </a:spcBef>
              <a:defRPr sz="1200">
                <a:solidFill>
                  <a:schemeClr val="tx1"/>
                </a:solidFill>
                <a:latin typeface="Calibri" panose="020F0502020204030204" pitchFamily="34" charset="0"/>
              </a:defRPr>
            </a:lvl3pPr>
            <a:lvl4pPr marL="1682976" indent="-240425">
              <a:spcBef>
                <a:spcPct val="30000"/>
              </a:spcBef>
              <a:defRPr sz="1200">
                <a:solidFill>
                  <a:schemeClr val="tx1"/>
                </a:solidFill>
                <a:latin typeface="Calibri" panose="020F0502020204030204" pitchFamily="34" charset="0"/>
              </a:defRPr>
            </a:lvl4pPr>
            <a:lvl5pPr marL="2163825" indent="-240425">
              <a:spcBef>
                <a:spcPct val="30000"/>
              </a:spcBef>
              <a:defRPr sz="1200">
                <a:solidFill>
                  <a:schemeClr val="tx1"/>
                </a:solidFill>
                <a:latin typeface="Calibri" panose="020F0502020204030204" pitchFamily="34" charset="0"/>
              </a:defRPr>
            </a:lvl5pPr>
            <a:lvl6pPr marL="2644676" indent="-240425" defTabSz="480850" eaLnBrk="0" fontAlgn="base" hangingPunct="0">
              <a:spcBef>
                <a:spcPct val="30000"/>
              </a:spcBef>
              <a:spcAft>
                <a:spcPct val="0"/>
              </a:spcAft>
              <a:defRPr sz="1200">
                <a:solidFill>
                  <a:schemeClr val="tx1"/>
                </a:solidFill>
                <a:latin typeface="Calibri" panose="020F0502020204030204" pitchFamily="34" charset="0"/>
              </a:defRPr>
            </a:lvl6pPr>
            <a:lvl7pPr marL="3125526" indent="-240425" defTabSz="480850" eaLnBrk="0" fontAlgn="base" hangingPunct="0">
              <a:spcBef>
                <a:spcPct val="30000"/>
              </a:spcBef>
              <a:spcAft>
                <a:spcPct val="0"/>
              </a:spcAft>
              <a:defRPr sz="1200">
                <a:solidFill>
                  <a:schemeClr val="tx1"/>
                </a:solidFill>
                <a:latin typeface="Calibri" panose="020F0502020204030204" pitchFamily="34" charset="0"/>
              </a:defRPr>
            </a:lvl7pPr>
            <a:lvl8pPr marL="3606376" indent="-240425" defTabSz="480850" eaLnBrk="0" fontAlgn="base" hangingPunct="0">
              <a:spcBef>
                <a:spcPct val="30000"/>
              </a:spcBef>
              <a:spcAft>
                <a:spcPct val="0"/>
              </a:spcAft>
              <a:defRPr sz="1200">
                <a:solidFill>
                  <a:schemeClr val="tx1"/>
                </a:solidFill>
                <a:latin typeface="Calibri" panose="020F0502020204030204" pitchFamily="34" charset="0"/>
              </a:defRPr>
            </a:lvl8pPr>
            <a:lvl9pPr marL="4087227" indent="-240425" defTabSz="480850" eaLnBrk="0" fontAlgn="base" hangingPunct="0">
              <a:spcBef>
                <a:spcPct val="30000"/>
              </a:spcBef>
              <a:spcAft>
                <a:spcPct val="0"/>
              </a:spcAft>
              <a:defRPr sz="1200">
                <a:solidFill>
                  <a:schemeClr val="tx1"/>
                </a:solidFill>
                <a:latin typeface="Calibri" panose="020F0502020204030204" pitchFamily="34" charset="0"/>
              </a:defRPr>
            </a:lvl9pPr>
          </a:lstStyle>
          <a:p>
            <a:pPr defTabSz="480850" fontAlgn="base">
              <a:spcBef>
                <a:spcPct val="0"/>
              </a:spcBef>
              <a:spcAft>
                <a:spcPct val="0"/>
              </a:spcAft>
              <a:defRPr/>
            </a:pPr>
            <a:fld id="{EFE4774B-3EFF-4FB8-BDA2-BF1083589A04}" type="slidenum">
              <a:rPr lang="en-US" altLang="en-US">
                <a:solidFill>
                  <a:prstClr val="black"/>
                </a:solidFill>
                <a:ea typeface="MS PGothic" panose="020B0600070205080204" pitchFamily="34" charset="-128"/>
                <a:cs typeface="Arial" panose="020B0604020202020204" pitchFamily="34" charset="0"/>
              </a:rPr>
              <a:pPr defTabSz="480850" fontAlgn="base">
                <a:spcBef>
                  <a:spcPct val="0"/>
                </a:spcBef>
                <a:spcAft>
                  <a:spcPct val="0"/>
                </a:spcAft>
                <a:defRPr/>
              </a:pPr>
              <a:t>19</a:t>
            </a:fld>
            <a:endParaRPr lang="en-US" altLang="en-US">
              <a:solidFill>
                <a:prstClr val="black"/>
              </a:solidFil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62524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a:extLst>
              <a:ext uri="{FF2B5EF4-FFF2-40B4-BE49-F238E27FC236}">
                <a16:creationId xmlns:a16="http://schemas.microsoft.com/office/drawing/2014/main" id="{12E564F2-1A8D-4D79-A56E-44800FFA58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a:extLst>
              <a:ext uri="{FF2B5EF4-FFF2-40B4-BE49-F238E27FC236}">
                <a16:creationId xmlns:a16="http://schemas.microsoft.com/office/drawing/2014/main" id="{5BAB05DA-116D-4740-9387-99F28171B3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Give examples of what this person might say or think in the different states in the arousal continuum.   </a:t>
            </a:r>
          </a:p>
          <a:p>
            <a:pPr eaLnBrk="1" hangingPunct="1">
              <a:spcBef>
                <a:spcPct val="0"/>
              </a:spcBef>
            </a:pPr>
            <a:endParaRPr lang="en-US" altLang="en-US" dirty="0"/>
          </a:p>
        </p:txBody>
      </p:sp>
      <p:sp>
        <p:nvSpPr>
          <p:cNvPr id="331780" name="Slide Number Placeholder 3">
            <a:extLst>
              <a:ext uri="{FF2B5EF4-FFF2-40B4-BE49-F238E27FC236}">
                <a16:creationId xmlns:a16="http://schemas.microsoft.com/office/drawing/2014/main" id="{897C38F8-7795-482F-AFD4-A066ECCEAC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1382" indent="-300531">
              <a:spcBef>
                <a:spcPct val="30000"/>
              </a:spcBef>
              <a:defRPr sz="1200">
                <a:solidFill>
                  <a:schemeClr val="tx1"/>
                </a:solidFill>
                <a:latin typeface="Calibri" panose="020F0502020204030204" pitchFamily="34" charset="0"/>
              </a:defRPr>
            </a:lvl2pPr>
            <a:lvl3pPr marL="1202126" indent="-240425">
              <a:spcBef>
                <a:spcPct val="30000"/>
              </a:spcBef>
              <a:defRPr sz="1200">
                <a:solidFill>
                  <a:schemeClr val="tx1"/>
                </a:solidFill>
                <a:latin typeface="Calibri" panose="020F0502020204030204" pitchFamily="34" charset="0"/>
              </a:defRPr>
            </a:lvl3pPr>
            <a:lvl4pPr marL="1682976" indent="-240425">
              <a:spcBef>
                <a:spcPct val="30000"/>
              </a:spcBef>
              <a:defRPr sz="1200">
                <a:solidFill>
                  <a:schemeClr val="tx1"/>
                </a:solidFill>
                <a:latin typeface="Calibri" panose="020F0502020204030204" pitchFamily="34" charset="0"/>
              </a:defRPr>
            </a:lvl4pPr>
            <a:lvl5pPr marL="2163825" indent="-240425">
              <a:spcBef>
                <a:spcPct val="30000"/>
              </a:spcBef>
              <a:defRPr sz="1200">
                <a:solidFill>
                  <a:schemeClr val="tx1"/>
                </a:solidFill>
                <a:latin typeface="Calibri" panose="020F0502020204030204" pitchFamily="34" charset="0"/>
              </a:defRPr>
            </a:lvl5pPr>
            <a:lvl6pPr marL="2644676" indent="-240425" defTabSz="480850" eaLnBrk="0" fontAlgn="base" hangingPunct="0">
              <a:spcBef>
                <a:spcPct val="30000"/>
              </a:spcBef>
              <a:spcAft>
                <a:spcPct val="0"/>
              </a:spcAft>
              <a:defRPr sz="1200">
                <a:solidFill>
                  <a:schemeClr val="tx1"/>
                </a:solidFill>
                <a:latin typeface="Calibri" panose="020F0502020204030204" pitchFamily="34" charset="0"/>
              </a:defRPr>
            </a:lvl6pPr>
            <a:lvl7pPr marL="3125526" indent="-240425" defTabSz="480850" eaLnBrk="0" fontAlgn="base" hangingPunct="0">
              <a:spcBef>
                <a:spcPct val="30000"/>
              </a:spcBef>
              <a:spcAft>
                <a:spcPct val="0"/>
              </a:spcAft>
              <a:defRPr sz="1200">
                <a:solidFill>
                  <a:schemeClr val="tx1"/>
                </a:solidFill>
                <a:latin typeface="Calibri" panose="020F0502020204030204" pitchFamily="34" charset="0"/>
              </a:defRPr>
            </a:lvl7pPr>
            <a:lvl8pPr marL="3606376" indent="-240425" defTabSz="480850" eaLnBrk="0" fontAlgn="base" hangingPunct="0">
              <a:spcBef>
                <a:spcPct val="30000"/>
              </a:spcBef>
              <a:spcAft>
                <a:spcPct val="0"/>
              </a:spcAft>
              <a:defRPr sz="1200">
                <a:solidFill>
                  <a:schemeClr val="tx1"/>
                </a:solidFill>
                <a:latin typeface="Calibri" panose="020F0502020204030204" pitchFamily="34" charset="0"/>
              </a:defRPr>
            </a:lvl8pPr>
            <a:lvl9pPr marL="4087227" indent="-240425" defTabSz="480850" eaLnBrk="0" fontAlgn="base" hangingPunct="0">
              <a:spcBef>
                <a:spcPct val="30000"/>
              </a:spcBef>
              <a:spcAft>
                <a:spcPct val="0"/>
              </a:spcAft>
              <a:defRPr sz="1200">
                <a:solidFill>
                  <a:schemeClr val="tx1"/>
                </a:solidFill>
                <a:latin typeface="Calibri" panose="020F0502020204030204" pitchFamily="34" charset="0"/>
              </a:defRPr>
            </a:lvl9pPr>
          </a:lstStyle>
          <a:p>
            <a:pPr defTabSz="480850" fontAlgn="base">
              <a:spcBef>
                <a:spcPct val="0"/>
              </a:spcBef>
              <a:spcAft>
                <a:spcPct val="0"/>
              </a:spcAft>
              <a:defRPr/>
            </a:pPr>
            <a:fld id="{EFE4774B-3EFF-4FB8-BDA2-BF1083589A04}" type="slidenum">
              <a:rPr lang="en-US" altLang="en-US">
                <a:solidFill>
                  <a:prstClr val="black"/>
                </a:solidFill>
                <a:ea typeface="MS PGothic" panose="020B0600070205080204" pitchFamily="34" charset="-128"/>
                <a:cs typeface="Arial" panose="020B0604020202020204" pitchFamily="34" charset="0"/>
              </a:rPr>
              <a:pPr defTabSz="480850" fontAlgn="base">
                <a:spcBef>
                  <a:spcPct val="0"/>
                </a:spcBef>
                <a:spcAft>
                  <a:spcPct val="0"/>
                </a:spcAft>
                <a:defRPr/>
              </a:pPr>
              <a:t>20</a:t>
            </a:fld>
            <a:endParaRPr lang="en-US" altLang="en-US">
              <a:solidFill>
                <a:prstClr val="black"/>
              </a:solidFil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4577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010194A9-39F5-472A-96A0-284D5CAE47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defRPr>
            </a:lvl1pPr>
            <a:lvl2pPr marL="742950" indent="-285750" defTabSz="909638">
              <a:spcBef>
                <a:spcPct val="30000"/>
              </a:spcBef>
              <a:defRPr sz="1200">
                <a:solidFill>
                  <a:schemeClr val="tx1"/>
                </a:solidFill>
                <a:latin typeface="Calibri" panose="020F0502020204030204" pitchFamily="34" charset="0"/>
              </a:defRPr>
            </a:lvl2pPr>
            <a:lvl3pPr marL="1143000" indent="-228600" defTabSz="909638">
              <a:spcBef>
                <a:spcPct val="30000"/>
              </a:spcBef>
              <a:defRPr sz="1200">
                <a:solidFill>
                  <a:schemeClr val="tx1"/>
                </a:solidFill>
                <a:latin typeface="Calibri" panose="020F0502020204030204" pitchFamily="34" charset="0"/>
              </a:defRPr>
            </a:lvl3pPr>
            <a:lvl4pPr marL="1600200" indent="-228600" defTabSz="909638">
              <a:spcBef>
                <a:spcPct val="30000"/>
              </a:spcBef>
              <a:defRPr sz="1200">
                <a:solidFill>
                  <a:schemeClr val="tx1"/>
                </a:solidFill>
                <a:latin typeface="Calibri" panose="020F0502020204030204" pitchFamily="34" charset="0"/>
              </a:defRPr>
            </a:lvl4pPr>
            <a:lvl5pPr marL="2057400" indent="-228600" defTabSz="909638">
              <a:spcBef>
                <a:spcPct val="30000"/>
              </a:spcBef>
              <a:defRPr sz="1200">
                <a:solidFill>
                  <a:schemeClr val="tx1"/>
                </a:solidFill>
                <a:latin typeface="Calibri" panose="020F0502020204030204" pitchFamily="34" charset="0"/>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09638" rtl="0" eaLnBrk="1" fontAlgn="base" latinLnBrk="0" hangingPunct="1">
              <a:lnSpc>
                <a:spcPct val="100000"/>
              </a:lnSpc>
              <a:spcBef>
                <a:spcPct val="0"/>
              </a:spcBef>
              <a:spcAft>
                <a:spcPct val="0"/>
              </a:spcAft>
              <a:buClrTx/>
              <a:buSzTx/>
              <a:buFontTx/>
              <a:buNone/>
              <a:tabLst/>
              <a:defRPr/>
            </a:pPr>
            <a:fld id="{42A10EAE-B5AF-49B4-B61F-D6AEFFA7B413}"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0963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300035" name="Rectangle 2">
            <a:extLst>
              <a:ext uri="{FF2B5EF4-FFF2-40B4-BE49-F238E27FC236}">
                <a16:creationId xmlns:a16="http://schemas.microsoft.com/office/drawing/2014/main" id="{CC3E04A6-A0EA-45C8-AF34-E93825374D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6" name="Rectangle 3">
            <a:extLst>
              <a:ext uri="{FF2B5EF4-FFF2-40B4-BE49-F238E27FC236}">
                <a16:creationId xmlns:a16="http://schemas.microsoft.com/office/drawing/2014/main" id="{9F8DBD48-1CBD-4027-A358-D37D022AFF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8013" indent="-608013" eaLnBrk="1" hangingPunct="1">
              <a:spcBef>
                <a:spcPct val="0"/>
              </a:spcBef>
            </a:pPr>
            <a:r>
              <a:rPr lang="en-US" altLang="en-US" sz="2400" dirty="0"/>
              <a:t>According to the Substance Abuse and Mental Health Services Administration, trauma has three key components:  it is an EVENT or set of circumstances, that is EXPERIENCED directly or indirectly as overwhelming or life-changing, that has profound EFFECTS on said individual’s well-being, psychological development or has physiological, social and/or spiritual impact.  So what are some things that you can think of that may fit this definition? (allow the group to provide some examples and confirm or ask for clarity if you do not understand what they are talking about).</a:t>
            </a:r>
          </a:p>
          <a:p>
            <a:pPr marL="608013" indent="-608013" eaLnBrk="1" hangingPunct="1">
              <a:spcBef>
                <a:spcPct val="0"/>
              </a:spcBef>
            </a:pPr>
            <a:endParaRPr lang="en-US" altLang="en-US" sz="2400" dirty="0"/>
          </a:p>
          <a:p>
            <a:pPr marL="608013" indent="-608013" eaLnBrk="1" hangingPunct="1">
              <a:spcBef>
                <a:spcPct val="0"/>
              </a:spcBef>
            </a:pPr>
            <a:r>
              <a:rPr lang="en-US" altLang="en-US" sz="2400" dirty="0"/>
              <a:t>Events and circumstances may include the actual or extreme threat of physical or psychological harm or severe life-threatening neglect for a child that imperils healthy development.  These events and circumstances may occur as a single occurrence or repeatedly over time.  </a:t>
            </a:r>
          </a:p>
          <a:p>
            <a:pPr marL="608013" indent="-608013" eaLnBrk="1" hangingPunct="1">
              <a:spcBef>
                <a:spcPct val="0"/>
              </a:spcBef>
            </a:pPr>
            <a:endParaRPr lang="en-US" altLang="en-US" sz="2400" dirty="0"/>
          </a:p>
          <a:p>
            <a:pPr marL="608013" indent="-608013" eaLnBrk="1" hangingPunct="1">
              <a:spcBef>
                <a:spcPct val="0"/>
              </a:spcBef>
            </a:pPr>
            <a:r>
              <a:rPr lang="en-US" altLang="en-US" sz="2400" dirty="0"/>
              <a:t>The individuals experience of these events or circumstances helps to determine whether it is a traumatic event.  A particular event may be experienced as traumatic for one individual and not another.  How the individual labels, assigns meaning to, and is disrupted physically and psychologically  by an event will contribute to whether or not it is experienced as traumatic.  Traumatic events by their very nature set up a power differential where one entity has power over another.  They elicit a profound questions of why me?  The individuals experience of these events or circumstances is shaped in the context of this powerlessness and questioning.   Feelings of humiliation, guilt, shame, betrayal or silencing often shape the experience of the event.</a:t>
            </a:r>
          </a:p>
          <a:p>
            <a:pPr marL="608013" indent="-608013" eaLnBrk="1" hangingPunct="1">
              <a:spcBef>
                <a:spcPct val="0"/>
              </a:spcBef>
            </a:pPr>
            <a:endParaRPr lang="en-US" altLang="en-US" sz="2400" dirty="0"/>
          </a:p>
          <a:p>
            <a:pPr marL="608013" indent="-608013" eaLnBrk="1" hangingPunct="1">
              <a:spcBef>
                <a:spcPct val="0"/>
              </a:spcBef>
            </a:pPr>
            <a:r>
              <a:rPr lang="en-US" altLang="en-US" sz="2400" dirty="0"/>
              <a:t>The long-lasting adverse effects of the event are a critical component of trauma.  These adverse effects may occur immediately or may have a delayed onset.  The duration of the effects can be short to long term.  In some situations, the individual may not recognize the connection between the traumatic events and the effects.</a:t>
            </a:r>
          </a:p>
          <a:p>
            <a:pPr marL="608013" indent="-608013" eaLnBrk="1" hangingPunct="1">
              <a:spcBef>
                <a:spcPct val="0"/>
              </a:spcBef>
            </a:pPr>
            <a:endParaRPr lang="en-US" altLang="en-US" sz="2400" dirty="0"/>
          </a:p>
          <a:p>
            <a:pPr marL="608013" indent="-608013" eaLnBrk="1" hangingPunct="1">
              <a:spcBef>
                <a:spcPct val="0"/>
              </a:spcBef>
            </a:pPr>
            <a:endParaRPr lang="en-US" altLang="en-US" sz="2400" dirty="0"/>
          </a:p>
          <a:p>
            <a:pPr marL="989013" lvl="1" indent="-531813" eaLnBrk="1" hangingPunct="1">
              <a:spcBef>
                <a:spcPct val="0"/>
              </a:spcBef>
            </a:pPr>
            <a:endParaRPr lang="en-US" altLang="en-US" dirty="0"/>
          </a:p>
        </p:txBody>
      </p:sp>
    </p:spTree>
    <p:extLst>
      <p:ext uri="{BB962C8B-B14F-4D97-AF65-F5344CB8AC3E}">
        <p14:creationId xmlns:p14="http://schemas.microsoft.com/office/powerpoint/2010/main" val="151432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a:extLst>
              <a:ext uri="{FF2B5EF4-FFF2-40B4-BE49-F238E27FC236}">
                <a16:creationId xmlns:a16="http://schemas.microsoft.com/office/drawing/2014/main" id="{ACAB224D-A759-4A33-87EC-C93D350EE527}"/>
              </a:ext>
            </a:extLst>
          </p:cNvPr>
          <p:cNvSpPr>
            <a:spLocks noGrp="1" noRot="1" noChangeAspect="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a:extLst>
              <a:ext uri="{FF2B5EF4-FFF2-40B4-BE49-F238E27FC236}">
                <a16:creationId xmlns:a16="http://schemas.microsoft.com/office/drawing/2014/main" id="{FB3EB4AB-B413-4F99-BB68-6F73177594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1200" b="0" i="0" u="none" strike="noStrike" kern="1200" dirty="0">
                <a:solidFill>
                  <a:schemeClr val="tx1"/>
                </a:solidFill>
                <a:effectLst/>
                <a:latin typeface="+mn-lt"/>
                <a:ea typeface="MS PGothic" pitchFamily="34" charset="-128"/>
                <a:cs typeface="MS PGothic" charset="0"/>
              </a:rPr>
              <a:t>Under stress, a brain goes to “Fight, flight or freeze” mode and our ability to respond, learn and process is severely compromised.</a:t>
            </a:r>
            <a:endParaRPr lang="en-US" altLang="en-US" sz="800" dirty="0">
              <a:ea typeface="ヒラギノ角ゴ Pro W3" charset="-128"/>
              <a:cs typeface="Arial" panose="020B0604020202020204" pitchFamily="34" charset="0"/>
            </a:endParaRPr>
          </a:p>
        </p:txBody>
      </p:sp>
      <p:sp>
        <p:nvSpPr>
          <p:cNvPr id="356356" name="Slide Number Placeholder 3">
            <a:extLst>
              <a:ext uri="{FF2B5EF4-FFF2-40B4-BE49-F238E27FC236}">
                <a16:creationId xmlns:a16="http://schemas.microsoft.com/office/drawing/2014/main" id="{FD06FA12-B8F3-4818-B7D6-31E0BD362EB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D3B37F03-D41F-43DE-9EFA-599CDF467492}"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S PGothic" panose="020B0600070205080204" pitchFamily="34" charset="-128"/>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8446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EBA4BE9C-6423-4E9D-AFB1-53D30AC66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a:extLst>
              <a:ext uri="{FF2B5EF4-FFF2-40B4-BE49-F238E27FC236}">
                <a16:creationId xmlns:a16="http://schemas.microsoft.com/office/drawing/2014/main" id="{D9EBA50F-EB21-4A5E-817E-34E818BE1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 are the kinds of seen and unseen burdens people bring into the room with them when they have been traumatized.   </a:t>
            </a:r>
            <a:r>
              <a:rPr lang="en-US" b="0" i="0" dirty="0">
                <a:solidFill>
                  <a:srgbClr val="000000"/>
                </a:solidFill>
                <a:effectLst/>
                <a:latin typeface="Helvetica" pitchFamily="34" charset="0"/>
              </a:rPr>
              <a:t>  </a:t>
            </a:r>
            <a:br>
              <a:rPr lang="en-US" b="0" i="0" dirty="0">
                <a:solidFill>
                  <a:srgbClr val="000000"/>
                </a:solidFill>
                <a:effectLst/>
                <a:latin typeface="Helvetica" pitchFamily="34" charset="0"/>
              </a:rPr>
            </a:br>
            <a:r>
              <a:rPr lang="en-US" b="0" i="0" dirty="0">
                <a:solidFill>
                  <a:srgbClr val="000000"/>
                </a:solidFill>
                <a:effectLst/>
                <a:latin typeface="Helvetica" pitchFamily="34" charset="0"/>
              </a:rPr>
              <a:t> </a:t>
            </a:r>
            <a:br>
              <a:rPr lang="en-US" dirty="0"/>
            </a:br>
            <a:r>
              <a:rPr lang="en-US" b="0" i="0" dirty="0">
                <a:solidFill>
                  <a:srgbClr val="000000"/>
                </a:solidFill>
                <a:effectLst/>
                <a:latin typeface="Helvetica" pitchFamily="34" charset="0"/>
              </a:rPr>
              <a:t>Children with trauma histories may have problems thinking clearly, reasoning, or problem solving. They may be unable to plan ahead, anticipate the future, and act accordingly. When children grow up under conditions of constant threat, all their internal resources go toward survival. When their bodies and minds have learned to be in chronic stress response mode, they may have trouble thinking a problem through calmly and considering multiple alternatives. They may find it hard to acquire new skills or take in new information. They may struggle with sustaining attention or curiosity or be distracted by reactions to trauma reminders. They may show deficits in language development and abstract reasoning skills. Many children who have experienced trauma have learning difficulties that may require support in the academic environment.</a:t>
            </a:r>
          </a:p>
          <a:p>
            <a:br>
              <a:rPr lang="en-US" dirty="0"/>
            </a:br>
            <a:br>
              <a:rPr lang="en-US" dirty="0"/>
            </a:br>
            <a:endParaRPr lang="en-US" altLang="en-US" dirty="0"/>
          </a:p>
        </p:txBody>
      </p:sp>
      <p:sp>
        <p:nvSpPr>
          <p:cNvPr id="24580" name="Slide Number Placeholder 3">
            <a:extLst>
              <a:ext uri="{FF2B5EF4-FFF2-40B4-BE49-F238E27FC236}">
                <a16:creationId xmlns:a16="http://schemas.microsoft.com/office/drawing/2014/main" id="{8B69CF32-66AE-4ACC-97E9-B369E957C63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6F50C9-5A28-409E-A3C8-9DB2E6CC7A92}" type="slidenum">
              <a:rPr kumimoji="0" lang="en-US" altLang="en-US"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8507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S PGothic" pitchFamily="34" charset="-128"/>
                <a:cs typeface="MS PGothic" charset="0"/>
              </a:rPr>
              <a:t>We need to presume the clients we serve, and the staff we serve next to, have a history of traumatic stress and exercise “universal expectations” by creating systems of care that are trauma-informed. ​</a:t>
            </a:r>
          </a:p>
          <a:p>
            <a:pPr rtl="0" fontAlgn="base"/>
            <a:r>
              <a:rPr lang="en-US" sz="1200" b="0" i="0" u="none" strike="noStrike" kern="1200" dirty="0">
                <a:solidFill>
                  <a:schemeClr val="tx1"/>
                </a:solidFill>
                <a:effectLst/>
                <a:latin typeface="+mn-lt"/>
                <a:ea typeface="MS PGothic" pitchFamily="34" charset="-128"/>
                <a:cs typeface="MS PGothic" charset="0"/>
              </a:rPr>
              <a:t>​</a:t>
            </a:r>
          </a:p>
          <a:p>
            <a:pPr rtl="0" fontAlgn="base"/>
            <a:r>
              <a:rPr lang="en-US" sz="1200" b="0" i="0" u="none" strike="noStrike" kern="1200" dirty="0">
                <a:solidFill>
                  <a:schemeClr val="tx1"/>
                </a:solidFill>
                <a:effectLst/>
                <a:latin typeface="+mn-lt"/>
                <a:ea typeface="MS PGothic" pitchFamily="34" charset="-128"/>
                <a:cs typeface="MS PGothic" charset="0"/>
              </a:rPr>
              <a:t>What are some behaviors we might use when we universally expect everyone to have a trauma history?  ​</a:t>
            </a:r>
          </a:p>
          <a:p>
            <a:pPr rtl="0" fontAlgn="base"/>
            <a:r>
              <a:rPr lang="en-US" sz="1200" b="0" i="0" u="none" strike="noStrike" kern="1200" dirty="0">
                <a:solidFill>
                  <a:schemeClr val="tx1"/>
                </a:solidFill>
                <a:effectLst/>
                <a:latin typeface="+mn-lt"/>
                <a:ea typeface="MS PGothic" pitchFamily="34" charset="-128"/>
                <a:cs typeface="MS PGothic" charset="0"/>
              </a:rPr>
              <a:t>​</a:t>
            </a:r>
          </a:p>
          <a:p>
            <a:endParaRPr lang="en-US" dirty="0"/>
          </a:p>
        </p:txBody>
      </p:sp>
      <p:sp>
        <p:nvSpPr>
          <p:cNvPr id="4" name="Slide Number Placeholder 3"/>
          <p:cNvSpPr>
            <a:spLocks noGrp="1"/>
          </p:cNvSpPr>
          <p:nvPr>
            <p:ph type="sldNum" sz="quarter" idx="5"/>
          </p:nvPr>
        </p:nvSpPr>
        <p:spPr/>
        <p:txBody>
          <a:bodyPr/>
          <a:lstStyle/>
          <a:p>
            <a:pPr>
              <a:defRPr/>
            </a:pPr>
            <a:fld id="{7F08EFB2-7EAA-F84C-B560-BDB523F49A4B}" type="slidenum">
              <a:rPr lang="en-US" altLang="en-US" smtClean="0"/>
              <a:pPr>
                <a:defRPr/>
              </a:pPr>
              <a:t>5</a:t>
            </a:fld>
            <a:endParaRPr lang="en-US" altLang="en-US"/>
          </a:p>
        </p:txBody>
      </p:sp>
    </p:spTree>
    <p:extLst>
      <p:ext uri="{BB962C8B-B14F-4D97-AF65-F5344CB8AC3E}">
        <p14:creationId xmlns:p14="http://schemas.microsoft.com/office/powerpoint/2010/main" val="166076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1E41707-FFF0-4748-B3D6-D89B91A846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E8049D9-9A02-4A6E-957F-ADE9884CAADF}"/>
              </a:ext>
            </a:extLst>
          </p:cNvPr>
          <p:cNvSpPr>
            <a:spLocks noGrp="1"/>
          </p:cNvSpPr>
          <p:nvPr>
            <p:ph type="body" idx="1"/>
          </p:nvPr>
        </p:nvSpPr>
        <p:spPr/>
        <p:txBody>
          <a:bodyPr>
            <a:normAutofit fontScale="85000" lnSpcReduction="20000"/>
          </a:bodyPr>
          <a:lstStyle/>
          <a:p>
            <a:pPr>
              <a:spcBef>
                <a:spcPts val="0"/>
              </a:spcBef>
              <a:defRPr/>
            </a:pPr>
            <a:r>
              <a:rPr lang="en-US" sz="1800" b="0" i="0" dirty="0">
                <a:latin typeface="Open Sans" pitchFamily="64" charset="0"/>
                <a:cs typeface="Open Sans" pitchFamily="64" charset="0"/>
              </a:rPr>
              <a:t>We need to infuse trauma-informed principles into every interaction and all policies, practices and procedures</a:t>
            </a:r>
          </a:p>
          <a:p>
            <a:pPr>
              <a:spcBef>
                <a:spcPts val="0"/>
              </a:spcBef>
              <a:defRPr/>
            </a:pPr>
            <a:endParaRPr lang="en-US" sz="1800" b="1" i="1" dirty="0">
              <a:latin typeface="Open Sans" pitchFamily="64" charset="0"/>
              <a:cs typeface="Open Sans" pitchFamily="64" charset="0"/>
            </a:endParaRPr>
          </a:p>
          <a:p>
            <a:pPr>
              <a:spcBef>
                <a:spcPts val="0"/>
              </a:spcBef>
              <a:defRPr/>
            </a:pPr>
            <a:r>
              <a:rPr lang="en-US" sz="1800" b="1" i="1" dirty="0">
                <a:latin typeface="Open Sans" pitchFamily="64" charset="0"/>
                <a:cs typeface="Open Sans" pitchFamily="64" charset="0"/>
              </a:rPr>
              <a:t>Safety</a:t>
            </a:r>
            <a:r>
              <a:rPr lang="en-US" dirty="0">
                <a:latin typeface="Open Sans" pitchFamily="64" charset="0"/>
                <a:cs typeface="Open Sans" pitchFamily="64" charset="0"/>
              </a:rPr>
              <a:t>:</a:t>
            </a:r>
            <a:r>
              <a:rPr lang="en-US" i="1" dirty="0">
                <a:latin typeface="Open Sans" pitchFamily="64" charset="0"/>
                <a:cs typeface="Open Sans" pitchFamily="64" charset="0"/>
              </a:rPr>
              <a:t> </a:t>
            </a:r>
            <a:r>
              <a:rPr lang="en-US" dirty="0">
                <a:latin typeface="Open Sans" pitchFamily="64" charset="0"/>
                <a:cs typeface="Open Sans" pitchFamily="64" charset="0"/>
              </a:rPr>
              <a:t>throughout the organization, staff and the people they serve feel physically and psychologically safe; the physical setting is safe and interpersonal interactions promote a sense of safety.</a:t>
            </a:r>
          </a:p>
          <a:p>
            <a:pPr>
              <a:spcBef>
                <a:spcPts val="0"/>
              </a:spcBef>
              <a:defRPr/>
            </a:pPr>
            <a:r>
              <a:rPr lang="en-US" sz="1800" b="1" i="1" dirty="0">
                <a:latin typeface="Open Sans" pitchFamily="64" charset="0"/>
                <a:cs typeface="Open Sans" pitchFamily="64" charset="0"/>
              </a:rPr>
              <a:t>Trustworthiness</a:t>
            </a:r>
            <a:r>
              <a:rPr lang="en-US" sz="1800" i="1" dirty="0">
                <a:latin typeface="Open Sans" pitchFamily="64" charset="0"/>
                <a:cs typeface="Open Sans" pitchFamily="64" charset="0"/>
              </a:rPr>
              <a:t> </a:t>
            </a:r>
            <a:r>
              <a:rPr lang="en-US" sz="1800" b="1" i="1" dirty="0">
                <a:latin typeface="Open Sans" pitchFamily="64" charset="0"/>
                <a:cs typeface="Open Sans" pitchFamily="64" charset="0"/>
              </a:rPr>
              <a:t>and transparency</a:t>
            </a:r>
            <a:r>
              <a:rPr lang="en-US" sz="1800" i="1" dirty="0">
                <a:latin typeface="Open Sans" pitchFamily="64" charset="0"/>
                <a:cs typeface="Open Sans" pitchFamily="64" charset="0"/>
              </a:rPr>
              <a:t>:</a:t>
            </a:r>
            <a:r>
              <a:rPr lang="en-US" sz="1800" dirty="0">
                <a:latin typeface="Open Sans" pitchFamily="64" charset="0"/>
                <a:cs typeface="Open Sans" pitchFamily="64" charset="0"/>
              </a:rPr>
              <a:t>  </a:t>
            </a:r>
            <a:r>
              <a:rPr lang="en-US" dirty="0">
                <a:latin typeface="Open Sans" pitchFamily="64" charset="0"/>
                <a:cs typeface="Open Sans" pitchFamily="64" charset="0"/>
              </a:rPr>
              <a:t>organizational operations and decisions are conducted with transparency and the goal of building and maintaining trust among clients, family members, staff, and others involved with the organization.</a:t>
            </a:r>
            <a:r>
              <a:rPr lang="en-US" i="1" dirty="0">
                <a:latin typeface="Open Sans" pitchFamily="64" charset="0"/>
                <a:cs typeface="Open Sans" pitchFamily="64" charset="0"/>
              </a:rPr>
              <a:t>  </a:t>
            </a:r>
            <a:r>
              <a:rPr lang="en-US" dirty="0">
                <a:latin typeface="Open Sans" pitchFamily="64" charset="0"/>
                <a:cs typeface="Open Sans" pitchFamily="64" charset="0"/>
              </a:rPr>
              <a:t>Trauma-informed peer support and mutual self-help are key vehicles for establishing safety, building trust, enhancing collaboration, and maximizing empowerment.  </a:t>
            </a:r>
          </a:p>
          <a:p>
            <a:pPr>
              <a:spcBef>
                <a:spcPts val="0"/>
              </a:spcBef>
              <a:defRPr/>
            </a:pPr>
            <a:r>
              <a:rPr lang="en-US" sz="1800" b="1" i="1" dirty="0">
                <a:latin typeface="Open Sans" pitchFamily="64" charset="0"/>
                <a:cs typeface="Open Sans" pitchFamily="64" charset="0"/>
              </a:rPr>
              <a:t>Collaboration and mutuality</a:t>
            </a:r>
            <a:r>
              <a:rPr lang="en-US" sz="1800" i="1" dirty="0">
                <a:latin typeface="Open Sans" pitchFamily="64" charset="0"/>
                <a:cs typeface="Open Sans" pitchFamily="64" charset="0"/>
              </a:rPr>
              <a:t>:</a:t>
            </a:r>
            <a:r>
              <a:rPr lang="en-US" sz="1800" dirty="0">
                <a:latin typeface="Open Sans" pitchFamily="64" charset="0"/>
                <a:cs typeface="Open Sans" pitchFamily="64" charset="0"/>
              </a:rPr>
              <a:t>  </a:t>
            </a:r>
            <a:r>
              <a:rPr lang="en-US" dirty="0">
                <a:latin typeface="Open Sans" pitchFamily="64" charset="0"/>
                <a:cs typeface="Open Sans" pitchFamily="64" charset="0"/>
              </a:rPr>
              <a:t>there is true partnering and leveling of power differences between staff and clients and among organizational staff from direct care staff to administrators; there is recognition that healing happens in relationships and in the meaningful sharing of power and decision-making. The organization recognizes that everyone has a role to play in a trauma-informed approach; one does not have to be a therapist to be therapeutic. </a:t>
            </a:r>
          </a:p>
          <a:p>
            <a:pPr>
              <a:spcBef>
                <a:spcPts val="0"/>
              </a:spcBef>
              <a:defRPr/>
            </a:pPr>
            <a:r>
              <a:rPr lang="en-US" sz="1800" b="1" i="1" dirty="0">
                <a:latin typeface="Open Sans" pitchFamily="64" charset="0"/>
                <a:cs typeface="Open Sans" pitchFamily="64" charset="0"/>
              </a:rPr>
              <a:t>Empowerment</a:t>
            </a:r>
            <a:r>
              <a:rPr lang="en-US" sz="1800" dirty="0">
                <a:latin typeface="Open Sans" pitchFamily="64" charset="0"/>
                <a:cs typeface="Open Sans" pitchFamily="64" charset="0"/>
              </a:rPr>
              <a:t>:  </a:t>
            </a:r>
            <a:r>
              <a:rPr lang="en-US" dirty="0">
                <a:latin typeface="Open Sans" pitchFamily="64" charset="0"/>
                <a:cs typeface="Open Sans" pitchFamily="64" charset="0"/>
              </a:rPr>
              <a:t>throughout the organization and among the clients served, individuals’ strengths are recognized, built on, and validated and new skills developed as necessary.  The organization fosters a belief in resilience and in the ability of individuals, organizations, and communities to heal and promote recovery from trauma; builds on what clients, staff and communities have to offer rather than responding to their perceived deficits.</a:t>
            </a:r>
          </a:p>
          <a:p>
            <a:pPr>
              <a:spcBef>
                <a:spcPts val="0"/>
              </a:spcBef>
              <a:defRPr/>
            </a:pPr>
            <a:r>
              <a:rPr lang="en-US" sz="1800" b="1" i="1" dirty="0">
                <a:latin typeface="Open Sans" pitchFamily="64" charset="0"/>
                <a:cs typeface="Open Sans" pitchFamily="64" charset="0"/>
              </a:rPr>
              <a:t>Voice and choice</a:t>
            </a:r>
            <a:r>
              <a:rPr lang="en-US" sz="1800" i="1" dirty="0">
                <a:latin typeface="Open Sans" pitchFamily="64" charset="0"/>
                <a:cs typeface="Open Sans" pitchFamily="64" charset="0"/>
              </a:rPr>
              <a:t>:</a:t>
            </a:r>
            <a:r>
              <a:rPr lang="en-US" sz="1800" dirty="0">
                <a:latin typeface="Open Sans" pitchFamily="64" charset="0"/>
                <a:cs typeface="Open Sans" pitchFamily="64" charset="0"/>
              </a:rPr>
              <a:t> </a:t>
            </a:r>
            <a:r>
              <a:rPr lang="en-US" dirty="0">
                <a:latin typeface="Open Sans" pitchFamily="64" charset="0"/>
                <a:cs typeface="Open Sans" pitchFamily="64" charset="0"/>
              </a:rPr>
              <a:t>the organization aims to strengthen the clients’, family members’, and staff’s experience of choice and recognize that every person’s experience is unique and requires an individualized approach.  The organization addresses cultural, historical, and gender issues; the organization actively moves past cultural stereotypes and biases, offers gender responsive services, Promotes the value of cultural connections, and recognizes </a:t>
            </a:r>
            <a:endParaRPr lang="en-US" dirty="0"/>
          </a:p>
        </p:txBody>
      </p:sp>
      <p:sp>
        <p:nvSpPr>
          <p:cNvPr id="103428" name="Slide Number Placeholder 3">
            <a:extLst>
              <a:ext uri="{FF2B5EF4-FFF2-40B4-BE49-F238E27FC236}">
                <a16:creationId xmlns:a16="http://schemas.microsoft.com/office/drawing/2014/main" id="{FE3D0BA7-A0D3-400F-83BF-542759C5D3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4715" indent="-228943">
              <a:spcBef>
                <a:spcPct val="30000"/>
              </a:spcBef>
              <a:defRPr sz="1200">
                <a:solidFill>
                  <a:schemeClr val="tx1"/>
                </a:solidFill>
                <a:latin typeface="Calibri" panose="020F0502020204030204" pitchFamily="34" charset="0"/>
              </a:defRPr>
            </a:lvl3pPr>
            <a:lvl4pPr marL="1602600" indent="-228943">
              <a:spcBef>
                <a:spcPct val="30000"/>
              </a:spcBef>
              <a:defRPr sz="1200">
                <a:solidFill>
                  <a:schemeClr val="tx1"/>
                </a:solidFill>
                <a:latin typeface="Calibri" panose="020F0502020204030204" pitchFamily="34" charset="0"/>
              </a:defRPr>
            </a:lvl4pPr>
            <a:lvl5pPr marL="2060486" indent="-228943">
              <a:spcBef>
                <a:spcPct val="30000"/>
              </a:spcBef>
              <a:defRPr sz="1200">
                <a:solidFill>
                  <a:schemeClr val="tx1"/>
                </a:solidFill>
                <a:latin typeface="Calibri" panose="020F0502020204030204" pitchFamily="34" charset="0"/>
              </a:defRPr>
            </a:lvl5pPr>
            <a:lvl6pPr marL="2518372" indent="-228943" defTabSz="457886" eaLnBrk="0" fontAlgn="base" hangingPunct="0">
              <a:spcBef>
                <a:spcPct val="30000"/>
              </a:spcBef>
              <a:spcAft>
                <a:spcPct val="0"/>
              </a:spcAft>
              <a:defRPr sz="1200">
                <a:solidFill>
                  <a:schemeClr val="tx1"/>
                </a:solidFill>
                <a:latin typeface="Calibri" panose="020F0502020204030204" pitchFamily="34" charset="0"/>
              </a:defRPr>
            </a:lvl6pPr>
            <a:lvl7pPr marL="2976258" indent="-228943" defTabSz="457886" eaLnBrk="0" fontAlgn="base" hangingPunct="0">
              <a:spcBef>
                <a:spcPct val="30000"/>
              </a:spcBef>
              <a:spcAft>
                <a:spcPct val="0"/>
              </a:spcAft>
              <a:defRPr sz="1200">
                <a:solidFill>
                  <a:schemeClr val="tx1"/>
                </a:solidFill>
                <a:latin typeface="Calibri" panose="020F0502020204030204" pitchFamily="34" charset="0"/>
              </a:defRPr>
            </a:lvl7pPr>
            <a:lvl8pPr marL="3434144" indent="-228943" defTabSz="457886" eaLnBrk="0" fontAlgn="base" hangingPunct="0">
              <a:spcBef>
                <a:spcPct val="30000"/>
              </a:spcBef>
              <a:spcAft>
                <a:spcPct val="0"/>
              </a:spcAft>
              <a:defRPr sz="1200">
                <a:solidFill>
                  <a:schemeClr val="tx1"/>
                </a:solidFill>
                <a:latin typeface="Calibri" panose="020F0502020204030204" pitchFamily="34" charset="0"/>
              </a:defRPr>
            </a:lvl8pPr>
            <a:lvl9pPr marL="3892029" indent="-228943" defTabSz="457886"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06267FEC-FF06-4F32-BF03-962576B6C72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4542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a:extLst>
              <a:ext uri="{FF2B5EF4-FFF2-40B4-BE49-F238E27FC236}">
                <a16:creationId xmlns:a16="http://schemas.microsoft.com/office/drawing/2014/main" id="{5B103B4F-B5DB-4FB0-975D-AF4EBF57A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683" name="Notes Placeholder 2">
            <a:extLst>
              <a:ext uri="{FF2B5EF4-FFF2-40B4-BE49-F238E27FC236}">
                <a16:creationId xmlns:a16="http://schemas.microsoft.com/office/drawing/2014/main" id="{1AC0DCA8-6B8B-461E-9327-18C38E78EE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Remember, trauma-informed care is about EVERYONE!  Everyone is included.  Everyone plays a part.  </a:t>
            </a:r>
          </a:p>
        </p:txBody>
      </p:sp>
      <p:sp>
        <p:nvSpPr>
          <p:cNvPr id="106500" name="Slide Number Placeholder 3">
            <a:extLst>
              <a:ext uri="{FF2B5EF4-FFF2-40B4-BE49-F238E27FC236}">
                <a16:creationId xmlns:a16="http://schemas.microsoft.com/office/drawing/2014/main" id="{83BA106A-ED77-47F6-BAAA-16D7E715DAD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1382" indent="-300531">
              <a:defRPr>
                <a:solidFill>
                  <a:schemeClr val="tx1"/>
                </a:solidFill>
                <a:latin typeface="Calibri" panose="020F0502020204030204" pitchFamily="34" charset="0"/>
                <a:cs typeface="Arial" panose="020B0604020202020204" pitchFamily="34" charset="0"/>
              </a:defRPr>
            </a:lvl2pPr>
            <a:lvl3pPr marL="1202126" indent="-240425">
              <a:defRPr>
                <a:solidFill>
                  <a:schemeClr val="tx1"/>
                </a:solidFill>
                <a:latin typeface="Calibri" panose="020F0502020204030204" pitchFamily="34" charset="0"/>
                <a:cs typeface="Arial" panose="020B0604020202020204" pitchFamily="34" charset="0"/>
              </a:defRPr>
            </a:lvl3pPr>
            <a:lvl4pPr marL="1682976" indent="-240425">
              <a:defRPr>
                <a:solidFill>
                  <a:schemeClr val="tx1"/>
                </a:solidFill>
                <a:latin typeface="Calibri" panose="020F0502020204030204" pitchFamily="34" charset="0"/>
                <a:cs typeface="Arial" panose="020B0604020202020204" pitchFamily="34" charset="0"/>
              </a:defRPr>
            </a:lvl4pPr>
            <a:lvl5pPr marL="2163825" indent="-240425">
              <a:defRPr>
                <a:solidFill>
                  <a:schemeClr val="tx1"/>
                </a:solidFill>
                <a:latin typeface="Calibri" panose="020F0502020204030204" pitchFamily="34" charset="0"/>
                <a:cs typeface="Arial" panose="020B0604020202020204" pitchFamily="34" charset="0"/>
              </a:defRPr>
            </a:lvl5pPr>
            <a:lvl6pPr marL="2644676" indent="-240425" defTabSz="4808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25526" indent="-240425" defTabSz="4808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06376" indent="-240425" defTabSz="4808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87227" indent="-240425" defTabSz="4808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61701">
              <a:defRPr/>
            </a:pPr>
            <a:fld id="{D369B0C4-B7DC-4490-9358-0FAFD912BA64}" type="slidenum">
              <a:rPr lang="en-US" altLang="en-US" sz="1900" kern="0">
                <a:solidFill>
                  <a:prstClr val="black"/>
                </a:solidFill>
              </a:rPr>
              <a:pPr defTabSz="961701">
                <a:defRPr/>
              </a:pPr>
              <a:t>7</a:t>
            </a:fld>
            <a:endParaRPr lang="en-US" altLang="en-US" sz="1900" kern="0">
              <a:solidFill>
                <a:prstClr val="black"/>
              </a:solidFill>
            </a:endParaRPr>
          </a:p>
        </p:txBody>
      </p:sp>
    </p:spTree>
    <p:extLst>
      <p:ext uri="{BB962C8B-B14F-4D97-AF65-F5344CB8AC3E}">
        <p14:creationId xmlns:p14="http://schemas.microsoft.com/office/powerpoint/2010/main" val="22321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a:extLst>
              <a:ext uri="{FF2B5EF4-FFF2-40B4-BE49-F238E27FC236}">
                <a16:creationId xmlns:a16="http://schemas.microsoft.com/office/drawing/2014/main" id="{2B57A42B-1F11-43E0-8065-228A2704B3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7" name="Notes Placeholder 2">
            <a:extLst>
              <a:ext uri="{FF2B5EF4-FFF2-40B4-BE49-F238E27FC236}">
                <a16:creationId xmlns:a16="http://schemas.microsoft.com/office/drawing/2014/main" id="{E9AF3718-7440-4CD1-973E-2A38BD66B5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333333"/>
                </a:solidFill>
                <a:latin typeface="Open Sans" pitchFamily="-84" charset="0"/>
              </a:rPr>
              <a:t>As professionals who provide care it is helpful to be reminded of Viktor Frankl's poignant statement, "What is to give light must endure burning...“ </a:t>
            </a:r>
            <a:r>
              <a:rPr lang="en-US" altLang="en-US" dirty="0"/>
              <a:t>Quality care, as we know, requires empathy which means exposing ourselves to the trauma and suffering of those whom we are seeking to assist.  For treatment and services to be effective for the long haul, professionals will need to maintain active personal self-care--but equally important is the less frequently discussed necessity for organizations to create effective structures of care for staff.  </a:t>
            </a:r>
          </a:p>
        </p:txBody>
      </p:sp>
      <p:sp>
        <p:nvSpPr>
          <p:cNvPr id="466948" name="Slide Number Placeholder 3">
            <a:extLst>
              <a:ext uri="{FF2B5EF4-FFF2-40B4-BE49-F238E27FC236}">
                <a16:creationId xmlns:a16="http://schemas.microsoft.com/office/drawing/2014/main" id="{0F76D25E-F29C-41E3-B56A-F5CC2C3F4D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1382" indent="-300531">
              <a:defRPr>
                <a:solidFill>
                  <a:schemeClr val="tx1"/>
                </a:solidFill>
                <a:latin typeface="Calibri" panose="020F0502020204030204" pitchFamily="34" charset="0"/>
                <a:cs typeface="Arial" panose="020B0604020202020204" pitchFamily="34" charset="0"/>
              </a:defRPr>
            </a:lvl2pPr>
            <a:lvl3pPr marL="1202126" indent="-240425">
              <a:defRPr>
                <a:solidFill>
                  <a:schemeClr val="tx1"/>
                </a:solidFill>
                <a:latin typeface="Calibri" panose="020F0502020204030204" pitchFamily="34" charset="0"/>
                <a:cs typeface="Arial" panose="020B0604020202020204" pitchFamily="34" charset="0"/>
              </a:defRPr>
            </a:lvl3pPr>
            <a:lvl4pPr marL="1682976" indent="-240425">
              <a:defRPr>
                <a:solidFill>
                  <a:schemeClr val="tx1"/>
                </a:solidFill>
                <a:latin typeface="Calibri" panose="020F0502020204030204" pitchFamily="34" charset="0"/>
                <a:cs typeface="Arial" panose="020B0604020202020204" pitchFamily="34" charset="0"/>
              </a:defRPr>
            </a:lvl4pPr>
            <a:lvl5pPr marL="2163825" indent="-240425">
              <a:defRPr>
                <a:solidFill>
                  <a:schemeClr val="tx1"/>
                </a:solidFill>
                <a:latin typeface="Calibri" panose="020F0502020204030204" pitchFamily="34" charset="0"/>
                <a:cs typeface="Arial" panose="020B0604020202020204" pitchFamily="34" charset="0"/>
              </a:defRPr>
            </a:lvl5pPr>
            <a:lvl6pPr marL="2644676" indent="-240425" defTabSz="4808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25526" indent="-240425" defTabSz="4808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06376" indent="-240425" defTabSz="4808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87227" indent="-240425" defTabSz="4808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80850" fontAlgn="base">
              <a:spcBef>
                <a:spcPct val="0"/>
              </a:spcBef>
              <a:spcAft>
                <a:spcPct val="0"/>
              </a:spcAft>
              <a:defRPr/>
            </a:pPr>
            <a:fld id="{64AD6443-407E-48E0-B5CA-2B138D308F0C}" type="slidenum">
              <a:rPr lang="en-US" altLang="en-US">
                <a:solidFill>
                  <a:prstClr val="black"/>
                </a:solidFill>
              </a:rPr>
              <a:pPr defTabSz="480850" fontAlgn="base">
                <a:spcBef>
                  <a:spcPct val="0"/>
                </a:spcBef>
                <a:spcAft>
                  <a:spcPct val="0"/>
                </a:spcAft>
                <a:defRPr/>
              </a:pPr>
              <a:t>9</a:t>
            </a:fld>
            <a:endParaRPr lang="en-US" altLang="en-US">
              <a:solidFill>
                <a:prstClr val="black"/>
              </a:solidFill>
            </a:endParaRPr>
          </a:p>
        </p:txBody>
      </p:sp>
    </p:spTree>
    <p:extLst>
      <p:ext uri="{BB962C8B-B14F-4D97-AF65-F5344CB8AC3E}">
        <p14:creationId xmlns:p14="http://schemas.microsoft.com/office/powerpoint/2010/main" val="55978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B5046D-077C-4098-8764-40BE1B88BAA2}" type="slidenum">
              <a:rPr lang="en-US" smtClean="0"/>
              <a:t>10</a:t>
            </a:fld>
            <a:endParaRPr lang="en-US"/>
          </a:p>
        </p:txBody>
      </p:sp>
    </p:spTree>
    <p:extLst>
      <p:ext uri="{BB962C8B-B14F-4D97-AF65-F5344CB8AC3E}">
        <p14:creationId xmlns:p14="http://schemas.microsoft.com/office/powerpoint/2010/main" val="2457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NatCon Slide 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3680300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69448"/>
            <a:ext cx="10972800" cy="445051"/>
          </a:xfrm>
        </p:spPr>
        <p:txBody>
          <a:bodyPr/>
          <a:lstStyle>
            <a:lvl1pPr>
              <a:defRPr sz="4000">
                <a:latin typeface="+mj-lt"/>
              </a:defRPr>
            </a:lvl1pPr>
          </a:lstStyle>
          <a:p>
            <a:r>
              <a:rPr lang="en-US" dirty="0"/>
              <a:t>Click to edit Master title style</a:t>
            </a:r>
          </a:p>
        </p:txBody>
      </p:sp>
      <p:sp>
        <p:nvSpPr>
          <p:cNvPr id="3" name="Content Placeholder 2"/>
          <p:cNvSpPr>
            <a:spLocks noGrp="1"/>
          </p:cNvSpPr>
          <p:nvPr>
            <p:ph idx="1"/>
          </p:nvPr>
        </p:nvSpPr>
        <p:spPr>
          <a:xfrm>
            <a:off x="609600" y="2286777"/>
            <a:ext cx="10972800" cy="3555883"/>
          </a:xfrm>
        </p:spPr>
        <p:txBody>
          <a:bodyPr/>
          <a:lstStyle>
            <a:lvl1pPr>
              <a:defRPr sz="2800">
                <a:latin typeface="+mj-lt"/>
              </a:defRPr>
            </a:lvl1pPr>
            <a:lvl2pPr>
              <a:defRPr sz="2800">
                <a:latin typeface="+mj-lt"/>
              </a:defRPr>
            </a:lvl2pPr>
            <a:lvl3pPr>
              <a:defRPr sz="2400">
                <a:latin typeface="+mj-lt"/>
              </a:defRPr>
            </a:lvl3pPr>
            <a:lvl4pPr>
              <a:defRPr sz="2400">
                <a:latin typeface="+mj-lt"/>
              </a:defRPr>
            </a:lvl4pPr>
            <a:lvl5pP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53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1735005"/>
            <a:ext cx="10363200" cy="436632"/>
          </a:xfrm>
          <a:prstGeom prst="rect">
            <a:avLst/>
          </a:prstGeom>
        </p:spPr>
        <p:txBody>
          <a:bodyPr/>
          <a:lstStyle>
            <a:lvl1pPr algn="ctr">
              <a:defRPr sz="4400" b="1" i="0">
                <a:solidFill>
                  <a:srgbClr val="2584C6"/>
                </a:solidFill>
                <a:latin typeface="+mj-lt"/>
                <a:cs typeface="Open Sans"/>
              </a:defRPr>
            </a:lvl1pPr>
          </a:lstStyle>
          <a:p>
            <a:r>
              <a:rPr lang="en-US" dirty="0"/>
              <a:t>Click to edit Master title style</a:t>
            </a:r>
          </a:p>
        </p:txBody>
      </p:sp>
      <p:sp>
        <p:nvSpPr>
          <p:cNvPr id="8" name="Subtitle 2"/>
          <p:cNvSpPr>
            <a:spLocks noGrp="1"/>
          </p:cNvSpPr>
          <p:nvPr>
            <p:ph type="subTitle" idx="1"/>
          </p:nvPr>
        </p:nvSpPr>
        <p:spPr>
          <a:xfrm>
            <a:off x="1828800" y="2382567"/>
            <a:ext cx="8534400" cy="478183"/>
          </a:xfrm>
          <a:prstGeom prst="rect">
            <a:avLst/>
          </a:prstGeom>
        </p:spPr>
        <p:txBody>
          <a:bodyPr/>
          <a:lstStyle>
            <a:lvl1pPr marL="0" indent="0" algn="ctr">
              <a:buNone/>
              <a:defRPr sz="3200" b="0">
                <a:solidFill>
                  <a:srgbClr val="000000"/>
                </a:solidFill>
                <a:latin typeface="+mj-lt"/>
                <a:cs typeface="Open Sans"/>
              </a:defRPr>
            </a:lvl1pPr>
          </a:lstStyle>
          <a:p>
            <a:r>
              <a:rPr lang="en-US" dirty="0"/>
              <a:t>Click to edit Master subtitle style</a:t>
            </a:r>
          </a:p>
        </p:txBody>
      </p:sp>
    </p:spTree>
    <p:extLst>
      <p:ext uri="{BB962C8B-B14F-4D97-AF65-F5344CB8AC3E}">
        <p14:creationId xmlns:p14="http://schemas.microsoft.com/office/powerpoint/2010/main" val="6665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42941"/>
            <a:ext cx="10972800" cy="503030"/>
          </a:xfrm>
        </p:spPr>
        <p:txBody>
          <a:bodyPr/>
          <a:lstStyle/>
          <a:p>
            <a:r>
              <a:rPr lang="en-US" dirty="0"/>
              <a:t>Click to edit Master title style</a:t>
            </a:r>
          </a:p>
        </p:txBody>
      </p:sp>
      <p:sp>
        <p:nvSpPr>
          <p:cNvPr id="3" name="Content Placeholder 2"/>
          <p:cNvSpPr>
            <a:spLocks noGrp="1"/>
          </p:cNvSpPr>
          <p:nvPr>
            <p:ph sz="half" idx="1"/>
          </p:nvPr>
        </p:nvSpPr>
        <p:spPr>
          <a:xfrm>
            <a:off x="609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00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83558"/>
            <a:ext cx="10972800" cy="49805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2212000"/>
            <a:ext cx="5386917"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861357"/>
            <a:ext cx="5386917"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212000"/>
            <a:ext cx="5389033"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861357"/>
            <a:ext cx="5389033"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094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651201"/>
            <a:ext cx="109728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13257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30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
        <p:cNvGrpSpPr/>
        <p:nvPr/>
      </p:nvGrpSpPr>
      <p:grpSpPr>
        <a:xfrm>
          <a:off x="0" y="0"/>
          <a:ext cx="0" cy="0"/>
          <a:chOff x="0" y="0"/>
          <a:chExt cx="0" cy="0"/>
        </a:xfrm>
      </p:grpSpPr>
      <p:sp>
        <p:nvSpPr>
          <p:cNvPr id="19" name="Shape 19"/>
          <p:cNvSpPr txBox="1">
            <a:spLocks noGrp="1"/>
          </p:cNvSpPr>
          <p:nvPr>
            <p:ph type="ctrTitle"/>
          </p:nvPr>
        </p:nvSpPr>
        <p:spPr>
          <a:xfrm>
            <a:off x="914400" y="1939203"/>
            <a:ext cx="10363200" cy="1926675"/>
          </a:xfrm>
          <a:prstGeom prst="rect">
            <a:avLst/>
          </a:prstGeom>
          <a:noFill/>
          <a:ln>
            <a:noFill/>
          </a:ln>
        </p:spPr>
        <p:txBody>
          <a:bodyPr/>
          <a:lstStyle>
            <a:lvl1pPr marL="0" marR="0" lvl="0" indent="0" algn="ctr" rtl="0">
              <a:spcBef>
                <a:spcPts val="0"/>
              </a:spcBef>
              <a:spcAft>
                <a:spcPts val="0"/>
              </a:spcAft>
              <a:buNone/>
              <a:defRPr sz="4000" b="1" i="0" u="none" strike="noStrike" cap="none">
                <a:solidFill>
                  <a:schemeClr val="lt1"/>
                </a:solidFill>
                <a:latin typeface="Arial"/>
                <a:ea typeface="Arial"/>
                <a:cs typeface="Arial"/>
                <a:sym typeface="Arial"/>
              </a:defRPr>
            </a:lvl1pPr>
            <a:lvl2pPr marL="0" marR="0" lvl="1" indent="0" algn="ctr" rtl="0">
              <a:spcBef>
                <a:spcPts val="0"/>
              </a:spcBef>
              <a:spcAft>
                <a:spcPts val="0"/>
              </a:spcAft>
              <a:buNone/>
              <a:defRPr sz="4800" b="1" i="0" u="none" strike="noStrike" cap="none">
                <a:solidFill>
                  <a:srgbClr val="558ED5"/>
                </a:solidFill>
                <a:latin typeface="Arial"/>
                <a:ea typeface="Arial"/>
                <a:cs typeface="Arial"/>
                <a:sym typeface="Arial"/>
              </a:defRPr>
            </a:lvl2pPr>
            <a:lvl3pPr marL="0" marR="0" lvl="2" indent="0" algn="ctr" rtl="0">
              <a:spcBef>
                <a:spcPts val="0"/>
              </a:spcBef>
              <a:spcAft>
                <a:spcPts val="0"/>
              </a:spcAft>
              <a:buNone/>
              <a:defRPr sz="4800" b="1" i="0" u="none" strike="noStrike" cap="none">
                <a:solidFill>
                  <a:srgbClr val="558ED5"/>
                </a:solidFill>
                <a:latin typeface="Arial"/>
                <a:ea typeface="Arial"/>
                <a:cs typeface="Arial"/>
                <a:sym typeface="Arial"/>
              </a:defRPr>
            </a:lvl3pPr>
            <a:lvl4pPr marL="0" marR="0" lvl="3" indent="0" algn="ctr" rtl="0">
              <a:spcBef>
                <a:spcPts val="0"/>
              </a:spcBef>
              <a:spcAft>
                <a:spcPts val="0"/>
              </a:spcAft>
              <a:buNone/>
              <a:defRPr sz="4800" b="1" i="0" u="none" strike="noStrike" cap="none">
                <a:solidFill>
                  <a:srgbClr val="558ED5"/>
                </a:solidFill>
                <a:latin typeface="Arial"/>
                <a:ea typeface="Arial"/>
                <a:cs typeface="Arial"/>
                <a:sym typeface="Arial"/>
              </a:defRPr>
            </a:lvl4pPr>
            <a:lvl5pPr marL="0" marR="0" lvl="4" indent="0" algn="ctr" rtl="0">
              <a:spcBef>
                <a:spcPts val="0"/>
              </a:spcBef>
              <a:spcAft>
                <a:spcPts val="0"/>
              </a:spcAft>
              <a:buNone/>
              <a:defRPr sz="4800" b="1" i="0" u="none" strike="noStrike" cap="none">
                <a:solidFill>
                  <a:srgbClr val="558ED5"/>
                </a:solidFill>
                <a:latin typeface="Arial"/>
                <a:ea typeface="Arial"/>
                <a:cs typeface="Arial"/>
                <a:sym typeface="Arial"/>
              </a:defRPr>
            </a:lvl5pPr>
            <a:lvl6pPr marL="457200" marR="0" lvl="5" indent="0" algn="ctr" rtl="0">
              <a:spcBef>
                <a:spcPts val="0"/>
              </a:spcBef>
              <a:spcAft>
                <a:spcPts val="0"/>
              </a:spcAft>
              <a:buNone/>
              <a:defRPr sz="4800" b="1" i="0" u="none" strike="noStrike" cap="none">
                <a:solidFill>
                  <a:srgbClr val="558ED5"/>
                </a:solidFill>
                <a:latin typeface="Arial"/>
                <a:ea typeface="Arial"/>
                <a:cs typeface="Arial"/>
                <a:sym typeface="Arial"/>
              </a:defRPr>
            </a:lvl6pPr>
            <a:lvl7pPr marL="914400" marR="0" lvl="6" indent="0" algn="ctr" rtl="0">
              <a:spcBef>
                <a:spcPts val="0"/>
              </a:spcBef>
              <a:spcAft>
                <a:spcPts val="0"/>
              </a:spcAft>
              <a:buNone/>
              <a:defRPr sz="4800" b="1" i="0" u="none" strike="noStrike" cap="none">
                <a:solidFill>
                  <a:srgbClr val="558ED5"/>
                </a:solidFill>
                <a:latin typeface="Arial"/>
                <a:ea typeface="Arial"/>
                <a:cs typeface="Arial"/>
                <a:sym typeface="Arial"/>
              </a:defRPr>
            </a:lvl7pPr>
            <a:lvl8pPr marL="1371600" marR="0" lvl="7" indent="0" algn="ctr" rtl="0">
              <a:spcBef>
                <a:spcPts val="0"/>
              </a:spcBef>
              <a:spcAft>
                <a:spcPts val="0"/>
              </a:spcAft>
              <a:buNone/>
              <a:defRPr sz="4800" b="1" i="0" u="none" strike="noStrike" cap="none">
                <a:solidFill>
                  <a:srgbClr val="558ED5"/>
                </a:solidFill>
                <a:latin typeface="Arial"/>
                <a:ea typeface="Arial"/>
                <a:cs typeface="Arial"/>
                <a:sym typeface="Arial"/>
              </a:defRPr>
            </a:lvl8pPr>
            <a:lvl9pPr marL="1828800" marR="0" lvl="8" indent="0" algn="ctr" rtl="0">
              <a:spcBef>
                <a:spcPts val="0"/>
              </a:spcBef>
              <a:spcAft>
                <a:spcPts val="0"/>
              </a:spcAft>
              <a:buNone/>
              <a:defRPr sz="4800" b="1" i="0" u="none" strike="noStrike" cap="none">
                <a:solidFill>
                  <a:srgbClr val="558ED5"/>
                </a:solidFill>
                <a:latin typeface="Arial"/>
                <a:ea typeface="Arial"/>
                <a:cs typeface="Arial"/>
                <a:sym typeface="Arial"/>
              </a:defRPr>
            </a:lvl9pPr>
          </a:lstStyle>
          <a:p>
            <a:endParaRPr/>
          </a:p>
        </p:txBody>
      </p:sp>
      <p:sp>
        <p:nvSpPr>
          <p:cNvPr id="20" name="Shape 20"/>
          <p:cNvSpPr txBox="1">
            <a:spLocks noGrp="1"/>
          </p:cNvSpPr>
          <p:nvPr>
            <p:ph type="subTitle" idx="1"/>
          </p:nvPr>
        </p:nvSpPr>
        <p:spPr>
          <a:xfrm>
            <a:off x="914400" y="4233140"/>
            <a:ext cx="10363200" cy="910763"/>
          </a:xfrm>
          <a:prstGeom prst="rect">
            <a:avLst/>
          </a:prstGeom>
          <a:noFill/>
          <a:ln>
            <a:noFill/>
          </a:ln>
        </p:spPr>
        <p:txBody>
          <a:bodyPr/>
          <a:lstStyle>
            <a:lvl1pPr marL="0" marR="0" lvl="0" indent="0" algn="ctr" rtl="0">
              <a:spcBef>
                <a:spcPts val="480"/>
              </a:spcBef>
              <a:spcAft>
                <a:spcPts val="0"/>
              </a:spcAft>
              <a:buClr>
                <a:srgbClr val="595959"/>
              </a:buClr>
              <a:buFont typeface="Arial"/>
              <a:buNone/>
              <a:defRPr sz="2400" b="0" i="0" u="none" strike="noStrike" cap="none">
                <a:solidFill>
                  <a:srgbClr val="595959"/>
                </a:solidFill>
                <a:latin typeface="Arial"/>
                <a:ea typeface="Arial"/>
                <a:cs typeface="Arial"/>
                <a:sym typeface="Arial"/>
              </a:defRPr>
            </a:lvl1pPr>
            <a:lvl2pPr marL="457200" marR="0" lvl="1" indent="0" algn="ctr" rtl="0">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3pPr>
            <a:lvl4pPr marL="1371600" marR="0" lvl="3" indent="0" algn="ctr" rtl="0">
              <a:spcBef>
                <a:spcPts val="360"/>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4pPr>
            <a:lvl5pPr marL="1828800" marR="0" lvl="4" indent="0" algn="ctr" rtl="0">
              <a:spcBef>
                <a:spcPts val="320"/>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2252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atC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8307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1751192"/>
            <a:ext cx="10972800" cy="4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609600" y="2381773"/>
            <a:ext cx="10972800" cy="34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4" name="Picture 3">
            <a:extLst>
              <a:ext uri="{FF2B5EF4-FFF2-40B4-BE49-F238E27FC236}">
                <a16:creationId xmlns:a16="http://schemas.microsoft.com/office/drawing/2014/main" id="{CACBF152-9C39-D046-B258-14CD627B8C6C}"/>
              </a:ext>
            </a:extLst>
          </p:cNvPr>
          <p:cNvPicPr>
            <a:picLocks noChangeAspect="1"/>
          </p:cNvPicPr>
          <p:nvPr userDrawn="1"/>
        </p:nvPicPr>
        <p:blipFill>
          <a:blip r:embed="rId12"/>
          <a:stretch>
            <a:fillRect/>
          </a:stretch>
        </p:blipFill>
        <p:spPr>
          <a:xfrm>
            <a:off x="3" y="5944716"/>
            <a:ext cx="12192000" cy="1070984"/>
          </a:xfrm>
          <a:prstGeom prst="rect">
            <a:avLst/>
          </a:prstGeom>
        </p:spPr>
      </p:pic>
      <p:pic>
        <p:nvPicPr>
          <p:cNvPr id="6" name="Picture 5">
            <a:extLst>
              <a:ext uri="{FF2B5EF4-FFF2-40B4-BE49-F238E27FC236}">
                <a16:creationId xmlns:a16="http://schemas.microsoft.com/office/drawing/2014/main" id="{0F61CFAF-01FC-9A4E-8960-DD08ED23ADD9}"/>
              </a:ext>
            </a:extLst>
          </p:cNvPr>
          <p:cNvPicPr>
            <a:picLocks noChangeAspect="1"/>
          </p:cNvPicPr>
          <p:nvPr userDrawn="1"/>
        </p:nvPicPr>
        <p:blipFill>
          <a:blip r:embed="rId13"/>
          <a:stretch>
            <a:fillRect/>
          </a:stretch>
        </p:blipFill>
        <p:spPr>
          <a:xfrm>
            <a:off x="-95004" y="133259"/>
            <a:ext cx="12192000" cy="1212095"/>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8" r:id="rId8"/>
    <p:sldLayoutId id="2147483959" r:id="rId9"/>
    <p:sldLayoutId id="2147483960" r:id="rId10"/>
  </p:sldLayoutIdLst>
  <p:txStyles>
    <p:titleStyle>
      <a:lvl1pPr algn="l" defTabSz="457200" rtl="0" eaLnBrk="1" fontAlgn="base" hangingPunct="1">
        <a:spcBef>
          <a:spcPct val="0"/>
        </a:spcBef>
        <a:spcAft>
          <a:spcPct val="0"/>
        </a:spcAft>
        <a:defRPr sz="4000" b="1" kern="1200">
          <a:solidFill>
            <a:srgbClr val="2584C6"/>
          </a:solidFill>
          <a:latin typeface="+mj-lt"/>
          <a:ea typeface="MS PGothic" pitchFamily="34" charset="-128"/>
          <a:cs typeface="Open Sans"/>
        </a:defRPr>
      </a:lvl1pPr>
      <a:lvl2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2pPr>
      <a:lvl3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3pPr>
      <a:lvl4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4pPr>
      <a:lvl5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5pPr>
      <a:lvl6pPr marL="4572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6pPr>
      <a:lvl7pPr marL="9144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7pPr>
      <a:lvl8pPr marL="13716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8pPr>
      <a:lvl9pPr marL="18288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j-lt"/>
          <a:ea typeface="MS PGothic" pitchFamily="34" charset="-128"/>
          <a:cs typeface="Open San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j-lt"/>
          <a:ea typeface="MS PGothic" pitchFamily="34" charset="-128"/>
          <a:cs typeface="Open San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j-lt"/>
          <a:ea typeface="MS PGothic" pitchFamily="34" charset="-128"/>
          <a:cs typeface="Open Sans"/>
        </a:defRPr>
      </a:lvl3pPr>
      <a:lvl4pPr marL="1600200" indent="-228600" algn="l" defTabSz="457200" rtl="0" eaLnBrk="1" fontAlgn="base" hangingPunct="1">
        <a:spcBef>
          <a:spcPct val="20000"/>
        </a:spcBef>
        <a:spcAft>
          <a:spcPct val="0"/>
        </a:spcAft>
        <a:buFont typeface="Arial" charset="0"/>
        <a:buChar char="–"/>
        <a:defRPr sz="2400" kern="1200">
          <a:solidFill>
            <a:schemeClr val="tx1"/>
          </a:solidFill>
          <a:latin typeface="+mj-lt"/>
          <a:ea typeface="MS PGothic" pitchFamily="34" charset="-128"/>
          <a:cs typeface="Open San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S PGothic" pitchFamily="34" charset="-128"/>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thecarpoolconfessions.com/2014/03/07/theres-an-elephant-in-the-room-and-she-has-swollen-lip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E8BEE-5A9F-4FDD-B0BC-69A92EF85DF1}"/>
              </a:ext>
            </a:extLst>
          </p:cNvPr>
          <p:cNvSpPr txBox="1"/>
          <p:nvPr/>
        </p:nvSpPr>
        <p:spPr>
          <a:xfrm>
            <a:off x="823024" y="1743929"/>
            <a:ext cx="9995110" cy="4093428"/>
          </a:xfrm>
          <a:prstGeom prst="rect">
            <a:avLst/>
          </a:prstGeom>
          <a:noFill/>
        </p:spPr>
        <p:txBody>
          <a:bodyPr wrap="square" rtlCol="0">
            <a:spAutoFit/>
          </a:bodyPr>
          <a:lstStyle/>
          <a:p>
            <a:r>
              <a:rPr lang="en-US" sz="2000" dirty="0"/>
              <a:t>For the trainer:</a:t>
            </a:r>
          </a:p>
          <a:p>
            <a:endParaRPr lang="en-US" sz="2000" dirty="0"/>
          </a:p>
          <a:p>
            <a:r>
              <a:rPr lang="en-US" sz="2000" dirty="0"/>
              <a:t>Please note this slide deck is not a train the trainer presentation with fully developed scripts and exercises.  These slides and accompanying notes are offered as suggestions.  Slides may be used separate from the slide deck and in a different order than how they are currently presented.   </a:t>
            </a:r>
          </a:p>
          <a:p>
            <a:endParaRPr lang="en-US" sz="2000" dirty="0"/>
          </a:p>
          <a:p>
            <a:r>
              <a:rPr lang="en-US" sz="2000" dirty="0"/>
              <a:t>If slides are used, please use the citation below and maintain all original citations found on the slides. </a:t>
            </a:r>
          </a:p>
          <a:p>
            <a:endParaRPr lang="en-US" sz="2000" dirty="0"/>
          </a:p>
          <a:p>
            <a:r>
              <a:rPr lang="en-US" sz="2000" b="1" dirty="0"/>
              <a:t>National Council for Behavioral Health. </a:t>
            </a:r>
            <a:r>
              <a:rPr lang="en-US" sz="2000" b="1" i="1" dirty="0"/>
              <a:t>Fostering Resilience and Recovery: A Change Package for Advancing Trauma-Informed Primary Care. </a:t>
            </a:r>
            <a:r>
              <a:rPr lang="en-US" sz="2000" b="1" dirty="0"/>
              <a:t>2019.</a:t>
            </a:r>
            <a:endParaRPr lang="en-US" sz="2000" b="1" i="1" dirty="0"/>
          </a:p>
          <a:p>
            <a:endParaRPr lang="en-US" sz="2000" dirty="0"/>
          </a:p>
        </p:txBody>
      </p:sp>
    </p:spTree>
    <p:extLst>
      <p:ext uri="{BB962C8B-B14F-4D97-AF65-F5344CB8AC3E}">
        <p14:creationId xmlns:p14="http://schemas.microsoft.com/office/powerpoint/2010/main" val="72527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6FD25E-BFCF-4C00-AC4C-9F3FD8A9B187}"/>
              </a:ext>
            </a:extLst>
          </p:cNvPr>
          <p:cNvPicPr>
            <a:picLocks noChangeAspect="1"/>
          </p:cNvPicPr>
          <p:nvPr/>
        </p:nvPicPr>
        <p:blipFill>
          <a:blip r:embed="rId3"/>
          <a:stretch>
            <a:fillRect/>
          </a:stretch>
        </p:blipFill>
        <p:spPr>
          <a:xfrm>
            <a:off x="4432335" y="1375955"/>
            <a:ext cx="3327330" cy="4432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5688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55207A-6E1D-4E19-96C5-F0AFE5C92BAB}"/>
              </a:ext>
            </a:extLst>
          </p:cNvPr>
          <p:cNvPicPr>
            <a:picLocks noChangeAspect="1"/>
          </p:cNvPicPr>
          <p:nvPr/>
        </p:nvPicPr>
        <p:blipFill>
          <a:blip r:embed="rId3"/>
          <a:stretch>
            <a:fillRect/>
          </a:stretch>
        </p:blipFill>
        <p:spPr>
          <a:xfrm>
            <a:off x="3214535" y="1496101"/>
            <a:ext cx="5762931" cy="4300034"/>
          </a:xfrm>
          <a:prstGeom prst="rect">
            <a:avLst/>
          </a:prstGeom>
        </p:spPr>
      </p:pic>
    </p:spTree>
    <p:extLst>
      <p:ext uri="{BB962C8B-B14F-4D97-AF65-F5344CB8AC3E}">
        <p14:creationId xmlns:p14="http://schemas.microsoft.com/office/powerpoint/2010/main" val="89664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56631A-A9D3-4276-87DA-9DC54E83041B}"/>
              </a:ext>
            </a:extLst>
          </p:cNvPr>
          <p:cNvSpPr txBox="1"/>
          <p:nvPr/>
        </p:nvSpPr>
        <p:spPr>
          <a:xfrm>
            <a:off x="1524000" y="5704394"/>
            <a:ext cx="9144000" cy="369332"/>
          </a:xfrm>
          <a:prstGeom prst="rect">
            <a:avLst/>
          </a:prstGeom>
          <a:solidFill>
            <a:schemeClr val="bg1"/>
          </a:solidFill>
        </p:spPr>
        <p:txBody>
          <a:bodyPr wrap="square" rtlCol="0">
            <a:spAutoFit/>
          </a:bodyPr>
          <a:lstStyle/>
          <a:p>
            <a:pPr eaLnBrk="1" fontAlgn="auto" hangingPunct="1">
              <a:spcBef>
                <a:spcPts val="0"/>
              </a:spcBef>
              <a:spcAft>
                <a:spcPts val="0"/>
              </a:spcAft>
              <a:defRPr/>
            </a:pPr>
            <a:endParaRPr lang="en-US" dirty="0">
              <a:solidFill>
                <a:prstClr val="black"/>
              </a:solidFill>
              <a:latin typeface="Calibri"/>
              <a:ea typeface="+mn-ea"/>
            </a:endParaRPr>
          </a:p>
        </p:txBody>
      </p:sp>
      <p:sp>
        <p:nvSpPr>
          <p:cNvPr id="2" name="Title 1">
            <a:extLst>
              <a:ext uri="{FF2B5EF4-FFF2-40B4-BE49-F238E27FC236}">
                <a16:creationId xmlns:a16="http://schemas.microsoft.com/office/drawing/2014/main" id="{F9DA45B5-3A7A-40AD-9267-81BB1EC10782}"/>
              </a:ext>
            </a:extLst>
          </p:cNvPr>
          <p:cNvSpPr>
            <a:spLocks noGrp="1"/>
          </p:cNvSpPr>
          <p:nvPr>
            <p:ph type="title"/>
          </p:nvPr>
        </p:nvSpPr>
        <p:spPr>
          <a:xfrm>
            <a:off x="523461" y="1260108"/>
            <a:ext cx="8468139" cy="690416"/>
          </a:xfrm>
        </p:spPr>
        <p:txBody>
          <a:bodyPr/>
          <a:lstStyle/>
          <a:p>
            <a:r>
              <a:rPr lang="en-US" sz="3600" dirty="0">
                <a:latin typeface="+mn-lt"/>
              </a:rPr>
              <a:t>What might be causing the behavior?</a:t>
            </a:r>
          </a:p>
        </p:txBody>
      </p:sp>
      <p:sp>
        <p:nvSpPr>
          <p:cNvPr id="3" name="Content Placeholder 2">
            <a:extLst>
              <a:ext uri="{FF2B5EF4-FFF2-40B4-BE49-F238E27FC236}">
                <a16:creationId xmlns:a16="http://schemas.microsoft.com/office/drawing/2014/main" id="{B56C531D-1B85-437C-B1B9-A2D2694E1FE9}"/>
              </a:ext>
            </a:extLst>
          </p:cNvPr>
          <p:cNvSpPr>
            <a:spLocks noGrp="1"/>
          </p:cNvSpPr>
          <p:nvPr>
            <p:ph idx="1"/>
          </p:nvPr>
        </p:nvSpPr>
        <p:spPr>
          <a:xfrm>
            <a:off x="1755912" y="3427864"/>
            <a:ext cx="9548192" cy="2399356"/>
          </a:xfrm>
        </p:spPr>
        <p:style>
          <a:lnRef idx="1">
            <a:schemeClr val="accent5"/>
          </a:lnRef>
          <a:fillRef idx="2">
            <a:schemeClr val="accent5"/>
          </a:fillRef>
          <a:effectRef idx="1">
            <a:schemeClr val="accent5"/>
          </a:effectRef>
          <a:fontRef idx="minor">
            <a:schemeClr val="dk1"/>
          </a:fontRef>
        </p:style>
        <p:txBody>
          <a:bodyPr>
            <a:normAutofit/>
          </a:bodyPr>
          <a:lstStyle/>
          <a:p>
            <a:r>
              <a:rPr lang="en-US" sz="3000" dirty="0"/>
              <a:t>An unmet need</a:t>
            </a:r>
          </a:p>
          <a:p>
            <a:r>
              <a:rPr lang="en-US" sz="3000" dirty="0"/>
              <a:t>Loss of personal power and need for control</a:t>
            </a:r>
          </a:p>
          <a:p>
            <a:r>
              <a:rPr lang="en-US" sz="3000" dirty="0"/>
              <a:t>External activating stimuli in the environment</a:t>
            </a:r>
          </a:p>
          <a:p>
            <a:r>
              <a:rPr lang="en-US" sz="3000" dirty="0"/>
              <a:t>Internal activating stimuli such as intense anxiety or fear</a:t>
            </a:r>
          </a:p>
        </p:txBody>
      </p:sp>
      <p:sp>
        <p:nvSpPr>
          <p:cNvPr id="4" name="TextBox 3">
            <a:extLst>
              <a:ext uri="{FF2B5EF4-FFF2-40B4-BE49-F238E27FC236}">
                <a16:creationId xmlns:a16="http://schemas.microsoft.com/office/drawing/2014/main" id="{0E486C96-76A6-4809-BDD5-621E0F7CE9B2}"/>
              </a:ext>
            </a:extLst>
          </p:cNvPr>
          <p:cNvSpPr txBox="1"/>
          <p:nvPr/>
        </p:nvSpPr>
        <p:spPr>
          <a:xfrm>
            <a:off x="3228884" y="2083898"/>
            <a:ext cx="6199133" cy="107721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200" dirty="0"/>
              <a:t>Internal or external cause or stimuli </a:t>
            </a:r>
          </a:p>
          <a:p>
            <a:pPr algn="ctr"/>
            <a:r>
              <a:rPr lang="en-US" sz="3200" dirty="0"/>
              <a:t>we have little control over</a:t>
            </a:r>
          </a:p>
        </p:txBody>
      </p:sp>
    </p:spTree>
    <p:extLst>
      <p:ext uri="{BB962C8B-B14F-4D97-AF65-F5344CB8AC3E}">
        <p14:creationId xmlns:p14="http://schemas.microsoft.com/office/powerpoint/2010/main" val="32529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C5B456-2EC9-460C-9551-914A9911A93A}"/>
              </a:ext>
            </a:extLst>
          </p:cNvPr>
          <p:cNvSpPr txBox="1"/>
          <p:nvPr/>
        </p:nvSpPr>
        <p:spPr>
          <a:xfrm>
            <a:off x="1524000" y="5704394"/>
            <a:ext cx="9144000" cy="369332"/>
          </a:xfrm>
          <a:prstGeom prst="rect">
            <a:avLst/>
          </a:prstGeom>
          <a:solidFill>
            <a:schemeClr val="bg1"/>
          </a:solidFill>
        </p:spPr>
        <p:txBody>
          <a:bodyPr wrap="square" rtlCol="0">
            <a:spAutoFit/>
          </a:bodyPr>
          <a:lstStyle/>
          <a:p>
            <a:pPr eaLnBrk="1" fontAlgn="auto" hangingPunct="1">
              <a:spcBef>
                <a:spcPts val="0"/>
              </a:spcBef>
              <a:spcAft>
                <a:spcPts val="0"/>
              </a:spcAft>
              <a:defRPr/>
            </a:pPr>
            <a:endParaRPr lang="en-US" dirty="0">
              <a:solidFill>
                <a:prstClr val="black"/>
              </a:solidFill>
              <a:latin typeface="Calibri"/>
              <a:ea typeface="+mn-ea"/>
            </a:endParaRPr>
          </a:p>
        </p:txBody>
      </p:sp>
      <p:sp>
        <p:nvSpPr>
          <p:cNvPr id="2" name="Title 1">
            <a:extLst>
              <a:ext uri="{FF2B5EF4-FFF2-40B4-BE49-F238E27FC236}">
                <a16:creationId xmlns:a16="http://schemas.microsoft.com/office/drawing/2014/main" id="{3866278A-1C71-44D8-99C8-D456FA3B4DFA}"/>
              </a:ext>
            </a:extLst>
          </p:cNvPr>
          <p:cNvSpPr>
            <a:spLocks noGrp="1"/>
          </p:cNvSpPr>
          <p:nvPr>
            <p:ph type="title"/>
          </p:nvPr>
        </p:nvSpPr>
        <p:spPr>
          <a:xfrm>
            <a:off x="280219" y="1454634"/>
            <a:ext cx="10530349" cy="690416"/>
          </a:xfrm>
        </p:spPr>
        <p:txBody>
          <a:bodyPr/>
          <a:lstStyle/>
          <a:p>
            <a:r>
              <a:rPr lang="en-US" sz="4400" dirty="0">
                <a:latin typeface="+mn-lt"/>
              </a:rPr>
              <a:t>Strategies for preventing escalation</a:t>
            </a:r>
          </a:p>
        </p:txBody>
      </p:sp>
      <p:sp>
        <p:nvSpPr>
          <p:cNvPr id="3" name="Content Placeholder 2">
            <a:extLst>
              <a:ext uri="{FF2B5EF4-FFF2-40B4-BE49-F238E27FC236}">
                <a16:creationId xmlns:a16="http://schemas.microsoft.com/office/drawing/2014/main" id="{30CA7E9E-1788-4FDC-BEF7-8310522D82DC}"/>
              </a:ext>
            </a:extLst>
          </p:cNvPr>
          <p:cNvSpPr>
            <a:spLocks noGrp="1"/>
          </p:cNvSpPr>
          <p:nvPr>
            <p:ph idx="1"/>
          </p:nvPr>
        </p:nvSpPr>
        <p:spPr>
          <a:xfrm>
            <a:off x="619431" y="2145050"/>
            <a:ext cx="10530349" cy="3559344"/>
          </a:xfrm>
        </p:spPr>
        <p:txBody>
          <a:bodyPr numCol="2" spcCol="548640">
            <a:noAutofit/>
          </a:bodyPr>
          <a:lstStyle/>
          <a:p>
            <a:r>
              <a:rPr lang="en-US" sz="3200" dirty="0">
                <a:latin typeface="+mn-lt"/>
              </a:rPr>
              <a:t>Remain respectful and non judgmental</a:t>
            </a:r>
          </a:p>
          <a:p>
            <a:r>
              <a:rPr lang="en-US" sz="3200" dirty="0">
                <a:latin typeface="+mn-lt"/>
              </a:rPr>
              <a:t>Seek to gather more information</a:t>
            </a:r>
          </a:p>
          <a:p>
            <a:pPr marL="457200" lvl="1" indent="0">
              <a:buNone/>
            </a:pPr>
            <a:r>
              <a:rPr lang="en-US" sz="3200" dirty="0">
                <a:latin typeface="+mn-lt"/>
              </a:rPr>
              <a:t>How can I help? What do you need?</a:t>
            </a:r>
          </a:p>
          <a:p>
            <a:r>
              <a:rPr lang="en-US" sz="3200" dirty="0">
                <a:latin typeface="+mn-lt"/>
              </a:rPr>
              <a:t>Actively listen for the unmet need</a:t>
            </a:r>
          </a:p>
          <a:p>
            <a:r>
              <a:rPr lang="en-US" sz="3200" dirty="0">
                <a:latin typeface="+mn-lt"/>
              </a:rPr>
              <a:t>Reflect and clarify to be sure you understand  </a:t>
            </a:r>
          </a:p>
          <a:p>
            <a:r>
              <a:rPr lang="en-US" sz="3200" dirty="0">
                <a:latin typeface="+mn-lt"/>
              </a:rPr>
              <a:t>Allow for silence</a:t>
            </a:r>
          </a:p>
          <a:p>
            <a:r>
              <a:rPr lang="en-US" sz="3200" dirty="0">
                <a:latin typeface="+mn-lt"/>
              </a:rPr>
              <a:t>Allow expression of emotions</a:t>
            </a:r>
          </a:p>
          <a:p>
            <a:r>
              <a:rPr lang="en-US" sz="3200" dirty="0">
                <a:latin typeface="+mn-lt"/>
              </a:rPr>
              <a:t>Always empower</a:t>
            </a:r>
          </a:p>
        </p:txBody>
      </p:sp>
    </p:spTree>
    <p:extLst>
      <p:ext uri="{BB962C8B-B14F-4D97-AF65-F5344CB8AC3E}">
        <p14:creationId xmlns:p14="http://schemas.microsoft.com/office/powerpoint/2010/main" val="42968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166179-FE24-4B76-9F0F-89F3F882029B}"/>
              </a:ext>
            </a:extLst>
          </p:cNvPr>
          <p:cNvSpPr txBox="1"/>
          <p:nvPr/>
        </p:nvSpPr>
        <p:spPr>
          <a:xfrm>
            <a:off x="1524000" y="5704394"/>
            <a:ext cx="9144000" cy="369332"/>
          </a:xfrm>
          <a:prstGeom prst="rect">
            <a:avLst/>
          </a:prstGeom>
          <a:solidFill>
            <a:schemeClr val="bg1"/>
          </a:solidFill>
        </p:spPr>
        <p:txBody>
          <a:bodyPr wrap="square" rtlCol="0">
            <a:spAutoFit/>
          </a:bodyPr>
          <a:lstStyle/>
          <a:p>
            <a:pPr eaLnBrk="1" fontAlgn="auto" hangingPunct="1">
              <a:spcBef>
                <a:spcPts val="0"/>
              </a:spcBef>
              <a:spcAft>
                <a:spcPts val="0"/>
              </a:spcAft>
              <a:defRPr/>
            </a:pPr>
            <a:endParaRPr lang="en-US" dirty="0">
              <a:solidFill>
                <a:prstClr val="black"/>
              </a:solidFill>
              <a:latin typeface="Calibri"/>
              <a:ea typeface="+mn-ea"/>
            </a:endParaRPr>
          </a:p>
        </p:txBody>
      </p:sp>
      <p:sp>
        <p:nvSpPr>
          <p:cNvPr id="2" name="Title 1">
            <a:extLst>
              <a:ext uri="{FF2B5EF4-FFF2-40B4-BE49-F238E27FC236}">
                <a16:creationId xmlns:a16="http://schemas.microsoft.com/office/drawing/2014/main" id="{6B1B0E0C-990B-461C-BEF7-F7EE3FD970B4}"/>
              </a:ext>
            </a:extLst>
          </p:cNvPr>
          <p:cNvSpPr>
            <a:spLocks noGrp="1"/>
          </p:cNvSpPr>
          <p:nvPr>
            <p:ph type="title"/>
          </p:nvPr>
        </p:nvSpPr>
        <p:spPr>
          <a:xfrm>
            <a:off x="738274" y="1730887"/>
            <a:ext cx="8229600" cy="690416"/>
          </a:xfrm>
        </p:spPr>
        <p:txBody>
          <a:bodyPr/>
          <a:lstStyle/>
          <a:p>
            <a:r>
              <a:rPr lang="en-US" dirty="0">
                <a:latin typeface="+mn-lt"/>
              </a:rPr>
              <a:t>Empathy</a:t>
            </a:r>
          </a:p>
        </p:txBody>
      </p:sp>
      <p:sp>
        <p:nvSpPr>
          <p:cNvPr id="3" name="Content Placeholder 2">
            <a:extLst>
              <a:ext uri="{FF2B5EF4-FFF2-40B4-BE49-F238E27FC236}">
                <a16:creationId xmlns:a16="http://schemas.microsoft.com/office/drawing/2014/main" id="{86E33425-B8A1-4F11-B537-DEF964D1A627}"/>
              </a:ext>
            </a:extLst>
          </p:cNvPr>
          <p:cNvSpPr>
            <a:spLocks noGrp="1"/>
          </p:cNvSpPr>
          <p:nvPr>
            <p:ph idx="1"/>
          </p:nvPr>
        </p:nvSpPr>
        <p:spPr>
          <a:xfrm>
            <a:off x="738274" y="2641754"/>
            <a:ext cx="8229600" cy="1900749"/>
          </a:xfrm>
        </p:spPr>
        <p:txBody>
          <a:bodyPr>
            <a:normAutofit/>
          </a:bodyPr>
          <a:lstStyle/>
          <a:p>
            <a:pPr marL="0" indent="0">
              <a:buNone/>
            </a:pPr>
            <a:r>
              <a:rPr lang="en-US" sz="4400" dirty="0">
                <a:latin typeface="+mn-lt"/>
              </a:rPr>
              <a:t>The ability to understand and share the feelings of another</a:t>
            </a:r>
          </a:p>
        </p:txBody>
      </p:sp>
    </p:spTree>
    <p:extLst>
      <p:ext uri="{BB962C8B-B14F-4D97-AF65-F5344CB8AC3E}">
        <p14:creationId xmlns:p14="http://schemas.microsoft.com/office/powerpoint/2010/main" val="223094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Shape 210"/>
          <p:cNvSpPr txBox="1"/>
          <p:nvPr/>
        </p:nvSpPr>
        <p:spPr>
          <a:xfrm>
            <a:off x="3194662" y="2336019"/>
            <a:ext cx="3466531" cy="3416320"/>
          </a:xfrm>
          <a:prstGeom prst="rect">
            <a:avLst/>
          </a:prstGeom>
          <a:noFill/>
          <a:ln>
            <a:noFill/>
          </a:ln>
        </p:spPr>
        <p:txBody>
          <a:bodyPr wrap="square" lIns="91425" tIns="45700" rIns="91425" bIns="45700" anchor="t" anchorCtr="0">
            <a:noAutofit/>
          </a:bodyPr>
          <a:lstStyle/>
          <a:p>
            <a:pPr indent="-342900" eaLnBrk="1" fontAlgn="auto" hangingPunct="1">
              <a:spcBef>
                <a:spcPts val="0"/>
              </a:spcBef>
              <a:spcAft>
                <a:spcPts val="0"/>
              </a:spcAft>
              <a:buClr>
                <a:srgbClr val="7030A0"/>
              </a:buClr>
              <a:buSzPct val="100000"/>
              <a:defRPr/>
            </a:pPr>
            <a:r>
              <a:rPr lang="en-US" sz="4800" b="1" dirty="0">
                <a:solidFill>
                  <a:srgbClr val="2584C6"/>
                </a:solidFill>
                <a:latin typeface="Calibri"/>
                <a:ea typeface="Arial"/>
                <a:cs typeface="Arial"/>
                <a:sym typeface="Arial"/>
              </a:rPr>
              <a:t>Get Curious</a:t>
            </a:r>
          </a:p>
          <a:p>
            <a:pPr indent="-342900" eaLnBrk="1" fontAlgn="auto" hangingPunct="1">
              <a:spcBef>
                <a:spcPts val="0"/>
              </a:spcBef>
              <a:spcAft>
                <a:spcPts val="0"/>
              </a:spcAft>
              <a:buClr>
                <a:srgbClr val="7030A0"/>
              </a:buClr>
              <a:buSzPct val="100000"/>
              <a:defRPr/>
            </a:pPr>
            <a:r>
              <a:rPr lang="en-US" sz="4800" b="1" dirty="0">
                <a:solidFill>
                  <a:srgbClr val="2584C6"/>
                </a:solidFill>
                <a:latin typeface="Calibri"/>
                <a:ea typeface="Arial"/>
                <a:cs typeface="Arial"/>
                <a:sym typeface="Arial"/>
              </a:rPr>
              <a:t>Not Furious</a:t>
            </a:r>
          </a:p>
        </p:txBody>
      </p:sp>
      <p:pic>
        <p:nvPicPr>
          <p:cNvPr id="211" name="Shape 211"/>
          <p:cNvPicPr preferRelativeResize="0"/>
          <p:nvPr/>
        </p:nvPicPr>
        <p:blipFill rotWithShape="1">
          <a:blip r:embed="rId3">
            <a:alphaModFix/>
          </a:blip>
          <a:srcRect/>
          <a:stretch/>
        </p:blipFill>
        <p:spPr>
          <a:xfrm>
            <a:off x="7082030" y="1603448"/>
            <a:ext cx="2829491" cy="3333882"/>
          </a:xfrm>
          <a:prstGeom prst="rect">
            <a:avLst/>
          </a:prstGeom>
          <a:noFill/>
          <a:ln>
            <a:noFill/>
          </a:ln>
        </p:spPr>
      </p:pic>
    </p:spTree>
    <p:extLst>
      <p:ext uri="{BB962C8B-B14F-4D97-AF65-F5344CB8AC3E}">
        <p14:creationId xmlns:p14="http://schemas.microsoft.com/office/powerpoint/2010/main" val="400940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idx="1"/>
          </p:nvPr>
        </p:nvSpPr>
        <p:spPr>
          <a:xfrm>
            <a:off x="609600" y="1820091"/>
            <a:ext cx="10972800" cy="4022569"/>
          </a:xfrm>
        </p:spPr>
        <p:txBody>
          <a:bodyPr>
            <a:noAutofit/>
          </a:bodyPr>
          <a:lstStyle/>
          <a:p>
            <a:pPr marL="215206" algn="ctr">
              <a:buNone/>
            </a:pPr>
            <a:r>
              <a:rPr lang="en-US" altLang="en-US" sz="3600" b="1" dirty="0">
                <a:solidFill>
                  <a:srgbClr val="000000"/>
                </a:solidFill>
                <a:ea typeface="ＭＳ Ｐゴシック" pitchFamily="-84" charset="-128"/>
                <a:sym typeface="Palatino" pitchFamily="-1" charset="0"/>
              </a:rPr>
              <a:t>Motivational interviewing </a:t>
            </a:r>
            <a:r>
              <a:rPr lang="en-US" altLang="en-US" sz="3600" dirty="0">
                <a:solidFill>
                  <a:srgbClr val="000000"/>
                </a:solidFill>
                <a:ea typeface="ＭＳ Ｐゴシック" pitchFamily="-84" charset="-128"/>
                <a:sym typeface="Palatino" pitchFamily="-1" charset="0"/>
              </a:rPr>
              <a:t>(MI) </a:t>
            </a:r>
          </a:p>
          <a:p>
            <a:pPr marL="215206" algn="ctr">
              <a:buNone/>
            </a:pPr>
            <a:r>
              <a:rPr lang="en-US" altLang="en-US" sz="3600" dirty="0">
                <a:solidFill>
                  <a:srgbClr val="000000"/>
                </a:solidFill>
                <a:ea typeface="ＭＳ Ｐゴシック" pitchFamily="-84" charset="-128"/>
                <a:sym typeface="Palatino" pitchFamily="-1" charset="0"/>
              </a:rPr>
              <a:t>is a </a:t>
            </a:r>
            <a:r>
              <a:rPr lang="en-US" altLang="en-US" sz="3600" dirty="0">
                <a:ea typeface="ＭＳ Ｐゴシック" pitchFamily="-84" charset="-128"/>
                <a:sym typeface="Palatino" pitchFamily="-1" charset="0"/>
              </a:rPr>
              <a:t>collaborative conversation style </a:t>
            </a:r>
          </a:p>
          <a:p>
            <a:pPr marL="215206" algn="ctr">
              <a:buNone/>
            </a:pPr>
            <a:r>
              <a:rPr lang="en-US" altLang="en-US" sz="3600" dirty="0">
                <a:ea typeface="ＭＳ Ｐゴシック" pitchFamily="-84" charset="-128"/>
                <a:sym typeface="Palatino" pitchFamily="-1" charset="0"/>
              </a:rPr>
              <a:t>for strengthening a person’s own</a:t>
            </a:r>
          </a:p>
          <a:p>
            <a:pPr marL="215206" algn="ctr">
              <a:buNone/>
            </a:pPr>
            <a:r>
              <a:rPr lang="en-US" altLang="en-US" sz="3600" dirty="0">
                <a:ea typeface="ＭＳ Ｐゴシック" pitchFamily="-84" charset="-128"/>
                <a:sym typeface="Palatino" pitchFamily="-1" charset="0"/>
              </a:rPr>
              <a:t> motivation and commitment to change. </a:t>
            </a:r>
            <a:endParaRPr lang="en-US" altLang="en-US" sz="3600" i="1" dirty="0">
              <a:ea typeface="ＭＳ Ｐゴシック" pitchFamily="-84" charset="-128"/>
            </a:endParaRPr>
          </a:p>
          <a:p>
            <a:pPr marL="286941" algn="ctr">
              <a:buClr>
                <a:srgbClr val="000000"/>
              </a:buClr>
              <a:buNone/>
            </a:pPr>
            <a:endParaRPr lang="en-US" altLang="en-US" sz="3200" i="1" dirty="0">
              <a:ea typeface="ＭＳ Ｐゴシック" pitchFamily="-84" charset="-128"/>
            </a:endParaRPr>
          </a:p>
          <a:p>
            <a:pPr marL="286941" algn="r">
              <a:buClr>
                <a:srgbClr val="000000"/>
              </a:buClr>
              <a:buNone/>
            </a:pPr>
            <a:r>
              <a:rPr lang="en-US" altLang="en-US" i="1" dirty="0">
                <a:ea typeface="ＭＳ Ｐゴシック" pitchFamily="-84" charset="-128"/>
              </a:rPr>
              <a:t>-Miller &amp; Rollnick, 2012</a:t>
            </a:r>
          </a:p>
        </p:txBody>
      </p:sp>
    </p:spTree>
    <p:extLst>
      <p:ext uri="{BB962C8B-B14F-4D97-AF65-F5344CB8AC3E}">
        <p14:creationId xmlns:p14="http://schemas.microsoft.com/office/powerpoint/2010/main" val="119706102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1492861"/>
            <a:ext cx="10972800" cy="445051"/>
          </a:xfrm>
        </p:spPr>
        <p:txBody>
          <a:bodyPr/>
          <a:lstStyle/>
          <a:p>
            <a:r>
              <a:rPr lang="en-US" altLang="en-US" sz="3600" dirty="0">
                <a:latin typeface="Calibri"/>
                <a:ea typeface="ヒラギノ角ゴ Pro W3" charset="-128"/>
                <a:cs typeface="Arial" panose="020B0604020202020204" pitchFamily="34" charset="0"/>
              </a:rPr>
              <a:t>The MI Process</a:t>
            </a:r>
          </a:p>
        </p:txBody>
      </p:sp>
      <p:grpSp>
        <p:nvGrpSpPr>
          <p:cNvPr id="7" name="Group 6">
            <a:extLst>
              <a:ext uri="{FF2B5EF4-FFF2-40B4-BE49-F238E27FC236}">
                <a16:creationId xmlns:a16="http://schemas.microsoft.com/office/drawing/2014/main" id="{E350752F-C036-4C6F-A545-3ADA4A12C13D}"/>
              </a:ext>
            </a:extLst>
          </p:cNvPr>
          <p:cNvGrpSpPr/>
          <p:nvPr/>
        </p:nvGrpSpPr>
        <p:grpSpPr>
          <a:xfrm>
            <a:off x="3366288" y="2087529"/>
            <a:ext cx="5459425" cy="2771990"/>
            <a:chOff x="3641246" y="1569338"/>
            <a:chExt cx="5459425" cy="277199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3843" y="1632547"/>
              <a:ext cx="3493770" cy="2708781"/>
            </a:xfrm>
            <a:prstGeom prst="rect">
              <a:avLst/>
            </a:prstGeom>
          </p:spPr>
        </p:pic>
        <p:sp>
          <p:nvSpPr>
            <p:cNvPr id="2" name="Rectangle 1"/>
            <p:cNvSpPr/>
            <p:nvPr/>
          </p:nvSpPr>
          <p:spPr>
            <a:xfrm>
              <a:off x="3641246" y="1569338"/>
              <a:ext cx="5108149" cy="62865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Box 2"/>
            <p:cNvSpPr txBox="1"/>
            <p:nvPr/>
          </p:nvSpPr>
          <p:spPr>
            <a:xfrm>
              <a:off x="3774986" y="1585468"/>
              <a:ext cx="174581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Engaging</a:t>
              </a:r>
            </a:p>
          </p:txBody>
        </p:sp>
        <p:sp>
          <p:nvSpPr>
            <p:cNvPr id="4" name="Rectangle 3"/>
            <p:cNvSpPr/>
            <p:nvPr/>
          </p:nvSpPr>
          <p:spPr>
            <a:xfrm>
              <a:off x="5028732" y="2201690"/>
              <a:ext cx="3720663" cy="668984"/>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5067676" y="2254888"/>
              <a:ext cx="187959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Focusing</a:t>
              </a:r>
            </a:p>
          </p:txBody>
        </p:sp>
        <p:sp>
          <p:nvSpPr>
            <p:cNvPr id="11" name="Rectangle 10"/>
            <p:cNvSpPr/>
            <p:nvPr/>
          </p:nvSpPr>
          <p:spPr>
            <a:xfrm>
              <a:off x="6022259" y="2884178"/>
              <a:ext cx="2708210" cy="659715"/>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6096000" y="2950304"/>
              <a:ext cx="187959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Evoking</a:t>
              </a:r>
            </a:p>
          </p:txBody>
        </p:sp>
        <p:sp>
          <p:nvSpPr>
            <p:cNvPr id="14" name="Rectangle 13"/>
            <p:cNvSpPr/>
            <p:nvPr/>
          </p:nvSpPr>
          <p:spPr>
            <a:xfrm>
              <a:off x="7075510" y="3537940"/>
              <a:ext cx="1654959" cy="772441"/>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extBox 12"/>
            <p:cNvSpPr txBox="1"/>
            <p:nvPr/>
          </p:nvSpPr>
          <p:spPr>
            <a:xfrm>
              <a:off x="7137613" y="3668700"/>
              <a:ext cx="196305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Planning</a:t>
              </a:r>
            </a:p>
          </p:txBody>
        </p:sp>
      </p:grpSp>
      <p:pic>
        <p:nvPicPr>
          <p:cNvPr id="17" name="Picture 16">
            <a:extLst>
              <a:ext uri="{FF2B5EF4-FFF2-40B4-BE49-F238E27FC236}">
                <a16:creationId xmlns:a16="http://schemas.microsoft.com/office/drawing/2014/main" id="{5659C3C1-0D8A-4BAD-AFF2-416B2C9D98C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4221" r="97890"/>
                    </a14:imgEffect>
                  </a14:imgLayer>
                </a14:imgProps>
              </a:ext>
              <a:ext uri="{28A0092B-C50C-407E-A947-70E740481C1C}">
                <a14:useLocalDpi xmlns:a14="http://schemas.microsoft.com/office/drawing/2010/main" val="0"/>
              </a:ext>
            </a:extLst>
          </a:blip>
          <a:stretch>
            <a:fillRect/>
          </a:stretch>
        </p:blipFill>
        <p:spPr>
          <a:xfrm>
            <a:off x="275574" y="4317303"/>
            <a:ext cx="2616870" cy="2070686"/>
          </a:xfrm>
          <a:prstGeom prst="rect">
            <a:avLst/>
          </a:prstGeom>
        </p:spPr>
      </p:pic>
      <p:pic>
        <p:nvPicPr>
          <p:cNvPr id="18" name="Picture 17">
            <a:extLst>
              <a:ext uri="{FF2B5EF4-FFF2-40B4-BE49-F238E27FC236}">
                <a16:creationId xmlns:a16="http://schemas.microsoft.com/office/drawing/2014/main" id="{EE757474-6CD1-4AB2-88F2-4DFD0D55B2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3284" y="3505128"/>
            <a:ext cx="2423142" cy="2423142"/>
          </a:xfrm>
          <a:prstGeom prst="rect">
            <a:avLst/>
          </a:prstGeom>
        </p:spPr>
      </p:pic>
      <p:sp>
        <p:nvSpPr>
          <p:cNvPr id="19" name="TextBox 18">
            <a:extLst>
              <a:ext uri="{FF2B5EF4-FFF2-40B4-BE49-F238E27FC236}">
                <a16:creationId xmlns:a16="http://schemas.microsoft.com/office/drawing/2014/main" id="{0ECCB4D0-B552-4680-9AD9-FBFE3A54C4BF}"/>
              </a:ext>
            </a:extLst>
          </p:cNvPr>
          <p:cNvSpPr txBox="1"/>
          <p:nvPr/>
        </p:nvSpPr>
        <p:spPr>
          <a:xfrm>
            <a:off x="3008345" y="5315319"/>
            <a:ext cx="6175310" cy="584775"/>
          </a:xfrm>
          <a:prstGeom prst="rect">
            <a:avLst/>
          </a:prstGeom>
          <a:noFill/>
        </p:spPr>
        <p:txBody>
          <a:bodyPr wrap="square" rtlCol="0">
            <a:spAutoFit/>
          </a:bodyPr>
          <a:lstStyle/>
          <a:p>
            <a:pPr algn="ctr"/>
            <a:r>
              <a:rPr lang="en-US" sz="3200" i="1" dirty="0"/>
              <a:t>Resistance …or discrepancy?</a:t>
            </a:r>
          </a:p>
        </p:txBody>
      </p:sp>
    </p:spTree>
    <p:extLst>
      <p:ext uri="{BB962C8B-B14F-4D97-AF65-F5344CB8AC3E}">
        <p14:creationId xmlns:p14="http://schemas.microsoft.com/office/powerpoint/2010/main" val="37484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F3CE78-C35C-4912-9AA0-5C62952FCF00}"/>
              </a:ext>
            </a:extLst>
          </p:cNvPr>
          <p:cNvSpPr>
            <a:spLocks noGrp="1"/>
          </p:cNvSpPr>
          <p:nvPr>
            <p:ph type="title"/>
          </p:nvPr>
        </p:nvSpPr>
        <p:spPr>
          <a:xfrm>
            <a:off x="609600" y="2069636"/>
            <a:ext cx="3136490" cy="2551373"/>
          </a:xfrm>
        </p:spPr>
        <p:txBody>
          <a:bodyPr/>
          <a:lstStyle/>
          <a:p>
            <a:r>
              <a:rPr lang="en-US" sz="3600" dirty="0">
                <a:latin typeface="Calibri"/>
                <a:ea typeface="ヒラギノ角ゴ Pro W3" charset="-128"/>
                <a:cs typeface="Arial" panose="020B0604020202020204" pitchFamily="34" charset="0"/>
              </a:rPr>
              <a:t>The Spirit of Motivational Interviewing</a:t>
            </a:r>
          </a:p>
        </p:txBody>
      </p:sp>
      <p:graphicFrame>
        <p:nvGraphicFramePr>
          <p:cNvPr id="9" name="Content Placeholder 3">
            <a:extLst>
              <a:ext uri="{FF2B5EF4-FFF2-40B4-BE49-F238E27FC236}">
                <a16:creationId xmlns:a16="http://schemas.microsoft.com/office/drawing/2014/main" id="{4331836F-644D-48B8-8A62-4296AE92AB5B}"/>
              </a:ext>
            </a:extLst>
          </p:cNvPr>
          <p:cNvGraphicFramePr>
            <a:graphicFrameLocks noGrp="1"/>
          </p:cNvGraphicFramePr>
          <p:nvPr>
            <p:ph idx="1"/>
          </p:nvPr>
        </p:nvGraphicFramePr>
        <p:xfrm>
          <a:off x="2797277" y="759639"/>
          <a:ext cx="9370142" cy="5537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FF9D929-3F3D-42B8-B4C6-C87C414228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8834" y="1853838"/>
            <a:ext cx="1067028" cy="711708"/>
          </a:xfrm>
          <a:prstGeom prst="rect">
            <a:avLst/>
          </a:prstGeom>
        </p:spPr>
      </p:pic>
      <p:pic>
        <p:nvPicPr>
          <p:cNvPr id="5" name="Picture 4">
            <a:extLst>
              <a:ext uri="{FF2B5EF4-FFF2-40B4-BE49-F238E27FC236}">
                <a16:creationId xmlns:a16="http://schemas.microsoft.com/office/drawing/2014/main" id="{73F67427-1A2B-46ED-8ACA-2487A39A1B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99621" y="4292454"/>
            <a:ext cx="965454" cy="965454"/>
          </a:xfrm>
          <a:prstGeom prst="rect">
            <a:avLst/>
          </a:prstGeom>
        </p:spPr>
      </p:pic>
      <p:pic>
        <p:nvPicPr>
          <p:cNvPr id="6" name="Picture 5">
            <a:extLst>
              <a:ext uri="{FF2B5EF4-FFF2-40B4-BE49-F238E27FC236}">
                <a16:creationId xmlns:a16="http://schemas.microsoft.com/office/drawing/2014/main" id="{B26BE010-6D1F-4249-8751-36355F106D62}"/>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89994" l="9945" r="89994"/>
                    </a14:imgEffect>
                  </a14:imgLayer>
                </a14:imgProps>
              </a:ext>
              <a:ext uri="{28A0092B-C50C-407E-A947-70E740481C1C}">
                <a14:useLocalDpi xmlns:a14="http://schemas.microsoft.com/office/drawing/2010/main" val="0"/>
              </a:ext>
            </a:extLst>
          </a:blip>
          <a:stretch>
            <a:fillRect/>
          </a:stretch>
        </p:blipFill>
        <p:spPr>
          <a:xfrm>
            <a:off x="9085164" y="3661011"/>
            <a:ext cx="1270026" cy="1117626"/>
          </a:xfrm>
          <a:prstGeom prst="rect">
            <a:avLst/>
          </a:prstGeom>
        </p:spPr>
      </p:pic>
      <p:pic>
        <p:nvPicPr>
          <p:cNvPr id="7" name="Picture 6">
            <a:extLst>
              <a:ext uri="{FF2B5EF4-FFF2-40B4-BE49-F238E27FC236}">
                <a16:creationId xmlns:a16="http://schemas.microsoft.com/office/drawing/2014/main" id="{E917B745-CF80-4F36-965D-244E6ABFB6F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62033" y="3818638"/>
            <a:ext cx="1034997" cy="802371"/>
          </a:xfrm>
          <a:prstGeom prst="rect">
            <a:avLst/>
          </a:prstGeom>
        </p:spPr>
      </p:pic>
    </p:spTree>
    <p:extLst>
      <p:ext uri="{BB962C8B-B14F-4D97-AF65-F5344CB8AC3E}">
        <p14:creationId xmlns:p14="http://schemas.microsoft.com/office/powerpoint/2010/main" val="27672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35487F-D1CB-46A8-9492-D14BF4386A28}"/>
              </a:ext>
            </a:extLst>
          </p:cNvPr>
          <p:cNvSpPr/>
          <p:nvPr/>
        </p:nvSpPr>
        <p:spPr>
          <a:xfrm>
            <a:off x="0" y="0"/>
            <a:ext cx="12192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87" y="694319"/>
            <a:ext cx="1210202" cy="842965"/>
          </a:xfrm>
          <a:prstGeom prst="rect">
            <a:avLst/>
          </a:prstGeom>
        </p:spPr>
      </p:pic>
      <p:graphicFrame>
        <p:nvGraphicFramePr>
          <p:cNvPr id="4" name="Table 3">
            <a:extLst>
              <a:ext uri="{FF2B5EF4-FFF2-40B4-BE49-F238E27FC236}">
                <a16:creationId xmlns:a16="http://schemas.microsoft.com/office/drawing/2014/main" id="{26CDD415-8921-4D2F-896F-B26424E8828D}"/>
              </a:ext>
            </a:extLst>
          </p:cNvPr>
          <p:cNvGraphicFramePr>
            <a:graphicFrameLocks noGrp="1"/>
          </p:cNvGraphicFramePr>
          <p:nvPr/>
        </p:nvGraphicFramePr>
        <p:xfrm>
          <a:off x="0" y="732346"/>
          <a:ext cx="12192000" cy="5609462"/>
        </p:xfrm>
        <a:graphic>
          <a:graphicData uri="http://schemas.openxmlformats.org/drawingml/2006/table">
            <a:tbl>
              <a:tblPr firstRow="1" bandRow="1">
                <a:tableStyleId>{5940675A-B579-460E-94D1-54222C63F5DA}</a:tableStyleId>
              </a:tblPr>
              <a:tblGrid>
                <a:gridCol w="2153265">
                  <a:extLst>
                    <a:ext uri="{9D8B030D-6E8A-4147-A177-3AD203B41FA5}">
                      <a16:colId xmlns:a16="http://schemas.microsoft.com/office/drawing/2014/main" val="3230501996"/>
                    </a:ext>
                  </a:extLst>
                </a:gridCol>
                <a:gridCol w="6017341">
                  <a:extLst>
                    <a:ext uri="{9D8B030D-6E8A-4147-A177-3AD203B41FA5}">
                      <a16:colId xmlns:a16="http://schemas.microsoft.com/office/drawing/2014/main" val="1734799797"/>
                    </a:ext>
                  </a:extLst>
                </a:gridCol>
                <a:gridCol w="4021394">
                  <a:extLst>
                    <a:ext uri="{9D8B030D-6E8A-4147-A177-3AD203B41FA5}">
                      <a16:colId xmlns:a16="http://schemas.microsoft.com/office/drawing/2014/main" val="2619433475"/>
                    </a:ext>
                  </a:extLst>
                </a:gridCol>
              </a:tblGrid>
              <a:tr h="753320">
                <a:tc>
                  <a:txBody>
                    <a:bodyPr/>
                    <a:lstStyle/>
                    <a:p>
                      <a:r>
                        <a:rPr lang="en-US" sz="2400" b="1" dirty="0"/>
                        <a:t>Skill</a:t>
                      </a:r>
                    </a:p>
                  </a:txBody>
                  <a:tcPr/>
                </a:tc>
                <a:tc>
                  <a:txBody>
                    <a:bodyPr/>
                    <a:lstStyle/>
                    <a:p>
                      <a:r>
                        <a:rPr lang="en-US" sz="2400" b="1" dirty="0"/>
                        <a:t>Examples</a:t>
                      </a:r>
                    </a:p>
                  </a:txBody>
                  <a:tcPr/>
                </a:tc>
                <a:tc>
                  <a:txBody>
                    <a:bodyPr/>
                    <a:lstStyle/>
                    <a:p>
                      <a:r>
                        <a:rPr lang="en-US" sz="2400" b="1" dirty="0"/>
                        <a:t>Crisis considerations</a:t>
                      </a:r>
                    </a:p>
                  </a:txBody>
                  <a:tcPr/>
                </a:tc>
                <a:extLst>
                  <a:ext uri="{0D108BD9-81ED-4DB2-BD59-A6C34878D82A}">
                    <a16:rowId xmlns:a16="http://schemas.microsoft.com/office/drawing/2014/main" val="2652070337"/>
                  </a:ext>
                </a:extLst>
              </a:tr>
              <a:tr h="1283366">
                <a:tc>
                  <a:txBody>
                    <a:bodyPr/>
                    <a:lstStyle/>
                    <a:p>
                      <a:r>
                        <a:rPr lang="en-US" sz="3600" b="1" dirty="0">
                          <a:solidFill>
                            <a:srgbClr val="0070C0"/>
                          </a:solidFill>
                        </a:rPr>
                        <a:t>O</a:t>
                      </a:r>
                      <a:r>
                        <a:rPr lang="en-US" sz="2400" dirty="0"/>
                        <a:t>pen-Ended Inquiry</a:t>
                      </a:r>
                    </a:p>
                    <a:p>
                      <a:endParaRPr lang="en-US" sz="1500" dirty="0"/>
                    </a:p>
                  </a:txBody>
                  <a:tcPr/>
                </a:tc>
                <a:tc>
                  <a:txBody>
                    <a:bodyPr/>
                    <a:lstStyle/>
                    <a:p>
                      <a:endParaRPr lang="en-US" sz="500" dirty="0"/>
                    </a:p>
                    <a:p>
                      <a:pPr marL="342900" indent="-342900">
                        <a:buFont typeface="Arial" panose="020B0604020202020204" pitchFamily="34" charset="0"/>
                        <a:buChar char="•"/>
                      </a:pPr>
                      <a:r>
                        <a:rPr lang="en-US" sz="2400" dirty="0"/>
                        <a:t>What are you feeling right now?</a:t>
                      </a:r>
                    </a:p>
                    <a:p>
                      <a:pPr marL="342900" indent="-342900">
                        <a:buFont typeface="Arial" panose="020B0604020202020204" pitchFamily="34" charset="0"/>
                        <a:buChar char="•"/>
                      </a:pPr>
                      <a:r>
                        <a:rPr lang="en-US" sz="2400" dirty="0"/>
                        <a:t>How have you been coping?</a:t>
                      </a:r>
                    </a:p>
                  </a:txBody>
                  <a:tcPr/>
                </a:tc>
                <a:tc>
                  <a:txBody>
                    <a:bodyPr/>
                    <a:lstStyle/>
                    <a:p>
                      <a:endParaRPr lang="en-US" sz="500" dirty="0"/>
                    </a:p>
                    <a:p>
                      <a:r>
                        <a:rPr lang="en-US" sz="2400" dirty="0"/>
                        <a:t>Broad questions may be too vague. One question at a time. Avoid “why”.</a:t>
                      </a:r>
                    </a:p>
                  </a:txBody>
                  <a:tcPr/>
                </a:tc>
                <a:extLst>
                  <a:ext uri="{0D108BD9-81ED-4DB2-BD59-A6C34878D82A}">
                    <a16:rowId xmlns:a16="http://schemas.microsoft.com/office/drawing/2014/main" val="1048041172"/>
                  </a:ext>
                </a:extLst>
              </a:tr>
              <a:tr h="1006044">
                <a:tc>
                  <a:txBody>
                    <a:bodyPr/>
                    <a:lstStyle/>
                    <a:p>
                      <a:r>
                        <a:rPr lang="en-US" sz="3600" b="1" dirty="0">
                          <a:solidFill>
                            <a:srgbClr val="0070C0"/>
                          </a:solidFill>
                        </a:rPr>
                        <a:t>A</a:t>
                      </a:r>
                      <a:r>
                        <a:rPr lang="en-US" sz="2400" dirty="0"/>
                        <a:t>ffirmations</a:t>
                      </a:r>
                    </a:p>
                    <a:p>
                      <a:endParaRPr lang="en-US" sz="1500" dirty="0"/>
                    </a:p>
                  </a:txBody>
                  <a:tcPr/>
                </a:tc>
                <a:tc>
                  <a:txBody>
                    <a:bodyPr/>
                    <a:lstStyle/>
                    <a:p>
                      <a:endParaRPr lang="en-US" sz="500" dirty="0"/>
                    </a:p>
                    <a:p>
                      <a:pPr marL="342900" indent="-342900">
                        <a:buFont typeface="Arial" panose="020B0604020202020204" pitchFamily="34" charset="0"/>
                        <a:buChar char="•"/>
                      </a:pPr>
                      <a:r>
                        <a:rPr lang="en-US" sz="2400" dirty="0"/>
                        <a:t>You’ve been persistent in finding a solution.</a:t>
                      </a:r>
                    </a:p>
                    <a:p>
                      <a:pPr marL="342900" indent="-342900">
                        <a:buFont typeface="Arial" panose="020B0604020202020204" pitchFamily="34" charset="0"/>
                        <a:buChar char="•"/>
                      </a:pPr>
                      <a:r>
                        <a:rPr lang="en-US" sz="2400" dirty="0"/>
                        <a:t>Forgiveness is important to you.</a:t>
                      </a:r>
                    </a:p>
                  </a:txBody>
                  <a:tcPr/>
                </a:tc>
                <a:tc>
                  <a:txBody>
                    <a:bodyPr/>
                    <a:lstStyle/>
                    <a:p>
                      <a:endParaRPr lang="en-US" sz="500" dirty="0"/>
                    </a:p>
                    <a:p>
                      <a:r>
                        <a:rPr lang="en-US" sz="2400" dirty="0"/>
                        <a:t>Builds protective factors. Growth mindset.</a:t>
                      </a:r>
                    </a:p>
                  </a:txBody>
                  <a:tcPr/>
                </a:tc>
                <a:extLst>
                  <a:ext uri="{0D108BD9-81ED-4DB2-BD59-A6C34878D82A}">
                    <a16:rowId xmlns:a16="http://schemas.microsoft.com/office/drawing/2014/main" val="1186322034"/>
                  </a:ext>
                </a:extLst>
              </a:tr>
              <a:tr h="1283366">
                <a:tc>
                  <a:txBody>
                    <a:bodyPr/>
                    <a:lstStyle/>
                    <a:p>
                      <a:r>
                        <a:rPr lang="en-US" sz="3600" b="1" dirty="0">
                          <a:solidFill>
                            <a:srgbClr val="0070C0"/>
                          </a:solidFill>
                        </a:rPr>
                        <a:t>R</a:t>
                      </a:r>
                      <a:r>
                        <a:rPr lang="en-US" sz="2400" dirty="0"/>
                        <a:t>eflections</a:t>
                      </a:r>
                    </a:p>
                    <a:p>
                      <a:endParaRPr lang="en-US" sz="1500" dirty="0"/>
                    </a:p>
                  </a:txBody>
                  <a:tcPr/>
                </a:tc>
                <a:tc>
                  <a:txBody>
                    <a:bodyPr/>
                    <a:lstStyle/>
                    <a:p>
                      <a:endParaRPr lang="en-US" sz="500" dirty="0"/>
                    </a:p>
                    <a:p>
                      <a:pPr marL="342900" indent="-342900">
                        <a:buFont typeface="Arial" panose="020B0604020202020204" pitchFamily="34" charset="0"/>
                        <a:buChar char="•"/>
                      </a:pPr>
                      <a:r>
                        <a:rPr lang="en-US" sz="2400" dirty="0"/>
                        <a:t>You’re really frustrated with the process.</a:t>
                      </a:r>
                    </a:p>
                    <a:p>
                      <a:pPr marL="342900" indent="-342900">
                        <a:buFont typeface="Arial" panose="020B0604020202020204" pitchFamily="34" charset="0"/>
                        <a:buChar char="•"/>
                      </a:pPr>
                      <a:r>
                        <a:rPr lang="en-US" sz="2400" dirty="0"/>
                        <a:t>A lot of things have happened and you want to be able to trust again.</a:t>
                      </a:r>
                    </a:p>
                  </a:txBody>
                  <a:tcPr/>
                </a:tc>
                <a:tc>
                  <a:txBody>
                    <a:bodyPr/>
                    <a:lstStyle/>
                    <a:p>
                      <a:endParaRPr lang="en-US" sz="500" dirty="0"/>
                    </a:p>
                    <a:p>
                      <a:r>
                        <a:rPr lang="en-US" sz="2400" dirty="0"/>
                        <a:t>Developing insight. Pause to allow processing.</a:t>
                      </a:r>
                    </a:p>
                  </a:txBody>
                  <a:tcPr/>
                </a:tc>
                <a:extLst>
                  <a:ext uri="{0D108BD9-81ED-4DB2-BD59-A6C34878D82A}">
                    <a16:rowId xmlns:a16="http://schemas.microsoft.com/office/drawing/2014/main" val="1485547611"/>
                  </a:ext>
                </a:extLst>
              </a:tr>
              <a:tr h="12833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srgbClr val="0070C0"/>
                          </a:solidFill>
                        </a:rPr>
                        <a:t>S</a:t>
                      </a:r>
                      <a:r>
                        <a:rPr lang="en-US" sz="2400" dirty="0"/>
                        <a:t>ummary</a:t>
                      </a:r>
                    </a:p>
                    <a:p>
                      <a:endParaRPr lang="en-US" sz="1500" dirty="0"/>
                    </a:p>
                  </a:txBody>
                  <a:tcPr/>
                </a:tc>
                <a:tc>
                  <a:txBody>
                    <a:bodyPr/>
                    <a:lstStyle/>
                    <a:p>
                      <a:endParaRPr lang="en-US" sz="500" dirty="0"/>
                    </a:p>
                    <a:p>
                      <a:r>
                        <a:rPr lang="en-US" sz="2400" dirty="0"/>
                        <a:t>Sometimes the stress is too much. It’s been really hard to stay sober and you want your kids back. Where should we go from here?</a:t>
                      </a:r>
                    </a:p>
                  </a:txBody>
                  <a:tcPr/>
                </a:tc>
                <a:tc>
                  <a:txBody>
                    <a:bodyPr/>
                    <a:lstStyle/>
                    <a:p>
                      <a:endParaRPr lang="en-US" sz="500" dirty="0"/>
                    </a:p>
                    <a:p>
                      <a:r>
                        <a:rPr lang="en-US" sz="2400" dirty="0"/>
                        <a:t>Invite client to give summary.</a:t>
                      </a:r>
                    </a:p>
                  </a:txBody>
                  <a:tcPr/>
                </a:tc>
                <a:extLst>
                  <a:ext uri="{0D108BD9-81ED-4DB2-BD59-A6C34878D82A}">
                    <a16:rowId xmlns:a16="http://schemas.microsoft.com/office/drawing/2014/main" val="579736080"/>
                  </a:ext>
                </a:extLst>
              </a:tr>
            </a:tbl>
          </a:graphicData>
        </a:graphic>
      </p:graphicFrame>
    </p:spTree>
    <p:extLst>
      <p:ext uri="{BB962C8B-B14F-4D97-AF65-F5344CB8AC3E}">
        <p14:creationId xmlns:p14="http://schemas.microsoft.com/office/powerpoint/2010/main" val="36044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6B8D70-B277-4CB1-A095-184F9FAB0B69}"/>
              </a:ext>
            </a:extLst>
          </p:cNvPr>
          <p:cNvSpPr>
            <a:spLocks noGrp="1"/>
          </p:cNvSpPr>
          <p:nvPr>
            <p:ph type="ctrTitle" idx="4294967295"/>
          </p:nvPr>
        </p:nvSpPr>
        <p:spPr>
          <a:xfrm>
            <a:off x="914400" y="2465388"/>
            <a:ext cx="10363200" cy="1927225"/>
          </a:xfrm>
        </p:spPr>
        <p:txBody>
          <a:bodyPr/>
          <a:lstStyle/>
          <a:p>
            <a:pPr algn="ctr"/>
            <a:r>
              <a:rPr lang="en-US" sz="4800" dirty="0">
                <a:latin typeface="+mn-lt"/>
              </a:rPr>
              <a:t>Responding to Crisis in a </a:t>
            </a:r>
            <a:br>
              <a:rPr lang="en-US" sz="4800" dirty="0">
                <a:latin typeface="+mn-lt"/>
              </a:rPr>
            </a:br>
            <a:r>
              <a:rPr lang="en-US" sz="4800" dirty="0">
                <a:latin typeface="+mn-lt"/>
              </a:rPr>
              <a:t>Trauma-Informed Manner</a:t>
            </a:r>
          </a:p>
        </p:txBody>
      </p:sp>
    </p:spTree>
    <p:extLst>
      <p:ext uri="{BB962C8B-B14F-4D97-AF65-F5344CB8AC3E}">
        <p14:creationId xmlns:p14="http://schemas.microsoft.com/office/powerpoint/2010/main" val="2754845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B33355-9EE2-4A87-B9CD-A3AA8E1AEFE3}"/>
              </a:ext>
            </a:extLst>
          </p:cNvPr>
          <p:cNvSpPr/>
          <p:nvPr/>
        </p:nvSpPr>
        <p:spPr>
          <a:xfrm>
            <a:off x="0" y="0"/>
            <a:ext cx="12192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solidFill>
              </a:ln>
            </a:endParaRPr>
          </a:p>
        </p:txBody>
      </p:sp>
      <p:sp>
        <p:nvSpPr>
          <p:cNvPr id="2" name="Title 1">
            <a:extLst>
              <a:ext uri="{FF2B5EF4-FFF2-40B4-BE49-F238E27FC236}">
                <a16:creationId xmlns:a16="http://schemas.microsoft.com/office/drawing/2014/main" id="{5AA1C582-0C63-4C1A-A8B9-21467BDA704C}"/>
              </a:ext>
            </a:extLst>
          </p:cNvPr>
          <p:cNvSpPr>
            <a:spLocks noGrp="1"/>
          </p:cNvSpPr>
          <p:nvPr>
            <p:ph type="title"/>
          </p:nvPr>
        </p:nvSpPr>
        <p:spPr>
          <a:xfrm>
            <a:off x="594718" y="203458"/>
            <a:ext cx="4264536" cy="599310"/>
          </a:xfrm>
        </p:spPr>
        <p:txBody>
          <a:bodyPr rtlCol="0">
            <a:noAutofit/>
          </a:bodyPr>
          <a:lstStyle/>
          <a:p>
            <a:pPr eaLnBrk="1" fontAlgn="auto" hangingPunct="1">
              <a:spcAft>
                <a:spcPts val="0"/>
              </a:spcAft>
              <a:defRPr/>
            </a:pPr>
            <a:r>
              <a:rPr lang="en-US" sz="3600" dirty="0">
                <a:latin typeface="Calibri"/>
                <a:ea typeface="ヒラギノ角ゴ Pro W3" charset="-128"/>
                <a:cs typeface="Arial" panose="020B0604020202020204" pitchFamily="34" charset="0"/>
              </a:rPr>
              <a:t>Arousal Continuum</a:t>
            </a:r>
          </a:p>
        </p:txBody>
      </p:sp>
      <p:graphicFrame>
        <p:nvGraphicFramePr>
          <p:cNvPr id="4" name="Content Placeholder 3">
            <a:extLst>
              <a:ext uri="{FF2B5EF4-FFF2-40B4-BE49-F238E27FC236}">
                <a16:creationId xmlns:a16="http://schemas.microsoft.com/office/drawing/2014/main" id="{4F5F7793-2997-4102-8696-A49D6C42BAEE}"/>
              </a:ext>
            </a:extLst>
          </p:cNvPr>
          <p:cNvGraphicFramePr>
            <a:graphicFrameLocks noGrp="1"/>
          </p:cNvGraphicFramePr>
          <p:nvPr>
            <p:ph idx="1"/>
            <p:extLst>
              <p:ext uri="{D42A27DB-BD31-4B8C-83A1-F6EECF244321}">
                <p14:modId xmlns:p14="http://schemas.microsoft.com/office/powerpoint/2010/main" val="1791875284"/>
              </p:ext>
            </p:extLst>
          </p:nvPr>
        </p:nvGraphicFramePr>
        <p:xfrm>
          <a:off x="9737162" y="967652"/>
          <a:ext cx="2076295" cy="5554663"/>
        </p:xfrm>
        <a:graphic>
          <a:graphicData uri="http://schemas.openxmlformats.org/drawingml/2006/table">
            <a:tbl>
              <a:tblPr firstRow="1" firstCol="1" bandRow="1">
                <a:tableStyleId>{5C22544A-7EE6-4342-B048-85BDC9FD1C3A}</a:tableStyleId>
              </a:tblPr>
              <a:tblGrid>
                <a:gridCol w="2076295">
                  <a:extLst>
                    <a:ext uri="{9D8B030D-6E8A-4147-A177-3AD203B41FA5}">
                      <a16:colId xmlns:a16="http://schemas.microsoft.com/office/drawing/2014/main" val="20000"/>
                    </a:ext>
                  </a:extLst>
                </a:gridCol>
              </a:tblGrid>
              <a:tr h="835485">
                <a:tc>
                  <a:txBody>
                    <a:bodyPr/>
                    <a:lstStyle/>
                    <a:p>
                      <a:pPr marL="0" marR="0" algn="ctr">
                        <a:lnSpc>
                          <a:spcPct val="115000"/>
                        </a:lnSpc>
                        <a:spcBef>
                          <a:spcPts val="0"/>
                        </a:spcBef>
                        <a:spcAft>
                          <a:spcPts val="0"/>
                        </a:spcAft>
                      </a:pPr>
                      <a:r>
                        <a:rPr lang="en-US" sz="1600" b="1" dirty="0">
                          <a:solidFill>
                            <a:schemeClr val="tx1"/>
                          </a:solidFill>
                          <a:effectLst/>
                        </a:rPr>
                        <a:t>TERROR</a:t>
                      </a:r>
                      <a:endParaRPr lang="en-US" sz="1600" b="1" dirty="0">
                        <a:solidFill>
                          <a:schemeClr val="tx1"/>
                        </a:solidFill>
                        <a:effectLst/>
                        <a:latin typeface="Calibri"/>
                        <a:ea typeface="Calibri"/>
                        <a:cs typeface="Times New Roman"/>
                      </a:endParaRPr>
                    </a:p>
                  </a:txBody>
                  <a:tcPr marL="456496" marR="456496"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819721">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REFLEXIVE</a:t>
                      </a:r>
                      <a:endParaRPr lang="en-US" sz="1600" b="1" dirty="0">
                        <a:solidFill>
                          <a:schemeClr val="tx1"/>
                        </a:solidFill>
                        <a:effectLst/>
                        <a:latin typeface="Calibri"/>
                        <a:ea typeface="Calibri"/>
                        <a:cs typeface="Times New Roman"/>
                      </a:endParaRPr>
                    </a:p>
                  </a:txBody>
                  <a:tcPr marL="456496" marR="456496" marT="0" marB="0" anchor="ctr">
                    <a:noFill/>
                  </a:tcPr>
                </a:tc>
                <a:extLst>
                  <a:ext uri="{0D108BD9-81ED-4DB2-BD59-A6C34878D82A}">
                    <a16:rowId xmlns:a16="http://schemas.microsoft.com/office/drawing/2014/main" val="10001"/>
                  </a:ext>
                </a:extLst>
              </a:tr>
              <a:tr h="942310">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BRAINSTEM</a:t>
                      </a:r>
                    </a:p>
                    <a:p>
                      <a:pPr marL="0" marR="0" algn="ctr">
                        <a:lnSpc>
                          <a:spcPct val="115000"/>
                        </a:lnSpc>
                        <a:spcBef>
                          <a:spcPts val="0"/>
                        </a:spcBef>
                        <a:spcAft>
                          <a:spcPts val="0"/>
                        </a:spcAft>
                      </a:pPr>
                      <a:r>
                        <a:rPr lang="en-US" sz="1600" b="1" dirty="0">
                          <a:solidFill>
                            <a:schemeClr val="tx1"/>
                          </a:solidFill>
                          <a:effectLst/>
                          <a:latin typeface="+mn-lt"/>
                          <a:ea typeface="+mn-ea"/>
                          <a:cs typeface="+mn-cs"/>
                        </a:rPr>
                        <a:t>Autonomic</a:t>
                      </a:r>
                      <a:endParaRPr lang="en-US" sz="1600" b="1" dirty="0">
                        <a:solidFill>
                          <a:schemeClr val="tx1"/>
                        </a:solidFill>
                        <a:effectLst/>
                        <a:latin typeface="Calibri"/>
                        <a:ea typeface="Calibri"/>
                        <a:cs typeface="Times New Roman"/>
                      </a:endParaRPr>
                    </a:p>
                  </a:txBody>
                  <a:tcPr marL="456496" marR="456496" marT="0" marB="0" anchor="ctr">
                    <a:noFill/>
                  </a:tcPr>
                </a:tc>
                <a:extLst>
                  <a:ext uri="{0D108BD9-81ED-4DB2-BD59-A6C34878D82A}">
                    <a16:rowId xmlns:a16="http://schemas.microsoft.com/office/drawing/2014/main" val="10002"/>
                  </a:ext>
                </a:extLst>
              </a:tr>
              <a:tr h="980883">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FAINTING</a:t>
                      </a:r>
                      <a:endParaRPr lang="en-US" sz="1600" b="1" dirty="0">
                        <a:solidFill>
                          <a:schemeClr val="tx1"/>
                        </a:solidFill>
                        <a:effectLst/>
                        <a:latin typeface="Calibri"/>
                        <a:ea typeface="Calibri"/>
                        <a:cs typeface="Times New Roman"/>
                      </a:endParaRPr>
                    </a:p>
                  </a:txBody>
                  <a:tcPr marL="456496" marR="456496" marT="0" marB="0" anchor="ctr">
                    <a:noFill/>
                  </a:tcPr>
                </a:tc>
                <a:extLst>
                  <a:ext uri="{0D108BD9-81ED-4DB2-BD59-A6C34878D82A}">
                    <a16:rowId xmlns:a16="http://schemas.microsoft.com/office/drawing/2014/main" val="10003"/>
                  </a:ext>
                </a:extLst>
              </a:tr>
              <a:tr h="942310">
                <a:tc>
                  <a:txBody>
                    <a:bodyPr/>
                    <a:lstStyle/>
                    <a:p>
                      <a:pPr marL="0" marR="0" algn="ctr">
                        <a:lnSpc>
                          <a:spcPct val="115000"/>
                        </a:lnSpc>
                        <a:spcBef>
                          <a:spcPts val="0"/>
                        </a:spcBef>
                        <a:spcAft>
                          <a:spcPts val="0"/>
                        </a:spcAft>
                      </a:pPr>
                      <a:r>
                        <a:rPr lang="en-US" sz="1600" b="1" dirty="0">
                          <a:solidFill>
                            <a:schemeClr val="tx1"/>
                          </a:solidFill>
                          <a:effectLst/>
                        </a:rPr>
                        <a:t>AGGRESSION</a:t>
                      </a:r>
                      <a:endParaRPr lang="en-US" sz="1600" b="1" dirty="0">
                        <a:solidFill>
                          <a:schemeClr val="tx1"/>
                        </a:solidFill>
                        <a:effectLst/>
                        <a:latin typeface="Calibri"/>
                        <a:ea typeface="Calibri"/>
                        <a:cs typeface="Times New Roman"/>
                      </a:endParaRPr>
                    </a:p>
                  </a:txBody>
                  <a:tcPr marL="456496" marR="456496" marT="0" marB="0" anchor="ctr">
                    <a:noFill/>
                  </a:tcPr>
                </a:tc>
                <a:extLst>
                  <a:ext uri="{0D108BD9-81ED-4DB2-BD59-A6C34878D82A}">
                    <a16:rowId xmlns:a16="http://schemas.microsoft.com/office/drawing/2014/main" val="10004"/>
                  </a:ext>
                </a:extLst>
              </a:tr>
              <a:tr h="1033954">
                <a:tc>
                  <a:txBody>
                    <a:bodyPr/>
                    <a:lstStyle/>
                    <a:p>
                      <a:pPr marL="0" marR="0" algn="ctr">
                        <a:lnSpc>
                          <a:spcPct val="115000"/>
                        </a:lnSpc>
                        <a:spcBef>
                          <a:spcPts val="0"/>
                        </a:spcBef>
                        <a:spcAft>
                          <a:spcPts val="0"/>
                        </a:spcAft>
                      </a:pPr>
                      <a:r>
                        <a:rPr lang="en-US" sz="1600" b="1" dirty="0">
                          <a:solidFill>
                            <a:schemeClr val="tx1"/>
                          </a:solidFill>
                          <a:effectLst/>
                        </a:rPr>
                        <a:t>NO SENSE </a:t>
                      </a:r>
                    </a:p>
                    <a:p>
                      <a:pPr marL="0" marR="0" algn="ctr">
                        <a:lnSpc>
                          <a:spcPct val="115000"/>
                        </a:lnSpc>
                        <a:spcBef>
                          <a:spcPts val="0"/>
                        </a:spcBef>
                        <a:spcAft>
                          <a:spcPts val="0"/>
                        </a:spcAft>
                      </a:pPr>
                      <a:r>
                        <a:rPr lang="en-US" sz="1600" b="1" dirty="0">
                          <a:solidFill>
                            <a:schemeClr val="tx1"/>
                          </a:solidFill>
                          <a:effectLst/>
                        </a:rPr>
                        <a:t>OF TIME</a:t>
                      </a:r>
                      <a:endParaRPr lang="en-US" sz="1600" b="1" dirty="0">
                        <a:solidFill>
                          <a:schemeClr val="tx1"/>
                        </a:solidFill>
                        <a:effectLst/>
                        <a:latin typeface="Calibri"/>
                        <a:ea typeface="Calibri"/>
                        <a:cs typeface="Times New Roman"/>
                      </a:endParaRPr>
                    </a:p>
                  </a:txBody>
                  <a:tcPr marL="456496" marR="456496" marT="0" marB="0" anchor="ctr">
                    <a:noFill/>
                  </a:tcPr>
                </a:tc>
                <a:extLst>
                  <a:ext uri="{0D108BD9-81ED-4DB2-BD59-A6C34878D82A}">
                    <a16:rowId xmlns:a16="http://schemas.microsoft.com/office/drawing/2014/main" val="10005"/>
                  </a:ext>
                </a:extLst>
              </a:tr>
            </a:tbl>
          </a:graphicData>
        </a:graphic>
      </p:graphicFrame>
      <p:graphicFrame>
        <p:nvGraphicFramePr>
          <p:cNvPr id="3" name="Table 2">
            <a:extLst>
              <a:ext uri="{FF2B5EF4-FFF2-40B4-BE49-F238E27FC236}">
                <a16:creationId xmlns:a16="http://schemas.microsoft.com/office/drawing/2014/main" id="{45CA077B-21A8-4724-A250-D4CFAF57A9CF}"/>
              </a:ext>
            </a:extLst>
          </p:cNvPr>
          <p:cNvGraphicFramePr>
            <a:graphicFrameLocks noGrp="1"/>
          </p:cNvGraphicFramePr>
          <p:nvPr>
            <p:extLst>
              <p:ext uri="{D42A27DB-BD31-4B8C-83A1-F6EECF244321}">
                <p14:modId xmlns:p14="http://schemas.microsoft.com/office/powerpoint/2010/main" val="1021318486"/>
              </p:ext>
            </p:extLst>
          </p:nvPr>
        </p:nvGraphicFramePr>
        <p:xfrm>
          <a:off x="431240" y="992642"/>
          <a:ext cx="1848924" cy="5554663"/>
        </p:xfrm>
        <a:graphic>
          <a:graphicData uri="http://schemas.openxmlformats.org/drawingml/2006/table">
            <a:tbl>
              <a:tblPr firstRow="1" firstCol="1" bandRow="1">
                <a:tableStyleId>{5C22544A-7EE6-4342-B048-85BDC9FD1C3A}</a:tableStyleId>
              </a:tblPr>
              <a:tblGrid>
                <a:gridCol w="1848924">
                  <a:extLst>
                    <a:ext uri="{9D8B030D-6E8A-4147-A177-3AD203B41FA5}">
                      <a16:colId xmlns:a16="http://schemas.microsoft.com/office/drawing/2014/main" val="20000"/>
                    </a:ext>
                  </a:extLst>
                </a:gridCol>
              </a:tblGrid>
              <a:tr h="835485">
                <a:tc>
                  <a:txBody>
                    <a:bodyPr/>
                    <a:lstStyle/>
                    <a:p>
                      <a:pPr marL="0" marR="0" algn="ctr">
                        <a:lnSpc>
                          <a:spcPct val="115000"/>
                        </a:lnSpc>
                        <a:spcBef>
                          <a:spcPts val="0"/>
                        </a:spcBef>
                        <a:spcAft>
                          <a:spcPts val="0"/>
                        </a:spcAft>
                      </a:pPr>
                      <a:r>
                        <a:rPr lang="en-US" sz="1800" b="1" i="1" dirty="0">
                          <a:solidFill>
                            <a:schemeClr val="tx1"/>
                          </a:solidFill>
                          <a:effectLst/>
                        </a:rPr>
                        <a:t>Internal State</a:t>
                      </a:r>
                      <a:endParaRPr lang="en-US" sz="1800" b="1" i="1" dirty="0">
                        <a:solidFill>
                          <a:schemeClr val="tx1"/>
                        </a:solidFill>
                        <a:effectLst/>
                        <a:latin typeface="Calibri"/>
                        <a:ea typeface="Calibri"/>
                        <a:cs typeface="Times New Roman"/>
                      </a:endParaRPr>
                    </a:p>
                  </a:txBody>
                  <a:tcPr marL="60100" marR="6010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819721">
                <a:tc>
                  <a:txBody>
                    <a:bodyPr/>
                    <a:lstStyle/>
                    <a:p>
                      <a:pPr marL="0" marR="0" algn="ctr">
                        <a:lnSpc>
                          <a:spcPct val="115000"/>
                        </a:lnSpc>
                        <a:spcBef>
                          <a:spcPts val="0"/>
                        </a:spcBef>
                        <a:spcAft>
                          <a:spcPts val="0"/>
                        </a:spcAft>
                      </a:pPr>
                      <a:r>
                        <a:rPr lang="en-US" sz="1800" b="1" i="1" dirty="0">
                          <a:solidFill>
                            <a:schemeClr val="tx1"/>
                          </a:solidFill>
                          <a:effectLst/>
                          <a:latin typeface="+mn-lt"/>
                          <a:ea typeface="+mn-ea"/>
                          <a:cs typeface="+mn-cs"/>
                        </a:rPr>
                        <a:t>Cognitive</a:t>
                      </a:r>
                      <a:r>
                        <a:rPr lang="en-US" sz="1800" b="1" i="1" baseline="0" dirty="0">
                          <a:solidFill>
                            <a:schemeClr val="tx1"/>
                          </a:solidFill>
                          <a:effectLst/>
                          <a:latin typeface="+mn-lt"/>
                          <a:ea typeface="+mn-ea"/>
                          <a:cs typeface="+mn-cs"/>
                        </a:rPr>
                        <a:t> Style</a:t>
                      </a:r>
                      <a:endParaRPr lang="en-US" sz="1800" b="1" i="1" dirty="0">
                        <a:solidFill>
                          <a:schemeClr val="tx1"/>
                        </a:solidFill>
                        <a:effectLst/>
                        <a:latin typeface="Calibri"/>
                        <a:ea typeface="Calibri"/>
                        <a:cs typeface="Times New Roman"/>
                      </a:endParaRPr>
                    </a:p>
                  </a:txBody>
                  <a:tcPr marL="60100" marR="6010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942310">
                <a:tc>
                  <a:txBody>
                    <a:bodyPr/>
                    <a:lstStyle/>
                    <a:p>
                      <a:pPr marL="0" marR="0" algn="ctr">
                        <a:lnSpc>
                          <a:spcPct val="115000"/>
                        </a:lnSpc>
                        <a:spcBef>
                          <a:spcPts val="0"/>
                        </a:spcBef>
                        <a:spcAft>
                          <a:spcPts val="0"/>
                        </a:spcAft>
                      </a:pPr>
                      <a:r>
                        <a:rPr lang="en-US" sz="1800" b="1" i="1" dirty="0">
                          <a:solidFill>
                            <a:schemeClr val="tx1"/>
                          </a:solidFill>
                          <a:effectLst/>
                        </a:rPr>
                        <a:t>Regulating</a:t>
                      </a:r>
                      <a:r>
                        <a:rPr lang="en-US" sz="1800" b="1" i="1" baseline="0" dirty="0">
                          <a:solidFill>
                            <a:schemeClr val="tx1"/>
                          </a:solidFill>
                          <a:effectLst/>
                        </a:rPr>
                        <a:t> Brain Region</a:t>
                      </a:r>
                      <a:endParaRPr lang="en-US" sz="1800" b="1" i="1" dirty="0">
                        <a:solidFill>
                          <a:schemeClr val="tx1"/>
                        </a:solidFill>
                        <a:effectLst/>
                        <a:latin typeface="Calibri"/>
                        <a:ea typeface="Calibri"/>
                        <a:cs typeface="Times New Roman"/>
                      </a:endParaRPr>
                    </a:p>
                  </a:txBody>
                  <a:tcPr marL="60100" marR="6010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980883">
                <a:tc>
                  <a:txBody>
                    <a:bodyPr/>
                    <a:lstStyle/>
                    <a:p>
                      <a:pPr marL="0" marR="0" algn="ctr">
                        <a:lnSpc>
                          <a:spcPct val="115000"/>
                        </a:lnSpc>
                        <a:spcBef>
                          <a:spcPts val="0"/>
                        </a:spcBef>
                        <a:spcAft>
                          <a:spcPts val="0"/>
                        </a:spcAft>
                      </a:pPr>
                      <a:r>
                        <a:rPr lang="en-US" sz="1800" b="1" i="1" dirty="0">
                          <a:solidFill>
                            <a:schemeClr val="tx1"/>
                          </a:solidFill>
                          <a:effectLst/>
                        </a:rPr>
                        <a:t>Dissociative</a:t>
                      </a:r>
                      <a:r>
                        <a:rPr lang="en-US" sz="1800" b="1" i="1" baseline="0" dirty="0">
                          <a:solidFill>
                            <a:schemeClr val="tx1"/>
                          </a:solidFill>
                          <a:effectLst/>
                        </a:rPr>
                        <a:t> Continuum</a:t>
                      </a:r>
                      <a:endParaRPr lang="en-US" sz="1800" b="1" i="1" dirty="0">
                        <a:solidFill>
                          <a:schemeClr val="tx1"/>
                        </a:solidFill>
                        <a:effectLst/>
                        <a:latin typeface="Calibri"/>
                        <a:ea typeface="Calibri"/>
                        <a:cs typeface="Times New Roman"/>
                      </a:endParaRPr>
                    </a:p>
                  </a:txBody>
                  <a:tcPr marL="60100" marR="6010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942310">
                <a:tc>
                  <a:txBody>
                    <a:bodyPr/>
                    <a:lstStyle/>
                    <a:p>
                      <a:pPr marL="0" marR="0" algn="ctr">
                        <a:lnSpc>
                          <a:spcPct val="115000"/>
                        </a:lnSpc>
                        <a:spcBef>
                          <a:spcPts val="0"/>
                        </a:spcBef>
                        <a:spcAft>
                          <a:spcPts val="0"/>
                        </a:spcAft>
                      </a:pPr>
                      <a:r>
                        <a:rPr lang="en-US" sz="1800" b="1" i="1" dirty="0">
                          <a:solidFill>
                            <a:schemeClr val="tx1"/>
                          </a:solidFill>
                          <a:effectLst/>
                        </a:rPr>
                        <a:t>Arousal</a:t>
                      </a:r>
                      <a:r>
                        <a:rPr lang="en-US" sz="1800" b="1" i="1" baseline="0" dirty="0">
                          <a:solidFill>
                            <a:schemeClr val="tx1"/>
                          </a:solidFill>
                          <a:effectLst/>
                        </a:rPr>
                        <a:t> Continuum</a:t>
                      </a:r>
                      <a:endParaRPr lang="en-US" sz="1800" b="1" i="1" dirty="0">
                        <a:solidFill>
                          <a:schemeClr val="tx1"/>
                        </a:solidFill>
                        <a:effectLst/>
                        <a:latin typeface="Calibri"/>
                        <a:ea typeface="Calibri"/>
                        <a:cs typeface="Times New Roman"/>
                      </a:endParaRPr>
                    </a:p>
                  </a:txBody>
                  <a:tcPr marL="60100" marR="6010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1033954">
                <a:tc>
                  <a:txBody>
                    <a:bodyPr/>
                    <a:lstStyle/>
                    <a:p>
                      <a:pPr marL="0" marR="0" algn="ctr">
                        <a:lnSpc>
                          <a:spcPct val="115000"/>
                        </a:lnSpc>
                        <a:spcBef>
                          <a:spcPts val="0"/>
                        </a:spcBef>
                        <a:spcAft>
                          <a:spcPts val="0"/>
                        </a:spcAft>
                      </a:pPr>
                      <a:r>
                        <a:rPr lang="en-US" sz="1800" b="1" i="1" dirty="0">
                          <a:solidFill>
                            <a:schemeClr val="tx1"/>
                          </a:solidFill>
                          <a:effectLst/>
                        </a:rPr>
                        <a:t>Sense</a:t>
                      </a:r>
                      <a:r>
                        <a:rPr lang="en-US" sz="1800" b="1" i="1" baseline="0" dirty="0">
                          <a:solidFill>
                            <a:schemeClr val="tx1"/>
                          </a:solidFill>
                          <a:effectLst/>
                        </a:rPr>
                        <a:t> of Time</a:t>
                      </a:r>
                      <a:endParaRPr lang="en-US" sz="1800" b="1" i="1" dirty="0">
                        <a:solidFill>
                          <a:schemeClr val="tx1"/>
                        </a:solidFill>
                        <a:effectLst/>
                        <a:latin typeface="Calibri"/>
                        <a:ea typeface="Calibri"/>
                        <a:cs typeface="Times New Roman"/>
                      </a:endParaRPr>
                    </a:p>
                  </a:txBody>
                  <a:tcPr marL="60100" marR="6010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97C895ED-878A-4EA4-85AB-A52EC957928C}"/>
              </a:ext>
            </a:extLst>
          </p:cNvPr>
          <p:cNvGraphicFramePr>
            <a:graphicFrameLocks noGrp="1"/>
          </p:cNvGraphicFramePr>
          <p:nvPr>
            <p:extLst>
              <p:ext uri="{D42A27DB-BD31-4B8C-83A1-F6EECF244321}">
                <p14:modId xmlns:p14="http://schemas.microsoft.com/office/powerpoint/2010/main" val="175953226"/>
              </p:ext>
            </p:extLst>
          </p:nvPr>
        </p:nvGraphicFramePr>
        <p:xfrm>
          <a:off x="2280164" y="992642"/>
          <a:ext cx="1764276" cy="5554663"/>
        </p:xfrm>
        <a:graphic>
          <a:graphicData uri="http://schemas.openxmlformats.org/drawingml/2006/table">
            <a:tbl>
              <a:tblPr firstRow="1" firstCol="1" bandRow="1">
                <a:tableStyleId>{5C22544A-7EE6-4342-B048-85BDC9FD1C3A}</a:tableStyleId>
              </a:tblPr>
              <a:tblGrid>
                <a:gridCol w="1764276">
                  <a:extLst>
                    <a:ext uri="{9D8B030D-6E8A-4147-A177-3AD203B41FA5}">
                      <a16:colId xmlns:a16="http://schemas.microsoft.com/office/drawing/2014/main" val="20000"/>
                    </a:ext>
                  </a:extLst>
                </a:gridCol>
              </a:tblGrid>
              <a:tr h="835485">
                <a:tc>
                  <a:txBody>
                    <a:bodyPr/>
                    <a:lstStyle/>
                    <a:p>
                      <a:pPr marL="0" marR="0" algn="ctr">
                        <a:lnSpc>
                          <a:spcPct val="115000"/>
                        </a:lnSpc>
                        <a:spcBef>
                          <a:spcPts val="0"/>
                        </a:spcBef>
                        <a:spcAft>
                          <a:spcPts val="0"/>
                        </a:spcAft>
                      </a:pPr>
                      <a:r>
                        <a:rPr lang="en-US" sz="1600" b="1" dirty="0">
                          <a:solidFill>
                            <a:schemeClr val="tx1"/>
                          </a:solidFill>
                          <a:effectLst/>
                        </a:rPr>
                        <a:t>CALM</a:t>
                      </a:r>
                      <a:endParaRPr lang="en-US" sz="1600" b="1" dirty="0">
                        <a:solidFill>
                          <a:schemeClr val="tx1"/>
                        </a:solidFill>
                        <a:effectLst/>
                        <a:latin typeface="+mn-lt"/>
                        <a:ea typeface="Calibri"/>
                        <a:cs typeface="Times New Roman"/>
                      </a:endParaRPr>
                    </a:p>
                  </a:txBody>
                  <a:tcPr marL="60100" marR="6010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819721">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ABSTRACT</a:t>
                      </a:r>
                      <a:endParaRPr lang="en-US" sz="1600" b="1" dirty="0">
                        <a:solidFill>
                          <a:schemeClr val="tx1"/>
                        </a:solidFill>
                        <a:effectLst/>
                        <a:latin typeface="Calibri"/>
                        <a:ea typeface="Calibri"/>
                        <a:cs typeface="Times New Roman"/>
                      </a:endParaRPr>
                    </a:p>
                  </a:txBody>
                  <a:tcPr marL="60100" marR="60100" marT="0" marB="0" anchor="ctr">
                    <a:noFill/>
                  </a:tcPr>
                </a:tc>
                <a:extLst>
                  <a:ext uri="{0D108BD9-81ED-4DB2-BD59-A6C34878D82A}">
                    <a16:rowId xmlns:a16="http://schemas.microsoft.com/office/drawing/2014/main" val="10001"/>
                  </a:ext>
                </a:extLst>
              </a:tr>
              <a:tr h="942310">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NEOCORTEX</a:t>
                      </a:r>
                    </a:p>
                    <a:p>
                      <a:pPr marL="0" marR="0" algn="ctr">
                        <a:lnSpc>
                          <a:spcPct val="115000"/>
                        </a:lnSpc>
                        <a:spcBef>
                          <a:spcPts val="0"/>
                        </a:spcBef>
                        <a:spcAft>
                          <a:spcPts val="0"/>
                        </a:spcAft>
                      </a:pPr>
                      <a:r>
                        <a:rPr lang="en-US" sz="1600" b="1" dirty="0">
                          <a:solidFill>
                            <a:schemeClr val="tx1"/>
                          </a:solidFill>
                          <a:effectLst/>
                          <a:latin typeface="+mn-lt"/>
                          <a:ea typeface="+mn-ea"/>
                          <a:cs typeface="+mn-cs"/>
                        </a:rPr>
                        <a:t>Cortex</a:t>
                      </a:r>
                      <a:endParaRPr lang="en-US" sz="1600" b="1" dirty="0">
                        <a:solidFill>
                          <a:schemeClr val="tx1"/>
                        </a:solidFill>
                        <a:effectLst/>
                        <a:latin typeface="Calibri"/>
                        <a:ea typeface="Calibri"/>
                        <a:cs typeface="Times New Roman"/>
                      </a:endParaRPr>
                    </a:p>
                  </a:txBody>
                  <a:tcPr marL="60100" marR="60100" marT="0" marB="0" anchor="ctr">
                    <a:noFill/>
                  </a:tcPr>
                </a:tc>
                <a:extLst>
                  <a:ext uri="{0D108BD9-81ED-4DB2-BD59-A6C34878D82A}">
                    <a16:rowId xmlns:a16="http://schemas.microsoft.com/office/drawing/2014/main" val="10002"/>
                  </a:ext>
                </a:extLst>
              </a:tr>
              <a:tr h="980883">
                <a:tc>
                  <a:txBody>
                    <a:bodyPr/>
                    <a:lstStyle/>
                    <a:p>
                      <a:pPr marL="0" marR="0" algn="ctr">
                        <a:lnSpc>
                          <a:spcPct val="115000"/>
                        </a:lnSpc>
                        <a:spcBef>
                          <a:spcPts val="0"/>
                        </a:spcBef>
                        <a:spcAft>
                          <a:spcPts val="0"/>
                        </a:spcAft>
                      </a:pPr>
                      <a:r>
                        <a:rPr lang="en-US" sz="1600" b="1" dirty="0">
                          <a:solidFill>
                            <a:schemeClr val="tx1"/>
                          </a:solidFill>
                          <a:effectLst/>
                        </a:rPr>
                        <a:t>REST</a:t>
                      </a:r>
                    </a:p>
                  </a:txBody>
                  <a:tcPr marL="60100" marR="60100" marT="0" marB="0" anchor="ctr">
                    <a:noFill/>
                  </a:tcPr>
                </a:tc>
                <a:extLst>
                  <a:ext uri="{0D108BD9-81ED-4DB2-BD59-A6C34878D82A}">
                    <a16:rowId xmlns:a16="http://schemas.microsoft.com/office/drawing/2014/main" val="10003"/>
                  </a:ext>
                </a:extLst>
              </a:tr>
              <a:tr h="942310">
                <a:tc>
                  <a:txBody>
                    <a:bodyPr/>
                    <a:lstStyle/>
                    <a:p>
                      <a:pPr marL="0" marR="0" algn="ctr">
                        <a:lnSpc>
                          <a:spcPct val="115000"/>
                        </a:lnSpc>
                        <a:spcBef>
                          <a:spcPts val="0"/>
                        </a:spcBef>
                        <a:spcAft>
                          <a:spcPts val="0"/>
                        </a:spcAft>
                      </a:pPr>
                      <a:r>
                        <a:rPr lang="en-US" sz="1600" b="1" dirty="0">
                          <a:solidFill>
                            <a:schemeClr val="tx1"/>
                          </a:solidFill>
                          <a:effectLst/>
                        </a:rPr>
                        <a:t>REST</a:t>
                      </a:r>
                      <a:endParaRPr lang="en-US" sz="1600" b="1" dirty="0">
                        <a:solidFill>
                          <a:schemeClr val="tx1"/>
                        </a:solidFill>
                        <a:effectLst/>
                        <a:latin typeface="Calibri"/>
                        <a:ea typeface="Calibri"/>
                        <a:cs typeface="Times New Roman"/>
                      </a:endParaRPr>
                    </a:p>
                  </a:txBody>
                  <a:tcPr marL="60100" marR="60100" marT="0" marB="0" anchor="ctr">
                    <a:noFill/>
                  </a:tcPr>
                </a:tc>
                <a:extLst>
                  <a:ext uri="{0D108BD9-81ED-4DB2-BD59-A6C34878D82A}">
                    <a16:rowId xmlns:a16="http://schemas.microsoft.com/office/drawing/2014/main" val="10004"/>
                  </a:ext>
                </a:extLst>
              </a:tr>
              <a:tr h="1033954">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EXTENDED FUTURE</a:t>
                      </a:r>
                    </a:p>
                  </a:txBody>
                  <a:tcPr marL="60100" marR="60100" marT="0" marB="0" anchor="ctr">
                    <a:noFill/>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73A93264-CF27-4910-9296-690148D55A1F}"/>
              </a:ext>
            </a:extLst>
          </p:cNvPr>
          <p:cNvGraphicFramePr>
            <a:graphicFrameLocks noGrp="1"/>
          </p:cNvGraphicFramePr>
          <p:nvPr>
            <p:extLst>
              <p:ext uri="{D42A27DB-BD31-4B8C-83A1-F6EECF244321}">
                <p14:modId xmlns:p14="http://schemas.microsoft.com/office/powerpoint/2010/main" val="3627202532"/>
              </p:ext>
            </p:extLst>
          </p:nvPr>
        </p:nvGraphicFramePr>
        <p:xfrm>
          <a:off x="4044441" y="972414"/>
          <a:ext cx="1848923" cy="5554663"/>
        </p:xfrm>
        <a:graphic>
          <a:graphicData uri="http://schemas.openxmlformats.org/drawingml/2006/table">
            <a:tbl>
              <a:tblPr firstRow="1" firstCol="1" bandRow="1">
                <a:tableStyleId>{5C22544A-7EE6-4342-B048-85BDC9FD1C3A}</a:tableStyleId>
              </a:tblPr>
              <a:tblGrid>
                <a:gridCol w="1848923">
                  <a:extLst>
                    <a:ext uri="{9D8B030D-6E8A-4147-A177-3AD203B41FA5}">
                      <a16:colId xmlns:a16="http://schemas.microsoft.com/office/drawing/2014/main" val="20000"/>
                    </a:ext>
                  </a:extLst>
                </a:gridCol>
              </a:tblGrid>
              <a:tr h="835485">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ALERT</a:t>
                      </a:r>
                      <a:endParaRPr lang="en-US" sz="1600" b="1" dirty="0">
                        <a:solidFill>
                          <a:schemeClr val="tx1"/>
                        </a:solidFill>
                        <a:effectLst/>
                        <a:latin typeface="Calibri"/>
                        <a:ea typeface="Calibri"/>
                        <a:cs typeface="Times New Roman"/>
                      </a:endParaRPr>
                    </a:p>
                  </a:txBody>
                  <a:tcPr marL="60100" marR="6010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819721">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CONCRETE</a:t>
                      </a:r>
                      <a:endParaRPr lang="en-US" sz="1600" b="1" dirty="0">
                        <a:solidFill>
                          <a:schemeClr val="tx1"/>
                        </a:solidFill>
                        <a:effectLst/>
                        <a:latin typeface="Calibri"/>
                        <a:ea typeface="Calibri"/>
                        <a:cs typeface="Times New Roman"/>
                      </a:endParaRPr>
                    </a:p>
                  </a:txBody>
                  <a:tcPr marL="60100" marR="60100" marT="0" marB="0" anchor="ctr">
                    <a:noFill/>
                  </a:tcPr>
                </a:tc>
                <a:extLst>
                  <a:ext uri="{0D108BD9-81ED-4DB2-BD59-A6C34878D82A}">
                    <a16:rowId xmlns:a16="http://schemas.microsoft.com/office/drawing/2014/main" val="10001"/>
                  </a:ext>
                </a:extLst>
              </a:tr>
              <a:tr h="942310">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CORTEX</a:t>
                      </a:r>
                    </a:p>
                    <a:p>
                      <a:pPr marL="0" marR="0" algn="ctr">
                        <a:lnSpc>
                          <a:spcPct val="115000"/>
                        </a:lnSpc>
                        <a:spcBef>
                          <a:spcPts val="0"/>
                        </a:spcBef>
                        <a:spcAft>
                          <a:spcPts val="0"/>
                        </a:spcAft>
                      </a:pPr>
                      <a:r>
                        <a:rPr lang="en-US" sz="1600" b="1" dirty="0">
                          <a:solidFill>
                            <a:schemeClr val="tx1"/>
                          </a:solidFill>
                          <a:effectLst/>
                          <a:latin typeface="+mn-lt"/>
                          <a:ea typeface="+mn-ea"/>
                          <a:cs typeface="+mn-cs"/>
                        </a:rPr>
                        <a:t>Limbic</a:t>
                      </a:r>
                      <a:endParaRPr lang="en-US" sz="1600" b="1" dirty="0">
                        <a:solidFill>
                          <a:schemeClr val="tx1"/>
                        </a:solidFill>
                        <a:effectLst/>
                        <a:latin typeface="Calibri"/>
                        <a:ea typeface="Calibri"/>
                        <a:cs typeface="Times New Roman"/>
                      </a:endParaRPr>
                    </a:p>
                  </a:txBody>
                  <a:tcPr marL="60100" marR="60100" marT="0" marB="0" anchor="ctr">
                    <a:noFill/>
                  </a:tcPr>
                </a:tc>
                <a:extLst>
                  <a:ext uri="{0D108BD9-81ED-4DB2-BD59-A6C34878D82A}">
                    <a16:rowId xmlns:a16="http://schemas.microsoft.com/office/drawing/2014/main" val="10002"/>
                  </a:ext>
                </a:extLst>
              </a:tr>
              <a:tr h="980883">
                <a:tc>
                  <a:txBody>
                    <a:bodyPr/>
                    <a:lstStyle/>
                    <a:p>
                      <a:pPr marL="0" marR="0" algn="ctr">
                        <a:lnSpc>
                          <a:spcPct val="115000"/>
                        </a:lnSpc>
                        <a:spcBef>
                          <a:spcPts val="0"/>
                        </a:spcBef>
                        <a:spcAft>
                          <a:spcPts val="0"/>
                        </a:spcAft>
                      </a:pPr>
                      <a:r>
                        <a:rPr lang="en-US" sz="1600" b="1" dirty="0">
                          <a:solidFill>
                            <a:schemeClr val="tx1"/>
                          </a:solidFill>
                          <a:effectLst/>
                        </a:rPr>
                        <a:t>AVOIDANCE</a:t>
                      </a:r>
                    </a:p>
                  </a:txBody>
                  <a:tcPr marL="60100" marR="60100" marT="0" marB="0" anchor="ctr">
                    <a:noFill/>
                  </a:tcPr>
                </a:tc>
                <a:extLst>
                  <a:ext uri="{0D108BD9-81ED-4DB2-BD59-A6C34878D82A}">
                    <a16:rowId xmlns:a16="http://schemas.microsoft.com/office/drawing/2014/main" val="10003"/>
                  </a:ext>
                </a:extLst>
              </a:tr>
              <a:tr h="942310">
                <a:tc>
                  <a:txBody>
                    <a:bodyPr/>
                    <a:lstStyle/>
                    <a:p>
                      <a:pPr marL="0" marR="0" algn="ctr">
                        <a:lnSpc>
                          <a:spcPct val="115000"/>
                        </a:lnSpc>
                        <a:spcBef>
                          <a:spcPts val="0"/>
                        </a:spcBef>
                        <a:spcAft>
                          <a:spcPts val="0"/>
                        </a:spcAft>
                      </a:pPr>
                      <a:r>
                        <a:rPr lang="en-US" sz="1600" b="1" dirty="0">
                          <a:solidFill>
                            <a:schemeClr val="tx1"/>
                          </a:solidFill>
                          <a:effectLst/>
                        </a:rPr>
                        <a:t>VIGILANCE</a:t>
                      </a:r>
                      <a:endParaRPr lang="en-US" sz="1600" b="1" dirty="0">
                        <a:solidFill>
                          <a:schemeClr val="tx1"/>
                        </a:solidFill>
                        <a:effectLst/>
                        <a:latin typeface="Calibri"/>
                        <a:ea typeface="Calibri"/>
                        <a:cs typeface="Times New Roman"/>
                      </a:endParaRPr>
                    </a:p>
                  </a:txBody>
                  <a:tcPr marL="60100" marR="60100" marT="0" marB="0" anchor="ctr">
                    <a:noFill/>
                  </a:tcPr>
                </a:tc>
                <a:extLst>
                  <a:ext uri="{0D108BD9-81ED-4DB2-BD59-A6C34878D82A}">
                    <a16:rowId xmlns:a16="http://schemas.microsoft.com/office/drawing/2014/main" val="10004"/>
                  </a:ext>
                </a:extLst>
              </a:tr>
              <a:tr h="1033954">
                <a:tc>
                  <a:txBody>
                    <a:bodyPr/>
                    <a:lstStyle/>
                    <a:p>
                      <a:pPr marL="0" marR="0" algn="ctr">
                        <a:lnSpc>
                          <a:spcPct val="115000"/>
                        </a:lnSpc>
                        <a:spcBef>
                          <a:spcPts val="0"/>
                        </a:spcBef>
                        <a:spcAft>
                          <a:spcPts val="0"/>
                        </a:spcAft>
                      </a:pPr>
                      <a:r>
                        <a:rPr lang="en-US" sz="1600" b="1" dirty="0">
                          <a:solidFill>
                            <a:schemeClr val="tx1"/>
                          </a:solidFill>
                          <a:effectLst/>
                        </a:rPr>
                        <a:t>DAYS </a:t>
                      </a:r>
                    </a:p>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HOURS</a:t>
                      </a:r>
                    </a:p>
                  </a:txBody>
                  <a:tcPr marL="60100" marR="60100" marT="0" marB="0" anchor="ctr">
                    <a:noFill/>
                  </a:tcPr>
                </a:tc>
                <a:extLst>
                  <a:ext uri="{0D108BD9-81ED-4DB2-BD59-A6C34878D82A}">
                    <a16:rowId xmlns:a16="http://schemas.microsoft.com/office/drawing/2014/main" val="10005"/>
                  </a:ext>
                </a:extLst>
              </a:tr>
            </a:tbl>
          </a:graphicData>
        </a:graphic>
      </p:graphicFrame>
      <p:graphicFrame>
        <p:nvGraphicFramePr>
          <p:cNvPr id="7" name="Table 6">
            <a:extLst>
              <a:ext uri="{FF2B5EF4-FFF2-40B4-BE49-F238E27FC236}">
                <a16:creationId xmlns:a16="http://schemas.microsoft.com/office/drawing/2014/main" id="{F0F1DDBB-FDFF-4280-A251-BDC9DC4B3351}"/>
              </a:ext>
            </a:extLst>
          </p:cNvPr>
          <p:cNvGraphicFramePr>
            <a:graphicFrameLocks noGrp="1"/>
          </p:cNvGraphicFramePr>
          <p:nvPr>
            <p:extLst>
              <p:ext uri="{D42A27DB-BD31-4B8C-83A1-F6EECF244321}">
                <p14:modId xmlns:p14="http://schemas.microsoft.com/office/powerpoint/2010/main" val="696164295"/>
              </p:ext>
            </p:extLst>
          </p:nvPr>
        </p:nvGraphicFramePr>
        <p:xfrm>
          <a:off x="5893364" y="967652"/>
          <a:ext cx="1848924" cy="5554663"/>
        </p:xfrm>
        <a:graphic>
          <a:graphicData uri="http://schemas.openxmlformats.org/drawingml/2006/table">
            <a:tbl>
              <a:tblPr firstRow="1" firstCol="1" bandRow="1">
                <a:tableStyleId>{5C22544A-7EE6-4342-B048-85BDC9FD1C3A}</a:tableStyleId>
              </a:tblPr>
              <a:tblGrid>
                <a:gridCol w="1848924">
                  <a:extLst>
                    <a:ext uri="{9D8B030D-6E8A-4147-A177-3AD203B41FA5}">
                      <a16:colId xmlns:a16="http://schemas.microsoft.com/office/drawing/2014/main" val="20000"/>
                    </a:ext>
                  </a:extLst>
                </a:gridCol>
              </a:tblGrid>
              <a:tr h="835485">
                <a:tc>
                  <a:txBody>
                    <a:bodyPr/>
                    <a:lstStyle/>
                    <a:p>
                      <a:pPr marL="0" marR="0" algn="ctr">
                        <a:lnSpc>
                          <a:spcPct val="115000"/>
                        </a:lnSpc>
                        <a:spcBef>
                          <a:spcPts val="0"/>
                        </a:spcBef>
                        <a:spcAft>
                          <a:spcPts val="0"/>
                        </a:spcAft>
                      </a:pPr>
                      <a:r>
                        <a:rPr lang="en-US" sz="1600" b="1" dirty="0">
                          <a:solidFill>
                            <a:schemeClr val="tx1"/>
                          </a:solidFill>
                          <a:effectLst/>
                        </a:rPr>
                        <a:t>ALARM</a:t>
                      </a:r>
                      <a:endParaRPr lang="en-US" sz="1600" b="1" dirty="0">
                        <a:solidFill>
                          <a:schemeClr val="tx1"/>
                        </a:solidFill>
                        <a:effectLst/>
                        <a:latin typeface="Calibri"/>
                        <a:ea typeface="Calibri"/>
                        <a:cs typeface="Times New Roman"/>
                      </a:endParaRPr>
                    </a:p>
                  </a:txBody>
                  <a:tcPr marL="60100" marR="6010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819721">
                <a:tc>
                  <a:txBody>
                    <a:bodyPr/>
                    <a:lstStyle/>
                    <a:p>
                      <a:pPr marL="0" marR="0" algn="ctr">
                        <a:lnSpc>
                          <a:spcPct val="115000"/>
                        </a:lnSpc>
                        <a:spcBef>
                          <a:spcPts val="0"/>
                        </a:spcBef>
                        <a:spcAft>
                          <a:spcPts val="0"/>
                        </a:spcAft>
                      </a:pPr>
                      <a:r>
                        <a:rPr lang="en-US" sz="1600" b="1" dirty="0">
                          <a:solidFill>
                            <a:schemeClr val="tx1"/>
                          </a:solidFill>
                          <a:effectLst/>
                        </a:rPr>
                        <a:t>EMOTIONAL</a:t>
                      </a:r>
                    </a:p>
                  </a:txBody>
                  <a:tcPr marL="60100" marR="60100" marT="0" marB="0" anchor="ctr">
                    <a:noFill/>
                  </a:tcPr>
                </a:tc>
                <a:extLst>
                  <a:ext uri="{0D108BD9-81ED-4DB2-BD59-A6C34878D82A}">
                    <a16:rowId xmlns:a16="http://schemas.microsoft.com/office/drawing/2014/main" val="10001"/>
                  </a:ext>
                </a:extLst>
              </a:tr>
              <a:tr h="942310">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LIMBIC</a:t>
                      </a:r>
                    </a:p>
                    <a:p>
                      <a:pPr marL="0" marR="0" algn="ctr">
                        <a:lnSpc>
                          <a:spcPct val="115000"/>
                        </a:lnSpc>
                        <a:spcBef>
                          <a:spcPts val="0"/>
                        </a:spcBef>
                        <a:spcAft>
                          <a:spcPts val="0"/>
                        </a:spcAft>
                      </a:pPr>
                      <a:r>
                        <a:rPr lang="en-US" sz="1600" b="1" dirty="0">
                          <a:solidFill>
                            <a:schemeClr val="tx1"/>
                          </a:solidFill>
                          <a:effectLst/>
                          <a:latin typeface="+mn-lt"/>
                          <a:ea typeface="+mn-ea"/>
                          <a:cs typeface="+mn-cs"/>
                        </a:rPr>
                        <a:t>Midbrain</a:t>
                      </a:r>
                      <a:endParaRPr lang="en-US" sz="1600" b="1" dirty="0">
                        <a:solidFill>
                          <a:schemeClr val="tx1"/>
                        </a:solidFill>
                        <a:effectLst/>
                        <a:latin typeface="Calibri"/>
                        <a:ea typeface="Calibri"/>
                        <a:cs typeface="Times New Roman"/>
                      </a:endParaRPr>
                    </a:p>
                  </a:txBody>
                  <a:tcPr marL="60100" marR="60100" marT="0" marB="0" anchor="ctr">
                    <a:noFill/>
                  </a:tcPr>
                </a:tc>
                <a:extLst>
                  <a:ext uri="{0D108BD9-81ED-4DB2-BD59-A6C34878D82A}">
                    <a16:rowId xmlns:a16="http://schemas.microsoft.com/office/drawing/2014/main" val="10002"/>
                  </a:ext>
                </a:extLst>
              </a:tr>
              <a:tr h="980883">
                <a:tc>
                  <a:txBody>
                    <a:bodyPr/>
                    <a:lstStyle/>
                    <a:p>
                      <a:pPr marL="0" marR="0" algn="ctr">
                        <a:lnSpc>
                          <a:spcPct val="115000"/>
                        </a:lnSpc>
                        <a:spcBef>
                          <a:spcPts val="0"/>
                        </a:spcBef>
                        <a:spcAft>
                          <a:spcPts val="0"/>
                        </a:spcAft>
                      </a:pPr>
                      <a:r>
                        <a:rPr lang="en-US" sz="1600" b="1" dirty="0">
                          <a:solidFill>
                            <a:schemeClr val="tx1"/>
                          </a:solidFill>
                          <a:effectLst/>
                        </a:rPr>
                        <a:t>COMPLIANCE</a:t>
                      </a:r>
                    </a:p>
                    <a:p>
                      <a:pPr marL="0" marR="0" algn="ctr">
                        <a:lnSpc>
                          <a:spcPct val="115000"/>
                        </a:lnSpc>
                        <a:spcBef>
                          <a:spcPts val="0"/>
                        </a:spcBef>
                        <a:spcAft>
                          <a:spcPts val="0"/>
                        </a:spcAft>
                      </a:pPr>
                      <a:r>
                        <a:rPr lang="en-US" sz="1600" b="1" dirty="0">
                          <a:solidFill>
                            <a:schemeClr val="tx1"/>
                          </a:solidFill>
                          <a:effectLst/>
                        </a:rPr>
                        <a:t>Robotic</a:t>
                      </a:r>
                    </a:p>
                  </a:txBody>
                  <a:tcPr marL="60100" marR="60100" marT="0" marB="0" anchor="ctr">
                    <a:noFill/>
                  </a:tcPr>
                </a:tc>
                <a:extLst>
                  <a:ext uri="{0D108BD9-81ED-4DB2-BD59-A6C34878D82A}">
                    <a16:rowId xmlns:a16="http://schemas.microsoft.com/office/drawing/2014/main" val="10003"/>
                  </a:ext>
                </a:extLst>
              </a:tr>
              <a:tr h="942310">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RESISTANCE</a:t>
                      </a:r>
                    </a:p>
                    <a:p>
                      <a:pPr marL="0" marR="0" algn="ctr">
                        <a:lnSpc>
                          <a:spcPct val="115000"/>
                        </a:lnSpc>
                        <a:spcBef>
                          <a:spcPts val="0"/>
                        </a:spcBef>
                        <a:spcAft>
                          <a:spcPts val="0"/>
                        </a:spcAft>
                      </a:pPr>
                      <a:r>
                        <a:rPr lang="en-US" sz="1600" b="1" dirty="0">
                          <a:solidFill>
                            <a:schemeClr val="tx1"/>
                          </a:solidFill>
                          <a:effectLst/>
                          <a:latin typeface="+mn-lt"/>
                          <a:ea typeface="+mn-ea"/>
                          <a:cs typeface="+mn-cs"/>
                        </a:rPr>
                        <a:t>Crying</a:t>
                      </a:r>
                      <a:endParaRPr lang="en-US" sz="1600" b="1" dirty="0">
                        <a:solidFill>
                          <a:schemeClr val="tx1"/>
                        </a:solidFill>
                        <a:effectLst/>
                        <a:latin typeface="Calibri"/>
                        <a:ea typeface="Calibri"/>
                        <a:cs typeface="Times New Roman"/>
                      </a:endParaRPr>
                    </a:p>
                  </a:txBody>
                  <a:tcPr marL="60100" marR="60100" marT="0" marB="0" anchor="ctr">
                    <a:noFill/>
                  </a:tcPr>
                </a:tc>
                <a:extLst>
                  <a:ext uri="{0D108BD9-81ED-4DB2-BD59-A6C34878D82A}">
                    <a16:rowId xmlns:a16="http://schemas.microsoft.com/office/drawing/2014/main" val="10004"/>
                  </a:ext>
                </a:extLst>
              </a:tr>
              <a:tr h="1033954">
                <a:tc>
                  <a:txBody>
                    <a:bodyPr/>
                    <a:lstStyle/>
                    <a:p>
                      <a:pPr marL="0" marR="0" algn="ctr">
                        <a:lnSpc>
                          <a:spcPct val="115000"/>
                        </a:lnSpc>
                        <a:spcBef>
                          <a:spcPts val="0"/>
                        </a:spcBef>
                        <a:spcAft>
                          <a:spcPts val="0"/>
                        </a:spcAft>
                      </a:pPr>
                      <a:r>
                        <a:rPr lang="en-US" sz="1600" b="1" dirty="0">
                          <a:solidFill>
                            <a:schemeClr val="tx1"/>
                          </a:solidFill>
                          <a:effectLst/>
                        </a:rPr>
                        <a:t>HOURS</a:t>
                      </a:r>
                    </a:p>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MINUTES</a:t>
                      </a:r>
                    </a:p>
                  </a:txBody>
                  <a:tcPr marL="60100" marR="60100" marT="0" marB="0" anchor="ctr">
                    <a:noFill/>
                  </a:tcPr>
                </a:tc>
                <a:extLst>
                  <a:ext uri="{0D108BD9-81ED-4DB2-BD59-A6C34878D82A}">
                    <a16:rowId xmlns:a16="http://schemas.microsoft.com/office/drawing/2014/main" val="10005"/>
                  </a:ext>
                </a:extLst>
              </a:tr>
            </a:tbl>
          </a:graphicData>
        </a:graphic>
      </p:graphicFrame>
      <p:graphicFrame>
        <p:nvGraphicFramePr>
          <p:cNvPr id="8" name="Table 7">
            <a:extLst>
              <a:ext uri="{FF2B5EF4-FFF2-40B4-BE49-F238E27FC236}">
                <a16:creationId xmlns:a16="http://schemas.microsoft.com/office/drawing/2014/main" id="{EEBA2581-B870-4A43-984F-24723F5ED846}"/>
              </a:ext>
            </a:extLst>
          </p:cNvPr>
          <p:cNvGraphicFramePr>
            <a:graphicFrameLocks noGrp="1"/>
          </p:cNvGraphicFramePr>
          <p:nvPr>
            <p:extLst>
              <p:ext uri="{D42A27DB-BD31-4B8C-83A1-F6EECF244321}">
                <p14:modId xmlns:p14="http://schemas.microsoft.com/office/powerpoint/2010/main" val="1119580748"/>
              </p:ext>
            </p:extLst>
          </p:nvPr>
        </p:nvGraphicFramePr>
        <p:xfrm>
          <a:off x="7742287" y="967652"/>
          <a:ext cx="1993902" cy="5554663"/>
        </p:xfrm>
        <a:graphic>
          <a:graphicData uri="http://schemas.openxmlformats.org/drawingml/2006/table">
            <a:tbl>
              <a:tblPr firstRow="1" firstCol="1" bandRow="1">
                <a:tableStyleId>{5C22544A-7EE6-4342-B048-85BDC9FD1C3A}</a:tableStyleId>
              </a:tblPr>
              <a:tblGrid>
                <a:gridCol w="1993902">
                  <a:extLst>
                    <a:ext uri="{9D8B030D-6E8A-4147-A177-3AD203B41FA5}">
                      <a16:colId xmlns:a16="http://schemas.microsoft.com/office/drawing/2014/main" val="20000"/>
                    </a:ext>
                  </a:extLst>
                </a:gridCol>
              </a:tblGrid>
              <a:tr h="835485">
                <a:tc>
                  <a:txBody>
                    <a:bodyPr/>
                    <a:lstStyle/>
                    <a:p>
                      <a:pPr marL="0" marR="0" algn="ctr">
                        <a:lnSpc>
                          <a:spcPct val="115000"/>
                        </a:lnSpc>
                        <a:spcBef>
                          <a:spcPts val="0"/>
                        </a:spcBef>
                        <a:spcAft>
                          <a:spcPts val="0"/>
                        </a:spcAft>
                      </a:pPr>
                      <a:r>
                        <a:rPr lang="en-US" sz="1600" b="1" dirty="0">
                          <a:solidFill>
                            <a:schemeClr val="tx1"/>
                          </a:solidFill>
                          <a:effectLst/>
                        </a:rPr>
                        <a:t>FEAR</a:t>
                      </a:r>
                      <a:endParaRPr lang="en-US" sz="1600" b="1" dirty="0">
                        <a:solidFill>
                          <a:schemeClr val="tx1"/>
                        </a:solidFill>
                        <a:effectLst/>
                        <a:latin typeface="Calibri"/>
                        <a:ea typeface="Calibri"/>
                        <a:cs typeface="Times New Roman"/>
                      </a:endParaRPr>
                    </a:p>
                  </a:txBody>
                  <a:tcPr marL="60166" marR="60166"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819721">
                <a:tc>
                  <a:txBody>
                    <a:bodyPr/>
                    <a:lstStyle/>
                    <a:p>
                      <a:pPr marL="0" marR="0" algn="ctr">
                        <a:lnSpc>
                          <a:spcPct val="115000"/>
                        </a:lnSpc>
                        <a:spcBef>
                          <a:spcPts val="0"/>
                        </a:spcBef>
                        <a:spcAft>
                          <a:spcPts val="0"/>
                        </a:spcAft>
                      </a:pPr>
                      <a:r>
                        <a:rPr lang="en-US" sz="1600" b="1" dirty="0">
                          <a:solidFill>
                            <a:schemeClr val="tx1"/>
                          </a:solidFill>
                          <a:effectLst/>
                        </a:rPr>
                        <a:t>REACTIVE</a:t>
                      </a:r>
                    </a:p>
                  </a:txBody>
                  <a:tcPr marL="60166" marR="60166" marT="0" marB="0" anchor="ctr">
                    <a:noFill/>
                  </a:tcPr>
                </a:tc>
                <a:extLst>
                  <a:ext uri="{0D108BD9-81ED-4DB2-BD59-A6C34878D82A}">
                    <a16:rowId xmlns:a16="http://schemas.microsoft.com/office/drawing/2014/main" val="10001"/>
                  </a:ext>
                </a:extLst>
              </a:tr>
              <a:tr h="942310">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MIDBRAIN</a:t>
                      </a:r>
                    </a:p>
                    <a:p>
                      <a:pPr marL="0" marR="0" algn="ctr">
                        <a:lnSpc>
                          <a:spcPct val="115000"/>
                        </a:lnSpc>
                        <a:spcBef>
                          <a:spcPts val="0"/>
                        </a:spcBef>
                        <a:spcAft>
                          <a:spcPts val="0"/>
                        </a:spcAft>
                      </a:pPr>
                      <a:r>
                        <a:rPr lang="en-US" sz="1600" b="1" dirty="0">
                          <a:solidFill>
                            <a:schemeClr val="tx1"/>
                          </a:solidFill>
                          <a:effectLst/>
                          <a:latin typeface="+mn-lt"/>
                          <a:ea typeface="+mn-ea"/>
                          <a:cs typeface="+mn-cs"/>
                        </a:rPr>
                        <a:t>Brainstem</a:t>
                      </a:r>
                      <a:endParaRPr lang="en-US" sz="1600" b="1" dirty="0">
                        <a:solidFill>
                          <a:schemeClr val="tx1"/>
                        </a:solidFill>
                        <a:effectLst/>
                        <a:latin typeface="Calibri"/>
                        <a:ea typeface="Calibri"/>
                        <a:cs typeface="Times New Roman"/>
                      </a:endParaRPr>
                    </a:p>
                  </a:txBody>
                  <a:tcPr marL="60166" marR="60166" marT="0" marB="0" anchor="ctr">
                    <a:noFill/>
                  </a:tcPr>
                </a:tc>
                <a:extLst>
                  <a:ext uri="{0D108BD9-81ED-4DB2-BD59-A6C34878D82A}">
                    <a16:rowId xmlns:a16="http://schemas.microsoft.com/office/drawing/2014/main" val="10002"/>
                  </a:ext>
                </a:extLst>
              </a:tr>
              <a:tr h="980883">
                <a:tc>
                  <a:txBody>
                    <a:bodyPr/>
                    <a:lstStyle/>
                    <a:p>
                      <a:pPr marL="0" marR="0" algn="ctr">
                        <a:lnSpc>
                          <a:spcPct val="115000"/>
                        </a:lnSpc>
                        <a:spcBef>
                          <a:spcPts val="0"/>
                        </a:spcBef>
                        <a:spcAft>
                          <a:spcPts val="0"/>
                        </a:spcAft>
                      </a:pPr>
                      <a:r>
                        <a:rPr lang="en-US" sz="1600" b="1" dirty="0">
                          <a:solidFill>
                            <a:schemeClr val="tx1"/>
                          </a:solidFill>
                          <a:effectLst/>
                        </a:rPr>
                        <a:t>DISSOCIATION</a:t>
                      </a:r>
                    </a:p>
                    <a:p>
                      <a:pPr marL="0" marR="0" algn="ctr">
                        <a:lnSpc>
                          <a:spcPct val="115000"/>
                        </a:lnSpc>
                        <a:spcBef>
                          <a:spcPts val="0"/>
                        </a:spcBef>
                        <a:spcAft>
                          <a:spcPts val="0"/>
                        </a:spcAft>
                      </a:pPr>
                      <a:r>
                        <a:rPr lang="en-US" sz="1600" b="1" dirty="0">
                          <a:solidFill>
                            <a:schemeClr val="tx1"/>
                          </a:solidFill>
                          <a:effectLst/>
                        </a:rPr>
                        <a:t>Fetal Rocking</a:t>
                      </a:r>
                    </a:p>
                  </a:txBody>
                  <a:tcPr marL="60166" marR="60166" marT="0" marB="0" anchor="ctr">
                    <a:noFill/>
                  </a:tcPr>
                </a:tc>
                <a:extLst>
                  <a:ext uri="{0D108BD9-81ED-4DB2-BD59-A6C34878D82A}">
                    <a16:rowId xmlns:a16="http://schemas.microsoft.com/office/drawing/2014/main" val="10003"/>
                  </a:ext>
                </a:extLst>
              </a:tr>
              <a:tr h="942310">
                <a:tc>
                  <a:txBody>
                    <a:bodyPr/>
                    <a:lstStyle/>
                    <a:p>
                      <a:pPr marL="0" marR="0" algn="ctr">
                        <a:lnSpc>
                          <a:spcPct val="115000"/>
                        </a:lnSpc>
                        <a:spcBef>
                          <a:spcPts val="0"/>
                        </a:spcBef>
                        <a:spcAft>
                          <a:spcPts val="0"/>
                        </a:spcAft>
                      </a:pPr>
                      <a:r>
                        <a:rPr lang="en-US" sz="1600" b="1" dirty="0">
                          <a:solidFill>
                            <a:schemeClr val="tx1"/>
                          </a:solidFill>
                          <a:effectLst/>
                          <a:latin typeface="+mn-lt"/>
                          <a:ea typeface="+mn-ea"/>
                          <a:cs typeface="+mn-cs"/>
                        </a:rPr>
                        <a:t>DEFIANCE</a:t>
                      </a:r>
                    </a:p>
                    <a:p>
                      <a:pPr marL="0" marR="0" algn="ctr">
                        <a:lnSpc>
                          <a:spcPct val="115000"/>
                        </a:lnSpc>
                        <a:spcBef>
                          <a:spcPts val="0"/>
                        </a:spcBef>
                        <a:spcAft>
                          <a:spcPts val="0"/>
                        </a:spcAft>
                      </a:pPr>
                      <a:r>
                        <a:rPr lang="en-US" sz="1600" b="1" dirty="0">
                          <a:solidFill>
                            <a:schemeClr val="tx1"/>
                          </a:solidFill>
                          <a:effectLst/>
                          <a:latin typeface="+mn-lt"/>
                          <a:ea typeface="+mn-ea"/>
                          <a:cs typeface="+mn-cs"/>
                        </a:rPr>
                        <a:t>Tantrums</a:t>
                      </a:r>
                      <a:endParaRPr lang="en-US" sz="1600" b="1" dirty="0">
                        <a:solidFill>
                          <a:schemeClr val="tx1"/>
                        </a:solidFill>
                        <a:effectLst/>
                        <a:latin typeface="Calibri"/>
                        <a:ea typeface="Calibri"/>
                        <a:cs typeface="Times New Roman"/>
                      </a:endParaRPr>
                    </a:p>
                  </a:txBody>
                  <a:tcPr marL="60166" marR="60166" marT="0" marB="0" anchor="ctr">
                    <a:noFill/>
                  </a:tcPr>
                </a:tc>
                <a:extLst>
                  <a:ext uri="{0D108BD9-81ED-4DB2-BD59-A6C34878D82A}">
                    <a16:rowId xmlns:a16="http://schemas.microsoft.com/office/drawing/2014/main" val="10004"/>
                  </a:ext>
                </a:extLst>
              </a:tr>
              <a:tr h="1033954">
                <a:tc>
                  <a:txBody>
                    <a:bodyPr/>
                    <a:lstStyle/>
                    <a:p>
                      <a:pPr marL="0" marR="0" algn="ctr">
                        <a:lnSpc>
                          <a:spcPct val="115000"/>
                        </a:lnSpc>
                        <a:spcBef>
                          <a:spcPts val="0"/>
                        </a:spcBef>
                        <a:spcAft>
                          <a:spcPts val="0"/>
                        </a:spcAft>
                      </a:pPr>
                      <a:r>
                        <a:rPr lang="en-US" sz="1600" b="1" dirty="0">
                          <a:solidFill>
                            <a:schemeClr val="tx1"/>
                          </a:solidFill>
                          <a:effectLst/>
                        </a:rPr>
                        <a:t>MINUTES</a:t>
                      </a:r>
                    </a:p>
                    <a:p>
                      <a:pPr marL="0" marR="0" algn="ctr">
                        <a:lnSpc>
                          <a:spcPct val="115000"/>
                        </a:lnSpc>
                        <a:spcBef>
                          <a:spcPts val="0"/>
                        </a:spcBef>
                        <a:spcAft>
                          <a:spcPts val="0"/>
                        </a:spcAft>
                      </a:pPr>
                      <a:r>
                        <a:rPr lang="en-US" sz="1600" b="1" dirty="0">
                          <a:solidFill>
                            <a:schemeClr val="tx1"/>
                          </a:solidFill>
                          <a:effectLst/>
                        </a:rPr>
                        <a:t>SECONDS</a:t>
                      </a:r>
                      <a:endParaRPr lang="en-US" sz="1600" b="1" dirty="0">
                        <a:solidFill>
                          <a:schemeClr val="tx1"/>
                        </a:solidFill>
                        <a:effectLst/>
                        <a:latin typeface="Calibri"/>
                        <a:ea typeface="Calibri"/>
                        <a:cs typeface="Times New Roman"/>
                      </a:endParaRPr>
                    </a:p>
                  </a:txBody>
                  <a:tcPr marL="60166" marR="60166" marT="0" marB="0" anchor="ctr">
                    <a:noFill/>
                  </a:tcPr>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41735FFD-FE4E-4EB3-A450-51FE74E4B0E5}"/>
              </a:ext>
            </a:extLst>
          </p:cNvPr>
          <p:cNvSpPr/>
          <p:nvPr/>
        </p:nvSpPr>
        <p:spPr>
          <a:xfrm>
            <a:off x="4942966" y="428066"/>
            <a:ext cx="8524568" cy="369332"/>
          </a:xfrm>
          <a:prstGeom prst="rect">
            <a:avLst/>
          </a:prstGeom>
        </p:spPr>
        <p:txBody>
          <a:bodyPr wrap="square">
            <a:spAutoFit/>
          </a:bodyPr>
          <a:lstStyle/>
          <a:p>
            <a:r>
              <a:rPr lang="en-US" dirty="0"/>
              <a:t>Adapted from Dr. Bruce Perry’s </a:t>
            </a:r>
            <a:r>
              <a:rPr lang="en-US" i="1" dirty="0"/>
              <a:t>The Boy Who Was Raised as a Dog</a:t>
            </a:r>
            <a:endParaRPr lang="en-US" dirty="0"/>
          </a:p>
        </p:txBody>
      </p:sp>
    </p:spTree>
    <p:extLst>
      <p:ext uri="{BB962C8B-B14F-4D97-AF65-F5344CB8AC3E}">
        <p14:creationId xmlns:p14="http://schemas.microsoft.com/office/powerpoint/2010/main" val="1710783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7E171-BDD5-4681-9F09-8E9E33606445}"/>
              </a:ext>
            </a:extLst>
          </p:cNvPr>
          <p:cNvSpPr txBox="1"/>
          <p:nvPr/>
        </p:nvSpPr>
        <p:spPr>
          <a:xfrm>
            <a:off x="975620" y="2249217"/>
            <a:ext cx="9304006" cy="3754874"/>
          </a:xfrm>
          <a:prstGeom prst="rect">
            <a:avLst/>
          </a:prstGeom>
          <a:noFill/>
        </p:spPr>
        <p:txBody>
          <a:bodyPr wrap="square" numCol="2" spcCol="548640" rtlCol="0">
            <a:spAutoFit/>
          </a:bodyPr>
          <a:lstStyle/>
          <a:p>
            <a:pPr marL="285750" indent="-285750">
              <a:buFont typeface="Arial" panose="020B0604020202020204" pitchFamily="34" charset="0"/>
              <a:buChar char="•"/>
            </a:pPr>
            <a:r>
              <a:rPr lang="en-US" sz="2400" dirty="0"/>
              <a:t>24-year-old Male</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Scheduled Out patient Treatment each week, inconsistent attendance</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Diagnosis: Anxiety D/O and Marijuana Dependence</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No family contact</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Couch surfing since lost apartment 2 months ago</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Lost job 3 months ago due to losing temper with customer</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Shows up at clinic demanding to talk to PCP on Wed at 1pm, missed Tues appt</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Girlfriend broke up with him this morning</a:t>
            </a:r>
          </a:p>
          <a:p>
            <a:pPr marL="285750" indent="-28575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EE907BE0-6679-4779-A7B3-38BAC642EF06}"/>
              </a:ext>
            </a:extLst>
          </p:cNvPr>
          <p:cNvSpPr/>
          <p:nvPr/>
        </p:nvSpPr>
        <p:spPr>
          <a:xfrm>
            <a:off x="850006" y="1602886"/>
            <a:ext cx="3685048" cy="646331"/>
          </a:xfrm>
          <a:prstGeom prst="rect">
            <a:avLst/>
          </a:prstGeom>
        </p:spPr>
        <p:txBody>
          <a:bodyPr wrap="none">
            <a:spAutoFit/>
          </a:bodyPr>
          <a:lstStyle/>
          <a:p>
            <a:r>
              <a:rPr lang="en-US" sz="3600" b="1" dirty="0">
                <a:solidFill>
                  <a:srgbClr val="2584C6"/>
                </a:solidFill>
                <a:latin typeface="Calibri"/>
                <a:ea typeface="ヒラギノ角ゴ Pro W3" charset="-128"/>
                <a:cs typeface="Arial" panose="020B0604020202020204" pitchFamily="34" charset="0"/>
              </a:rPr>
              <a:t>TI-MI Applications</a:t>
            </a:r>
          </a:p>
        </p:txBody>
      </p:sp>
    </p:spTree>
    <p:extLst>
      <p:ext uri="{BB962C8B-B14F-4D97-AF65-F5344CB8AC3E}">
        <p14:creationId xmlns:p14="http://schemas.microsoft.com/office/powerpoint/2010/main" val="40121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F0026-878C-42C7-98F9-946CBDD5E970}"/>
              </a:ext>
            </a:extLst>
          </p:cNvPr>
          <p:cNvPicPr>
            <a:picLocks noChangeAspect="1"/>
          </p:cNvPicPr>
          <p:nvPr/>
        </p:nvPicPr>
        <p:blipFill>
          <a:blip r:embed="rId2"/>
          <a:stretch>
            <a:fillRect/>
          </a:stretch>
        </p:blipFill>
        <p:spPr>
          <a:xfrm>
            <a:off x="7305905" y="2095644"/>
            <a:ext cx="3873911" cy="2892520"/>
          </a:xfrm>
          <a:prstGeom prst="rect">
            <a:avLst/>
          </a:prstGeom>
        </p:spPr>
      </p:pic>
      <p:pic>
        <p:nvPicPr>
          <p:cNvPr id="4" name="Picture 3">
            <a:extLst>
              <a:ext uri="{FF2B5EF4-FFF2-40B4-BE49-F238E27FC236}">
                <a16:creationId xmlns:a16="http://schemas.microsoft.com/office/drawing/2014/main" id="{8A225333-984B-4729-B63E-9F400CFC9164}"/>
              </a:ext>
            </a:extLst>
          </p:cNvPr>
          <p:cNvPicPr>
            <a:picLocks noChangeAspect="1"/>
          </p:cNvPicPr>
          <p:nvPr/>
        </p:nvPicPr>
        <p:blipFill>
          <a:blip r:embed="rId3"/>
          <a:stretch>
            <a:fillRect/>
          </a:stretch>
        </p:blipFill>
        <p:spPr>
          <a:xfrm>
            <a:off x="1578077" y="1472928"/>
            <a:ext cx="3697975" cy="1245432"/>
          </a:xfrm>
          <a:prstGeom prst="rect">
            <a:avLst/>
          </a:prstGeom>
          <a:noFill/>
        </p:spPr>
      </p:pic>
      <p:sp>
        <p:nvSpPr>
          <p:cNvPr id="5" name="Rectangle 4">
            <a:extLst>
              <a:ext uri="{FF2B5EF4-FFF2-40B4-BE49-F238E27FC236}">
                <a16:creationId xmlns:a16="http://schemas.microsoft.com/office/drawing/2014/main" id="{D65244B5-0C8A-4F4F-905A-27D26F090233}"/>
              </a:ext>
            </a:extLst>
          </p:cNvPr>
          <p:cNvSpPr/>
          <p:nvPr/>
        </p:nvSpPr>
        <p:spPr>
          <a:xfrm>
            <a:off x="1012184" y="3000867"/>
            <a:ext cx="6126034" cy="2277547"/>
          </a:xfrm>
          <a:prstGeom prst="rect">
            <a:avLst/>
          </a:prstGeom>
        </p:spPr>
        <p:txBody>
          <a:bodyPr wrap="square">
            <a:spAutoFit/>
          </a:bodyPr>
          <a:lstStyle/>
          <a:p>
            <a:pPr marL="342900" indent="-342900">
              <a:buFont typeface="+mj-lt"/>
              <a:buAutoNum type="arabicPeriod"/>
            </a:pPr>
            <a:r>
              <a:rPr lang="en-US" sz="2800" dirty="0">
                <a:latin typeface="Calibri" panose="020F0502020204030204" pitchFamily="34" charset="0"/>
                <a:ea typeface="Times New Roman" panose="02020603050405020304" pitchFamily="18" charset="0"/>
                <a:cs typeface="Times New Roman" panose="02020603050405020304" pitchFamily="18" charset="0"/>
              </a:rPr>
              <a:t>Discuss a case example</a:t>
            </a:r>
          </a:p>
          <a:p>
            <a:pPr marL="342900" indent="-342900">
              <a:buFont typeface="+mj-lt"/>
              <a:buAutoNum type="arabicPeriod"/>
            </a:pPr>
            <a:endParaRPr lang="en-US" sz="15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2800" dirty="0">
                <a:latin typeface="Calibri" panose="020F0502020204030204" pitchFamily="34" charset="0"/>
                <a:ea typeface="Times New Roman" panose="02020603050405020304" pitchFamily="18" charset="0"/>
                <a:cs typeface="Times New Roman" panose="02020603050405020304" pitchFamily="18" charset="0"/>
              </a:rPr>
              <a:t>Practice using MI Spirit and skills. </a:t>
            </a:r>
          </a:p>
          <a:p>
            <a:pPr marL="342900" indent="-342900">
              <a:buFont typeface="+mj-lt"/>
              <a:buAutoNum type="arabicPeriod"/>
            </a:pPr>
            <a:endParaRPr lang="en-US" sz="15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2800" dirty="0">
                <a:latin typeface="Calibri" panose="020F0502020204030204" pitchFamily="34" charset="0"/>
                <a:ea typeface="Times New Roman" panose="02020603050405020304" pitchFamily="18" charset="0"/>
                <a:cs typeface="Times New Roman" panose="02020603050405020304" pitchFamily="18" charset="0"/>
              </a:rPr>
              <a:t>How do these strategies support the principles of trauma informed care?</a:t>
            </a:r>
          </a:p>
        </p:txBody>
      </p:sp>
    </p:spTree>
    <p:extLst>
      <p:ext uri="{BB962C8B-B14F-4D97-AF65-F5344CB8AC3E}">
        <p14:creationId xmlns:p14="http://schemas.microsoft.com/office/powerpoint/2010/main" val="46334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42586B-BE8A-4DA5-837A-4DF277FAB494}"/>
              </a:ext>
            </a:extLst>
          </p:cNvPr>
          <p:cNvSpPr>
            <a:spLocks noGrp="1" noChangeArrowheads="1"/>
          </p:cNvSpPr>
          <p:nvPr>
            <p:ph type="title"/>
          </p:nvPr>
        </p:nvSpPr>
        <p:spPr>
          <a:xfrm>
            <a:off x="609600" y="1463311"/>
            <a:ext cx="10972800" cy="445051"/>
          </a:xfrm>
        </p:spPr>
        <p:txBody>
          <a:bodyPr rtlCol="0" anchor="t">
            <a:noAutofit/>
          </a:bodyPr>
          <a:lstStyle/>
          <a:p>
            <a:pPr eaLnBrk="1" fontAlgn="auto" hangingPunct="1">
              <a:spcAft>
                <a:spcPts val="0"/>
              </a:spcAft>
              <a:defRPr/>
            </a:pPr>
            <a:r>
              <a:rPr lang="en-US" altLang="en-US" sz="3600" dirty="0">
                <a:latin typeface="+mn-lt"/>
                <a:cs typeface="Arial" panose="020B0604020202020204" pitchFamily="34" charset="0"/>
              </a:rPr>
              <a:t>What is Trauma?</a:t>
            </a:r>
          </a:p>
        </p:txBody>
      </p:sp>
      <p:sp>
        <p:nvSpPr>
          <p:cNvPr id="16387" name="Rectangle 3">
            <a:extLst>
              <a:ext uri="{FF2B5EF4-FFF2-40B4-BE49-F238E27FC236}">
                <a16:creationId xmlns:a16="http://schemas.microsoft.com/office/drawing/2014/main" id="{F6F1A256-9F24-4896-8657-E752B7B9DA5B}"/>
              </a:ext>
            </a:extLst>
          </p:cNvPr>
          <p:cNvSpPr>
            <a:spLocks noGrp="1" noChangeArrowheads="1"/>
          </p:cNvSpPr>
          <p:nvPr>
            <p:ph idx="1"/>
          </p:nvPr>
        </p:nvSpPr>
        <p:spPr>
          <a:xfrm>
            <a:off x="575749" y="3254224"/>
            <a:ext cx="10972800" cy="2685022"/>
          </a:xfrm>
        </p:spPr>
        <p:txBody>
          <a:bodyPr rtlCol="0">
            <a:normAutofit/>
          </a:bodyPr>
          <a:lstStyle/>
          <a:p>
            <a:pPr marL="0" indent="0" eaLnBrk="1" fontAlgn="auto" hangingPunct="1">
              <a:spcAft>
                <a:spcPts val="0"/>
              </a:spcAft>
              <a:buNone/>
              <a:defRPr/>
            </a:pPr>
            <a:r>
              <a:rPr lang="en-US" sz="2800" i="1" dirty="0">
                <a:latin typeface="Calibri" panose="020F0502020204030204" pitchFamily="34" charset="0"/>
                <a:cs typeface="Calibri" panose="020F0502020204030204" pitchFamily="34" charset="0"/>
              </a:rPr>
              <a:t>Individual trauma results from an             , series of events, or set of circumstances that is </a:t>
            </a:r>
            <a:r>
              <a:rPr lang="en-US" sz="2800" i="1" dirty="0">
                <a:solidFill>
                  <a:schemeClr val="tx2">
                    <a:lumMod val="75000"/>
                  </a:schemeClr>
                </a:solidFill>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by an individual as overwhelming or life-changing and that has profound                on the individual’s psychological development or well-being, often involving a physiological, social, and/or spiritual impact.</a:t>
            </a:r>
            <a:endParaRPr lang="en-US" sz="2800" dirty="0">
              <a:latin typeface="Calibri" panose="020F0502020204030204" pitchFamily="34" charset="0"/>
              <a:cs typeface="Calibri" panose="020F0502020204030204" pitchFamily="34" charset="0"/>
            </a:endParaRPr>
          </a:p>
        </p:txBody>
      </p:sp>
      <p:sp>
        <p:nvSpPr>
          <p:cNvPr id="299012" name="Rectangle 1">
            <a:extLst>
              <a:ext uri="{FF2B5EF4-FFF2-40B4-BE49-F238E27FC236}">
                <a16:creationId xmlns:a16="http://schemas.microsoft.com/office/drawing/2014/main" id="{280B78AC-2176-477A-A266-E378F951C168}"/>
              </a:ext>
            </a:extLst>
          </p:cNvPr>
          <p:cNvSpPr>
            <a:spLocks noChangeArrowheads="1"/>
          </p:cNvSpPr>
          <p:nvPr/>
        </p:nvSpPr>
        <p:spPr bwMode="auto">
          <a:xfrm>
            <a:off x="1750499" y="2172078"/>
            <a:ext cx="862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defTabSz="457200" fontAlgn="base">
              <a:spcBef>
                <a:spcPct val="0"/>
              </a:spcBef>
              <a:spcAft>
                <a:spcPct val="0"/>
              </a:spcAft>
              <a:buNone/>
            </a:pPr>
            <a:r>
              <a:rPr lang="en-US" altLang="en-US" b="1" dirty="0">
                <a:solidFill>
                  <a:prstClr val="black"/>
                </a:solidFill>
                <a:latin typeface="Calibri" panose="020F0502020204030204" pitchFamily="34" charset="0"/>
              </a:rPr>
              <a:t>Definition (SAMHSA Experts 2012) includes</a:t>
            </a:r>
            <a:endParaRPr lang="en-US" altLang="en-US" b="1" dirty="0">
              <a:solidFill>
                <a:srgbClr val="C00000"/>
              </a:solidFill>
              <a:latin typeface="Calibri" panose="020F0502020204030204" pitchFamily="34" charset="0"/>
            </a:endParaRPr>
          </a:p>
        </p:txBody>
      </p:sp>
      <p:sp>
        <p:nvSpPr>
          <p:cNvPr id="4" name="Rectangle 3">
            <a:extLst>
              <a:ext uri="{FF2B5EF4-FFF2-40B4-BE49-F238E27FC236}">
                <a16:creationId xmlns:a16="http://schemas.microsoft.com/office/drawing/2014/main" id="{6D6D6C14-BB6C-4549-9E63-AC24AB997FC2}"/>
              </a:ext>
            </a:extLst>
          </p:cNvPr>
          <p:cNvSpPr>
            <a:spLocks noChangeArrowheads="1"/>
          </p:cNvSpPr>
          <p:nvPr/>
        </p:nvSpPr>
        <p:spPr bwMode="auto">
          <a:xfrm>
            <a:off x="5549220" y="3249796"/>
            <a:ext cx="1025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en-US" sz="2800" b="1" dirty="0">
                <a:solidFill>
                  <a:srgbClr val="2584C6"/>
                </a:solidFill>
                <a:latin typeface="+mn-lt"/>
                <a:ea typeface="MS PGothic" pitchFamily="34" charset="-128"/>
                <a:cs typeface="Arial" panose="020B0604020202020204" pitchFamily="34" charset="0"/>
              </a:rPr>
              <a:t>event</a:t>
            </a:r>
          </a:p>
        </p:txBody>
      </p:sp>
      <p:sp>
        <p:nvSpPr>
          <p:cNvPr id="6" name="Rectangle 5">
            <a:extLst>
              <a:ext uri="{FF2B5EF4-FFF2-40B4-BE49-F238E27FC236}">
                <a16:creationId xmlns:a16="http://schemas.microsoft.com/office/drawing/2014/main" id="{B5F6B6A6-C489-4775-B048-CC6789D38A39}"/>
              </a:ext>
            </a:extLst>
          </p:cNvPr>
          <p:cNvSpPr>
            <a:spLocks noChangeArrowheads="1"/>
          </p:cNvSpPr>
          <p:nvPr/>
        </p:nvSpPr>
        <p:spPr bwMode="auto">
          <a:xfrm>
            <a:off x="3745229" y="3638945"/>
            <a:ext cx="2081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en-US" sz="2800" b="1" dirty="0">
                <a:solidFill>
                  <a:srgbClr val="2584C6"/>
                </a:solidFill>
                <a:latin typeface="+mn-lt"/>
                <a:ea typeface="MS PGothic" pitchFamily="34" charset="-128"/>
                <a:cs typeface="Arial" panose="020B0604020202020204" pitchFamily="34" charset="0"/>
              </a:rPr>
              <a:t>experienced</a:t>
            </a:r>
            <a:r>
              <a:rPr lang="en-US" sz="2000" i="1" dirty="0">
                <a:solidFill>
                  <a:srgbClr val="1F497D">
                    <a:lumMod val="60000"/>
                    <a:lumOff val="40000"/>
                  </a:srgbClr>
                </a:solidFill>
                <a:latin typeface="Calibri"/>
                <a:cs typeface="Arial" panose="020B0604020202020204" pitchFamily="34" charset="0"/>
              </a:rPr>
              <a:t> </a:t>
            </a:r>
            <a:endParaRPr lang="en-US" sz="1400" dirty="0">
              <a:solidFill>
                <a:srgbClr val="1F497D">
                  <a:lumMod val="60000"/>
                  <a:lumOff val="40000"/>
                </a:srgbClr>
              </a:solidFill>
              <a:latin typeface="Calibri"/>
              <a:cs typeface="Arial" panose="020B0604020202020204" pitchFamily="34" charset="0"/>
            </a:endParaRPr>
          </a:p>
        </p:txBody>
      </p:sp>
      <p:sp>
        <p:nvSpPr>
          <p:cNvPr id="9" name="Rectangle 8">
            <a:extLst>
              <a:ext uri="{FF2B5EF4-FFF2-40B4-BE49-F238E27FC236}">
                <a16:creationId xmlns:a16="http://schemas.microsoft.com/office/drawing/2014/main" id="{40EEE040-30F8-4DBB-A8AE-D2351ADFCB55}"/>
              </a:ext>
            </a:extLst>
          </p:cNvPr>
          <p:cNvSpPr>
            <a:spLocks noChangeArrowheads="1"/>
          </p:cNvSpPr>
          <p:nvPr/>
        </p:nvSpPr>
        <p:spPr bwMode="auto">
          <a:xfrm>
            <a:off x="5827017" y="4090646"/>
            <a:ext cx="1252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en-US" sz="2800" b="1" dirty="0">
                <a:solidFill>
                  <a:srgbClr val="2584C6"/>
                </a:solidFill>
                <a:latin typeface="+mn-lt"/>
                <a:ea typeface="MS PGothic" pitchFamily="34" charset="-128"/>
                <a:cs typeface="Arial" panose="020B0604020202020204" pitchFamily="34" charset="0"/>
              </a:rPr>
              <a:t>effects</a:t>
            </a:r>
            <a:r>
              <a:rPr lang="en-US" sz="2000" i="1" dirty="0">
                <a:solidFill>
                  <a:srgbClr val="1F497D">
                    <a:lumMod val="60000"/>
                    <a:lumOff val="40000"/>
                  </a:srgbClr>
                </a:solidFill>
                <a:latin typeface="Calibri"/>
                <a:cs typeface="Arial" panose="020B0604020202020204" pitchFamily="34" charset="0"/>
              </a:rPr>
              <a:t> </a:t>
            </a:r>
            <a:endParaRPr lang="en-US" sz="1400" dirty="0">
              <a:solidFill>
                <a:srgbClr val="1F497D">
                  <a:lumMod val="60000"/>
                  <a:lumOff val="40000"/>
                </a:srgbClr>
              </a:solidFill>
              <a:latin typeface="Calibri"/>
              <a:cs typeface="Arial" panose="020B0604020202020204" pitchFamily="34" charset="0"/>
            </a:endParaRPr>
          </a:p>
        </p:txBody>
      </p:sp>
      <p:sp>
        <p:nvSpPr>
          <p:cNvPr id="11" name="Rectangle 10">
            <a:extLst>
              <a:ext uri="{FF2B5EF4-FFF2-40B4-BE49-F238E27FC236}">
                <a16:creationId xmlns:a16="http://schemas.microsoft.com/office/drawing/2014/main" id="{76009C33-0AB6-42AE-89F8-798C62903FE0}"/>
              </a:ext>
            </a:extLst>
          </p:cNvPr>
          <p:cNvSpPr>
            <a:spLocks noChangeArrowheads="1"/>
          </p:cNvSpPr>
          <p:nvPr/>
        </p:nvSpPr>
        <p:spPr bwMode="auto">
          <a:xfrm>
            <a:off x="4188105" y="2718495"/>
            <a:ext cx="3124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en-US" sz="2800" b="1" dirty="0">
                <a:solidFill>
                  <a:srgbClr val="2584C6"/>
                </a:solidFill>
                <a:latin typeface="+mn-lt"/>
                <a:ea typeface="MS PGothic" pitchFamily="34" charset="-128"/>
                <a:cs typeface="Arial" panose="020B0604020202020204" pitchFamily="34" charset="0"/>
              </a:rPr>
              <a:t>three key elements </a:t>
            </a:r>
          </a:p>
        </p:txBody>
      </p:sp>
    </p:spTree>
    <p:extLst>
      <p:ext uri="{BB962C8B-B14F-4D97-AF65-F5344CB8AC3E}">
        <p14:creationId xmlns:p14="http://schemas.microsoft.com/office/powerpoint/2010/main" val="2479080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00"/>
                                        <p:tgtEl>
                                          <p:spTgt spid="4"/>
                                        </p:tgtEl>
                                      </p:cBhvr>
                                    </p:animEffect>
                                  </p:childTnLst>
                                </p:cTn>
                              </p:par>
                            </p:childTnLst>
                          </p:cTn>
                        </p:par>
                        <p:par>
                          <p:cTn id="12" fill="hold" nodeType="afterGroup">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par>
                          <p:cTn id="16" fill="hold" nodeType="afterGroup">
                            <p:stCondLst>
                              <p:cond delay="25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7">
            <a:extLst>
              <a:ext uri="{FF2B5EF4-FFF2-40B4-BE49-F238E27FC236}">
                <a16:creationId xmlns:a16="http://schemas.microsoft.com/office/drawing/2014/main" id="{28BB8BC1-887E-4C3F-99D0-F779D2EE3660}"/>
              </a:ext>
            </a:extLst>
          </p:cNvPr>
          <p:cNvSpPr>
            <a:spLocks noChangeArrowheads="1"/>
          </p:cNvSpPr>
          <p:nvPr/>
        </p:nvSpPr>
        <p:spPr bwMode="auto">
          <a:xfrm>
            <a:off x="6018213" y="3124200"/>
            <a:ext cx="685800" cy="153988"/>
          </a:xfrm>
          <a:prstGeom prst="rect">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defTabSz="457200" eaLnBrk="0" fontAlgn="base" hangingPunct="0">
              <a:spcBef>
                <a:spcPct val="0"/>
              </a:spcBef>
              <a:spcAft>
                <a:spcPct val="0"/>
              </a:spcAft>
              <a:buNone/>
            </a:pPr>
            <a:endParaRPr lang="es-MX" altLang="en-US" sz="2400">
              <a:solidFill>
                <a:prstClr val="black"/>
              </a:solidFill>
              <a:latin typeface="Calibri" panose="020F0502020204030204" pitchFamily="34" charset="0"/>
              <a:ea typeface="ヒラギノ角ゴ Pro W3" charset="-128"/>
            </a:endParaRPr>
          </a:p>
        </p:txBody>
      </p:sp>
      <p:sp>
        <p:nvSpPr>
          <p:cNvPr id="59395" name="Rectangle 28">
            <a:extLst>
              <a:ext uri="{FF2B5EF4-FFF2-40B4-BE49-F238E27FC236}">
                <a16:creationId xmlns:a16="http://schemas.microsoft.com/office/drawing/2014/main" id="{5D8B9A69-9061-432B-AB40-F33EADB2CBBB}"/>
              </a:ext>
            </a:extLst>
          </p:cNvPr>
          <p:cNvSpPr>
            <a:spLocks noChangeArrowheads="1"/>
          </p:cNvSpPr>
          <p:nvPr/>
        </p:nvSpPr>
        <p:spPr bwMode="auto">
          <a:xfrm>
            <a:off x="6018213" y="3525839"/>
            <a:ext cx="685800" cy="153987"/>
          </a:xfrm>
          <a:prstGeom prst="rect">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r" defTabSz="457200" eaLnBrk="0" fontAlgn="base" hangingPunct="0">
              <a:spcBef>
                <a:spcPct val="0"/>
              </a:spcBef>
              <a:spcAft>
                <a:spcPct val="0"/>
              </a:spcAft>
              <a:buNone/>
            </a:pPr>
            <a:endParaRPr lang="es-MX" altLang="en-US" sz="2400">
              <a:solidFill>
                <a:prstClr val="black"/>
              </a:solidFill>
              <a:latin typeface="Calibri" panose="020F0502020204030204" pitchFamily="34" charset="0"/>
              <a:ea typeface="ヒラギノ角ゴ Pro W3" charset="-128"/>
            </a:endParaRPr>
          </a:p>
        </p:txBody>
      </p:sp>
      <p:sp>
        <p:nvSpPr>
          <p:cNvPr id="32773" name="Text Box 21">
            <a:extLst>
              <a:ext uri="{FF2B5EF4-FFF2-40B4-BE49-F238E27FC236}">
                <a16:creationId xmlns:a16="http://schemas.microsoft.com/office/drawing/2014/main" id="{E419C256-97F1-4EB3-8D75-34E219AC8104}"/>
              </a:ext>
            </a:extLst>
          </p:cNvPr>
          <p:cNvSpPr txBox="1">
            <a:spLocks noChangeArrowheads="1"/>
          </p:cNvSpPr>
          <p:nvPr/>
        </p:nvSpPr>
        <p:spPr bwMode="auto">
          <a:xfrm>
            <a:off x="7034419" y="2091199"/>
            <a:ext cx="3336925" cy="3908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MS PGothic" pitchFamily="34" charset="-128"/>
              </a:defRPr>
            </a:lvl1pPr>
            <a:lvl2pPr marL="347663" indent="-233363"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1" defTabSz="457200">
              <a:spcAft>
                <a:spcPct val="35000"/>
              </a:spcAft>
              <a:defRPr/>
            </a:pPr>
            <a:r>
              <a:rPr lang="en-US" altLang="en-US" sz="4000" dirty="0">
                <a:solidFill>
                  <a:prstClr val="black"/>
                </a:solidFill>
                <a:latin typeface="Calibri"/>
                <a:ea typeface="ヒラギノ角ゴ Pro W3" charset="-128"/>
                <a:cs typeface="Arial" panose="020B0604020202020204" pitchFamily="34" charset="0"/>
              </a:rPr>
              <a:t>Inability to </a:t>
            </a:r>
          </a:p>
          <a:p>
            <a:pPr marL="685800" lvl="1" indent="-571500" defTabSz="457200">
              <a:spcAft>
                <a:spcPct val="35000"/>
              </a:spcAft>
              <a:buFont typeface="Arial" panose="020B0604020202020204" pitchFamily="34" charset="0"/>
              <a:buChar char="•"/>
              <a:defRPr/>
            </a:pPr>
            <a:r>
              <a:rPr lang="en-US" altLang="en-US" sz="4000" dirty="0">
                <a:solidFill>
                  <a:prstClr val="black"/>
                </a:solidFill>
                <a:latin typeface="Calibri"/>
                <a:ea typeface="ヒラギノ角ゴ Pro W3" charset="-128"/>
                <a:cs typeface="Arial" panose="020B0604020202020204" pitchFamily="34" charset="0"/>
              </a:rPr>
              <a:t>Respond</a:t>
            </a:r>
          </a:p>
          <a:p>
            <a:pPr marL="685800" lvl="1" indent="-571500" defTabSz="457200">
              <a:spcAft>
                <a:spcPct val="35000"/>
              </a:spcAft>
              <a:buFont typeface="Arial" panose="020B0604020202020204" pitchFamily="34" charset="0"/>
              <a:buChar char="•"/>
              <a:defRPr/>
            </a:pPr>
            <a:r>
              <a:rPr lang="en-US" altLang="en-US" sz="4000" dirty="0">
                <a:solidFill>
                  <a:prstClr val="black"/>
                </a:solidFill>
                <a:latin typeface="Calibri"/>
                <a:ea typeface="ヒラギノ角ゴ Pro W3" charset="-128"/>
                <a:cs typeface="Arial" panose="020B0604020202020204" pitchFamily="34" charset="0"/>
              </a:rPr>
              <a:t>Learn  </a:t>
            </a:r>
          </a:p>
          <a:p>
            <a:pPr marL="685800" lvl="1" indent="-571500" defTabSz="457200">
              <a:spcAft>
                <a:spcPct val="35000"/>
              </a:spcAft>
              <a:buFont typeface="Arial" panose="020B0604020202020204" pitchFamily="34" charset="0"/>
              <a:buChar char="•"/>
              <a:defRPr/>
            </a:pPr>
            <a:r>
              <a:rPr lang="en-US" altLang="en-US" sz="4000" dirty="0">
                <a:solidFill>
                  <a:prstClr val="black"/>
                </a:solidFill>
                <a:latin typeface="Calibri"/>
                <a:ea typeface="ヒラギノ角ゴ Pro W3" charset="-128"/>
                <a:cs typeface="Arial" panose="020B0604020202020204" pitchFamily="34" charset="0"/>
              </a:rPr>
              <a:t>Process </a:t>
            </a:r>
          </a:p>
          <a:p>
            <a:pPr lvl="1" defTabSz="457200">
              <a:spcAft>
                <a:spcPct val="35000"/>
              </a:spcAft>
              <a:defRPr/>
            </a:pPr>
            <a:r>
              <a:rPr lang="en-US" altLang="en-US" sz="3200" dirty="0">
                <a:solidFill>
                  <a:prstClr val="black"/>
                </a:solidFill>
                <a:latin typeface="Calibri"/>
                <a:ea typeface="ヒラギノ角ゴ Pro W3" charset="-128"/>
                <a:cs typeface="Arial" panose="020B0604020202020204" pitchFamily="34" charset="0"/>
              </a:rPr>
              <a:t>   </a:t>
            </a:r>
            <a:endParaRPr lang="en-US" altLang="en-US" sz="2000" dirty="0">
              <a:solidFill>
                <a:prstClr val="black"/>
              </a:solidFill>
              <a:ea typeface="ヒラギノ角ゴ Pro W3" charset="-128"/>
              <a:cs typeface="Arial" panose="020B0604020202020204" pitchFamily="34" charset="0"/>
            </a:endParaRPr>
          </a:p>
        </p:txBody>
      </p:sp>
      <p:pic>
        <p:nvPicPr>
          <p:cNvPr id="2" name="Picture 1">
            <a:extLst>
              <a:ext uri="{FF2B5EF4-FFF2-40B4-BE49-F238E27FC236}">
                <a16:creationId xmlns:a16="http://schemas.microsoft.com/office/drawing/2014/main" id="{0F3860F3-AEA3-46AA-ABFC-DC01853A73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1164" y="1808164"/>
            <a:ext cx="42703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3AA037CF-D371-4C40-82A2-D14F0B2FCCC5}"/>
              </a:ext>
            </a:extLst>
          </p:cNvPr>
          <p:cNvSpPr>
            <a:spLocks noGrp="1"/>
          </p:cNvSpPr>
          <p:nvPr>
            <p:ph type="title"/>
          </p:nvPr>
        </p:nvSpPr>
        <p:spPr>
          <a:xfrm>
            <a:off x="609600" y="1473730"/>
            <a:ext cx="10972800" cy="445051"/>
          </a:xfrm>
        </p:spPr>
        <p:txBody>
          <a:bodyPr/>
          <a:lstStyle/>
          <a:p>
            <a:r>
              <a:rPr lang="en-US" sz="3600" dirty="0"/>
              <a:t>Survival Mode Response</a:t>
            </a:r>
          </a:p>
        </p:txBody>
      </p:sp>
    </p:spTree>
    <p:extLst>
      <p:ext uri="{BB962C8B-B14F-4D97-AF65-F5344CB8AC3E}">
        <p14:creationId xmlns:p14="http://schemas.microsoft.com/office/powerpoint/2010/main" val="2742117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fade">
                                      <p:cBhvr>
                                        <p:cTn id="12" dur="1000"/>
                                        <p:tgtEl>
                                          <p:spTgt spid="59395"/>
                                        </p:tgtEl>
                                      </p:cBhvr>
                                    </p:animEffect>
                                    <p:anim calcmode="lin" valueType="num">
                                      <p:cBhvr>
                                        <p:cTn id="13" dur="1000" fill="hold"/>
                                        <p:tgtEl>
                                          <p:spTgt spid="59395"/>
                                        </p:tgtEl>
                                        <p:attrNameLst>
                                          <p:attrName>ppt_x</p:attrName>
                                        </p:attrNameLst>
                                      </p:cBhvr>
                                      <p:tavLst>
                                        <p:tav tm="0">
                                          <p:val>
                                            <p:strVal val="#ppt_x"/>
                                          </p:val>
                                        </p:tav>
                                        <p:tav tm="100000">
                                          <p:val>
                                            <p:strVal val="#ppt_x"/>
                                          </p:val>
                                        </p:tav>
                                      </p:tavLst>
                                    </p:anim>
                                    <p:anim calcmode="lin" valueType="num">
                                      <p:cBhvr>
                                        <p:cTn id="14" dur="1000" fill="hold"/>
                                        <p:tgtEl>
                                          <p:spTgt spid="5939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394"/>
                                        </p:tgtEl>
                                        <p:attrNameLst>
                                          <p:attrName>style.visibility</p:attrName>
                                        </p:attrNameLst>
                                      </p:cBhvr>
                                      <p:to>
                                        <p:strVal val="visible"/>
                                      </p:to>
                                    </p:set>
                                    <p:animEffect transition="in" filter="fade">
                                      <p:cBhvr>
                                        <p:cTn id="17" dur="1000"/>
                                        <p:tgtEl>
                                          <p:spTgt spid="59394"/>
                                        </p:tgtEl>
                                      </p:cBhvr>
                                    </p:animEffect>
                                    <p:anim calcmode="lin" valueType="num">
                                      <p:cBhvr>
                                        <p:cTn id="18" dur="1000" fill="hold"/>
                                        <p:tgtEl>
                                          <p:spTgt spid="59394"/>
                                        </p:tgtEl>
                                        <p:attrNameLst>
                                          <p:attrName>ppt_x</p:attrName>
                                        </p:attrNameLst>
                                      </p:cBhvr>
                                      <p:tavLst>
                                        <p:tav tm="0">
                                          <p:val>
                                            <p:strVal val="#ppt_x"/>
                                          </p:val>
                                        </p:tav>
                                        <p:tav tm="100000">
                                          <p:val>
                                            <p:strVal val="#ppt_x"/>
                                          </p:val>
                                        </p:tav>
                                      </p:tavLst>
                                    </p:anim>
                                    <p:anim calcmode="lin" valueType="num">
                                      <p:cBhvr>
                                        <p:cTn id="19" dur="1000" fill="hold"/>
                                        <p:tgtEl>
                                          <p:spTgt spid="5939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fade">
                                      <p:cBhvr>
                                        <p:cTn id="22" dur="1000"/>
                                        <p:tgtEl>
                                          <p:spTgt spid="32773"/>
                                        </p:tgtEl>
                                      </p:cBhvr>
                                    </p:animEffect>
                                    <p:anim calcmode="lin" valueType="num">
                                      <p:cBhvr>
                                        <p:cTn id="23" dur="1000" fill="hold"/>
                                        <p:tgtEl>
                                          <p:spTgt spid="32773"/>
                                        </p:tgtEl>
                                        <p:attrNameLst>
                                          <p:attrName>ppt_x</p:attrName>
                                        </p:attrNameLst>
                                      </p:cBhvr>
                                      <p:tavLst>
                                        <p:tav tm="0">
                                          <p:val>
                                            <p:strVal val="#ppt_x"/>
                                          </p:val>
                                        </p:tav>
                                        <p:tav tm="100000">
                                          <p:val>
                                            <p:strVal val="#ppt_x"/>
                                          </p:val>
                                        </p:tav>
                                      </p:tavLst>
                                    </p:anim>
                                    <p:anim calcmode="lin" valueType="num">
                                      <p:cBhvr>
                                        <p:cTn id="24"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P spid="327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DE7947-40C8-4704-A6A7-DF417D9B0BF6}"/>
              </a:ext>
            </a:extLst>
          </p:cNvPr>
          <p:cNvSpPr txBox="1">
            <a:spLocks noGrp="1"/>
          </p:cNvSpPr>
          <p:nvPr>
            <p:ph type="title"/>
          </p:nvPr>
        </p:nvSpPr>
        <p:spPr>
          <a:xfrm>
            <a:off x="609600" y="1396472"/>
            <a:ext cx="10972800" cy="7180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a:buSzPct val="25000"/>
            </a:pPr>
            <a:r>
              <a:rPr sz="3600" dirty="0">
                <a:latin typeface="Calibri"/>
                <a:ea typeface="ヒラギノ角ゴ Pro W3" charset="-128"/>
                <a:cs typeface="Arial" panose="020B0604020202020204" pitchFamily="34" charset="0"/>
              </a:rPr>
              <a:t>What’s Sitting in the </a:t>
            </a:r>
            <a:r>
              <a:rPr lang="en-US" sz="3600" dirty="0">
                <a:latin typeface="Calibri"/>
                <a:ea typeface="ヒラギノ角ゴ Pro W3" charset="-128"/>
                <a:cs typeface="Arial" panose="020B0604020202020204" pitchFamily="34" charset="0"/>
              </a:rPr>
              <a:t>R</a:t>
            </a:r>
            <a:r>
              <a:rPr sz="3600" dirty="0">
                <a:latin typeface="Calibri"/>
                <a:ea typeface="ヒラギノ角ゴ Pro W3" charset="-128"/>
                <a:cs typeface="Arial" panose="020B0604020202020204" pitchFamily="34" charset="0"/>
              </a:rPr>
              <a:t>oom from Trauma</a:t>
            </a:r>
          </a:p>
        </p:txBody>
      </p:sp>
      <p:sp>
        <p:nvSpPr>
          <p:cNvPr id="5" name="object 5">
            <a:extLst>
              <a:ext uri="{FF2B5EF4-FFF2-40B4-BE49-F238E27FC236}">
                <a16:creationId xmlns:a16="http://schemas.microsoft.com/office/drawing/2014/main" id="{D0CDB1AE-4E71-479F-B34C-2969FC3A91F5}"/>
              </a:ext>
            </a:extLst>
          </p:cNvPr>
          <p:cNvSpPr txBox="1"/>
          <p:nvPr/>
        </p:nvSpPr>
        <p:spPr>
          <a:xfrm>
            <a:off x="1881935" y="2315805"/>
            <a:ext cx="641350"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a:ea typeface="+mn-ea"/>
                <a:cs typeface="Calibri"/>
              </a:rPr>
              <a:t>A</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nger</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6" name="object 6">
            <a:extLst>
              <a:ext uri="{FF2B5EF4-FFF2-40B4-BE49-F238E27FC236}">
                <a16:creationId xmlns:a16="http://schemas.microsoft.com/office/drawing/2014/main" id="{8CE092FC-7E82-4B18-AC2C-9DFA8BD3CE64}"/>
              </a:ext>
            </a:extLst>
          </p:cNvPr>
          <p:cNvSpPr txBox="1"/>
          <p:nvPr/>
        </p:nvSpPr>
        <p:spPr>
          <a:xfrm>
            <a:off x="8178653" y="2108301"/>
            <a:ext cx="2725136" cy="307777"/>
          </a:xfrm>
          <a:prstGeom prst="rect">
            <a:avLst/>
          </a:prstGeom>
        </p:spPr>
        <p:txBody>
          <a:bodyPr wrap="square"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Difficult</a:t>
            </a:r>
            <a:r>
              <a:rPr lang="en-US" sz="2000" kern="0" spc="-5" dirty="0">
                <a:solidFill>
                  <a:sysClr val="windowText" lastClr="000000"/>
                </a:solidFill>
                <a:latin typeface="Calibri"/>
                <a:ea typeface="+mn-ea"/>
                <a:cs typeface="Calibri"/>
              </a:rPr>
              <a:t>y</a:t>
            </a:r>
            <a:r>
              <a:rPr kumimoji="0" sz="2000" b="0" i="0" u="none" strike="noStrike" kern="0" cap="none" spc="-5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concentrating</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7" name="object 7">
            <a:extLst>
              <a:ext uri="{FF2B5EF4-FFF2-40B4-BE49-F238E27FC236}">
                <a16:creationId xmlns:a16="http://schemas.microsoft.com/office/drawing/2014/main" id="{9A3E7661-A216-4AED-AE06-5BD6CDF29133}"/>
              </a:ext>
            </a:extLst>
          </p:cNvPr>
          <p:cNvSpPr txBox="1"/>
          <p:nvPr/>
        </p:nvSpPr>
        <p:spPr>
          <a:xfrm>
            <a:off x="586412" y="3527624"/>
            <a:ext cx="153987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Physical</a:t>
            </a:r>
            <a:r>
              <a:rPr kumimoji="0" sz="2000" b="0" i="0" u="none" strike="noStrike" kern="0" cap="none" spc="-7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Illness</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8" name="object 8">
            <a:extLst>
              <a:ext uri="{FF2B5EF4-FFF2-40B4-BE49-F238E27FC236}">
                <a16:creationId xmlns:a16="http://schemas.microsoft.com/office/drawing/2014/main" id="{025AE384-2ADB-487C-961D-526DAD97A108}"/>
              </a:ext>
            </a:extLst>
          </p:cNvPr>
          <p:cNvSpPr txBox="1"/>
          <p:nvPr/>
        </p:nvSpPr>
        <p:spPr>
          <a:xfrm>
            <a:off x="2957065" y="5039492"/>
            <a:ext cx="145732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a:ea typeface="+mn-ea"/>
                <a:cs typeface="Calibri"/>
              </a:rPr>
              <a:t>Hyper</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arousal</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9" name="object 9">
            <a:extLst>
              <a:ext uri="{FF2B5EF4-FFF2-40B4-BE49-F238E27FC236}">
                <a16:creationId xmlns:a16="http://schemas.microsoft.com/office/drawing/2014/main" id="{62C66C96-080A-4274-816A-05345DD8BE22}"/>
              </a:ext>
            </a:extLst>
          </p:cNvPr>
          <p:cNvSpPr txBox="1"/>
          <p:nvPr/>
        </p:nvSpPr>
        <p:spPr>
          <a:xfrm>
            <a:off x="7623175" y="3090864"/>
            <a:ext cx="1703388"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Low</a:t>
            </a:r>
            <a:r>
              <a:rPr kumimoji="0" sz="2000" b="0" i="0" u="none" strike="noStrike" kern="0" cap="none" spc="-7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self-esteem</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10" name="object 10">
            <a:extLst>
              <a:ext uri="{FF2B5EF4-FFF2-40B4-BE49-F238E27FC236}">
                <a16:creationId xmlns:a16="http://schemas.microsoft.com/office/drawing/2014/main" id="{6A70A7EC-379B-4262-910A-D11BD5A61B0F}"/>
              </a:ext>
            </a:extLst>
          </p:cNvPr>
          <p:cNvSpPr txBox="1"/>
          <p:nvPr/>
        </p:nvSpPr>
        <p:spPr>
          <a:xfrm>
            <a:off x="8129588" y="3668714"/>
            <a:ext cx="1909762"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5" normalizeH="0" baseline="0" noProof="0" dirty="0">
                <a:ln>
                  <a:noFill/>
                </a:ln>
                <a:solidFill>
                  <a:sysClr val="windowText" lastClr="000000"/>
                </a:solidFill>
                <a:effectLst/>
                <a:uLnTx/>
                <a:uFillTx/>
                <a:latin typeface="Calibri"/>
                <a:ea typeface="+mn-ea"/>
                <a:cs typeface="Calibri"/>
              </a:rPr>
              <a:t>Avoidant</a:t>
            </a:r>
            <a:r>
              <a:rPr kumimoji="0" sz="2000" b="0" i="0" u="none" strike="noStrike" kern="0" cap="none" spc="-8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behavior</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11" name="object 11">
            <a:extLst>
              <a:ext uri="{FF2B5EF4-FFF2-40B4-BE49-F238E27FC236}">
                <a16:creationId xmlns:a16="http://schemas.microsoft.com/office/drawing/2014/main" id="{62A317DA-14ED-4326-9A3B-BCAE2F4D81DB}"/>
              </a:ext>
            </a:extLst>
          </p:cNvPr>
          <p:cNvSpPr txBox="1"/>
          <p:nvPr/>
        </p:nvSpPr>
        <p:spPr>
          <a:xfrm>
            <a:off x="10079428" y="4422677"/>
            <a:ext cx="157797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20" normalizeH="0" baseline="0" noProof="0" dirty="0">
                <a:ln>
                  <a:noFill/>
                </a:ln>
                <a:solidFill>
                  <a:sysClr val="windowText" lastClr="000000"/>
                </a:solidFill>
                <a:effectLst/>
                <a:uLnTx/>
                <a:uFillTx/>
                <a:latin typeface="Calibri"/>
                <a:ea typeface="+mn-ea"/>
                <a:cs typeface="Calibri"/>
              </a:rPr>
              <a:t>Traumatic</a:t>
            </a:r>
            <a:r>
              <a:rPr kumimoji="0" sz="2000" b="0" i="0" u="none" strike="noStrike" kern="0" cap="none" spc="-75"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grief</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2" name="object 12">
            <a:extLst>
              <a:ext uri="{FF2B5EF4-FFF2-40B4-BE49-F238E27FC236}">
                <a16:creationId xmlns:a16="http://schemas.microsoft.com/office/drawing/2014/main" id="{6F19E1A4-404A-4470-AD30-74143307EE12}"/>
              </a:ext>
            </a:extLst>
          </p:cNvPr>
          <p:cNvSpPr txBox="1"/>
          <p:nvPr/>
        </p:nvSpPr>
        <p:spPr>
          <a:xfrm>
            <a:off x="5679282" y="5613237"/>
            <a:ext cx="88582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Mistrust</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3565" name="object 13">
            <a:extLst>
              <a:ext uri="{FF2B5EF4-FFF2-40B4-BE49-F238E27FC236}">
                <a16:creationId xmlns:a16="http://schemas.microsoft.com/office/drawing/2014/main" id="{13DA968F-8B0E-40D5-8F92-FB31625E9385}"/>
              </a:ext>
            </a:extLst>
          </p:cNvPr>
          <p:cNvSpPr txBox="1">
            <a:spLocks noChangeArrowheads="1"/>
          </p:cNvSpPr>
          <p:nvPr/>
        </p:nvSpPr>
        <p:spPr bwMode="auto">
          <a:xfrm>
            <a:off x="7723188" y="5193381"/>
            <a:ext cx="2378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93688" indent="-280988">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93688" marR="0" lvl="0" indent="-280988" algn="l" defTabSz="914400" rtl="0" eaLnBrk="1" fontAlgn="auto" latinLnBrk="0" hangingPunct="1">
              <a:lnSpc>
                <a:spcPct val="140000"/>
              </a:lnSpc>
              <a:spcBef>
                <a:spcPct val="0"/>
              </a:spcBef>
              <a:spcAft>
                <a:spcPts val="0"/>
              </a:spcAft>
              <a:buClrTx/>
              <a:buSzTx/>
              <a:buFont typeface="Arial" panose="020B0604020202020204" pitchFamily="34" charset="0"/>
              <a:buNone/>
              <a:tabLst/>
              <a:defRPr/>
            </a:pPr>
            <a:r>
              <a:rPr kumimoji="0" lang="en-US" altLang="en-US" sz="20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Trauma re-enactment</a:t>
            </a:r>
          </a:p>
          <a:p>
            <a:pPr marL="293688" marR="0" lvl="0" indent="-280988" algn="l" defTabSz="914400" rtl="0" eaLnBrk="1" fontAlgn="auto" latinLnBrk="0" hangingPunct="1">
              <a:lnSpc>
                <a:spcPct val="140000"/>
              </a:lnSpc>
              <a:spcBef>
                <a:spcPct val="0"/>
              </a:spcBef>
              <a:spcAft>
                <a:spcPts val="0"/>
              </a:spcAft>
              <a:buClrTx/>
              <a:buSzTx/>
              <a:buFont typeface="Arial" panose="020B0604020202020204" pitchFamily="34" charset="0"/>
              <a:buNone/>
              <a:tabLst/>
              <a:defRPr/>
            </a:pPr>
            <a:r>
              <a:rPr kumimoji="0" lang="en-US" altLang="en-US" sz="20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Depression</a:t>
            </a:r>
          </a:p>
        </p:txBody>
      </p:sp>
      <p:sp>
        <p:nvSpPr>
          <p:cNvPr id="14" name="object 14">
            <a:extLst>
              <a:ext uri="{FF2B5EF4-FFF2-40B4-BE49-F238E27FC236}">
                <a16:creationId xmlns:a16="http://schemas.microsoft.com/office/drawing/2014/main" id="{3800CF13-BF7F-4D8A-8C5C-FD392C2EAFEE}"/>
              </a:ext>
            </a:extLst>
          </p:cNvPr>
          <p:cNvSpPr txBox="1"/>
          <p:nvPr/>
        </p:nvSpPr>
        <p:spPr>
          <a:xfrm>
            <a:off x="7893382" y="4816476"/>
            <a:ext cx="1931988"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Sensory</a:t>
            </a:r>
            <a:r>
              <a:rPr kumimoji="0" sz="2000" b="0" i="0" u="none" strike="noStrike" kern="0" cap="none" spc="-45"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sensitivity</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5" name="object 15">
            <a:extLst>
              <a:ext uri="{FF2B5EF4-FFF2-40B4-BE49-F238E27FC236}">
                <a16:creationId xmlns:a16="http://schemas.microsoft.com/office/drawing/2014/main" id="{82DBB544-18EB-4AB0-86F1-A3BE50C9C117}"/>
              </a:ext>
            </a:extLst>
          </p:cNvPr>
          <p:cNvSpPr txBox="1"/>
          <p:nvPr/>
        </p:nvSpPr>
        <p:spPr>
          <a:xfrm>
            <a:off x="8394701" y="4227514"/>
            <a:ext cx="1268413"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Dissociation</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16" name="object 16">
            <a:extLst>
              <a:ext uri="{FF2B5EF4-FFF2-40B4-BE49-F238E27FC236}">
                <a16:creationId xmlns:a16="http://schemas.microsoft.com/office/drawing/2014/main" id="{AEB2B7DE-AC9D-4289-8C1E-26A4DD22CE8A}"/>
              </a:ext>
            </a:extLst>
          </p:cNvPr>
          <p:cNvSpPr txBox="1"/>
          <p:nvPr/>
        </p:nvSpPr>
        <p:spPr>
          <a:xfrm>
            <a:off x="8335964" y="2562226"/>
            <a:ext cx="115252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Aggression</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17" name="object 17">
            <a:extLst>
              <a:ext uri="{FF2B5EF4-FFF2-40B4-BE49-F238E27FC236}">
                <a16:creationId xmlns:a16="http://schemas.microsoft.com/office/drawing/2014/main" id="{356F83EC-EEA2-41E8-87D0-B5B73939025A}"/>
              </a:ext>
            </a:extLst>
          </p:cNvPr>
          <p:cNvSpPr txBox="1"/>
          <p:nvPr/>
        </p:nvSpPr>
        <p:spPr>
          <a:xfrm>
            <a:off x="999678" y="5162657"/>
            <a:ext cx="728662"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S</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h</a:t>
            </a:r>
            <a:r>
              <a:rPr kumimoji="0" sz="2000" b="0" i="0" u="none" strike="noStrike" kern="0" cap="none" spc="0" normalizeH="0" baseline="0" noProof="0" dirty="0">
                <a:ln>
                  <a:noFill/>
                </a:ln>
                <a:solidFill>
                  <a:sysClr val="windowText" lastClr="000000"/>
                </a:solidFill>
                <a:effectLst/>
                <a:uLnTx/>
                <a:uFillTx/>
                <a:latin typeface="Calibri"/>
                <a:ea typeface="+mn-ea"/>
                <a:cs typeface="Calibri"/>
              </a:rPr>
              <a:t>ame</a:t>
            </a:r>
          </a:p>
        </p:txBody>
      </p:sp>
      <p:sp>
        <p:nvSpPr>
          <p:cNvPr id="18" name="object 18">
            <a:extLst>
              <a:ext uri="{FF2B5EF4-FFF2-40B4-BE49-F238E27FC236}">
                <a16:creationId xmlns:a16="http://schemas.microsoft.com/office/drawing/2014/main" id="{87933348-13FF-4CE4-8D7E-DDB7D32519F1}"/>
              </a:ext>
            </a:extLst>
          </p:cNvPr>
          <p:cNvSpPr txBox="1"/>
          <p:nvPr/>
        </p:nvSpPr>
        <p:spPr>
          <a:xfrm>
            <a:off x="3600452" y="5714960"/>
            <a:ext cx="164147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a:ea typeface="+mn-ea"/>
                <a:cs typeface="Calibri"/>
              </a:rPr>
              <a:t>Need </a:t>
            </a:r>
            <a:r>
              <a:rPr kumimoji="0" sz="2000" b="0" i="0" u="none" strike="noStrike" kern="0" cap="none" spc="-15" normalizeH="0" baseline="0" noProof="0" dirty="0">
                <a:ln>
                  <a:noFill/>
                </a:ln>
                <a:solidFill>
                  <a:sysClr val="windowText" lastClr="000000"/>
                </a:solidFill>
                <a:effectLst/>
                <a:uLnTx/>
                <a:uFillTx/>
                <a:latin typeface="Calibri"/>
                <a:ea typeface="+mn-ea"/>
                <a:cs typeface="Calibri"/>
              </a:rPr>
              <a:t>to</a:t>
            </a:r>
            <a:r>
              <a:rPr kumimoji="0" sz="2000" b="0" i="0" u="none" strike="noStrike" kern="0" cap="none" spc="-10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control</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9" name="object 19">
            <a:extLst>
              <a:ext uri="{FF2B5EF4-FFF2-40B4-BE49-F238E27FC236}">
                <a16:creationId xmlns:a16="http://schemas.microsoft.com/office/drawing/2014/main" id="{54D395DB-93D5-4A04-8948-6B0A3EE808B6}"/>
              </a:ext>
            </a:extLst>
          </p:cNvPr>
          <p:cNvSpPr txBox="1"/>
          <p:nvPr/>
        </p:nvSpPr>
        <p:spPr>
          <a:xfrm>
            <a:off x="1811339" y="5507039"/>
            <a:ext cx="1177925"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Inattention</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20" name="object 20">
            <a:extLst>
              <a:ext uri="{FF2B5EF4-FFF2-40B4-BE49-F238E27FC236}">
                <a16:creationId xmlns:a16="http://schemas.microsoft.com/office/drawing/2014/main" id="{693212A6-3911-4694-8D91-FAC20BF9A7CD}"/>
              </a:ext>
            </a:extLst>
          </p:cNvPr>
          <p:cNvSpPr txBox="1"/>
          <p:nvPr/>
        </p:nvSpPr>
        <p:spPr>
          <a:xfrm>
            <a:off x="2032301" y="4529992"/>
            <a:ext cx="2112962"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15" normalizeH="0" baseline="0" noProof="0" dirty="0">
                <a:ln>
                  <a:noFill/>
                </a:ln>
                <a:solidFill>
                  <a:sysClr val="windowText" lastClr="000000"/>
                </a:solidFill>
                <a:effectLst/>
                <a:uLnTx/>
                <a:uFillTx/>
                <a:latin typeface="Calibri"/>
                <a:ea typeface="+mn-ea"/>
                <a:cs typeface="Calibri"/>
              </a:rPr>
              <a:t>Persistent</a:t>
            </a:r>
            <a:r>
              <a:rPr kumimoji="0" sz="2000" b="0" i="0" u="none" strike="noStrike" kern="0" cap="none" spc="-25"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irritability</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1" name="object 21">
            <a:extLst>
              <a:ext uri="{FF2B5EF4-FFF2-40B4-BE49-F238E27FC236}">
                <a16:creationId xmlns:a16="http://schemas.microsoft.com/office/drawing/2014/main" id="{B08AA07F-EF09-4B90-A079-899FA0C37F3E}"/>
              </a:ext>
            </a:extLst>
          </p:cNvPr>
          <p:cNvSpPr txBox="1"/>
          <p:nvPr/>
        </p:nvSpPr>
        <p:spPr>
          <a:xfrm>
            <a:off x="3383386" y="2262189"/>
            <a:ext cx="933450"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Defiance</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2" name="object 22">
            <a:extLst>
              <a:ext uri="{FF2B5EF4-FFF2-40B4-BE49-F238E27FC236}">
                <a16:creationId xmlns:a16="http://schemas.microsoft.com/office/drawing/2014/main" id="{44F3F415-041E-4021-A03D-18B24BCBFEFF}"/>
              </a:ext>
            </a:extLst>
          </p:cNvPr>
          <p:cNvSpPr txBox="1"/>
          <p:nvPr/>
        </p:nvSpPr>
        <p:spPr>
          <a:xfrm>
            <a:off x="1787526" y="2925764"/>
            <a:ext cx="3198813"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Difficulty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forming</a:t>
            </a:r>
            <a:r>
              <a:rPr kumimoji="0" sz="2000" b="0" i="0" u="none" strike="noStrike" kern="0" cap="none" spc="-80"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5" normalizeH="0" baseline="0" noProof="0" dirty="0">
                <a:ln>
                  <a:noFill/>
                </a:ln>
                <a:solidFill>
                  <a:sysClr val="windowText" lastClr="000000"/>
                </a:solidFill>
                <a:effectLst/>
                <a:uLnTx/>
                <a:uFillTx/>
                <a:latin typeface="Calibri"/>
                <a:ea typeface="+mn-ea"/>
                <a:cs typeface="Calibri"/>
              </a:rPr>
              <a:t>relationships</a:t>
            </a:r>
            <a:endParaRPr kumimoji="0" sz="20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24" name="object 24">
            <a:extLst>
              <a:ext uri="{FF2B5EF4-FFF2-40B4-BE49-F238E27FC236}">
                <a16:creationId xmlns:a16="http://schemas.microsoft.com/office/drawing/2014/main" id="{EC386A17-73C9-43C3-8533-6F665AE0B7E8}"/>
              </a:ext>
            </a:extLst>
          </p:cNvPr>
          <p:cNvSpPr txBox="1"/>
          <p:nvPr/>
        </p:nvSpPr>
        <p:spPr>
          <a:xfrm>
            <a:off x="3359152" y="3527623"/>
            <a:ext cx="520700"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Guilt</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5" name="object 25">
            <a:extLst>
              <a:ext uri="{FF2B5EF4-FFF2-40B4-BE49-F238E27FC236}">
                <a16:creationId xmlns:a16="http://schemas.microsoft.com/office/drawing/2014/main" id="{6B3EB3F7-3315-47D6-870A-54DC6E7A7EE8}"/>
              </a:ext>
            </a:extLst>
          </p:cNvPr>
          <p:cNvSpPr txBox="1"/>
          <p:nvPr/>
        </p:nvSpPr>
        <p:spPr>
          <a:xfrm>
            <a:off x="1766171" y="3906839"/>
            <a:ext cx="1619250" cy="307777"/>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5" normalizeH="0" baseline="0" noProof="0" dirty="0">
                <a:ln>
                  <a:noFill/>
                </a:ln>
                <a:solidFill>
                  <a:sysClr val="windowText" lastClr="000000"/>
                </a:solidFill>
                <a:effectLst/>
                <a:uLnTx/>
                <a:uFillTx/>
                <a:latin typeface="Calibri"/>
                <a:ea typeface="+mn-ea"/>
                <a:cs typeface="Calibri"/>
              </a:rPr>
              <a:t>Sleep</a:t>
            </a:r>
            <a:r>
              <a:rPr kumimoji="0" sz="2000" b="0" i="0" u="none" strike="noStrike" kern="0" cap="none" spc="-55" normalizeH="0" baseline="0" noProof="0" dirty="0">
                <a:ln>
                  <a:noFill/>
                </a:ln>
                <a:solidFill>
                  <a:sysClr val="windowText" lastClr="000000"/>
                </a:solidFill>
                <a:effectLst/>
                <a:uLnTx/>
                <a:uFillTx/>
                <a:latin typeface="Calibri"/>
                <a:ea typeface="+mn-ea"/>
                <a:cs typeface="Calibri"/>
              </a:rPr>
              <a:t> </a:t>
            </a:r>
            <a:r>
              <a:rPr kumimoji="0" sz="2000" b="0" i="0" u="none" strike="noStrike" kern="0" cap="none" spc="-10" normalizeH="0" baseline="0" noProof="0" dirty="0">
                <a:ln>
                  <a:noFill/>
                </a:ln>
                <a:solidFill>
                  <a:sysClr val="windowText" lastClr="000000"/>
                </a:solidFill>
                <a:effectLst/>
                <a:uLnTx/>
                <a:uFillTx/>
                <a:latin typeface="Calibri"/>
                <a:ea typeface="+mn-ea"/>
                <a:cs typeface="Calibri"/>
              </a:rPr>
              <a:t>problems</a:t>
            </a:r>
            <a:endParaRPr kumimoji="0" sz="20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3" name="TextBox 12">
            <a:extLst>
              <a:ext uri="{FF2B5EF4-FFF2-40B4-BE49-F238E27FC236}">
                <a16:creationId xmlns:a16="http://schemas.microsoft.com/office/drawing/2014/main" id="{3550ECE7-AABA-420C-A880-F468637B1A24}"/>
              </a:ext>
            </a:extLst>
          </p:cNvPr>
          <p:cNvSpPr txBox="1"/>
          <p:nvPr/>
        </p:nvSpPr>
        <p:spPr>
          <a:xfrm>
            <a:off x="10158613" y="5514301"/>
            <a:ext cx="2280835" cy="369332"/>
          </a:xfrm>
          <a:prstGeom prst="rect">
            <a:avLst/>
          </a:prstGeom>
          <a:noFill/>
        </p:spPr>
        <p:txBody>
          <a:bodyPr wrap="square" rtlCol="0">
            <a:spAutoFit/>
          </a:bodyPr>
          <a:lstStyle/>
          <a:p>
            <a:r>
              <a:rPr lang="en-US" kern="0" spc="-10" dirty="0">
                <a:solidFill>
                  <a:sysClr val="windowText" lastClr="000000"/>
                </a:solidFill>
                <a:latin typeface="Calibri"/>
                <a:cs typeface="Calibri"/>
              </a:rPr>
              <a:t>Regressive</a:t>
            </a:r>
            <a:r>
              <a:rPr lang="en-US" kern="0" spc="-45" dirty="0">
                <a:solidFill>
                  <a:sysClr val="windowText" lastClr="000000"/>
                </a:solidFill>
                <a:latin typeface="Calibri"/>
                <a:cs typeface="Calibri"/>
              </a:rPr>
              <a:t> </a:t>
            </a:r>
            <a:r>
              <a:rPr lang="en-US" kern="0" spc="-10" dirty="0">
                <a:solidFill>
                  <a:sysClr val="windowText" lastClr="000000"/>
                </a:solidFill>
                <a:latin typeface="Calibri"/>
                <a:cs typeface="Calibri"/>
              </a:rPr>
              <a:t>behavior</a:t>
            </a:r>
            <a:endParaRPr lang="en-US" dirty="0"/>
          </a:p>
        </p:txBody>
      </p:sp>
      <p:sp>
        <p:nvSpPr>
          <p:cNvPr id="26" name="TextBox 25">
            <a:extLst>
              <a:ext uri="{FF2B5EF4-FFF2-40B4-BE49-F238E27FC236}">
                <a16:creationId xmlns:a16="http://schemas.microsoft.com/office/drawing/2014/main" id="{E2EA82FC-6311-4E70-94E7-01040ABF69F7}"/>
              </a:ext>
            </a:extLst>
          </p:cNvPr>
          <p:cNvSpPr txBox="1"/>
          <p:nvPr/>
        </p:nvSpPr>
        <p:spPr>
          <a:xfrm>
            <a:off x="9825370" y="3172874"/>
            <a:ext cx="1832033" cy="369332"/>
          </a:xfrm>
          <a:prstGeom prst="rect">
            <a:avLst/>
          </a:prstGeom>
          <a:noFill/>
        </p:spPr>
        <p:txBody>
          <a:bodyPr wrap="square" rtlCol="0">
            <a:spAutoFit/>
          </a:bodyPr>
          <a:lstStyle/>
          <a:p>
            <a:r>
              <a:rPr lang="en-US" kern="0" spc="-5" dirty="0">
                <a:solidFill>
                  <a:sysClr val="windowText" lastClr="000000"/>
                </a:solidFill>
                <a:latin typeface="Calibri"/>
                <a:cs typeface="Calibri"/>
              </a:rPr>
              <a:t>Disrupted</a:t>
            </a:r>
            <a:r>
              <a:rPr lang="en-US" kern="0" spc="-80" dirty="0">
                <a:solidFill>
                  <a:sysClr val="windowText" lastClr="000000"/>
                </a:solidFill>
                <a:latin typeface="Calibri"/>
                <a:cs typeface="Calibri"/>
              </a:rPr>
              <a:t> </a:t>
            </a:r>
            <a:r>
              <a:rPr lang="en-US" kern="0" dirty="0">
                <a:solidFill>
                  <a:sysClr val="windowText" lastClr="000000"/>
                </a:solidFill>
                <a:latin typeface="Calibri"/>
                <a:cs typeface="Calibri"/>
              </a:rPr>
              <a:t>Mood</a:t>
            </a:r>
          </a:p>
        </p:txBody>
      </p:sp>
      <p:sp>
        <p:nvSpPr>
          <p:cNvPr id="27" name="TextBox 26">
            <a:extLst>
              <a:ext uri="{FF2B5EF4-FFF2-40B4-BE49-F238E27FC236}">
                <a16:creationId xmlns:a16="http://schemas.microsoft.com/office/drawing/2014/main" id="{6BC3D563-A599-4FB1-B6A0-6970A5D936D8}"/>
              </a:ext>
            </a:extLst>
          </p:cNvPr>
          <p:cNvSpPr txBox="1"/>
          <p:nvPr/>
        </p:nvSpPr>
        <p:spPr>
          <a:xfrm>
            <a:off x="169802" y="4545788"/>
            <a:ext cx="1465322" cy="369332"/>
          </a:xfrm>
          <a:prstGeom prst="rect">
            <a:avLst/>
          </a:prstGeom>
          <a:noFill/>
        </p:spPr>
        <p:txBody>
          <a:bodyPr wrap="square" rtlCol="0">
            <a:spAutoFit/>
          </a:bodyPr>
          <a:lstStyle/>
          <a:p>
            <a:r>
              <a:rPr lang="en-US" kern="0" spc="-10" dirty="0">
                <a:solidFill>
                  <a:sysClr val="windowText" lastClr="000000"/>
                </a:solidFill>
                <a:latin typeface="Calibri"/>
                <a:cs typeface="Calibri"/>
              </a:rPr>
              <a:t>Perfectionism</a:t>
            </a:r>
            <a:endParaRPr lang="en-US" dirty="0"/>
          </a:p>
        </p:txBody>
      </p:sp>
      <p:sp>
        <p:nvSpPr>
          <p:cNvPr id="28" name="TextBox 27">
            <a:extLst>
              <a:ext uri="{FF2B5EF4-FFF2-40B4-BE49-F238E27FC236}">
                <a16:creationId xmlns:a16="http://schemas.microsoft.com/office/drawing/2014/main" id="{89E17318-7847-4A80-B9BB-F3928B6DDFF4}"/>
              </a:ext>
            </a:extLst>
          </p:cNvPr>
          <p:cNvSpPr txBox="1"/>
          <p:nvPr/>
        </p:nvSpPr>
        <p:spPr>
          <a:xfrm>
            <a:off x="526211" y="2416078"/>
            <a:ext cx="933450" cy="369332"/>
          </a:xfrm>
          <a:prstGeom prst="rect">
            <a:avLst/>
          </a:prstGeom>
          <a:noFill/>
        </p:spPr>
        <p:txBody>
          <a:bodyPr wrap="square" rtlCol="0">
            <a:spAutoFit/>
          </a:bodyPr>
          <a:lstStyle/>
          <a:p>
            <a:r>
              <a:rPr lang="en-US" kern="0" spc="-5" dirty="0">
                <a:solidFill>
                  <a:sysClr val="windowText" lastClr="000000"/>
                </a:solidFill>
                <a:latin typeface="Calibri"/>
                <a:cs typeface="Calibri"/>
              </a:rPr>
              <a:t>Fear</a:t>
            </a:r>
            <a:endParaRPr lang="en-US" dirty="0"/>
          </a:p>
        </p:txBody>
      </p:sp>
      <p:pic>
        <p:nvPicPr>
          <p:cNvPr id="4" name="Picture 3" descr="A small elephant&#10;&#10;Description automatically generated">
            <a:extLst>
              <a:ext uri="{FF2B5EF4-FFF2-40B4-BE49-F238E27FC236}">
                <a16:creationId xmlns:a16="http://schemas.microsoft.com/office/drawing/2014/main" id="{6ED9FEE5-3D6C-44B8-9D5A-2B45554E14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76889" y="2065109"/>
            <a:ext cx="2564130" cy="3429000"/>
          </a:xfrm>
          <a:prstGeom prst="rect">
            <a:avLst/>
          </a:prstGeom>
        </p:spPr>
      </p:pic>
    </p:spTree>
    <p:extLst>
      <p:ext uri="{BB962C8B-B14F-4D97-AF65-F5344CB8AC3E}">
        <p14:creationId xmlns:p14="http://schemas.microsoft.com/office/powerpoint/2010/main" val="229459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42AB-71E0-41BC-8E65-315588219125}"/>
              </a:ext>
            </a:extLst>
          </p:cNvPr>
          <p:cNvSpPr>
            <a:spLocks noGrp="1"/>
          </p:cNvSpPr>
          <p:nvPr>
            <p:ph type="title"/>
          </p:nvPr>
        </p:nvSpPr>
        <p:spPr>
          <a:xfrm>
            <a:off x="609600" y="1446923"/>
            <a:ext cx="10972800" cy="445051"/>
          </a:xfrm>
        </p:spPr>
        <p:txBody>
          <a:bodyPr/>
          <a:lstStyle/>
          <a:p>
            <a:r>
              <a:rPr lang="en-US" altLang="en-US" dirty="0">
                <a:cs typeface="Open Sans" pitchFamily="-84" charset="0"/>
              </a:rPr>
              <a:t>We need to have…</a:t>
            </a:r>
            <a:endParaRPr lang="en-US" dirty="0"/>
          </a:p>
        </p:txBody>
      </p:sp>
      <p:pic>
        <p:nvPicPr>
          <p:cNvPr id="4" name="Content Placeholder 3">
            <a:extLst>
              <a:ext uri="{FF2B5EF4-FFF2-40B4-BE49-F238E27FC236}">
                <a16:creationId xmlns:a16="http://schemas.microsoft.com/office/drawing/2014/main" id="{C885F3C3-E4BA-409E-B69C-030E78895426}"/>
              </a:ext>
            </a:extLst>
          </p:cNvPr>
          <p:cNvPicPr>
            <a:picLocks noGrp="1" noChangeAspect="1"/>
          </p:cNvPicPr>
          <p:nvPr>
            <p:ph idx="1"/>
          </p:nvPr>
        </p:nvPicPr>
        <p:blipFill>
          <a:blip r:embed="rId3"/>
          <a:stretch>
            <a:fillRect/>
          </a:stretch>
        </p:blipFill>
        <p:spPr>
          <a:xfrm>
            <a:off x="3440345" y="2263218"/>
            <a:ext cx="6138181" cy="3591044"/>
          </a:xfrm>
          <a:prstGeom prst="rect">
            <a:avLst/>
          </a:prstGeom>
        </p:spPr>
      </p:pic>
      <p:sp>
        <p:nvSpPr>
          <p:cNvPr id="5" name="Rectangle 4">
            <a:extLst>
              <a:ext uri="{FF2B5EF4-FFF2-40B4-BE49-F238E27FC236}">
                <a16:creationId xmlns:a16="http://schemas.microsoft.com/office/drawing/2014/main" id="{8F0822A8-7A9A-44F6-96BE-70EEBF060E4D}"/>
              </a:ext>
            </a:extLst>
          </p:cNvPr>
          <p:cNvSpPr/>
          <p:nvPr/>
        </p:nvSpPr>
        <p:spPr>
          <a:xfrm rot="20996708">
            <a:off x="2813512" y="2454904"/>
            <a:ext cx="6564975"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Calibri"/>
                <a:ea typeface="+mn-ea"/>
                <a:cs typeface="+mn-cs"/>
              </a:rPr>
              <a:t>UNIVERSAL</a:t>
            </a:r>
          </a:p>
        </p:txBody>
      </p:sp>
    </p:spTree>
    <p:extLst>
      <p:ext uri="{BB962C8B-B14F-4D97-AF65-F5344CB8AC3E}">
        <p14:creationId xmlns:p14="http://schemas.microsoft.com/office/powerpoint/2010/main" val="340187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53C26050-43B0-49E0-8387-64EBAE61F2E8}"/>
              </a:ext>
            </a:extLst>
          </p:cNvPr>
          <p:cNvSpPr>
            <a:spLocks noGrp="1"/>
          </p:cNvSpPr>
          <p:nvPr>
            <p:ph type="title"/>
          </p:nvPr>
        </p:nvSpPr>
        <p:spPr>
          <a:xfrm>
            <a:off x="728870" y="1426691"/>
            <a:ext cx="9501808" cy="751682"/>
          </a:xfrm>
        </p:spPr>
        <p:txBody>
          <a:bodyPr rtlCol="0" anchor="t">
            <a:noAutofit/>
          </a:bodyPr>
          <a:lstStyle/>
          <a:p>
            <a:pPr fontAlgn="auto">
              <a:spcAft>
                <a:spcPts val="0"/>
              </a:spcAft>
              <a:defRPr/>
            </a:pPr>
            <a:r>
              <a:rPr lang="en-US" altLang="en-US" sz="3600" dirty="0">
                <a:cs typeface="Open Sans" pitchFamily="-84" charset="0"/>
              </a:rPr>
              <a:t>Principles of a Trauma-Informed Approach</a:t>
            </a:r>
          </a:p>
        </p:txBody>
      </p:sp>
      <p:sp>
        <p:nvSpPr>
          <p:cNvPr id="27651" name="Content Placeholder 2">
            <a:extLst>
              <a:ext uri="{FF2B5EF4-FFF2-40B4-BE49-F238E27FC236}">
                <a16:creationId xmlns:a16="http://schemas.microsoft.com/office/drawing/2014/main" id="{D58571F7-FC4B-4FA9-B0D0-24A69B2AB902}"/>
              </a:ext>
            </a:extLst>
          </p:cNvPr>
          <p:cNvSpPr>
            <a:spLocks noGrp="1"/>
          </p:cNvSpPr>
          <p:nvPr>
            <p:ph idx="1"/>
          </p:nvPr>
        </p:nvSpPr>
        <p:spPr>
          <a:xfrm>
            <a:off x="583096" y="2206540"/>
            <a:ext cx="10880034" cy="3875037"/>
          </a:xfrm>
        </p:spPr>
        <p:txBody>
          <a:bodyPr rtlCol="0">
            <a:noAutofit/>
          </a:bodyPr>
          <a:lstStyle/>
          <a:p>
            <a:pPr fontAlgn="auto">
              <a:spcAft>
                <a:spcPts val="0"/>
              </a:spcAft>
              <a:buFont typeface="Arial"/>
              <a:buChar char="•"/>
              <a:defRPr/>
            </a:pPr>
            <a:r>
              <a:rPr lang="en-US" sz="3200" dirty="0">
                <a:latin typeface="+mn-lt"/>
                <a:cs typeface="Open Sans" pitchFamily="64" charset="0"/>
              </a:rPr>
              <a:t>Safety</a:t>
            </a:r>
          </a:p>
          <a:p>
            <a:pPr fontAlgn="auto">
              <a:spcAft>
                <a:spcPts val="0"/>
              </a:spcAft>
              <a:buFont typeface="Arial"/>
              <a:buChar char="•"/>
              <a:defRPr/>
            </a:pPr>
            <a:r>
              <a:rPr lang="en-US" sz="3200" dirty="0">
                <a:latin typeface="+mn-lt"/>
                <a:cs typeface="Open Sans" pitchFamily="64" charset="0"/>
              </a:rPr>
              <a:t>Trustworthiness and  Transparency</a:t>
            </a:r>
          </a:p>
          <a:p>
            <a:pPr fontAlgn="auto">
              <a:spcAft>
                <a:spcPts val="0"/>
              </a:spcAft>
              <a:buFont typeface="Arial"/>
              <a:buChar char="•"/>
              <a:defRPr/>
            </a:pPr>
            <a:r>
              <a:rPr lang="en-US" sz="3200" dirty="0">
                <a:latin typeface="+mn-lt"/>
                <a:cs typeface="Open Sans" pitchFamily="64" charset="0"/>
              </a:rPr>
              <a:t>Collaboration and mutuality</a:t>
            </a:r>
          </a:p>
          <a:p>
            <a:pPr fontAlgn="auto">
              <a:spcAft>
                <a:spcPts val="0"/>
              </a:spcAft>
              <a:buFont typeface="Arial"/>
              <a:buChar char="•"/>
              <a:defRPr/>
            </a:pPr>
            <a:r>
              <a:rPr lang="en-US" sz="3200" dirty="0">
                <a:latin typeface="+mn-lt"/>
                <a:cs typeface="Open Sans" pitchFamily="64" charset="0"/>
              </a:rPr>
              <a:t>Empowerment</a:t>
            </a:r>
          </a:p>
          <a:p>
            <a:pPr fontAlgn="auto">
              <a:spcAft>
                <a:spcPts val="0"/>
              </a:spcAft>
              <a:buFont typeface="Arial"/>
              <a:buChar char="•"/>
              <a:defRPr/>
            </a:pPr>
            <a:r>
              <a:rPr lang="en-US" sz="3200" dirty="0">
                <a:latin typeface="+mn-lt"/>
                <a:cs typeface="Open Sans" pitchFamily="64" charset="0"/>
              </a:rPr>
              <a:t>Voice and choice</a:t>
            </a:r>
          </a:p>
          <a:p>
            <a:pPr fontAlgn="auto">
              <a:spcAft>
                <a:spcPts val="0"/>
              </a:spcAft>
              <a:buFont typeface="Arial"/>
              <a:buChar char="•"/>
              <a:defRPr/>
            </a:pPr>
            <a:r>
              <a:rPr lang="en-US" sz="3200" dirty="0">
                <a:latin typeface="+mn-lt"/>
                <a:cs typeface="Open Sans" pitchFamily="64" charset="0"/>
              </a:rPr>
              <a:t>Respect for cultural, historical and gender differences		</a:t>
            </a:r>
            <a:r>
              <a:rPr lang="en-US" sz="1100" dirty="0">
                <a:latin typeface="+mn-lt"/>
                <a:cs typeface="Open Sans" pitchFamily="64" charset="0"/>
              </a:rPr>
              <a:t>	</a:t>
            </a:r>
          </a:p>
          <a:p>
            <a:pPr marL="0" indent="0" algn="r" fontAlgn="auto">
              <a:spcAft>
                <a:spcPts val="0"/>
              </a:spcAft>
              <a:buNone/>
              <a:defRPr/>
            </a:pPr>
            <a:r>
              <a:rPr lang="en-US" sz="1100" dirty="0">
                <a:latin typeface="+mn-lt"/>
                <a:cs typeface="Open Sans" pitchFamily="64" charset="0"/>
              </a:rPr>
              <a:t>(Fallot 2008, SAMHSA, 2012)</a:t>
            </a:r>
          </a:p>
        </p:txBody>
      </p:sp>
      <p:sp>
        <p:nvSpPr>
          <p:cNvPr id="102404" name="Slide Number Placeholder 3">
            <a:extLst>
              <a:ext uri="{FF2B5EF4-FFF2-40B4-BE49-F238E27FC236}">
                <a16:creationId xmlns:a16="http://schemas.microsoft.com/office/drawing/2014/main" id="{953F4E3D-BDDF-4CDE-9D5E-2E1139DC6A83}"/>
              </a:ext>
            </a:extLst>
          </p:cNvPr>
          <p:cNvSpPr txBox="1">
            <a:spLocks/>
          </p:cNvSpPr>
          <p:nvPr/>
        </p:nvSpPr>
        <p:spPr bwMode="auto">
          <a:xfrm>
            <a:off x="10001250" y="6488113"/>
            <a:ext cx="66675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None/>
              <a:defRPr/>
            </a:pPr>
            <a:fld id="{2A2C8938-2D8C-4ECD-8EAB-70BC11AC61B4}" type="slidenum">
              <a:rPr lang="en-US" altLang="en-US" sz="1000" b="1">
                <a:solidFill>
                  <a:prstClr val="white"/>
                </a:solidFill>
                <a:ea typeface="ヒラギノ角ゴ Pro W3" charset="-128"/>
              </a:rPr>
              <a:pPr algn="ctr" eaLnBrk="1" fontAlgn="auto" hangingPunct="1">
                <a:spcBef>
                  <a:spcPct val="0"/>
                </a:spcBef>
                <a:spcAft>
                  <a:spcPts val="0"/>
                </a:spcAft>
                <a:buNone/>
                <a:defRPr/>
              </a:pPr>
              <a:t>6</a:t>
            </a:fld>
            <a:endParaRPr lang="en-US" altLang="en-US" sz="1000" b="1">
              <a:solidFill>
                <a:prstClr val="white"/>
              </a:solidFill>
              <a:ea typeface="ヒラギノ角ゴ Pro W3" charset="-128"/>
            </a:endParaRPr>
          </a:p>
        </p:txBody>
      </p:sp>
    </p:spTree>
    <p:extLst>
      <p:ext uri="{BB962C8B-B14F-4D97-AF65-F5344CB8AC3E}">
        <p14:creationId xmlns:p14="http://schemas.microsoft.com/office/powerpoint/2010/main" val="126404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3" name="AutoShape 16" descr="Image result for police">
            <a:extLst>
              <a:ext uri="{FF2B5EF4-FFF2-40B4-BE49-F238E27FC236}">
                <a16:creationId xmlns:a16="http://schemas.microsoft.com/office/drawing/2014/main" id="{293415A2-1985-4CD8-AE4B-891A761E90A2}"/>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5485" name="AutoShape 20" descr="Image result for police">
            <a:extLst>
              <a:ext uri="{FF2B5EF4-FFF2-40B4-BE49-F238E27FC236}">
                <a16:creationId xmlns:a16="http://schemas.microsoft.com/office/drawing/2014/main" id="{1C4F8284-3161-4FE3-B34F-043E139F0D82}"/>
              </a:ext>
            </a:extLst>
          </p:cNvPr>
          <p:cNvSpPr>
            <a:spLocks noChangeAspect="1" noChangeArrowheads="1"/>
          </p:cNvSpPr>
          <p:nvPr/>
        </p:nvSpPr>
        <p:spPr bwMode="auto">
          <a:xfrm>
            <a:off x="5600701" y="5457826"/>
            <a:ext cx="20542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nvGrpSpPr>
          <p:cNvPr id="454660" name="Group 1">
            <a:extLst>
              <a:ext uri="{FF2B5EF4-FFF2-40B4-BE49-F238E27FC236}">
                <a16:creationId xmlns:a16="http://schemas.microsoft.com/office/drawing/2014/main" id="{FDE6B357-FE4E-454A-ACC6-B9435609850C}"/>
              </a:ext>
            </a:extLst>
          </p:cNvPr>
          <p:cNvGrpSpPr>
            <a:grpSpLocks/>
          </p:cNvGrpSpPr>
          <p:nvPr/>
        </p:nvGrpSpPr>
        <p:grpSpPr bwMode="auto">
          <a:xfrm>
            <a:off x="0" y="-82550"/>
            <a:ext cx="12192000" cy="7070725"/>
            <a:chOff x="-20638" y="-82550"/>
            <a:chExt cx="9213851" cy="7070725"/>
          </a:xfrm>
        </p:grpSpPr>
        <p:pic>
          <p:nvPicPr>
            <p:cNvPr id="454661" name="Picture 2" descr="Image result for security guard">
              <a:extLst>
                <a:ext uri="{FF2B5EF4-FFF2-40B4-BE49-F238E27FC236}">
                  <a16:creationId xmlns:a16="http://schemas.microsoft.com/office/drawing/2014/main" id="{54508A04-C7C5-4684-AA71-A1C5CE7F0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82550"/>
              <a:ext cx="38242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662" name="Picture 4" descr="https://s-media-cache-ak0.pinimg.com/236x/4d/74/88/4d7488c9fcc82264f3f8825e3c02e424.jpg">
              <a:extLst>
                <a:ext uri="{FF2B5EF4-FFF2-40B4-BE49-F238E27FC236}">
                  <a16:creationId xmlns:a16="http://schemas.microsoft.com/office/drawing/2014/main" id="{250192A7-6CCB-4B02-9CCF-0391DBB23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77788"/>
              <a:ext cx="3595687" cy="269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AutoShape 6" descr="Image result for social worker">
              <a:extLst>
                <a:ext uri="{FF2B5EF4-FFF2-40B4-BE49-F238E27FC236}">
                  <a16:creationId xmlns:a16="http://schemas.microsoft.com/office/drawing/2014/main" id="{545740D2-69CC-48A5-8A70-9E94B5BEA58C}"/>
                </a:ext>
              </a:extLst>
            </p:cNvPr>
            <p:cNvSpPr>
              <a:spLocks noChangeAspect="1" noChangeArrowheads="1"/>
            </p:cNvSpPr>
            <p:nvPr/>
          </p:nvSpPr>
          <p:spPr bwMode="auto">
            <a:xfrm>
              <a:off x="1606550" y="46974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454664" name="Picture 8" descr="http://mgahomecare.com/phxpediatrics/wp-content/uploads/sites/17/2013/08/socialworker.jpg">
              <a:extLst>
                <a:ext uri="{FF2B5EF4-FFF2-40B4-BE49-F238E27FC236}">
                  <a16:creationId xmlns:a16="http://schemas.microsoft.com/office/drawing/2014/main" id="{F687BFC0-B3B6-42DC-96A3-50C6903326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4841875"/>
              <a:ext cx="3013076"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665" name="Picture 10" descr="Image result for psychologist">
              <a:extLst>
                <a:ext uri="{FF2B5EF4-FFF2-40B4-BE49-F238E27FC236}">
                  <a16:creationId xmlns:a16="http://schemas.microsoft.com/office/drawing/2014/main" id="{DFE70C52-6216-4DAE-8EE1-DB7E567805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1463" y="4246563"/>
              <a:ext cx="3841750"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666" name="Picture 6">
              <a:extLst>
                <a:ext uri="{FF2B5EF4-FFF2-40B4-BE49-F238E27FC236}">
                  <a16:creationId xmlns:a16="http://schemas.microsoft.com/office/drawing/2014/main" id="{E3BEC05B-F29C-4E50-83B3-8357B0BE71CF}"/>
                </a:ext>
              </a:extLst>
            </p:cNvPr>
            <p:cNvPicPr>
              <a:picLocks noChangeAspect="1"/>
            </p:cNvPicPr>
            <p:nvPr/>
          </p:nvPicPr>
          <p:blipFill>
            <a:blip r:embed="rId7">
              <a:extLst>
                <a:ext uri="{28A0092B-C50C-407E-A947-70E740481C1C}">
                  <a14:useLocalDpi xmlns:a14="http://schemas.microsoft.com/office/drawing/2010/main" val="0"/>
                </a:ext>
              </a:extLst>
            </a:blip>
            <a:srcRect l="-446" r="51003"/>
            <a:stretch>
              <a:fillRect/>
            </a:stretch>
          </p:blipFill>
          <p:spPr bwMode="auto">
            <a:xfrm>
              <a:off x="3262313" y="-77788"/>
              <a:ext cx="2686050" cy="354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667" name="Picture 12" descr="http://www.thinkhealthcare.org/wp-content/uploads/2015/01/Think_Team1a.jpg">
              <a:extLst>
                <a:ext uri="{FF2B5EF4-FFF2-40B4-BE49-F238E27FC236}">
                  <a16:creationId xmlns:a16="http://schemas.microsoft.com/office/drawing/2014/main" id="{A7D679DE-425A-44B6-B2E1-303EAD4D76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41538"/>
              <a:ext cx="406558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668" name="Picture 8">
              <a:extLst>
                <a:ext uri="{FF2B5EF4-FFF2-40B4-BE49-F238E27FC236}">
                  <a16:creationId xmlns:a16="http://schemas.microsoft.com/office/drawing/2014/main" id="{74ABE132-FB79-4FAC-BFCA-9006E8DC197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57838" y="2287588"/>
              <a:ext cx="35861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4" name="AutoShape 18" descr="Image result for police">
              <a:extLst>
                <a:ext uri="{FF2B5EF4-FFF2-40B4-BE49-F238E27FC236}">
                  <a16:creationId xmlns:a16="http://schemas.microsoft.com/office/drawing/2014/main" id="{07BB9263-0E67-498C-B674-328F057FCB47}"/>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454670" name="Picture 12">
              <a:extLst>
                <a:ext uri="{FF2B5EF4-FFF2-40B4-BE49-F238E27FC236}">
                  <a16:creationId xmlns:a16="http://schemas.microsoft.com/office/drawing/2014/main" id="{E90F6526-173E-4193-ADB7-02FE0EFE289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90838" y="2941638"/>
              <a:ext cx="2679700"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671" name="Picture 26" descr="http://www.sunherald.com/latest-news/6ncb1u/picture70280707/ALTERNATES/FREE_640/0407_BILO_Greenhouse%201.jpg">
              <a:extLst>
                <a:ext uri="{FF2B5EF4-FFF2-40B4-BE49-F238E27FC236}">
                  <a16:creationId xmlns:a16="http://schemas.microsoft.com/office/drawing/2014/main" id="{FF1B38D4-381E-4A56-9F51-9B82A15D0F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4146"/>
            <a:stretch>
              <a:fillRect/>
            </a:stretch>
          </p:blipFill>
          <p:spPr bwMode="auto">
            <a:xfrm>
              <a:off x="1650365" y="1990725"/>
              <a:ext cx="584327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8089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24A1-E12F-433C-B514-70C8AEB2A596}"/>
              </a:ext>
            </a:extLst>
          </p:cNvPr>
          <p:cNvSpPr>
            <a:spLocks noGrp="1"/>
          </p:cNvSpPr>
          <p:nvPr>
            <p:ph type="title"/>
          </p:nvPr>
        </p:nvSpPr>
        <p:spPr>
          <a:xfrm>
            <a:off x="2097958" y="1950719"/>
            <a:ext cx="7996084" cy="3108820"/>
          </a:xfrm>
        </p:spPr>
        <p:txBody>
          <a:bodyPr/>
          <a:lstStyle/>
          <a:p>
            <a:pPr algn="ctr"/>
            <a:r>
              <a:rPr lang="en-US" sz="4400" dirty="0">
                <a:latin typeface="Calibri"/>
                <a:ea typeface="ヒラギノ角ゴ Pro W3" charset="-128"/>
                <a:cs typeface="Arial" panose="020B0604020202020204" pitchFamily="34" charset="0"/>
              </a:rPr>
              <a:t>What inhibits caregivers from being trauma responsive?</a:t>
            </a:r>
          </a:p>
        </p:txBody>
      </p:sp>
    </p:spTree>
    <p:extLst>
      <p:ext uri="{BB962C8B-B14F-4D97-AF65-F5344CB8AC3E}">
        <p14:creationId xmlns:p14="http://schemas.microsoft.com/office/powerpoint/2010/main" val="25602534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72618_TIC_PPTTemplate" id="{38CC006D-4352-724C-9AEB-7EAEDCEEF71C}" vid="{4AD0D2F8-C50D-CC4F-B804-B9C542BDC6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072618_TIC_PPTTemplate</Template>
  <TotalTime>86</TotalTime>
  <Words>2000</Words>
  <Application>Microsoft Office PowerPoint</Application>
  <PresentationFormat>Widescreen</PresentationFormat>
  <Paragraphs>255</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PowerPoint Presentation</vt:lpstr>
      <vt:lpstr>Responding to Crisis in a  Trauma-Informed Manner</vt:lpstr>
      <vt:lpstr>What is Trauma?</vt:lpstr>
      <vt:lpstr>Survival Mode Response</vt:lpstr>
      <vt:lpstr>What’s Sitting in the Room from Trauma</vt:lpstr>
      <vt:lpstr>We need to have…</vt:lpstr>
      <vt:lpstr>Principles of a Trauma-Informed Approach</vt:lpstr>
      <vt:lpstr>PowerPoint Presentation</vt:lpstr>
      <vt:lpstr>What inhibits caregivers from being trauma responsive?</vt:lpstr>
      <vt:lpstr>PowerPoint Presentation</vt:lpstr>
      <vt:lpstr>PowerPoint Presentation</vt:lpstr>
      <vt:lpstr>What might be causing the behavior?</vt:lpstr>
      <vt:lpstr>Strategies for preventing escalation</vt:lpstr>
      <vt:lpstr>Empathy</vt:lpstr>
      <vt:lpstr>PowerPoint Presentation</vt:lpstr>
      <vt:lpstr>PowerPoint Presentation</vt:lpstr>
      <vt:lpstr>The MI Process</vt:lpstr>
      <vt:lpstr>The Spirit of Motivational Interviewing</vt:lpstr>
      <vt:lpstr>PowerPoint Presentation</vt:lpstr>
      <vt:lpstr>Arousal Continuum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Flinspach</dc:creator>
  <cp:lastModifiedBy>Sarah Flinspach</cp:lastModifiedBy>
  <cp:revision>4</cp:revision>
  <dcterms:created xsi:type="dcterms:W3CDTF">2019-01-29T17:12:14Z</dcterms:created>
  <dcterms:modified xsi:type="dcterms:W3CDTF">2019-11-18T05:26:11Z</dcterms:modified>
</cp:coreProperties>
</file>