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5" r:id="rId1"/>
  </p:sldMasterIdLst>
  <p:notesMasterIdLst>
    <p:notesMasterId r:id="rId21"/>
  </p:notesMasterIdLst>
  <p:handoutMasterIdLst>
    <p:handoutMasterId r:id="rId22"/>
  </p:handoutMasterIdLst>
  <p:sldIdLst>
    <p:sldId id="1282" r:id="rId2"/>
    <p:sldId id="268" r:id="rId3"/>
    <p:sldId id="271" r:id="rId4"/>
    <p:sldId id="272" r:id="rId5"/>
    <p:sldId id="273" r:id="rId6"/>
    <p:sldId id="274" r:id="rId7"/>
    <p:sldId id="276" r:id="rId8"/>
    <p:sldId id="291" r:id="rId9"/>
    <p:sldId id="277" r:id="rId10"/>
    <p:sldId id="278" r:id="rId11"/>
    <p:sldId id="280" r:id="rId12"/>
    <p:sldId id="281" r:id="rId13"/>
    <p:sldId id="283" r:id="rId14"/>
    <p:sldId id="284" r:id="rId15"/>
    <p:sldId id="286" r:id="rId16"/>
    <p:sldId id="290" r:id="rId17"/>
    <p:sldId id="287" r:id="rId18"/>
    <p:sldId id="288" r:id="rId19"/>
    <p:sldId id="289" r:id="rId20"/>
  </p:sldIdLst>
  <p:sldSz cx="12192000" cy="6858000"/>
  <p:notesSz cx="6858000" cy="1952625"/>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eone" initials="LL" lastIdx="3" clrIdx="0">
    <p:extLst>
      <p:ext uri="{19B8F6BF-5375-455C-9EA6-DF929625EA0E}">
        <p15:presenceInfo xmlns:p15="http://schemas.microsoft.com/office/powerpoint/2012/main" userId="S-1-5-21-2265837169-2320977371-3061747733-8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84C6"/>
    <a:srgbClr val="2B98D3"/>
    <a:srgbClr val="4BBBEC"/>
    <a:srgbClr val="5085C8"/>
    <a:srgbClr val="B3D338"/>
    <a:srgbClr val="EA9A2D"/>
    <a:srgbClr val="649E39"/>
    <a:srgbClr val="F26822"/>
    <a:srgbClr val="E9B12B"/>
    <a:srgbClr val="CE1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E208B-2703-4B68-B0FB-6734DCD25E23}" v="2" dt="2019-11-15T13:47:11.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801" autoAdjust="0"/>
  </p:normalViewPr>
  <p:slideViewPr>
    <p:cSldViewPr snapToGrid="0" snapToObjects="1">
      <p:cViewPr varScale="1">
        <p:scale>
          <a:sx n="51" d="100"/>
          <a:sy n="51" d="100"/>
        </p:scale>
        <p:origin x="1786" y="2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F4002-0F58-44AA-8A61-4483CD593E5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5E8B98FA-3E27-4C9A-8EF9-CBFEE2B57ABD}">
      <dgm:prSet phldrT="[Text]" custT="1"/>
      <dgm:spPr/>
      <dgm:t>
        <a:bodyPr/>
        <a:lstStyle/>
        <a:p>
          <a:pPr>
            <a:buFontTx/>
            <a:buAutoNum type="arabicPeriod"/>
          </a:pPr>
          <a:r>
            <a:rPr lang="en-US" altLang="en-US" sz="2000" dirty="0">
              <a:latin typeface="+mn-lt"/>
            </a:rPr>
            <a:t>Child physical abuse </a:t>
          </a:r>
          <a:endParaRPr lang="en-US" sz="2000" dirty="0"/>
        </a:p>
      </dgm:t>
    </dgm:pt>
    <dgm:pt modelId="{606CB7A2-8F33-4AC1-B360-2224C021BB4C}" type="parTrans" cxnId="{B8D64C6E-B4F2-475B-98A6-2F9076001A4E}">
      <dgm:prSet/>
      <dgm:spPr/>
      <dgm:t>
        <a:bodyPr/>
        <a:lstStyle/>
        <a:p>
          <a:endParaRPr lang="en-US" sz="2000"/>
        </a:p>
      </dgm:t>
    </dgm:pt>
    <dgm:pt modelId="{72C37E9A-5CE6-499F-A6F6-EF30FCB91FB1}" type="sibTrans" cxnId="{B8D64C6E-B4F2-475B-98A6-2F9076001A4E}">
      <dgm:prSet/>
      <dgm:spPr/>
      <dgm:t>
        <a:bodyPr/>
        <a:lstStyle/>
        <a:p>
          <a:endParaRPr lang="en-US" sz="2000"/>
        </a:p>
      </dgm:t>
    </dgm:pt>
    <dgm:pt modelId="{0990E50B-E244-4BC5-AE59-0062232D85F3}">
      <dgm:prSet custT="1"/>
      <dgm:spPr/>
      <dgm:t>
        <a:bodyPr/>
        <a:lstStyle/>
        <a:p>
          <a:r>
            <a:rPr lang="en-US" altLang="en-US" sz="2000" dirty="0">
              <a:latin typeface="+mn-lt"/>
            </a:rPr>
            <a:t>Child sexual abuse</a:t>
          </a:r>
        </a:p>
      </dgm:t>
    </dgm:pt>
    <dgm:pt modelId="{CC273B64-FB69-4F5A-BB4E-A7CD49A0FC0A}" type="parTrans" cxnId="{8BF17616-B193-44CD-80C0-B69C6A7E1A54}">
      <dgm:prSet/>
      <dgm:spPr/>
      <dgm:t>
        <a:bodyPr/>
        <a:lstStyle/>
        <a:p>
          <a:endParaRPr lang="en-US" sz="2000"/>
        </a:p>
      </dgm:t>
    </dgm:pt>
    <dgm:pt modelId="{4DB1E0AD-9622-45AD-B7A3-0441D8780D7F}" type="sibTrans" cxnId="{8BF17616-B193-44CD-80C0-B69C6A7E1A54}">
      <dgm:prSet/>
      <dgm:spPr/>
      <dgm:t>
        <a:bodyPr/>
        <a:lstStyle/>
        <a:p>
          <a:endParaRPr lang="en-US" sz="2000"/>
        </a:p>
      </dgm:t>
    </dgm:pt>
    <dgm:pt modelId="{7BDAA60B-D67E-4473-AC46-F7D5B604F337}">
      <dgm:prSet custT="1"/>
      <dgm:spPr/>
      <dgm:t>
        <a:bodyPr/>
        <a:lstStyle/>
        <a:p>
          <a:r>
            <a:rPr lang="en-US" altLang="en-US" sz="2000" dirty="0">
              <a:latin typeface="+mn-lt"/>
            </a:rPr>
            <a:t>Child emotional abuse</a:t>
          </a:r>
        </a:p>
      </dgm:t>
    </dgm:pt>
    <dgm:pt modelId="{E5320285-8486-4700-846A-FA57199975B7}" type="parTrans" cxnId="{E557539C-7588-4D18-96BE-60638F408BC2}">
      <dgm:prSet/>
      <dgm:spPr/>
      <dgm:t>
        <a:bodyPr/>
        <a:lstStyle/>
        <a:p>
          <a:endParaRPr lang="en-US" sz="2000"/>
        </a:p>
      </dgm:t>
    </dgm:pt>
    <dgm:pt modelId="{560704FD-0676-4738-B80C-DDB3CF08121F}" type="sibTrans" cxnId="{E557539C-7588-4D18-96BE-60638F408BC2}">
      <dgm:prSet/>
      <dgm:spPr/>
      <dgm:t>
        <a:bodyPr/>
        <a:lstStyle/>
        <a:p>
          <a:endParaRPr lang="en-US" sz="2000"/>
        </a:p>
      </dgm:t>
    </dgm:pt>
    <dgm:pt modelId="{0B7860D1-A583-497F-9219-CC08F61B3D99}">
      <dgm:prSet custT="1"/>
      <dgm:spPr/>
      <dgm:t>
        <a:bodyPr/>
        <a:lstStyle/>
        <a:p>
          <a:r>
            <a:rPr lang="en-US" altLang="en-US" sz="2000" dirty="0">
              <a:latin typeface="+mn-lt"/>
            </a:rPr>
            <a:t>Physical neglect</a:t>
          </a:r>
        </a:p>
      </dgm:t>
    </dgm:pt>
    <dgm:pt modelId="{9C7F17EC-331C-4592-AD62-8ADDE4BCD413}" type="parTrans" cxnId="{8CD3082B-C92E-4CED-AB66-7845039FB186}">
      <dgm:prSet/>
      <dgm:spPr/>
      <dgm:t>
        <a:bodyPr/>
        <a:lstStyle/>
        <a:p>
          <a:endParaRPr lang="en-US" sz="2000"/>
        </a:p>
      </dgm:t>
    </dgm:pt>
    <dgm:pt modelId="{39C33683-E2DD-4DA4-82FA-789458F06480}" type="sibTrans" cxnId="{8CD3082B-C92E-4CED-AB66-7845039FB186}">
      <dgm:prSet/>
      <dgm:spPr/>
      <dgm:t>
        <a:bodyPr/>
        <a:lstStyle/>
        <a:p>
          <a:endParaRPr lang="en-US" sz="2000"/>
        </a:p>
      </dgm:t>
    </dgm:pt>
    <dgm:pt modelId="{A52F37B0-426A-4CA8-9E6E-5D07AFCE4561}">
      <dgm:prSet custT="1"/>
      <dgm:spPr/>
      <dgm:t>
        <a:bodyPr/>
        <a:lstStyle/>
        <a:p>
          <a:r>
            <a:rPr lang="en-US" altLang="en-US" sz="2000" dirty="0">
              <a:latin typeface="+mn-lt"/>
            </a:rPr>
            <a:t>Emotional neglect</a:t>
          </a:r>
        </a:p>
      </dgm:t>
    </dgm:pt>
    <dgm:pt modelId="{F3D4C9AB-CB2F-4BE9-BCAA-EEBE91D9352E}" type="parTrans" cxnId="{5BAEB7BB-86EE-446A-9488-6AF23239201D}">
      <dgm:prSet/>
      <dgm:spPr/>
      <dgm:t>
        <a:bodyPr/>
        <a:lstStyle/>
        <a:p>
          <a:endParaRPr lang="en-US" sz="2000"/>
        </a:p>
      </dgm:t>
    </dgm:pt>
    <dgm:pt modelId="{129EEE6D-9AF4-4696-9A06-ED6774FA24FA}" type="sibTrans" cxnId="{5BAEB7BB-86EE-446A-9488-6AF23239201D}">
      <dgm:prSet/>
      <dgm:spPr/>
      <dgm:t>
        <a:bodyPr/>
        <a:lstStyle/>
        <a:p>
          <a:endParaRPr lang="en-US" sz="2000"/>
        </a:p>
      </dgm:t>
    </dgm:pt>
    <dgm:pt modelId="{70BA5D48-D4A6-4171-B423-6A2F4DACECEC}">
      <dgm:prSet custT="1"/>
      <dgm:spPr/>
      <dgm:t>
        <a:bodyPr/>
        <a:lstStyle/>
        <a:p>
          <a:r>
            <a:rPr lang="en-US" altLang="en-US" sz="2000">
              <a:latin typeface="+mn-lt"/>
            </a:rPr>
            <a:t>Mentally ill, depressed or suicidal person in the home</a:t>
          </a:r>
          <a:endParaRPr lang="en-US" altLang="en-US" sz="2000" dirty="0">
            <a:latin typeface="+mn-lt"/>
          </a:endParaRPr>
        </a:p>
      </dgm:t>
    </dgm:pt>
    <dgm:pt modelId="{33CAB01F-5234-4169-9DC5-F23D4AFF9AFA}" type="parTrans" cxnId="{511F0E5B-8429-40E5-AC66-82E871C4EDB5}">
      <dgm:prSet/>
      <dgm:spPr/>
      <dgm:t>
        <a:bodyPr/>
        <a:lstStyle/>
        <a:p>
          <a:endParaRPr lang="en-US" sz="2000"/>
        </a:p>
      </dgm:t>
    </dgm:pt>
    <dgm:pt modelId="{AFDAA957-3D26-40C8-BD78-F98597C3DC81}" type="sibTrans" cxnId="{511F0E5B-8429-40E5-AC66-82E871C4EDB5}">
      <dgm:prSet/>
      <dgm:spPr/>
      <dgm:t>
        <a:bodyPr/>
        <a:lstStyle/>
        <a:p>
          <a:endParaRPr lang="en-US" sz="2000"/>
        </a:p>
      </dgm:t>
    </dgm:pt>
    <dgm:pt modelId="{01479838-72B7-4C73-A6AF-1A5F3BE7C97F}">
      <dgm:prSet custT="1"/>
      <dgm:spPr/>
      <dgm:t>
        <a:bodyPr/>
        <a:lstStyle/>
        <a:p>
          <a:r>
            <a:rPr lang="en-US" altLang="en-US" sz="2000">
              <a:latin typeface="+mn-lt"/>
            </a:rPr>
            <a:t>Drug addicted or alcoholic family member</a:t>
          </a:r>
          <a:endParaRPr lang="en-US" altLang="en-US" sz="2000" dirty="0">
            <a:latin typeface="+mn-lt"/>
          </a:endParaRPr>
        </a:p>
      </dgm:t>
    </dgm:pt>
    <dgm:pt modelId="{0D60BF0B-4386-4A09-819B-BE80FC5E907D}" type="parTrans" cxnId="{A7C007CE-9B6A-445F-B097-B560451CEE38}">
      <dgm:prSet/>
      <dgm:spPr/>
      <dgm:t>
        <a:bodyPr/>
        <a:lstStyle/>
        <a:p>
          <a:endParaRPr lang="en-US" sz="2000"/>
        </a:p>
      </dgm:t>
    </dgm:pt>
    <dgm:pt modelId="{652D054E-3D93-493B-9F72-27DFBEE4F553}" type="sibTrans" cxnId="{A7C007CE-9B6A-445F-B097-B560451CEE38}">
      <dgm:prSet/>
      <dgm:spPr/>
      <dgm:t>
        <a:bodyPr/>
        <a:lstStyle/>
        <a:p>
          <a:endParaRPr lang="en-US" sz="2000"/>
        </a:p>
      </dgm:t>
    </dgm:pt>
    <dgm:pt modelId="{FEF2AEDF-EBCA-4C27-B5CC-ACBB34CCFB7E}">
      <dgm:prSet custT="1"/>
      <dgm:spPr/>
      <dgm:t>
        <a:bodyPr/>
        <a:lstStyle/>
        <a:p>
          <a:r>
            <a:rPr lang="en-US" altLang="en-US" sz="2000" dirty="0">
              <a:latin typeface="+mn-lt"/>
            </a:rPr>
            <a:t>Witnessing domestic violence against the mother</a:t>
          </a:r>
        </a:p>
      </dgm:t>
    </dgm:pt>
    <dgm:pt modelId="{389D1FB4-BB30-4390-A8AC-E7BBC2D7CB7F}" type="parTrans" cxnId="{FD86DA54-658D-4E4A-941B-80E15B0180B8}">
      <dgm:prSet/>
      <dgm:spPr/>
      <dgm:t>
        <a:bodyPr/>
        <a:lstStyle/>
        <a:p>
          <a:endParaRPr lang="en-US" sz="2000"/>
        </a:p>
      </dgm:t>
    </dgm:pt>
    <dgm:pt modelId="{551ACFC3-B429-45D7-9AEF-6307E8AD193A}" type="sibTrans" cxnId="{FD86DA54-658D-4E4A-941B-80E15B0180B8}">
      <dgm:prSet/>
      <dgm:spPr/>
      <dgm:t>
        <a:bodyPr/>
        <a:lstStyle/>
        <a:p>
          <a:endParaRPr lang="en-US" sz="2000"/>
        </a:p>
      </dgm:t>
    </dgm:pt>
    <dgm:pt modelId="{3B206C0C-786E-43E5-956F-D76AE16E4D83}">
      <dgm:prSet custT="1"/>
      <dgm:spPr/>
      <dgm:t>
        <a:bodyPr/>
        <a:lstStyle/>
        <a:p>
          <a:r>
            <a:rPr lang="en-US" altLang="en-US" sz="2000" dirty="0">
              <a:latin typeface="+mn-lt"/>
            </a:rPr>
            <a:t>Loss of a parent to death or abandonment, including                             abandonment by divorce</a:t>
          </a:r>
        </a:p>
      </dgm:t>
    </dgm:pt>
    <dgm:pt modelId="{67D1EEF6-E3C5-4478-81AC-3D207B5B025B}" type="parTrans" cxnId="{28832501-41F3-48FF-B32D-DF6033E565B9}">
      <dgm:prSet/>
      <dgm:spPr/>
      <dgm:t>
        <a:bodyPr/>
        <a:lstStyle/>
        <a:p>
          <a:endParaRPr lang="en-US" sz="2000"/>
        </a:p>
      </dgm:t>
    </dgm:pt>
    <dgm:pt modelId="{22E6EAB2-3C16-4C5E-9F1B-1E1A8C1EFB29}" type="sibTrans" cxnId="{28832501-41F3-48FF-B32D-DF6033E565B9}">
      <dgm:prSet/>
      <dgm:spPr/>
      <dgm:t>
        <a:bodyPr/>
        <a:lstStyle/>
        <a:p>
          <a:endParaRPr lang="en-US" sz="2000"/>
        </a:p>
      </dgm:t>
    </dgm:pt>
    <dgm:pt modelId="{629D2FA6-843C-4BF5-9221-70AAA3E7EF5F}">
      <dgm:prSet custT="1"/>
      <dgm:spPr/>
      <dgm:t>
        <a:bodyPr/>
        <a:lstStyle/>
        <a:p>
          <a:r>
            <a:rPr lang="en-US" altLang="en-US" sz="2000">
              <a:latin typeface="+mn-lt"/>
            </a:rPr>
            <a:t>Incarceration of any family member</a:t>
          </a:r>
          <a:endParaRPr lang="en-US" sz="2000" dirty="0">
            <a:latin typeface="+mn-lt"/>
          </a:endParaRPr>
        </a:p>
      </dgm:t>
    </dgm:pt>
    <dgm:pt modelId="{ABA325BA-DAB2-494F-A256-6C79C20420CE}" type="parTrans" cxnId="{0B263BC6-9F2E-4E1C-9893-C6447AB6E96E}">
      <dgm:prSet/>
      <dgm:spPr/>
      <dgm:t>
        <a:bodyPr/>
        <a:lstStyle/>
        <a:p>
          <a:endParaRPr lang="en-US" sz="2000"/>
        </a:p>
      </dgm:t>
    </dgm:pt>
    <dgm:pt modelId="{F7533185-C32F-4F95-A017-0EFB5CDC8964}" type="sibTrans" cxnId="{0B263BC6-9F2E-4E1C-9893-C6447AB6E96E}">
      <dgm:prSet/>
      <dgm:spPr/>
      <dgm:t>
        <a:bodyPr/>
        <a:lstStyle/>
        <a:p>
          <a:endParaRPr lang="en-US" sz="2000"/>
        </a:p>
      </dgm:t>
    </dgm:pt>
    <dgm:pt modelId="{0965FA23-1192-4FF3-A3EE-1803F86225CA}" type="pres">
      <dgm:prSet presAssocID="{F95F4002-0F58-44AA-8A61-4483CD593E5C}" presName="diagram" presStyleCnt="0">
        <dgm:presLayoutVars>
          <dgm:dir/>
          <dgm:resizeHandles val="exact"/>
        </dgm:presLayoutVars>
      </dgm:prSet>
      <dgm:spPr/>
    </dgm:pt>
    <dgm:pt modelId="{81CC5B8C-3B90-41CD-B065-618863F18248}" type="pres">
      <dgm:prSet presAssocID="{5E8B98FA-3E27-4C9A-8EF9-CBFEE2B57ABD}" presName="node" presStyleLbl="node1" presStyleIdx="0" presStyleCnt="10">
        <dgm:presLayoutVars>
          <dgm:bulletEnabled val="1"/>
        </dgm:presLayoutVars>
      </dgm:prSet>
      <dgm:spPr/>
    </dgm:pt>
    <dgm:pt modelId="{1ECBBF55-A0CE-4D37-B384-A554A12385C1}" type="pres">
      <dgm:prSet presAssocID="{72C37E9A-5CE6-499F-A6F6-EF30FCB91FB1}" presName="sibTrans" presStyleCnt="0"/>
      <dgm:spPr/>
    </dgm:pt>
    <dgm:pt modelId="{D617C497-0EEE-4023-A742-AA6784611FEF}" type="pres">
      <dgm:prSet presAssocID="{0990E50B-E244-4BC5-AE59-0062232D85F3}" presName="node" presStyleLbl="node1" presStyleIdx="1" presStyleCnt="10">
        <dgm:presLayoutVars>
          <dgm:bulletEnabled val="1"/>
        </dgm:presLayoutVars>
      </dgm:prSet>
      <dgm:spPr/>
    </dgm:pt>
    <dgm:pt modelId="{2C05E398-7F61-4769-8FF7-D27C3BB02E4C}" type="pres">
      <dgm:prSet presAssocID="{4DB1E0AD-9622-45AD-B7A3-0441D8780D7F}" presName="sibTrans" presStyleCnt="0"/>
      <dgm:spPr/>
    </dgm:pt>
    <dgm:pt modelId="{E0F67287-C385-4190-85A9-7E8F7F6D76FC}" type="pres">
      <dgm:prSet presAssocID="{7BDAA60B-D67E-4473-AC46-F7D5B604F337}" presName="node" presStyleLbl="node1" presStyleIdx="2" presStyleCnt="10">
        <dgm:presLayoutVars>
          <dgm:bulletEnabled val="1"/>
        </dgm:presLayoutVars>
      </dgm:prSet>
      <dgm:spPr/>
    </dgm:pt>
    <dgm:pt modelId="{114F6B16-0C03-44C9-B0C6-C3A4EEBA2F07}" type="pres">
      <dgm:prSet presAssocID="{560704FD-0676-4738-B80C-DDB3CF08121F}" presName="sibTrans" presStyleCnt="0"/>
      <dgm:spPr/>
    </dgm:pt>
    <dgm:pt modelId="{5ADDA887-DAE8-4334-808F-F538E62DCE0D}" type="pres">
      <dgm:prSet presAssocID="{0B7860D1-A583-497F-9219-CC08F61B3D99}" presName="node" presStyleLbl="node1" presStyleIdx="3" presStyleCnt="10">
        <dgm:presLayoutVars>
          <dgm:bulletEnabled val="1"/>
        </dgm:presLayoutVars>
      </dgm:prSet>
      <dgm:spPr/>
    </dgm:pt>
    <dgm:pt modelId="{B6D83037-6BE9-4ED4-A9C2-C7C8E11579AD}" type="pres">
      <dgm:prSet presAssocID="{39C33683-E2DD-4DA4-82FA-789458F06480}" presName="sibTrans" presStyleCnt="0"/>
      <dgm:spPr/>
    </dgm:pt>
    <dgm:pt modelId="{2A2DE74C-E8C2-489B-8653-32456FBEED8E}" type="pres">
      <dgm:prSet presAssocID="{A52F37B0-426A-4CA8-9E6E-5D07AFCE4561}" presName="node" presStyleLbl="node1" presStyleIdx="4" presStyleCnt="10">
        <dgm:presLayoutVars>
          <dgm:bulletEnabled val="1"/>
        </dgm:presLayoutVars>
      </dgm:prSet>
      <dgm:spPr/>
    </dgm:pt>
    <dgm:pt modelId="{8C9A8978-BA26-41D2-AE97-791C88134E0A}" type="pres">
      <dgm:prSet presAssocID="{129EEE6D-9AF4-4696-9A06-ED6774FA24FA}" presName="sibTrans" presStyleCnt="0"/>
      <dgm:spPr/>
    </dgm:pt>
    <dgm:pt modelId="{0D16C729-8921-42E4-B011-54627710A131}" type="pres">
      <dgm:prSet presAssocID="{70BA5D48-D4A6-4171-B423-6A2F4DACECEC}" presName="node" presStyleLbl="node1" presStyleIdx="5" presStyleCnt="10">
        <dgm:presLayoutVars>
          <dgm:bulletEnabled val="1"/>
        </dgm:presLayoutVars>
      </dgm:prSet>
      <dgm:spPr/>
    </dgm:pt>
    <dgm:pt modelId="{CF163DFF-E904-41BA-8B33-2510BE4020BB}" type="pres">
      <dgm:prSet presAssocID="{AFDAA957-3D26-40C8-BD78-F98597C3DC81}" presName="sibTrans" presStyleCnt="0"/>
      <dgm:spPr/>
    </dgm:pt>
    <dgm:pt modelId="{0887DCA0-1ABA-437F-A9F0-C87187C223D7}" type="pres">
      <dgm:prSet presAssocID="{01479838-72B7-4C73-A6AF-1A5F3BE7C97F}" presName="node" presStyleLbl="node1" presStyleIdx="6" presStyleCnt="10">
        <dgm:presLayoutVars>
          <dgm:bulletEnabled val="1"/>
        </dgm:presLayoutVars>
      </dgm:prSet>
      <dgm:spPr/>
    </dgm:pt>
    <dgm:pt modelId="{606BD643-C8DF-4ABC-88DC-16F330C8AB0E}" type="pres">
      <dgm:prSet presAssocID="{652D054E-3D93-493B-9F72-27DFBEE4F553}" presName="sibTrans" presStyleCnt="0"/>
      <dgm:spPr/>
    </dgm:pt>
    <dgm:pt modelId="{72A41E3E-4D6A-4AAA-9720-715875BDBBB4}" type="pres">
      <dgm:prSet presAssocID="{FEF2AEDF-EBCA-4C27-B5CC-ACBB34CCFB7E}" presName="node" presStyleLbl="node1" presStyleIdx="7" presStyleCnt="10">
        <dgm:presLayoutVars>
          <dgm:bulletEnabled val="1"/>
        </dgm:presLayoutVars>
      </dgm:prSet>
      <dgm:spPr/>
    </dgm:pt>
    <dgm:pt modelId="{CB711745-4A3B-4915-A76B-E32F3CC5EA8E}" type="pres">
      <dgm:prSet presAssocID="{551ACFC3-B429-45D7-9AEF-6307E8AD193A}" presName="sibTrans" presStyleCnt="0"/>
      <dgm:spPr/>
    </dgm:pt>
    <dgm:pt modelId="{43549C83-FF62-4E02-9B26-37E35BE8D5AC}" type="pres">
      <dgm:prSet presAssocID="{3B206C0C-786E-43E5-956F-D76AE16E4D83}" presName="node" presStyleLbl="node1" presStyleIdx="8" presStyleCnt="10" custScaleY="161476">
        <dgm:presLayoutVars>
          <dgm:bulletEnabled val="1"/>
        </dgm:presLayoutVars>
      </dgm:prSet>
      <dgm:spPr/>
    </dgm:pt>
    <dgm:pt modelId="{7F53CE2B-6DFB-48CA-8F08-A41841E69E91}" type="pres">
      <dgm:prSet presAssocID="{22E6EAB2-3C16-4C5E-9F1B-1E1A8C1EFB29}" presName="sibTrans" presStyleCnt="0"/>
      <dgm:spPr/>
    </dgm:pt>
    <dgm:pt modelId="{794DD2C4-F8B6-4C98-A16E-76D0F34964C0}" type="pres">
      <dgm:prSet presAssocID="{629D2FA6-843C-4BF5-9221-70AAA3E7EF5F}" presName="node" presStyleLbl="node1" presStyleIdx="9" presStyleCnt="10">
        <dgm:presLayoutVars>
          <dgm:bulletEnabled val="1"/>
        </dgm:presLayoutVars>
      </dgm:prSet>
      <dgm:spPr/>
    </dgm:pt>
  </dgm:ptLst>
  <dgm:cxnLst>
    <dgm:cxn modelId="{28832501-41F3-48FF-B32D-DF6033E565B9}" srcId="{F95F4002-0F58-44AA-8A61-4483CD593E5C}" destId="{3B206C0C-786E-43E5-956F-D76AE16E4D83}" srcOrd="8" destOrd="0" parTransId="{67D1EEF6-E3C5-4478-81AC-3D207B5B025B}" sibTransId="{22E6EAB2-3C16-4C5E-9F1B-1E1A8C1EFB29}"/>
    <dgm:cxn modelId="{714B590B-3F16-41C7-9614-EEFA878196E3}" type="presOf" srcId="{0990E50B-E244-4BC5-AE59-0062232D85F3}" destId="{D617C497-0EEE-4023-A742-AA6784611FEF}" srcOrd="0" destOrd="0" presId="urn:microsoft.com/office/officeart/2005/8/layout/default"/>
    <dgm:cxn modelId="{8BF17616-B193-44CD-80C0-B69C6A7E1A54}" srcId="{F95F4002-0F58-44AA-8A61-4483CD593E5C}" destId="{0990E50B-E244-4BC5-AE59-0062232D85F3}" srcOrd="1" destOrd="0" parTransId="{CC273B64-FB69-4F5A-BB4E-A7CD49A0FC0A}" sibTransId="{4DB1E0AD-9622-45AD-B7A3-0441D8780D7F}"/>
    <dgm:cxn modelId="{8CD3082B-C92E-4CED-AB66-7845039FB186}" srcId="{F95F4002-0F58-44AA-8A61-4483CD593E5C}" destId="{0B7860D1-A583-497F-9219-CC08F61B3D99}" srcOrd="3" destOrd="0" parTransId="{9C7F17EC-331C-4592-AD62-8ADDE4BCD413}" sibTransId="{39C33683-E2DD-4DA4-82FA-789458F06480}"/>
    <dgm:cxn modelId="{511F0E5B-8429-40E5-AC66-82E871C4EDB5}" srcId="{F95F4002-0F58-44AA-8A61-4483CD593E5C}" destId="{70BA5D48-D4A6-4171-B423-6A2F4DACECEC}" srcOrd="5" destOrd="0" parTransId="{33CAB01F-5234-4169-9DC5-F23D4AFF9AFA}" sibTransId="{AFDAA957-3D26-40C8-BD78-F98597C3DC81}"/>
    <dgm:cxn modelId="{B8D64C6E-B4F2-475B-98A6-2F9076001A4E}" srcId="{F95F4002-0F58-44AA-8A61-4483CD593E5C}" destId="{5E8B98FA-3E27-4C9A-8EF9-CBFEE2B57ABD}" srcOrd="0" destOrd="0" parTransId="{606CB7A2-8F33-4AC1-B360-2224C021BB4C}" sibTransId="{72C37E9A-5CE6-499F-A6F6-EF30FCB91FB1}"/>
    <dgm:cxn modelId="{5A86A353-DC97-4DF5-9130-508E9E3353F7}" type="presOf" srcId="{01479838-72B7-4C73-A6AF-1A5F3BE7C97F}" destId="{0887DCA0-1ABA-437F-A9F0-C87187C223D7}" srcOrd="0" destOrd="0" presId="urn:microsoft.com/office/officeart/2005/8/layout/default"/>
    <dgm:cxn modelId="{FD86DA54-658D-4E4A-941B-80E15B0180B8}" srcId="{F95F4002-0F58-44AA-8A61-4483CD593E5C}" destId="{FEF2AEDF-EBCA-4C27-B5CC-ACBB34CCFB7E}" srcOrd="7" destOrd="0" parTransId="{389D1FB4-BB30-4390-A8AC-E7BBC2D7CB7F}" sibTransId="{551ACFC3-B429-45D7-9AEF-6307E8AD193A}"/>
    <dgm:cxn modelId="{7CFE5C77-5A50-4B78-A414-7F7AED63F5BE}" type="presOf" srcId="{FEF2AEDF-EBCA-4C27-B5CC-ACBB34CCFB7E}" destId="{72A41E3E-4D6A-4AAA-9720-715875BDBBB4}" srcOrd="0" destOrd="0" presId="urn:microsoft.com/office/officeart/2005/8/layout/default"/>
    <dgm:cxn modelId="{10F51B7D-F4B3-4DA8-BAA6-1A9FA56473C1}" type="presOf" srcId="{70BA5D48-D4A6-4171-B423-6A2F4DACECEC}" destId="{0D16C729-8921-42E4-B011-54627710A131}" srcOrd="0" destOrd="0" presId="urn:microsoft.com/office/officeart/2005/8/layout/default"/>
    <dgm:cxn modelId="{6C28367E-C9CF-448F-90B2-84D5B6561520}" type="presOf" srcId="{7BDAA60B-D67E-4473-AC46-F7D5B604F337}" destId="{E0F67287-C385-4190-85A9-7E8F7F6D76FC}" srcOrd="0" destOrd="0" presId="urn:microsoft.com/office/officeart/2005/8/layout/default"/>
    <dgm:cxn modelId="{4EF45898-70FA-457F-80B5-6489AEE79880}" type="presOf" srcId="{F95F4002-0F58-44AA-8A61-4483CD593E5C}" destId="{0965FA23-1192-4FF3-A3EE-1803F86225CA}" srcOrd="0" destOrd="0" presId="urn:microsoft.com/office/officeart/2005/8/layout/default"/>
    <dgm:cxn modelId="{E557539C-7588-4D18-96BE-60638F408BC2}" srcId="{F95F4002-0F58-44AA-8A61-4483CD593E5C}" destId="{7BDAA60B-D67E-4473-AC46-F7D5B604F337}" srcOrd="2" destOrd="0" parTransId="{E5320285-8486-4700-846A-FA57199975B7}" sibTransId="{560704FD-0676-4738-B80C-DDB3CF08121F}"/>
    <dgm:cxn modelId="{5BAEB7BB-86EE-446A-9488-6AF23239201D}" srcId="{F95F4002-0F58-44AA-8A61-4483CD593E5C}" destId="{A52F37B0-426A-4CA8-9E6E-5D07AFCE4561}" srcOrd="4" destOrd="0" parTransId="{F3D4C9AB-CB2F-4BE9-BCAA-EEBE91D9352E}" sibTransId="{129EEE6D-9AF4-4696-9A06-ED6774FA24FA}"/>
    <dgm:cxn modelId="{B91B37BC-EF72-4EC6-AB37-6001E2ED29B8}" type="presOf" srcId="{0B7860D1-A583-497F-9219-CC08F61B3D99}" destId="{5ADDA887-DAE8-4334-808F-F538E62DCE0D}" srcOrd="0" destOrd="0" presId="urn:microsoft.com/office/officeart/2005/8/layout/default"/>
    <dgm:cxn modelId="{E03E5CBD-A19D-4A8C-8B6B-8983B707F03C}" type="presOf" srcId="{5E8B98FA-3E27-4C9A-8EF9-CBFEE2B57ABD}" destId="{81CC5B8C-3B90-41CD-B065-618863F18248}" srcOrd="0" destOrd="0" presId="urn:microsoft.com/office/officeart/2005/8/layout/default"/>
    <dgm:cxn modelId="{0B263BC6-9F2E-4E1C-9893-C6447AB6E96E}" srcId="{F95F4002-0F58-44AA-8A61-4483CD593E5C}" destId="{629D2FA6-843C-4BF5-9221-70AAA3E7EF5F}" srcOrd="9" destOrd="0" parTransId="{ABA325BA-DAB2-494F-A256-6C79C20420CE}" sibTransId="{F7533185-C32F-4F95-A017-0EFB5CDC8964}"/>
    <dgm:cxn modelId="{9B1E6AC6-FC72-4B59-8E4C-C66BF3C2E581}" type="presOf" srcId="{629D2FA6-843C-4BF5-9221-70AAA3E7EF5F}" destId="{794DD2C4-F8B6-4C98-A16E-76D0F34964C0}" srcOrd="0" destOrd="0" presId="urn:microsoft.com/office/officeart/2005/8/layout/default"/>
    <dgm:cxn modelId="{A7C007CE-9B6A-445F-B097-B560451CEE38}" srcId="{F95F4002-0F58-44AA-8A61-4483CD593E5C}" destId="{01479838-72B7-4C73-A6AF-1A5F3BE7C97F}" srcOrd="6" destOrd="0" parTransId="{0D60BF0B-4386-4A09-819B-BE80FC5E907D}" sibTransId="{652D054E-3D93-493B-9F72-27DFBEE4F553}"/>
    <dgm:cxn modelId="{904731D6-ED3C-4E97-ACA6-9C7DFEFD670C}" type="presOf" srcId="{A52F37B0-426A-4CA8-9E6E-5D07AFCE4561}" destId="{2A2DE74C-E8C2-489B-8653-32456FBEED8E}" srcOrd="0" destOrd="0" presId="urn:microsoft.com/office/officeart/2005/8/layout/default"/>
    <dgm:cxn modelId="{31F0E5FB-A074-4BB8-A6F9-E9BE81947FE9}" type="presOf" srcId="{3B206C0C-786E-43E5-956F-D76AE16E4D83}" destId="{43549C83-FF62-4E02-9B26-37E35BE8D5AC}" srcOrd="0" destOrd="0" presId="urn:microsoft.com/office/officeart/2005/8/layout/default"/>
    <dgm:cxn modelId="{7BC6AA96-DFFD-4AD3-AAE7-922198821AB7}" type="presParOf" srcId="{0965FA23-1192-4FF3-A3EE-1803F86225CA}" destId="{81CC5B8C-3B90-41CD-B065-618863F18248}" srcOrd="0" destOrd="0" presId="urn:microsoft.com/office/officeart/2005/8/layout/default"/>
    <dgm:cxn modelId="{54AC72DF-2E4E-44F1-B467-B0CEC0A19F81}" type="presParOf" srcId="{0965FA23-1192-4FF3-A3EE-1803F86225CA}" destId="{1ECBBF55-A0CE-4D37-B384-A554A12385C1}" srcOrd="1" destOrd="0" presId="urn:microsoft.com/office/officeart/2005/8/layout/default"/>
    <dgm:cxn modelId="{1DC4B027-E2D4-49BC-A846-3EE806D16803}" type="presParOf" srcId="{0965FA23-1192-4FF3-A3EE-1803F86225CA}" destId="{D617C497-0EEE-4023-A742-AA6784611FEF}" srcOrd="2" destOrd="0" presId="urn:microsoft.com/office/officeart/2005/8/layout/default"/>
    <dgm:cxn modelId="{67FFC787-D4C0-4D70-9ACF-4380D412480C}" type="presParOf" srcId="{0965FA23-1192-4FF3-A3EE-1803F86225CA}" destId="{2C05E398-7F61-4769-8FF7-D27C3BB02E4C}" srcOrd="3" destOrd="0" presId="urn:microsoft.com/office/officeart/2005/8/layout/default"/>
    <dgm:cxn modelId="{59DE61C3-01AD-49DE-9DC4-8B1B35E9BB50}" type="presParOf" srcId="{0965FA23-1192-4FF3-A3EE-1803F86225CA}" destId="{E0F67287-C385-4190-85A9-7E8F7F6D76FC}" srcOrd="4" destOrd="0" presId="urn:microsoft.com/office/officeart/2005/8/layout/default"/>
    <dgm:cxn modelId="{DE4FB790-D680-4CAD-A101-8DCA079960E6}" type="presParOf" srcId="{0965FA23-1192-4FF3-A3EE-1803F86225CA}" destId="{114F6B16-0C03-44C9-B0C6-C3A4EEBA2F07}" srcOrd="5" destOrd="0" presId="urn:microsoft.com/office/officeart/2005/8/layout/default"/>
    <dgm:cxn modelId="{D2C9B61F-F4C8-4757-BFCA-700A7F85FC6A}" type="presParOf" srcId="{0965FA23-1192-4FF3-A3EE-1803F86225CA}" destId="{5ADDA887-DAE8-4334-808F-F538E62DCE0D}" srcOrd="6" destOrd="0" presId="urn:microsoft.com/office/officeart/2005/8/layout/default"/>
    <dgm:cxn modelId="{755A707D-2F06-48BB-8478-76043DF4C1C7}" type="presParOf" srcId="{0965FA23-1192-4FF3-A3EE-1803F86225CA}" destId="{B6D83037-6BE9-4ED4-A9C2-C7C8E11579AD}" srcOrd="7" destOrd="0" presId="urn:microsoft.com/office/officeart/2005/8/layout/default"/>
    <dgm:cxn modelId="{6F954087-4091-461D-A65C-EA94DB06F298}" type="presParOf" srcId="{0965FA23-1192-4FF3-A3EE-1803F86225CA}" destId="{2A2DE74C-E8C2-489B-8653-32456FBEED8E}" srcOrd="8" destOrd="0" presId="urn:microsoft.com/office/officeart/2005/8/layout/default"/>
    <dgm:cxn modelId="{D2546076-1C35-4455-B9BC-CCA5CA1BDE19}" type="presParOf" srcId="{0965FA23-1192-4FF3-A3EE-1803F86225CA}" destId="{8C9A8978-BA26-41D2-AE97-791C88134E0A}" srcOrd="9" destOrd="0" presId="urn:microsoft.com/office/officeart/2005/8/layout/default"/>
    <dgm:cxn modelId="{7F31F7AB-CD27-44BD-B992-6AF96B539B16}" type="presParOf" srcId="{0965FA23-1192-4FF3-A3EE-1803F86225CA}" destId="{0D16C729-8921-42E4-B011-54627710A131}" srcOrd="10" destOrd="0" presId="urn:microsoft.com/office/officeart/2005/8/layout/default"/>
    <dgm:cxn modelId="{32998A62-0444-4EB8-BE6A-23C5A1CC7787}" type="presParOf" srcId="{0965FA23-1192-4FF3-A3EE-1803F86225CA}" destId="{CF163DFF-E904-41BA-8B33-2510BE4020BB}" srcOrd="11" destOrd="0" presId="urn:microsoft.com/office/officeart/2005/8/layout/default"/>
    <dgm:cxn modelId="{8D293395-670F-4143-BF20-31328EFACB2A}" type="presParOf" srcId="{0965FA23-1192-4FF3-A3EE-1803F86225CA}" destId="{0887DCA0-1ABA-437F-A9F0-C87187C223D7}" srcOrd="12" destOrd="0" presId="urn:microsoft.com/office/officeart/2005/8/layout/default"/>
    <dgm:cxn modelId="{FA6431E2-15C3-4869-8F65-BB7BF45C3BC4}" type="presParOf" srcId="{0965FA23-1192-4FF3-A3EE-1803F86225CA}" destId="{606BD643-C8DF-4ABC-88DC-16F330C8AB0E}" srcOrd="13" destOrd="0" presId="urn:microsoft.com/office/officeart/2005/8/layout/default"/>
    <dgm:cxn modelId="{F94CE314-C1ED-46AE-BCBF-FC3575C18BC8}" type="presParOf" srcId="{0965FA23-1192-4FF3-A3EE-1803F86225CA}" destId="{72A41E3E-4D6A-4AAA-9720-715875BDBBB4}" srcOrd="14" destOrd="0" presId="urn:microsoft.com/office/officeart/2005/8/layout/default"/>
    <dgm:cxn modelId="{26450C0E-B951-4EF5-B14A-B3E5E9534526}" type="presParOf" srcId="{0965FA23-1192-4FF3-A3EE-1803F86225CA}" destId="{CB711745-4A3B-4915-A76B-E32F3CC5EA8E}" srcOrd="15" destOrd="0" presId="urn:microsoft.com/office/officeart/2005/8/layout/default"/>
    <dgm:cxn modelId="{89439C83-753B-4E6B-A9A9-E6CA1E8A6F0C}" type="presParOf" srcId="{0965FA23-1192-4FF3-A3EE-1803F86225CA}" destId="{43549C83-FF62-4E02-9B26-37E35BE8D5AC}" srcOrd="16" destOrd="0" presId="urn:microsoft.com/office/officeart/2005/8/layout/default"/>
    <dgm:cxn modelId="{DD451C34-908A-4FA9-9323-9CC1E73A1064}" type="presParOf" srcId="{0965FA23-1192-4FF3-A3EE-1803F86225CA}" destId="{7F53CE2B-6DFB-48CA-8F08-A41841E69E91}" srcOrd="17" destOrd="0" presId="urn:microsoft.com/office/officeart/2005/8/layout/default"/>
    <dgm:cxn modelId="{54AF817B-52CB-40AB-9C1E-EB864DD51609}" type="presParOf" srcId="{0965FA23-1192-4FF3-A3EE-1803F86225CA}" destId="{794DD2C4-F8B6-4C98-A16E-76D0F34964C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C5B8C-3B90-41CD-B065-618863F18248}">
      <dsp:nvSpPr>
        <dsp:cNvPr id="0" name=""/>
        <dsp:cNvSpPr/>
      </dsp:nvSpPr>
      <dsp:spPr>
        <a:xfrm>
          <a:off x="178264" y="1963"/>
          <a:ext cx="1913644" cy="114818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Tx/>
            <a:buNone/>
          </a:pPr>
          <a:r>
            <a:rPr lang="en-US" altLang="en-US" sz="2000" kern="1200" dirty="0">
              <a:latin typeface="+mn-lt"/>
            </a:rPr>
            <a:t>Child physical abuse </a:t>
          </a:r>
          <a:endParaRPr lang="en-US" sz="2000" kern="1200" dirty="0"/>
        </a:p>
      </dsp:txBody>
      <dsp:txXfrm>
        <a:off x="178264" y="1963"/>
        <a:ext cx="1913644" cy="1148186"/>
      </dsp:txXfrm>
    </dsp:sp>
    <dsp:sp modelId="{D617C497-0EEE-4023-A742-AA6784611FEF}">
      <dsp:nvSpPr>
        <dsp:cNvPr id="0" name=""/>
        <dsp:cNvSpPr/>
      </dsp:nvSpPr>
      <dsp:spPr>
        <a:xfrm>
          <a:off x="2283273" y="1963"/>
          <a:ext cx="1913644" cy="1148186"/>
        </a:xfrm>
        <a:prstGeom prst="rect">
          <a:avLst/>
        </a:prstGeom>
        <a:solidFill>
          <a:schemeClr val="accent4">
            <a:hueOff val="-496086"/>
            <a:satOff val="2989"/>
            <a:lumOff val="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mn-lt"/>
            </a:rPr>
            <a:t>Child sexual abuse</a:t>
          </a:r>
        </a:p>
      </dsp:txBody>
      <dsp:txXfrm>
        <a:off x="2283273" y="1963"/>
        <a:ext cx="1913644" cy="1148186"/>
      </dsp:txXfrm>
    </dsp:sp>
    <dsp:sp modelId="{E0F67287-C385-4190-85A9-7E8F7F6D76FC}">
      <dsp:nvSpPr>
        <dsp:cNvPr id="0" name=""/>
        <dsp:cNvSpPr/>
      </dsp:nvSpPr>
      <dsp:spPr>
        <a:xfrm>
          <a:off x="4388281" y="1963"/>
          <a:ext cx="1913644" cy="1148186"/>
        </a:xfrm>
        <a:prstGeom prst="rect">
          <a:avLst/>
        </a:prstGeom>
        <a:solidFill>
          <a:schemeClr val="accent4">
            <a:hueOff val="-992171"/>
            <a:satOff val="5978"/>
            <a:lumOff val="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mn-lt"/>
            </a:rPr>
            <a:t>Child emotional abuse</a:t>
          </a:r>
        </a:p>
      </dsp:txBody>
      <dsp:txXfrm>
        <a:off x="4388281" y="1963"/>
        <a:ext cx="1913644" cy="1148186"/>
      </dsp:txXfrm>
    </dsp:sp>
    <dsp:sp modelId="{5ADDA887-DAE8-4334-808F-F538E62DCE0D}">
      <dsp:nvSpPr>
        <dsp:cNvPr id="0" name=""/>
        <dsp:cNvSpPr/>
      </dsp:nvSpPr>
      <dsp:spPr>
        <a:xfrm>
          <a:off x="6493290" y="1963"/>
          <a:ext cx="1913644" cy="1148186"/>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mn-lt"/>
            </a:rPr>
            <a:t>Physical neglect</a:t>
          </a:r>
        </a:p>
      </dsp:txBody>
      <dsp:txXfrm>
        <a:off x="6493290" y="1963"/>
        <a:ext cx="1913644" cy="1148186"/>
      </dsp:txXfrm>
    </dsp:sp>
    <dsp:sp modelId="{2A2DE74C-E8C2-489B-8653-32456FBEED8E}">
      <dsp:nvSpPr>
        <dsp:cNvPr id="0" name=""/>
        <dsp:cNvSpPr/>
      </dsp:nvSpPr>
      <dsp:spPr>
        <a:xfrm>
          <a:off x="178264" y="1341514"/>
          <a:ext cx="1913644" cy="1148186"/>
        </a:xfrm>
        <a:prstGeom prst="rect">
          <a:avLst/>
        </a:prstGeom>
        <a:solidFill>
          <a:schemeClr val="accent4">
            <a:hueOff val="-1984342"/>
            <a:satOff val="11955"/>
            <a:lumOff val="9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mn-lt"/>
            </a:rPr>
            <a:t>Emotional neglect</a:t>
          </a:r>
        </a:p>
      </dsp:txBody>
      <dsp:txXfrm>
        <a:off x="178264" y="1341514"/>
        <a:ext cx="1913644" cy="1148186"/>
      </dsp:txXfrm>
    </dsp:sp>
    <dsp:sp modelId="{0D16C729-8921-42E4-B011-54627710A131}">
      <dsp:nvSpPr>
        <dsp:cNvPr id="0" name=""/>
        <dsp:cNvSpPr/>
      </dsp:nvSpPr>
      <dsp:spPr>
        <a:xfrm>
          <a:off x="2283273" y="1341514"/>
          <a:ext cx="1913644" cy="1148186"/>
        </a:xfrm>
        <a:prstGeom prst="rect">
          <a:avLst/>
        </a:prstGeom>
        <a:solidFill>
          <a:schemeClr val="accent4">
            <a:hueOff val="-2480428"/>
            <a:satOff val="14944"/>
            <a:lumOff val="1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a:latin typeface="+mn-lt"/>
            </a:rPr>
            <a:t>Mentally ill, depressed or suicidal person in the home</a:t>
          </a:r>
          <a:endParaRPr lang="en-US" altLang="en-US" sz="2000" kern="1200" dirty="0">
            <a:latin typeface="+mn-lt"/>
          </a:endParaRPr>
        </a:p>
      </dsp:txBody>
      <dsp:txXfrm>
        <a:off x="2283273" y="1341514"/>
        <a:ext cx="1913644" cy="1148186"/>
      </dsp:txXfrm>
    </dsp:sp>
    <dsp:sp modelId="{0887DCA0-1ABA-437F-A9F0-C87187C223D7}">
      <dsp:nvSpPr>
        <dsp:cNvPr id="0" name=""/>
        <dsp:cNvSpPr/>
      </dsp:nvSpPr>
      <dsp:spPr>
        <a:xfrm>
          <a:off x="4388281" y="1341514"/>
          <a:ext cx="1913644" cy="1148186"/>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a:latin typeface="+mn-lt"/>
            </a:rPr>
            <a:t>Drug addicted or alcoholic family member</a:t>
          </a:r>
          <a:endParaRPr lang="en-US" altLang="en-US" sz="2000" kern="1200" dirty="0">
            <a:latin typeface="+mn-lt"/>
          </a:endParaRPr>
        </a:p>
      </dsp:txBody>
      <dsp:txXfrm>
        <a:off x="4388281" y="1341514"/>
        <a:ext cx="1913644" cy="1148186"/>
      </dsp:txXfrm>
    </dsp:sp>
    <dsp:sp modelId="{72A41E3E-4D6A-4AAA-9720-715875BDBBB4}">
      <dsp:nvSpPr>
        <dsp:cNvPr id="0" name=""/>
        <dsp:cNvSpPr/>
      </dsp:nvSpPr>
      <dsp:spPr>
        <a:xfrm>
          <a:off x="6493290" y="1341514"/>
          <a:ext cx="1913644" cy="1148186"/>
        </a:xfrm>
        <a:prstGeom prst="rect">
          <a:avLst/>
        </a:prstGeom>
        <a:solidFill>
          <a:schemeClr val="accent4">
            <a:hueOff val="-3472599"/>
            <a:satOff val="20921"/>
            <a:lumOff val="1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mn-lt"/>
            </a:rPr>
            <a:t>Witnessing domestic violence against the mother</a:t>
          </a:r>
        </a:p>
      </dsp:txBody>
      <dsp:txXfrm>
        <a:off x="6493290" y="1341514"/>
        <a:ext cx="1913644" cy="1148186"/>
      </dsp:txXfrm>
    </dsp:sp>
    <dsp:sp modelId="{43549C83-FF62-4E02-9B26-37E35BE8D5AC}">
      <dsp:nvSpPr>
        <dsp:cNvPr id="0" name=""/>
        <dsp:cNvSpPr/>
      </dsp:nvSpPr>
      <dsp:spPr>
        <a:xfrm>
          <a:off x="2283273" y="2681065"/>
          <a:ext cx="1913644" cy="1854045"/>
        </a:xfrm>
        <a:prstGeom prst="rect">
          <a:avLst/>
        </a:prstGeom>
        <a:solidFill>
          <a:schemeClr val="accent4">
            <a:hueOff val="-3968684"/>
            <a:satOff val="23910"/>
            <a:lumOff val="19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mn-lt"/>
            </a:rPr>
            <a:t>Loss of a parent to death or abandonment, including                             abandonment by divorce</a:t>
          </a:r>
        </a:p>
      </dsp:txBody>
      <dsp:txXfrm>
        <a:off x="2283273" y="2681065"/>
        <a:ext cx="1913644" cy="1854045"/>
      </dsp:txXfrm>
    </dsp:sp>
    <dsp:sp modelId="{794DD2C4-F8B6-4C98-A16E-76D0F34964C0}">
      <dsp:nvSpPr>
        <dsp:cNvPr id="0" name=""/>
        <dsp:cNvSpPr/>
      </dsp:nvSpPr>
      <dsp:spPr>
        <a:xfrm>
          <a:off x="4388281" y="3033995"/>
          <a:ext cx="1913644" cy="114818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en-US" sz="2000" kern="1200">
              <a:latin typeface="+mn-lt"/>
            </a:rPr>
            <a:t>Incarceration of any family member</a:t>
          </a:r>
          <a:endParaRPr lang="en-US" sz="2000" kern="1200" dirty="0">
            <a:latin typeface="+mn-lt"/>
          </a:endParaRPr>
        </a:p>
      </dsp:txBody>
      <dsp:txXfrm>
        <a:off x="4388281" y="3033995"/>
        <a:ext cx="1913644" cy="11481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1A5F-F303-4DCF-98B0-E6209888ED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B16897-A852-4162-9646-A0F017D002F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0A7E1B9-3EED-C44C-82AF-80CB9612D9BC}" type="datetimeFigureOut">
              <a:rPr lang="en-US" altLang="en-US"/>
              <a:pPr>
                <a:defRPr/>
              </a:pPr>
              <a:t>11/17/2019</a:t>
            </a:fld>
            <a:endParaRPr lang="en-US" altLang="en-US"/>
          </a:p>
        </p:txBody>
      </p:sp>
      <p:sp>
        <p:nvSpPr>
          <p:cNvPr id="4" name="Footer Placeholder 3">
            <a:extLst>
              <a:ext uri="{FF2B5EF4-FFF2-40B4-BE49-F238E27FC236}">
                <a16:creationId xmlns:a16="http://schemas.microsoft.com/office/drawing/2014/main" id="{B543DDF5-17CE-4A54-BB03-3F67DD4EF6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90B43C-5918-44E4-8666-3C9A7B70878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9F32CFC0-7D48-B944-9802-2BF7AE744E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8B6D9-399E-4DE4-B000-A8521CAA34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28D3132-CD49-4B1B-BB3F-DF8E4B98FE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AADE3690-CBB4-A648-9E93-0EC905B0F65F}" type="datetimeFigureOut">
              <a:rPr lang="en-US" altLang="en-US"/>
              <a:pPr>
                <a:defRPr/>
              </a:pPr>
              <a:t>11/17/2019</a:t>
            </a:fld>
            <a:endParaRPr lang="en-US" altLang="en-US"/>
          </a:p>
        </p:txBody>
      </p:sp>
      <p:sp>
        <p:nvSpPr>
          <p:cNvPr id="4" name="Slide Image Placeholder 3">
            <a:extLst>
              <a:ext uri="{FF2B5EF4-FFF2-40B4-BE49-F238E27FC236}">
                <a16:creationId xmlns:a16="http://schemas.microsoft.com/office/drawing/2014/main" id="{E9B43E65-E836-480A-A3CB-0F6D3F7D4F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305222-0DD2-462A-A2A0-271A8C41AA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B8316B-A6FA-4063-A7C1-5D815AB527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1E407DA-525D-4404-8836-42CE896F19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7F08EFB2-7EAA-F84C-B560-BDB523F4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a:extLst>
              <a:ext uri="{FF2B5EF4-FFF2-40B4-BE49-F238E27FC236}">
                <a16:creationId xmlns:a16="http://schemas.microsoft.com/office/drawing/2014/main" id="{404C3627-ECF6-4DFB-83B8-A833654B8A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a:extLst>
              <a:ext uri="{FF2B5EF4-FFF2-40B4-BE49-F238E27FC236}">
                <a16:creationId xmlns:a16="http://schemas.microsoft.com/office/drawing/2014/main" id="{643D28A8-C596-444A-91ED-370C2EABBA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solidFill>
                  <a:srgbClr val="FF0000"/>
                </a:solidFill>
                <a:ea typeface="MS PGothic"/>
                <a:cs typeface="Calibri"/>
              </a:rPr>
              <a:t>In the mid-1990s the Center for Disease Control and Prevention and Kaiser Permanente partnered to do a study.</a:t>
            </a:r>
            <a:r>
              <a:rPr lang="en-US" altLang="en-US" dirty="0">
                <a:solidFill>
                  <a:srgbClr val="FF0000"/>
                </a:solidFill>
                <a:ea typeface="MS PGothic"/>
                <a:cs typeface="Calibri"/>
              </a:rPr>
              <a:t> </a:t>
            </a:r>
            <a:r>
              <a:rPr lang="en-US" altLang="en-US" b="0" dirty="0">
                <a:solidFill>
                  <a:srgbClr val="FF0000"/>
                </a:solidFill>
                <a:ea typeface="MS PGothic"/>
                <a:cs typeface="Calibri"/>
              </a:rPr>
              <a:t> They screened over 17000 adults, mostly middle-class, college-educated, employed, Caucasians, for 10 adverse childhood experiences also called ACEs before the age of 18.</a:t>
            </a:r>
            <a:r>
              <a:rPr lang="en-US" altLang="en-US" dirty="0">
                <a:solidFill>
                  <a:srgbClr val="FF0000"/>
                </a:solidFill>
                <a:ea typeface="MS PGothic"/>
                <a:cs typeface="Calibri"/>
              </a:rPr>
              <a:t> </a:t>
            </a:r>
            <a:r>
              <a:rPr lang="en-US" altLang="en-US" b="0" dirty="0">
                <a:solidFill>
                  <a:srgbClr val="FF0000"/>
                </a:solidFill>
                <a:ea typeface="MS PGothic"/>
                <a:cs typeface="Calibri"/>
              </a:rPr>
              <a:t> They were looking to see if there was a correlation between these childhood experiences and the negative health outcomes that they were seeing in their population.</a:t>
            </a:r>
            <a:r>
              <a:rPr lang="en-US" altLang="en-US" dirty="0">
                <a:solidFill>
                  <a:srgbClr val="FF0000"/>
                </a:solidFill>
                <a:ea typeface="MS PGothic"/>
                <a:cs typeface="Calibri"/>
              </a:rPr>
              <a:t> </a:t>
            </a:r>
            <a:r>
              <a:rPr lang="en-US" altLang="en-US" b="0" dirty="0">
                <a:solidFill>
                  <a:srgbClr val="FF0000"/>
                </a:solidFill>
                <a:ea typeface="MS PGothic"/>
                <a:cs typeface="Calibri"/>
              </a:rPr>
              <a:t> What they found was that almost 67% of the individuals screened had experienced at least one ACE and over 20% had experienced three </a:t>
            </a:r>
            <a:r>
              <a:rPr lang="en-US" altLang="en-US" dirty="0">
                <a:solidFill>
                  <a:srgbClr val="FF0000"/>
                </a:solidFill>
                <a:ea typeface="MS PGothic"/>
                <a:cs typeface="Calibri"/>
              </a:rPr>
              <a:t>or</a:t>
            </a:r>
            <a:r>
              <a:rPr lang="en-US" altLang="en-US" b="0" dirty="0">
                <a:solidFill>
                  <a:srgbClr val="FF0000"/>
                </a:solidFill>
                <a:ea typeface="MS PGothic"/>
                <a:cs typeface="Calibri"/>
              </a:rPr>
              <a:t> more ACEs before the age of 18</a:t>
            </a:r>
            <a:r>
              <a:rPr lang="en-US" altLang="en-US" b="1" dirty="0">
                <a:solidFill>
                  <a:srgbClr val="FF0000"/>
                </a:solidFill>
                <a:ea typeface="MS PGothic"/>
                <a:cs typeface="Calibri"/>
              </a:rPr>
              <a:t>.</a:t>
            </a:r>
          </a:p>
        </p:txBody>
      </p:sp>
      <p:sp>
        <p:nvSpPr>
          <p:cNvPr id="28676" name="Slide Number Placeholder 3">
            <a:extLst>
              <a:ext uri="{FF2B5EF4-FFF2-40B4-BE49-F238E27FC236}">
                <a16:creationId xmlns:a16="http://schemas.microsoft.com/office/drawing/2014/main" id="{8BFE3EE7-73C1-4565-8768-860FC5C3B97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1F0B21CA-69A1-4EA5-B641-02EE3CFBD419}" type="slidenum">
              <a:rPr kumimoji="0" lang="en-US" sz="1800" b="0" i="0" u="none" strike="noStrike" kern="0" cap="none" spc="0" normalizeH="0" baseline="0" noProof="0">
                <a:ln>
                  <a:noFill/>
                </a:ln>
                <a:solidFill>
                  <a:prstClr val="black"/>
                </a:solidFill>
                <a:effectLst/>
                <a:uLnTx/>
                <a:uFillTx/>
                <a:latin typeface="Verdana" charset="0"/>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Verdana" charset="0"/>
              <a:ea typeface="ＭＳ Ｐゴシック" charset="0"/>
            </a:endParaRPr>
          </a:p>
        </p:txBody>
      </p:sp>
    </p:spTree>
    <p:extLst>
      <p:ext uri="{BB962C8B-B14F-4D97-AF65-F5344CB8AC3E}">
        <p14:creationId xmlns:p14="http://schemas.microsoft.com/office/powerpoint/2010/main" val="74762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a:extLst>
              <a:ext uri="{FF2B5EF4-FFF2-40B4-BE49-F238E27FC236}">
                <a16:creationId xmlns:a16="http://schemas.microsoft.com/office/drawing/2014/main" id="{D7AFD63F-FFB9-4A2C-AA3A-30DD5DF8D2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a:extLst>
              <a:ext uri="{FF2B5EF4-FFF2-40B4-BE49-F238E27FC236}">
                <a16:creationId xmlns:a16="http://schemas.microsoft.com/office/drawing/2014/main" id="{0B3B3579-4102-47E0-B0A5-0D15BEB84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Some version of this statement is, unfortunately, a heartbreakingly common thought often expressed by someone coping with addiction. It is also heartbreakingly common among those with unresolved trauma. Research continues to show that both trauma and addiction create an internal war fueling physical, psychological, emotional, and spiritual chaos. When trauma and addiction intersect, a person becomes tangled in a self-perpetuating cycle that must be fully and holistically addressed in order to allow healing from such pain and discord.</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D7F9916B-BBD3-4631-BD9C-3F5F014B0F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9BF3D-53B6-4E12-83D3-0A91026F1B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9507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a:extLst>
              <a:ext uri="{FF2B5EF4-FFF2-40B4-BE49-F238E27FC236}">
                <a16:creationId xmlns:a16="http://schemas.microsoft.com/office/drawing/2014/main" id="{092348C2-0F23-45AB-8AED-3B8F14B076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a:extLst>
              <a:ext uri="{FF2B5EF4-FFF2-40B4-BE49-F238E27FC236}">
                <a16:creationId xmlns:a16="http://schemas.microsoft.com/office/drawing/2014/main" id="{AE488B76-332C-4ADC-915C-673F0A94ED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Trauma as a risk factor for substance abuse </a:t>
            </a:r>
            <a:r>
              <a:rPr lang="en-US" altLang="en-US" dirty="0"/>
              <a:t>According to the self-medication hypothesis of substance abuse, people develop substance abuse problems in an attempt to manage distress associated with the effects of trauma exposure and traumatic stress symptoms. </a:t>
            </a:r>
          </a:p>
          <a:p>
            <a:endParaRPr lang="en-US" altLang="en-US" dirty="0"/>
          </a:p>
          <a:p>
            <a:r>
              <a:rPr lang="en-US" altLang="en-US" b="1" dirty="0"/>
              <a:t>Substance abuse as a risk factor for trauma </a:t>
            </a:r>
            <a:r>
              <a:rPr lang="en-US" altLang="en-US" dirty="0"/>
              <a:t>Numerous epidemiological studies have found that, for many adolescents (45%–66%), substance use disorders precede the onset of trauma exposure.</a:t>
            </a:r>
          </a:p>
          <a:p>
            <a:endParaRPr lang="en-US" altLang="en-US" dirty="0"/>
          </a:p>
          <a:p>
            <a:r>
              <a:rPr lang="en-US" altLang="en-US" dirty="0"/>
              <a:t>Trauma may cause an individual to develop an addiction that relieves intense feelings and pain, and individuals who are abusing substances may more often put themselves in harms way which leads to increased incidences of trauma.  </a:t>
            </a:r>
          </a:p>
          <a:p>
            <a:r>
              <a:rPr lang="en-US" altLang="en-US" dirty="0"/>
              <a:t>To more fully explore this link between trauma and addiction, it can be helpful to first develop a working definition of what constitutes addiction and trauma.  What is your definition of addiction? </a:t>
            </a:r>
          </a:p>
          <a:p>
            <a:endParaRPr lang="en-US" altLang="en-US" dirty="0"/>
          </a:p>
          <a:p>
            <a:endParaRPr lang="en-US" altLang="en-US" dirty="0"/>
          </a:p>
          <a:p>
            <a:endParaRPr lang="en-US" altLang="en-US" dirty="0"/>
          </a:p>
        </p:txBody>
      </p:sp>
      <p:sp>
        <p:nvSpPr>
          <p:cNvPr id="356356" name="Slide Number Placeholder 3">
            <a:extLst>
              <a:ext uri="{FF2B5EF4-FFF2-40B4-BE49-F238E27FC236}">
                <a16:creationId xmlns:a16="http://schemas.microsoft.com/office/drawing/2014/main" id="{0862D070-2ED9-4BC0-92D8-D99C139B6F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238" indent="-290513">
              <a:defRPr>
                <a:solidFill>
                  <a:schemeClr val="tx1"/>
                </a:solidFill>
                <a:latin typeface="Calibri" panose="020F0502020204030204" pitchFamily="34" charset="0"/>
                <a:cs typeface="Arial" panose="020B0604020202020204" pitchFamily="34" charset="0"/>
              </a:defRPr>
            </a:lvl2pPr>
            <a:lvl3pPr marL="1165225" indent="-231775">
              <a:defRPr>
                <a:solidFill>
                  <a:schemeClr val="tx1"/>
                </a:solidFill>
                <a:latin typeface="Calibri" panose="020F0502020204030204" pitchFamily="34" charset="0"/>
                <a:cs typeface="Arial" panose="020B0604020202020204" pitchFamily="34" charset="0"/>
              </a:defRPr>
            </a:lvl3pPr>
            <a:lvl4pPr marL="1631950" indent="-231775">
              <a:defRPr>
                <a:solidFill>
                  <a:schemeClr val="tx1"/>
                </a:solidFill>
                <a:latin typeface="Calibri" panose="020F0502020204030204" pitchFamily="34" charset="0"/>
                <a:cs typeface="Arial" panose="020B0604020202020204" pitchFamily="34" charset="0"/>
              </a:defRPr>
            </a:lvl4pPr>
            <a:lvl5pPr marL="2098675" indent="-231775">
              <a:defRPr>
                <a:solidFill>
                  <a:schemeClr val="tx1"/>
                </a:solidFill>
                <a:latin typeface="Calibri" panose="020F0502020204030204" pitchFamily="34" charset="0"/>
                <a:cs typeface="Arial" panose="020B0604020202020204" pitchFamily="34" charset="0"/>
              </a:defRPr>
            </a:lvl5pPr>
            <a:lvl6pPr marL="2555875" indent="-231775"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3075" indent="-231775"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70275" indent="-231775"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7475" indent="-231775"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D510FC1-83FA-4587-8763-277AEAF5BCF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840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a:extLst>
              <a:ext uri="{FF2B5EF4-FFF2-40B4-BE49-F238E27FC236}">
                <a16:creationId xmlns:a16="http://schemas.microsoft.com/office/drawing/2014/main" id="{CC5706AF-2832-45CA-8E82-BCE7FC3806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a:extLst>
              <a:ext uri="{FF2B5EF4-FFF2-40B4-BE49-F238E27FC236}">
                <a16:creationId xmlns:a16="http://schemas.microsoft.com/office/drawing/2014/main" id="{CCDE963C-513B-4E25-9D66-7D4005F779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358404" name="Slide Number Placeholder 3">
            <a:extLst>
              <a:ext uri="{FF2B5EF4-FFF2-40B4-BE49-F238E27FC236}">
                <a16:creationId xmlns:a16="http://schemas.microsoft.com/office/drawing/2014/main" id="{10DB9B24-6C0B-4FF8-AAF8-8DA8533C4F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D45907D-6FF7-4902-A5A0-2667C8CC0B9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4174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a:extLst>
              <a:ext uri="{FF2B5EF4-FFF2-40B4-BE49-F238E27FC236}">
                <a16:creationId xmlns:a16="http://schemas.microsoft.com/office/drawing/2014/main" id="{3F53712C-F180-4B8A-BAF4-136C141D4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a:extLst>
              <a:ext uri="{FF2B5EF4-FFF2-40B4-BE49-F238E27FC236}">
                <a16:creationId xmlns:a16="http://schemas.microsoft.com/office/drawing/2014/main" id="{F8E52F77-A0EE-495B-B75D-997385FB02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n-US" altLang="en-US" b="0" dirty="0"/>
          </a:p>
          <a:p>
            <a:pPr defTabSz="914400" eaLnBrk="1" hangingPunct="1">
              <a:spcBef>
                <a:spcPct val="0"/>
              </a:spcBef>
            </a:pPr>
            <a:endParaRPr lang="en-US" altLang="en-US" b="0" dirty="0"/>
          </a:p>
          <a:p>
            <a:pPr defTabSz="914400"/>
            <a:endParaRPr lang="en-US" altLang="en-US" dirty="0"/>
          </a:p>
        </p:txBody>
      </p:sp>
      <p:sp>
        <p:nvSpPr>
          <p:cNvPr id="4" name="Slide Number Placeholder 3">
            <a:extLst>
              <a:ext uri="{FF2B5EF4-FFF2-40B4-BE49-F238E27FC236}">
                <a16:creationId xmlns:a16="http://schemas.microsoft.com/office/drawing/2014/main" id="{2296903A-A9ED-42F3-BEA2-C6D4CD2E4D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E8B06-ACD1-418B-8CB4-3A0C60EACB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97793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6600"/>
                </a:solidFill>
                <a:effectLst/>
                <a:uLnTx/>
                <a:uFillTx/>
                <a:latin typeface="+mn-lt"/>
                <a:ea typeface="+mn-ea"/>
                <a:cs typeface="Arial"/>
              </a:rPr>
              <a:t>Shame is the intensely painful feeling or experience of believing that we are flawed and therefore unworthy of love and belonging – something we’ve experienced, done, or failed to do makes us unworthy of connection.    </a:t>
            </a:r>
            <a:r>
              <a:rPr kumimoji="0" lang="en-US" sz="1200" b="0" i="1" u="none" strike="noStrike" kern="1200" cap="none" spc="0" normalizeH="0" baseline="0" noProof="0" dirty="0" err="1">
                <a:ln>
                  <a:noFill/>
                </a:ln>
                <a:solidFill>
                  <a:srgbClr val="336600"/>
                </a:solidFill>
                <a:effectLst/>
                <a:uLnTx/>
                <a:uFillTx/>
                <a:latin typeface="+mn-lt"/>
                <a:ea typeface="+mn-ea"/>
                <a:cs typeface="Arial"/>
              </a:rPr>
              <a:t>Brene</a:t>
            </a:r>
            <a:r>
              <a:rPr kumimoji="0" lang="en-US" sz="1200" b="0" i="1" u="none" strike="noStrike" kern="1200" cap="none" spc="0" normalizeH="0" baseline="0" noProof="0" dirty="0">
                <a:ln>
                  <a:noFill/>
                </a:ln>
                <a:solidFill>
                  <a:srgbClr val="336600"/>
                </a:solidFill>
                <a:effectLst/>
                <a:uLnTx/>
                <a:uFillTx/>
                <a:latin typeface="+mn-lt"/>
                <a:ea typeface="+mn-ea"/>
                <a:cs typeface="Arial"/>
              </a:rPr>
              <a:t> Brown</a:t>
            </a:r>
          </a:p>
          <a:p>
            <a:endParaRPr lang="en-US" dirty="0"/>
          </a:p>
        </p:txBody>
      </p:sp>
      <p:sp>
        <p:nvSpPr>
          <p:cNvPr id="4" name="Slide Number Placeholder 3"/>
          <p:cNvSpPr>
            <a:spLocks noGrp="1"/>
          </p:cNvSpPr>
          <p:nvPr>
            <p:ph type="sldNum" sz="quarter" idx="10"/>
          </p:nvPr>
        </p:nvSpPr>
        <p:spPr/>
        <p:txBody>
          <a:bodyPr/>
          <a:lstStyle/>
          <a:p>
            <a:fld id="{3EDF648C-4B2D-4DE1-8C35-8DAA726D439D}" type="slidenum">
              <a:rPr lang="en-US" smtClean="0"/>
              <a:t>15</a:t>
            </a:fld>
            <a:endParaRPr lang="en-US"/>
          </a:p>
        </p:txBody>
      </p:sp>
    </p:spTree>
    <p:extLst>
      <p:ext uri="{BB962C8B-B14F-4D97-AF65-F5344CB8AC3E}">
        <p14:creationId xmlns:p14="http://schemas.microsoft.com/office/powerpoint/2010/main" val="2703642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a:extLst>
              <a:ext uri="{FF2B5EF4-FFF2-40B4-BE49-F238E27FC236}">
                <a16:creationId xmlns:a16="http://schemas.microsoft.com/office/drawing/2014/main" id="{A4E03E1B-6EE7-48C8-93B4-F136031778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CCD90BA-C208-4A0C-96F3-C159291DD323}"/>
              </a:ext>
            </a:extLst>
          </p:cNvPr>
          <p:cNvSpPr>
            <a:spLocks noGrp="1"/>
          </p:cNvSpPr>
          <p:nvPr>
            <p:ph type="body" idx="1"/>
          </p:nvPr>
        </p:nvSpPr>
        <p:spPr/>
        <p:txBody>
          <a:bodyPr/>
          <a:lstStyle/>
          <a:p>
            <a:pPr>
              <a:defRPr/>
            </a:pPr>
            <a:r>
              <a:rPr lang="en-US" dirty="0"/>
              <a:t>As a note, we are moving away from using the term “addict”, but instead using terminology such as “an individual who experiences addiction.”  We leave this quote as is, but it is important to note the term “addict” can be unhelpful.</a:t>
            </a:r>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1F73DE8C-6D72-482A-9397-E9A4975A79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DFF4E-633A-42A6-867F-389195AA41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2416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a:extLst>
              <a:ext uri="{FF2B5EF4-FFF2-40B4-BE49-F238E27FC236}">
                <a16:creationId xmlns:a16="http://schemas.microsoft.com/office/drawing/2014/main" id="{902A8302-6339-456A-8126-84D9843A76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a:extLst>
              <a:ext uri="{FF2B5EF4-FFF2-40B4-BE49-F238E27FC236}">
                <a16:creationId xmlns:a16="http://schemas.microsoft.com/office/drawing/2014/main" id="{054E5041-982A-49E5-A910-9611C42E8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133DB409-47A2-4CEC-827C-FA7801CBB7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288BA-172B-4F9C-97B2-E7AE49316F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6142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a:extLst>
              <a:ext uri="{FF2B5EF4-FFF2-40B4-BE49-F238E27FC236}">
                <a16:creationId xmlns:a16="http://schemas.microsoft.com/office/drawing/2014/main" id="{0381C51F-CAF9-4844-A354-045624DA3C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a:extLst>
              <a:ext uri="{FF2B5EF4-FFF2-40B4-BE49-F238E27FC236}">
                <a16:creationId xmlns:a16="http://schemas.microsoft.com/office/drawing/2014/main" id="{BAFA442B-860B-4180-83C9-545165B147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are now going to watch a video that gives a different perspective of addictions. </a:t>
            </a:r>
          </a:p>
          <a:p>
            <a:endParaRPr lang="en-US" altLang="en-US" dirty="0"/>
          </a:p>
          <a:p>
            <a:r>
              <a:rPr lang="en-US" altLang="en-US" dirty="0"/>
              <a:t>Thoughts?  What do you think about his perspective?</a:t>
            </a:r>
          </a:p>
          <a:p>
            <a:endParaRPr lang="en-US" altLang="en-US" dirty="0"/>
          </a:p>
          <a:p>
            <a:r>
              <a:rPr lang="en-US" altLang="en-US" dirty="0"/>
              <a:t>https://www.youtube.com/watch?v=PY9DcIMGxMs</a:t>
            </a:r>
          </a:p>
          <a:p>
            <a:endParaRPr lang="en-US" altLang="en-US" dirty="0"/>
          </a:p>
        </p:txBody>
      </p:sp>
      <p:sp>
        <p:nvSpPr>
          <p:cNvPr id="368644" name="Slide Number Placeholder 3">
            <a:extLst>
              <a:ext uri="{FF2B5EF4-FFF2-40B4-BE49-F238E27FC236}">
                <a16:creationId xmlns:a16="http://schemas.microsoft.com/office/drawing/2014/main" id="{0765939D-D9DF-44E3-88BD-22B96B232E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7D7A0F6-D44C-4BFF-B47F-6CB105D4F19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8418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1CCFC23E-F48D-444C-A149-F32EE230D0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a:extLst>
              <a:ext uri="{FF2B5EF4-FFF2-40B4-BE49-F238E27FC236}">
                <a16:creationId xmlns:a16="http://schemas.microsoft.com/office/drawing/2014/main" id="{BC319F2B-EC53-4723-927B-4358181B80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
        <p:nvSpPr>
          <p:cNvPr id="308228" name="Slide Number Placeholder 3">
            <a:extLst>
              <a:ext uri="{FF2B5EF4-FFF2-40B4-BE49-F238E27FC236}">
                <a16:creationId xmlns:a16="http://schemas.microsoft.com/office/drawing/2014/main" id="{871758DE-0458-49E6-91D5-73159CF184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2A1FE83-8431-49C1-BA12-A74A1FEE1AE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9703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06FA6896-E003-431B-BD02-E45F9D7374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B943F03-2CEC-485D-BB8F-7A55727622C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310275" name="Rectangle 2">
            <a:extLst>
              <a:ext uri="{FF2B5EF4-FFF2-40B4-BE49-F238E27FC236}">
                <a16:creationId xmlns:a16="http://schemas.microsoft.com/office/drawing/2014/main" id="{8E06D05A-9A94-4E7A-B6A5-6D6704E017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5">
            <a:extLst>
              <a:ext uri="{FF2B5EF4-FFF2-40B4-BE49-F238E27FC236}">
                <a16:creationId xmlns:a16="http://schemas.microsoft.com/office/drawing/2014/main" id="{888BE6E0-77C4-4439-AF1D-A605BA956FBA}"/>
              </a:ext>
            </a:extLst>
          </p:cNvPr>
          <p:cNvSpPr>
            <a:spLocks noGrp="1" noChangeArrowheads="1"/>
          </p:cNvSpPr>
          <p:nvPr>
            <p:ph type="body" idx="1"/>
          </p:nvPr>
        </p:nvSpPr>
        <p:spPr>
          <a:ln/>
        </p:spPr>
        <p:txBody>
          <a:bodyPr/>
          <a:lstStyle/>
          <a:p>
            <a:pPr eaLnBrk="1" fontAlgn="auto" hangingPunct="1">
              <a:spcBef>
                <a:spcPts val="0"/>
              </a:spcBef>
              <a:spcAft>
                <a:spcPts val="597"/>
              </a:spcAft>
              <a:tabLst>
                <a:tab pos="228502" algn="l"/>
              </a:tabLst>
              <a:defRPr/>
            </a:pPr>
            <a:r>
              <a:rPr lang="en-US" dirty="0">
                <a:ea typeface="MS PGothic"/>
                <a:cs typeface="Calibri"/>
              </a:rPr>
              <a:t>What the ACE Study found is there is a dose-response relationship between the ACE score and many health outcomes across the lifespan, including smoking, obesity and heart disease.  The more adverse events in childhood, the more the chance of poor health outcomes in adulthood.  If you give your car a bigger dose of gas, you can drive more miles.  When the population has a bigger dose of adverse childhood experience, there is more disease.  And when the population has a bigger dose of disease, there is earlier death.  Those with three or more ACEs are said to die 25-35 years earlier than the general population.  </a:t>
            </a:r>
            <a:endParaRPr lang="en-US" dirty="0"/>
          </a:p>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46352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B981AA00-CDBA-40D6-A190-A409BC776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a:extLst>
              <a:ext uri="{FF2B5EF4-FFF2-40B4-BE49-F238E27FC236}">
                <a16:creationId xmlns:a16="http://schemas.microsoft.com/office/drawing/2014/main" id="{2299A486-6D8B-4C15-8A9A-F293BC004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fontAlgn="auto" hangingPunct="1">
              <a:spcBef>
                <a:spcPct val="0"/>
              </a:spcBef>
              <a:spcAft>
                <a:spcPts val="600"/>
              </a:spcAft>
              <a:tabLst>
                <a:tab pos="222250" algn="l"/>
              </a:tabLst>
              <a:defRPr/>
            </a:pPr>
            <a:r>
              <a:rPr lang="en-US" altLang="en-US" dirty="0">
                <a:ea typeface="MS PGothic"/>
                <a:cs typeface="Calibri"/>
              </a:rPr>
              <a:t>This slide helps us to understand how the dose-response relationship between ACEs and smoking really works.</a:t>
            </a:r>
            <a:endParaRPr lang="en-US" altLang="en-US" b="1" dirty="0">
              <a:latin typeface="Times New Roman" panose="02020603050405020304" pitchFamily="18" charset="0"/>
              <a:cs typeface="Times New Roman" panose="02020603050405020304" pitchFamily="18" charset="0"/>
            </a:endParaRPr>
          </a:p>
          <a:p>
            <a:pPr marL="222250" indent="-222250" eaLnBrk="1" hangingPunct="1">
              <a:spcBef>
                <a:spcPct val="0"/>
              </a:spcBef>
              <a:spcAft>
                <a:spcPts val="600"/>
              </a:spcAft>
              <a:buFontTx/>
              <a:buChar char="•"/>
              <a:tabLst>
                <a:tab pos="222250" algn="l"/>
              </a:tabLst>
            </a:pPr>
            <a:r>
              <a:rPr lang="en-US" altLang="en-US" dirty="0">
                <a:ea typeface="MS PGothic"/>
                <a:cs typeface="Calibri"/>
              </a:rPr>
              <a:t>Imagine 100 people who are all ACE-free.  6 of them smoke.  You can think of these as the people who will smoke whether or not there are ACEs in the world.  Their smoking may be caused by genetics, or access to cigarettes, or learning to smoke young because the adults around them smoke.  These are also the people who tend to quit when presented with information about the dangers of smoking.</a:t>
            </a:r>
            <a:endParaRPr lang="en-US" altLang="en-US" b="1" dirty="0">
              <a:latin typeface="Times New Roman" panose="02020603050405020304" pitchFamily="18" charset="0"/>
              <a:cs typeface="Times New Roman" panose="02020603050405020304" pitchFamily="18" charset="0"/>
            </a:endParaRPr>
          </a:p>
          <a:p>
            <a:pPr marL="222250" indent="-222250">
              <a:spcBef>
                <a:spcPct val="0"/>
              </a:spcBef>
              <a:spcAft>
                <a:spcPts val="600"/>
              </a:spcAft>
              <a:buFontTx/>
              <a:buChar char="•"/>
              <a:tabLst>
                <a:tab pos="222250" algn="l"/>
              </a:tabLst>
            </a:pPr>
            <a:r>
              <a:rPr lang="en-US" altLang="en-US" dirty="0">
                <a:ea typeface="MS PGothic"/>
                <a:cs typeface="Calibri"/>
              </a:rPr>
              <a:t>Now imagine 100 people who have each had THREE ACEs.  11 of these individuals smoke.  As you can see, the risk of smoking increases with ACEs. </a:t>
            </a:r>
            <a:endParaRPr lang="en-US" altLang="en-US" b="1" dirty="0">
              <a:latin typeface="Times New Roman" panose="02020603050405020304" pitchFamily="18" charset="0"/>
              <a:cs typeface="Times New Roman" panose="02020603050405020304" pitchFamily="18" charset="0"/>
            </a:endParaRPr>
          </a:p>
          <a:p>
            <a:pPr marL="222250" indent="-222250">
              <a:spcBef>
                <a:spcPct val="0"/>
              </a:spcBef>
              <a:spcAft>
                <a:spcPts val="600"/>
              </a:spcAft>
              <a:buFontTx/>
              <a:buChar char="•"/>
              <a:tabLst>
                <a:tab pos="222250" algn="l"/>
              </a:tabLst>
            </a:pPr>
            <a:r>
              <a:rPr lang="en-US" altLang="en-US" dirty="0">
                <a:ea typeface="MS PGothic"/>
                <a:cs typeface="Calibri"/>
              </a:rPr>
              <a:t>Now imagine 100 people with SEVEN ACEs. </a:t>
            </a:r>
            <a:r>
              <a:rPr lang="en-US" altLang="en-US" b="1" dirty="0">
                <a:latin typeface="Times New Roman"/>
                <a:ea typeface="MS PGothic"/>
                <a:cs typeface="Times New Roman"/>
              </a:rPr>
              <a:t> </a:t>
            </a:r>
            <a:r>
              <a:rPr lang="en-US" altLang="en-US" dirty="0">
                <a:ea typeface="MS PGothic"/>
                <a:cs typeface="Calibri"/>
              </a:rPr>
              <a:t>17 of these individuals smoke.  The risk accumulates as the ACE score increases.  The portion of smoking that is attributable to ACEs is tied to this change in risk. </a:t>
            </a:r>
            <a:endParaRPr lang="en-US" altLang="en-US" b="1">
              <a:latin typeface="Times New Roman" panose="02020603050405020304" pitchFamily="18" charset="0"/>
              <a:cs typeface="Times New Roman" panose="02020603050405020304" pitchFamily="18" charset="0"/>
            </a:endParaRPr>
          </a:p>
        </p:txBody>
      </p:sp>
      <p:sp>
        <p:nvSpPr>
          <p:cNvPr id="312324" name="Slide Number Placeholder 3">
            <a:extLst>
              <a:ext uri="{FF2B5EF4-FFF2-40B4-BE49-F238E27FC236}">
                <a16:creationId xmlns:a16="http://schemas.microsoft.com/office/drawing/2014/main" id="{E63A2725-AE11-4AAE-9691-8973CD876D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49C51E1-FBE5-4DB1-9A07-EB5535414E9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8327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13D83416-E495-4C88-8C35-A8EE24F5F5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Calibri" panose="020F0502020204030204" pitchFamily="34" charset="0"/>
              </a:defRPr>
            </a:lvl1pPr>
            <a:lvl2pPr marL="742950" indent="-285750" defTabSz="909638">
              <a:spcBef>
                <a:spcPct val="30000"/>
              </a:spcBef>
              <a:defRPr sz="1200">
                <a:solidFill>
                  <a:schemeClr val="tx1"/>
                </a:solidFill>
                <a:latin typeface="Calibri" panose="020F0502020204030204" pitchFamily="34" charset="0"/>
              </a:defRPr>
            </a:lvl2pPr>
            <a:lvl3pPr marL="1143000" indent="-228600" defTabSz="909638">
              <a:spcBef>
                <a:spcPct val="30000"/>
              </a:spcBef>
              <a:defRPr sz="1200">
                <a:solidFill>
                  <a:schemeClr val="tx1"/>
                </a:solidFill>
                <a:latin typeface="Calibri" panose="020F0502020204030204" pitchFamily="34" charset="0"/>
              </a:defRPr>
            </a:lvl3pPr>
            <a:lvl4pPr marL="1600200" indent="-228600" defTabSz="909638">
              <a:spcBef>
                <a:spcPct val="30000"/>
              </a:spcBef>
              <a:defRPr sz="1200">
                <a:solidFill>
                  <a:schemeClr val="tx1"/>
                </a:solidFill>
                <a:latin typeface="Calibri" panose="020F0502020204030204" pitchFamily="34" charset="0"/>
              </a:defRPr>
            </a:lvl4pPr>
            <a:lvl5pPr marL="2057400" indent="-228600" defTabSz="909638">
              <a:spcBef>
                <a:spcPct val="30000"/>
              </a:spcBef>
              <a:defRPr sz="1200">
                <a:solidFill>
                  <a:schemeClr val="tx1"/>
                </a:solidFill>
                <a:latin typeface="Calibri" panose="020F0502020204030204" pitchFamily="34" charset="0"/>
              </a:defRPr>
            </a:lvl5pPr>
            <a:lvl6pPr marL="2514600" indent="-228600" defTabSz="9096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96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96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96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09638" rtl="0" eaLnBrk="1" fontAlgn="base" latinLnBrk="0" hangingPunct="1">
              <a:lnSpc>
                <a:spcPct val="100000"/>
              </a:lnSpc>
              <a:spcBef>
                <a:spcPct val="0"/>
              </a:spcBef>
              <a:spcAft>
                <a:spcPct val="0"/>
              </a:spcAft>
              <a:buClrTx/>
              <a:buSzTx/>
              <a:buFontTx/>
              <a:buNone/>
              <a:tabLst/>
              <a:defRPr/>
            </a:pPr>
            <a:fld id="{02D600D7-0782-4C15-A2F5-F13AB31FDFFC}"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09638"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316419" name="Rectangle 2">
            <a:extLst>
              <a:ext uri="{FF2B5EF4-FFF2-40B4-BE49-F238E27FC236}">
                <a16:creationId xmlns:a16="http://schemas.microsoft.com/office/drawing/2014/main" id="{3DBB7C5C-E55E-45DB-9B41-F64DF9F8C476}"/>
              </a:ext>
            </a:extLst>
          </p:cNvPr>
          <p:cNvSpPr>
            <a:spLocks noGrp="1" noRot="1" noChangeAspect="1" noChangeArrowheads="1" noTextEdit="1"/>
          </p:cNvSpPr>
          <p:nvPr>
            <p:ph type="sldImg"/>
          </p:nvPr>
        </p:nvSpPr>
        <p:spPr bwMode="auto">
          <a:xfrm>
            <a:off x="1223963" y="690563"/>
            <a:ext cx="4557712" cy="2563812"/>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a:extLst>
              <a:ext uri="{FF2B5EF4-FFF2-40B4-BE49-F238E27FC236}">
                <a16:creationId xmlns:a16="http://schemas.microsoft.com/office/drawing/2014/main" id="{A25CE64C-E8F4-4077-8E0F-48544FBD1CB7}"/>
              </a:ext>
            </a:extLst>
          </p:cNvPr>
          <p:cNvSpPr>
            <a:spLocks noGrp="1" noChangeArrowheads="1"/>
          </p:cNvSpPr>
          <p:nvPr>
            <p:ph type="body" idx="1"/>
          </p:nvPr>
        </p:nvSpPr>
        <p:spPr bwMode="auto">
          <a:xfrm>
            <a:off x="914400" y="3565525"/>
            <a:ext cx="5029200" cy="4892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1" tIns="44422" rIns="90431" bIns="44422" numCol="1" anchor="t" anchorCtr="0" compatLnSpc="1">
            <a:prstTxWarp prst="textNoShape">
              <a:avLst/>
            </a:prstTxWarp>
          </a:bodyPr>
          <a:lstStyle/>
          <a:p>
            <a:pPr eaLnBrk="1" fontAlgn="auto" hangingPunct="1">
              <a:spcBef>
                <a:spcPts val="0"/>
              </a:spcBef>
              <a:spcAft>
                <a:spcPts val="0"/>
              </a:spcAft>
              <a:defRPr/>
            </a:pPr>
            <a:r>
              <a:rPr lang="en-US" altLang="en-US" b="0" dirty="0"/>
              <a:t>A 500% increase in adult alcoholism is directly related to adverse childhood experiences.  </a:t>
            </a:r>
          </a:p>
          <a:p>
            <a:pPr eaLnBrk="1" fontAlgn="auto" hangingPunct="1">
              <a:spcBef>
                <a:spcPts val="0"/>
              </a:spcBef>
              <a:spcAft>
                <a:spcPts val="0"/>
              </a:spcAft>
              <a:buFont typeface="Wingdings" pitchFamily="2" charset="2"/>
              <a:buNone/>
              <a:defRPr/>
            </a:pPr>
            <a:endParaRPr lang="en-US" altLang="en-US" b="0" dirty="0"/>
          </a:p>
          <a:p>
            <a:pPr eaLnBrk="1" fontAlgn="auto" hangingPunct="1">
              <a:spcBef>
                <a:spcPts val="0"/>
              </a:spcBef>
              <a:spcAft>
                <a:spcPts val="0"/>
              </a:spcAft>
              <a:defRPr/>
            </a:pPr>
            <a:r>
              <a:rPr lang="en-US" altLang="en-US" dirty="0">
                <a:ea typeface="MS PGothic"/>
                <a:cs typeface="Calibri"/>
              </a:rPr>
              <a:t>Two thirds</a:t>
            </a:r>
            <a:r>
              <a:rPr lang="en-US" altLang="en-US" b="0" dirty="0">
                <a:ea typeface="MS PGothic"/>
                <a:cs typeface="Calibri"/>
              </a:rPr>
              <a:t> of all alcoholism can be attributed to adverse childhood experiences</a:t>
            </a:r>
          </a:p>
          <a:p>
            <a:pPr eaLnBrk="1" fontAlgn="auto" hangingPunct="1">
              <a:spcBef>
                <a:spcPts val="0"/>
              </a:spcBef>
              <a:spcAft>
                <a:spcPts val="0"/>
              </a:spcAft>
              <a:defRPr/>
            </a:pPr>
            <a:endParaRPr lang="en-US" altLang="en-US" b="0" dirty="0"/>
          </a:p>
          <a:p>
            <a:pPr eaLnBrk="1" fontAlgn="auto" hangingPunct="1">
              <a:spcBef>
                <a:spcPts val="0"/>
              </a:spcBef>
              <a:spcAft>
                <a:spcPts val="0"/>
              </a:spcAft>
              <a:defRPr/>
            </a:pPr>
            <a:endParaRPr lang="en-US" sz="1100" dirty="0">
              <a:solidFill>
                <a:schemeClr val="bg1">
                  <a:lumMod val="50000"/>
                </a:schemeClr>
              </a:solidFill>
            </a:endParaRPr>
          </a:p>
        </p:txBody>
      </p:sp>
    </p:spTree>
    <p:extLst>
      <p:ext uri="{BB962C8B-B14F-4D97-AF65-F5344CB8AC3E}">
        <p14:creationId xmlns:p14="http://schemas.microsoft.com/office/powerpoint/2010/main" val="419801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648C-4B2D-4DE1-8C35-8DAA726D439D}" type="slidenum">
              <a:rPr lang="en-US" smtClean="0"/>
              <a:t>7</a:t>
            </a:fld>
            <a:endParaRPr lang="en-US"/>
          </a:p>
        </p:txBody>
      </p:sp>
    </p:spTree>
    <p:extLst>
      <p:ext uri="{BB962C8B-B14F-4D97-AF65-F5344CB8AC3E}">
        <p14:creationId xmlns:p14="http://schemas.microsoft.com/office/powerpoint/2010/main" val="290774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84807F96-7B22-4C5C-9515-19DA6D30E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a:extLst>
              <a:ext uri="{FF2B5EF4-FFF2-40B4-BE49-F238E27FC236}">
                <a16:creationId xmlns:a16="http://schemas.microsoft.com/office/drawing/2014/main" id="{39EA1662-A5D6-4E47-B632-3F5DE4705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Here’s a list of potential life-long physical, mental and behavioral health outcomes that have been linked to ACEs.  </a:t>
            </a:r>
          </a:p>
        </p:txBody>
      </p:sp>
      <p:sp>
        <p:nvSpPr>
          <p:cNvPr id="318468" name="Slide Number Placeholder 3">
            <a:extLst>
              <a:ext uri="{FF2B5EF4-FFF2-40B4-BE49-F238E27FC236}">
                <a16:creationId xmlns:a16="http://schemas.microsoft.com/office/drawing/2014/main" id="{A03EDED4-B52B-45CF-BC5A-5AE93F60A4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DCE44B5-B398-4C83-8E2A-18467B7F9BC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4937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hape 147">
            <a:extLst>
              <a:ext uri="{FF2B5EF4-FFF2-40B4-BE49-F238E27FC236}">
                <a16:creationId xmlns:a16="http://schemas.microsoft.com/office/drawing/2014/main" id="{3411FD61-1641-4398-B1F8-EB224D4BED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Shape 148">
            <a:extLst>
              <a:ext uri="{FF2B5EF4-FFF2-40B4-BE49-F238E27FC236}">
                <a16:creationId xmlns:a16="http://schemas.microsoft.com/office/drawing/2014/main" id="{1195C991-2A68-40A9-931A-A55D49716887}"/>
              </a:ext>
            </a:extLst>
          </p:cNvPr>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953735"/>
                </a:solidFill>
                <a:latin typeface="Palatino Linotype" panose="02040502050505030304" pitchFamily="18" charset="0"/>
                <a:sym typeface="Palatino Linotype" panose="02040502050505030304" pitchFamily="18" charset="0"/>
              </a:rPr>
              <a:t>Here’s a study that took the ACEs data and applied it to children.  In the state of Washington, they found that 13 of every 30 students in a classroom have toxic stress from 3 or more ACEs.  </a:t>
            </a:r>
          </a:p>
          <a:p>
            <a:endParaRPr lang="en-US" altLang="en-US" sz="1800" dirty="0">
              <a:sym typeface="Calibri" panose="020F0502020204030204" pitchFamily="34" charset="0"/>
            </a:endParaRPr>
          </a:p>
          <a:p>
            <a:endParaRPr lang="en-US" altLang="en-US" sz="1800" dirty="0">
              <a:cs typeface="Calibri"/>
            </a:endParaRPr>
          </a:p>
        </p:txBody>
      </p:sp>
    </p:spTree>
    <p:extLst>
      <p:ext uri="{BB962C8B-B14F-4D97-AF65-F5344CB8AC3E}">
        <p14:creationId xmlns:p14="http://schemas.microsoft.com/office/powerpoint/2010/main" val="240432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600DA14E-F8C3-4DCF-B461-E635318E25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a:extLst>
              <a:ext uri="{FF2B5EF4-FFF2-40B4-BE49-F238E27FC236}">
                <a16:creationId xmlns:a16="http://schemas.microsoft.com/office/drawing/2014/main" id="{0A7A865F-D8A5-4199-802A-2CBE3D460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a:cs typeface="Calibri"/>
              </a:rPr>
              <a:t>It is now being stated that ACEs are the number one chronic health epidemic in the United States.  </a:t>
            </a:r>
            <a:endParaRPr lang="en-US" altLang="en-US" dirty="0"/>
          </a:p>
        </p:txBody>
      </p:sp>
      <p:sp>
        <p:nvSpPr>
          <p:cNvPr id="324612" name="Slide Number Placeholder 3">
            <a:extLst>
              <a:ext uri="{FF2B5EF4-FFF2-40B4-BE49-F238E27FC236}">
                <a16:creationId xmlns:a16="http://schemas.microsoft.com/office/drawing/2014/main" id="{F01CEF46-DD1C-45E4-BF09-6A45000B3A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881F700-9CC7-44D9-8997-0ED7BD374D6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8535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atCo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09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1AC1F62-638E-4190-9E84-E5B3A11CBC13}"/>
              </a:ext>
            </a:extLst>
          </p:cNvPr>
          <p:cNvSpPr txBox="1">
            <a:spLocks/>
          </p:cNvSpPr>
          <p:nvPr userDrawn="1"/>
        </p:nvSpPr>
        <p:spPr bwMode="auto">
          <a:xfrm>
            <a:off x="8401051" y="1150939"/>
            <a:ext cx="342688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Clr>
                <a:srgbClr val="609BCD"/>
              </a:buClr>
              <a:buSzPct val="110000"/>
              <a:buFontTx/>
              <a:buNone/>
              <a:defRPr sz="1100" kern="1200" spc="0" baseline="0">
                <a:solidFill>
                  <a:srgbClr val="000000"/>
                </a:solidFill>
                <a:latin typeface="Open Sans"/>
                <a:ea typeface="ＭＳ Ｐゴシック" charset="0"/>
                <a:cs typeface="Open Sans"/>
              </a:defRPr>
            </a:lvl1pPr>
            <a:lvl2pPr marL="742950" indent="-285750" algn="l" defTabSz="457200" rtl="0" eaLnBrk="0" fontAlgn="base" hangingPunct="0">
              <a:spcBef>
                <a:spcPct val="20000"/>
              </a:spcBef>
              <a:spcAft>
                <a:spcPct val="0"/>
              </a:spcAft>
              <a:buClr>
                <a:srgbClr val="609BCD"/>
              </a:buClr>
              <a:buSzPct val="125000"/>
              <a:buFont typeface="Lucida Grande" charset="0"/>
              <a:buChar char="»"/>
              <a:defRPr kern="1200">
                <a:solidFill>
                  <a:srgbClr val="000000"/>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Open Sans"/>
                <a:ea typeface="ＭＳ Ｐゴシック" charset="0"/>
                <a:cs typeface="Open Sans"/>
              </a:defRPr>
            </a:lvl3pPr>
            <a:lvl4pPr marL="1600200" indent="-228600" algn="l" defTabSz="457200" rtl="0" eaLnBrk="0" fontAlgn="base" hangingPunct="0">
              <a:spcBef>
                <a:spcPct val="20000"/>
              </a:spcBef>
              <a:spcAft>
                <a:spcPct val="0"/>
              </a:spcAft>
              <a:buClr>
                <a:srgbClr val="609BCD"/>
              </a:buClr>
              <a:buFont typeface="Courier New" charset="0"/>
              <a:buChar char="o"/>
              <a:defRPr sz="1400" kern="1200">
                <a:solidFill>
                  <a:srgbClr val="000000"/>
                </a:solidFill>
                <a:latin typeface="Open Sans"/>
                <a:ea typeface="ＭＳ Ｐゴシック" charset="0"/>
                <a:cs typeface="Open Sans"/>
              </a:defRPr>
            </a:lvl4pPr>
            <a:lvl5pPr marL="2057400" indent="-228600" algn="l" defTabSz="457200" rtl="0" eaLnBrk="0" fontAlgn="base" hangingPunct="0">
              <a:spcBef>
                <a:spcPct val="20000"/>
              </a:spcBef>
              <a:spcAft>
                <a:spcPct val="0"/>
              </a:spcAft>
              <a:buClr>
                <a:srgbClr val="609BCD"/>
              </a:buClr>
              <a:buFont typeface="Arial" charset="0"/>
              <a:buChar char="•"/>
              <a:defRPr sz="1400" kern="1200">
                <a:solidFill>
                  <a:srgbClr val="000000"/>
                </a:solidFill>
                <a:latin typeface="Open Sans"/>
                <a:ea typeface="ＭＳ Ｐゴシック"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dist">
              <a:defRPr/>
            </a:pPr>
            <a:r>
              <a:rPr lang="en-US" sz="825" dirty="0">
                <a:solidFill>
                  <a:srgbClr val="FFFFFF"/>
                </a:solidFill>
                <a:latin typeface="Arial"/>
                <a:cs typeface="Arial"/>
              </a:rPr>
              <a:t>www.</a:t>
            </a:r>
            <a:r>
              <a:rPr lang="en-US" sz="825" b="1" dirty="0">
                <a:solidFill>
                  <a:srgbClr val="FFFFFF"/>
                </a:solidFill>
                <a:latin typeface="Arial"/>
                <a:cs typeface="Arial"/>
              </a:rPr>
              <a:t>TheNationalCouncil</a:t>
            </a:r>
            <a:r>
              <a:rPr lang="en-US" sz="825" dirty="0">
                <a:solidFill>
                  <a:srgbClr val="FFFFFF"/>
                </a:solidFill>
                <a:latin typeface="Arial"/>
                <a:cs typeface="Arial"/>
              </a:rPr>
              <a:t>.org</a:t>
            </a:r>
          </a:p>
          <a:p>
            <a:pPr algn="dist">
              <a:defRPr/>
            </a:pPr>
            <a:endParaRPr lang="en-US" sz="825" dirty="0">
              <a:solidFill>
                <a:srgbClr val="FFFFFF"/>
              </a:solidFill>
              <a:latin typeface="Open Sans" charset="0"/>
            </a:endParaRPr>
          </a:p>
        </p:txBody>
      </p:sp>
      <p:sp>
        <p:nvSpPr>
          <p:cNvPr id="14" name="Title Placeholder 1"/>
          <p:cNvSpPr>
            <a:spLocks noGrp="1"/>
          </p:cNvSpPr>
          <p:nvPr>
            <p:ph type="title"/>
          </p:nvPr>
        </p:nvSpPr>
        <p:spPr bwMode="auto">
          <a:xfrm>
            <a:off x="364066" y="1444496"/>
            <a:ext cx="1107456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3000" b="1" kern="1200" dirty="0">
                <a:solidFill>
                  <a:srgbClr val="2584C6"/>
                </a:solidFill>
                <a:latin typeface="+mj-lt"/>
                <a:ea typeface="MS PGothic" pitchFamily="34" charset="-128"/>
                <a:cs typeface="Open Sans"/>
              </a:defRPr>
            </a:lvl1pPr>
          </a:lstStyle>
          <a:p>
            <a:r>
              <a:rPr lang="en-US" dirty="0"/>
              <a:t>Click to edit Master title style</a:t>
            </a:r>
          </a:p>
        </p:txBody>
      </p:sp>
      <p:sp>
        <p:nvSpPr>
          <p:cNvPr id="15" name="Text Placeholder 2"/>
          <p:cNvSpPr>
            <a:spLocks noGrp="1"/>
          </p:cNvSpPr>
          <p:nvPr>
            <p:ph idx="1"/>
          </p:nvPr>
        </p:nvSpPr>
        <p:spPr bwMode="auto">
          <a:xfrm>
            <a:off x="364066" y="2262780"/>
            <a:ext cx="11074560" cy="346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buFont typeface="Arial" panose="020B0604020202020204" pitchFamily="34" charset="0"/>
              <a:buChar char="•"/>
              <a:defRPr/>
            </a:lvl1pPr>
            <a:lvl2pPr marL="342900" indent="0">
              <a:buNone/>
              <a:defRPr/>
            </a:lvl2pPr>
            <a:lvl3pPr marL="685800" indent="0">
              <a:buNone/>
              <a:defRPr/>
            </a:lvl3pPr>
            <a:lvl4pPr marL="1028700" indent="0">
              <a:buNone/>
              <a:defRPr/>
            </a:lvl4pPr>
            <a:lvl5pPr marL="1371600" indent="0">
              <a:buNone/>
              <a:defRPr/>
            </a:lvl5pPr>
          </a:lstStyle>
          <a:p>
            <a:pPr lvl="0"/>
            <a:endParaRPr lang="en-US" noProof="0" dirty="0"/>
          </a:p>
        </p:txBody>
      </p:sp>
      <p:sp>
        <p:nvSpPr>
          <p:cNvPr id="5" name="Slide Number Placeholder 5">
            <a:extLst>
              <a:ext uri="{FF2B5EF4-FFF2-40B4-BE49-F238E27FC236}">
                <a16:creationId xmlns:a16="http://schemas.microsoft.com/office/drawing/2014/main" id="{504319F3-A30F-4D47-A1AA-8A1A38EEC457}"/>
              </a:ext>
            </a:extLst>
          </p:cNvPr>
          <p:cNvSpPr>
            <a:spLocks noGrp="1"/>
          </p:cNvSpPr>
          <p:nvPr>
            <p:ph type="sldNum" sz="quarter" idx="10"/>
          </p:nvPr>
        </p:nvSpPr>
        <p:spPr>
          <a:xfrm>
            <a:off x="11303000" y="6488113"/>
            <a:ext cx="889000" cy="23336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a:defRPr/>
            </a:pPr>
            <a:fld id="{0E912AF8-3FD7-4594-A155-5285E6A8E67C}" type="slidenum">
              <a:rPr lang="en-US" altLang="en-US"/>
              <a:pPr>
                <a:defRPr/>
              </a:pPr>
              <a:t>‹#›</a:t>
            </a:fld>
            <a:endParaRPr lang="en-US" altLang="en-US" dirty="0"/>
          </a:p>
        </p:txBody>
      </p:sp>
    </p:spTree>
    <p:extLst>
      <p:ext uri="{BB962C8B-B14F-4D97-AF65-F5344CB8AC3E}">
        <p14:creationId xmlns:p14="http://schemas.microsoft.com/office/powerpoint/2010/main" val="278906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617AF2D9-6907-44C3-A425-67BBB26CEF57}"/>
              </a:ext>
            </a:extLst>
          </p:cNvPr>
          <p:cNvSpPr txBox="1">
            <a:spLocks/>
          </p:cNvSpPr>
          <p:nvPr userDrawn="1"/>
        </p:nvSpPr>
        <p:spPr>
          <a:xfrm>
            <a:off x="753533" y="2452689"/>
            <a:ext cx="10524067" cy="2816225"/>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endParaRPr lang="en-US" sz="2000" dirty="0"/>
          </a:p>
        </p:txBody>
      </p:sp>
      <p:sp>
        <p:nvSpPr>
          <p:cNvPr id="3" name="Subtitle 2"/>
          <p:cNvSpPr>
            <a:spLocks noGrp="1"/>
          </p:cNvSpPr>
          <p:nvPr>
            <p:ph type="subTitle" idx="1"/>
          </p:nvPr>
        </p:nvSpPr>
        <p:spPr>
          <a:xfrm>
            <a:off x="753532" y="2306040"/>
            <a:ext cx="10524067" cy="664212"/>
          </a:xfrm>
        </p:spPr>
        <p:txBody>
          <a:bodyPr/>
          <a:lstStyle>
            <a:lvl1pPr marL="0" indent="0" algn="ctr">
              <a:buNone/>
              <a:defRPr b="1">
                <a:solidFill>
                  <a:srgbClr val="000000"/>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 Placeholder 10"/>
          <p:cNvSpPr>
            <a:spLocks noGrp="1"/>
          </p:cNvSpPr>
          <p:nvPr>
            <p:ph type="body" sz="quarter" idx="13"/>
          </p:nvPr>
        </p:nvSpPr>
        <p:spPr>
          <a:xfrm>
            <a:off x="753533" y="3116902"/>
            <a:ext cx="10524067" cy="2737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609600" y="1521696"/>
            <a:ext cx="10972800" cy="690416"/>
          </a:xfrm>
          <a:prstGeom prst="rect">
            <a:avLst/>
          </a:prstGeom>
        </p:spPr>
        <p:txBody>
          <a:bodyPr rtlCol="0">
            <a:noAutofit/>
          </a:bodyPr>
          <a:lstStyle/>
          <a:p>
            <a:r>
              <a:rPr lang="en-US" dirty="0"/>
              <a:t>Slide Title</a:t>
            </a:r>
          </a:p>
        </p:txBody>
      </p:sp>
    </p:spTree>
    <p:extLst>
      <p:ext uri="{BB962C8B-B14F-4D97-AF65-F5344CB8AC3E}">
        <p14:creationId xmlns:p14="http://schemas.microsoft.com/office/powerpoint/2010/main" val="170032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69448"/>
            <a:ext cx="10972800" cy="445051"/>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286777"/>
            <a:ext cx="10972800" cy="3555883"/>
          </a:xfrm>
        </p:spPr>
        <p:txBody>
          <a:bodyPr/>
          <a:lstStyle>
            <a:lvl1pPr>
              <a:defRPr sz="2600"/>
            </a:lvl1pPr>
            <a:lvl2pPr>
              <a:defRPr sz="2400"/>
            </a:lvl2pPr>
            <a:lvl3pPr>
              <a:defRPr sz="2100"/>
            </a:lvl3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3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1735005"/>
            <a:ext cx="10363200" cy="436632"/>
          </a:xfrm>
          <a:prstGeom prst="rect">
            <a:avLst/>
          </a:prstGeom>
        </p:spPr>
        <p:txBody>
          <a:bodyPr/>
          <a:lstStyle>
            <a:lvl1pPr algn="ctr">
              <a:defRPr sz="3600" b="1" i="0">
                <a:solidFill>
                  <a:srgbClr val="2584C6"/>
                </a:solidFill>
                <a:latin typeface="+mj-lt"/>
                <a:cs typeface="Open Sans"/>
              </a:defRPr>
            </a:lvl1pPr>
          </a:lstStyle>
          <a:p>
            <a:r>
              <a:rPr lang="en-US" dirty="0"/>
              <a:t>Click to edit Master title style</a:t>
            </a:r>
          </a:p>
        </p:txBody>
      </p:sp>
      <p:sp>
        <p:nvSpPr>
          <p:cNvPr id="8" name="Subtitle 2"/>
          <p:cNvSpPr>
            <a:spLocks noGrp="1"/>
          </p:cNvSpPr>
          <p:nvPr>
            <p:ph type="subTitle" idx="1"/>
          </p:nvPr>
        </p:nvSpPr>
        <p:spPr>
          <a:xfrm>
            <a:off x="1828800" y="2382567"/>
            <a:ext cx="8534400" cy="478183"/>
          </a:xfrm>
          <a:prstGeom prst="rect">
            <a:avLst/>
          </a:prstGeom>
        </p:spPr>
        <p:txBody>
          <a:bodyPr/>
          <a:lstStyle>
            <a:lvl1pPr marL="0" indent="0" algn="ctr">
              <a:buNone/>
              <a:defRPr sz="2600" b="0">
                <a:solidFill>
                  <a:srgbClr val="000000"/>
                </a:solidFill>
                <a:latin typeface="+mj-lt"/>
                <a:cs typeface="Open Sans"/>
              </a:defRPr>
            </a:lvl1pPr>
          </a:lstStyle>
          <a:p>
            <a:r>
              <a:rPr lang="en-US"/>
              <a:t>Click to edit Master subtitle style</a:t>
            </a:r>
            <a:endParaRPr lang="en-US" dirty="0"/>
          </a:p>
        </p:txBody>
      </p:sp>
    </p:spTree>
    <p:extLst>
      <p:ext uri="{BB962C8B-B14F-4D97-AF65-F5344CB8AC3E}">
        <p14:creationId xmlns:p14="http://schemas.microsoft.com/office/powerpoint/2010/main" val="6665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42941"/>
            <a:ext cx="10972800" cy="5030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00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83558"/>
            <a:ext cx="10972800" cy="49805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2212000"/>
            <a:ext cx="5386917"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861357"/>
            <a:ext cx="5386917"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212000"/>
            <a:ext cx="5389033"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861357"/>
            <a:ext cx="5389033"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94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51201"/>
            <a:ext cx="109728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13257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0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914400" y="1700755"/>
            <a:ext cx="10363200" cy="423379"/>
          </a:xfrm>
          <a:prstGeom prst="rect">
            <a:avLst/>
          </a:prstGeom>
        </p:spPr>
        <p:txBody>
          <a:bodyPr/>
          <a:lstStyle>
            <a:lvl1pPr algn="ctr">
              <a:defRPr sz="3600" b="1" i="0">
                <a:solidFill>
                  <a:srgbClr val="2584C6"/>
                </a:solidFill>
                <a:latin typeface="+mj-lt"/>
                <a:cs typeface="Open Sans"/>
              </a:defRPr>
            </a:lvl1pPr>
          </a:lstStyle>
          <a:p>
            <a:r>
              <a:rPr lang="en-US" dirty="0"/>
              <a:t>Click to edit Master title style</a:t>
            </a:r>
          </a:p>
        </p:txBody>
      </p:sp>
      <p:sp>
        <p:nvSpPr>
          <p:cNvPr id="7" name="Subtitle 2"/>
          <p:cNvSpPr>
            <a:spLocks noGrp="1"/>
          </p:cNvSpPr>
          <p:nvPr>
            <p:ph type="subTitle" idx="1"/>
          </p:nvPr>
        </p:nvSpPr>
        <p:spPr>
          <a:xfrm>
            <a:off x="1828800" y="2348319"/>
            <a:ext cx="8534400" cy="451678"/>
          </a:xfrm>
          <a:prstGeom prst="rect">
            <a:avLst/>
          </a:prstGeom>
        </p:spPr>
        <p:txBody>
          <a:bodyPr/>
          <a:lstStyle>
            <a:lvl1pPr marL="0" indent="0" algn="ctr">
              <a:buNone/>
              <a:defRPr b="0">
                <a:solidFill>
                  <a:srgbClr val="000000"/>
                </a:solidFill>
                <a:latin typeface="+mj-lt"/>
                <a:cs typeface="Open Sans"/>
              </a:defRPr>
            </a:lvl1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5300133" y="6413500"/>
            <a:ext cx="12700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S PGothic" panose="020B0600070205080204" pitchFamily="34" charset="-128"/>
              </a:defRPr>
            </a:lvl1pPr>
          </a:lstStyle>
          <a:p>
            <a:pPr>
              <a:defRPr/>
            </a:pPr>
            <a:fld id="{87D73CED-BA21-D34A-999A-BD7EB4ED7CD7}" type="slidenum">
              <a:rPr lang="en-US" altLang="en-US"/>
              <a:pPr>
                <a:defRPr/>
              </a:pPr>
              <a:t>‹#›</a:t>
            </a:fld>
            <a:endParaRPr lang="en-US" altLang="en-US"/>
          </a:p>
        </p:txBody>
      </p:sp>
    </p:spTree>
    <p:extLst>
      <p:ext uri="{BB962C8B-B14F-4D97-AF65-F5344CB8AC3E}">
        <p14:creationId xmlns:p14="http://schemas.microsoft.com/office/powerpoint/2010/main" val="13500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07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751192"/>
            <a:ext cx="10972800" cy="4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Text Placeholder 2"/>
          <p:cNvSpPr>
            <a:spLocks noGrp="1"/>
          </p:cNvSpPr>
          <p:nvPr>
            <p:ph type="body" idx="1"/>
          </p:nvPr>
        </p:nvSpPr>
        <p:spPr bwMode="auto">
          <a:xfrm>
            <a:off x="609600" y="2381773"/>
            <a:ext cx="10972800" cy="34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4" name="Picture 3">
            <a:extLst>
              <a:ext uri="{FF2B5EF4-FFF2-40B4-BE49-F238E27FC236}">
                <a16:creationId xmlns:a16="http://schemas.microsoft.com/office/drawing/2014/main" id="{CACBF152-9C39-D046-B258-14CD627B8C6C}"/>
              </a:ext>
            </a:extLst>
          </p:cNvPr>
          <p:cNvPicPr>
            <a:picLocks noChangeAspect="1"/>
          </p:cNvPicPr>
          <p:nvPr userDrawn="1"/>
        </p:nvPicPr>
        <p:blipFill>
          <a:blip r:embed="rId14"/>
          <a:stretch>
            <a:fillRect/>
          </a:stretch>
        </p:blipFill>
        <p:spPr>
          <a:xfrm>
            <a:off x="3" y="5944716"/>
            <a:ext cx="12192000" cy="1070984"/>
          </a:xfrm>
          <a:prstGeom prst="rect">
            <a:avLst/>
          </a:prstGeom>
        </p:spPr>
      </p:pic>
      <p:pic>
        <p:nvPicPr>
          <p:cNvPr id="6" name="Picture 5">
            <a:extLst>
              <a:ext uri="{FF2B5EF4-FFF2-40B4-BE49-F238E27FC236}">
                <a16:creationId xmlns:a16="http://schemas.microsoft.com/office/drawing/2014/main" id="{0F61CFAF-01FC-9A4E-8960-DD08ED23ADD9}"/>
              </a:ext>
            </a:extLst>
          </p:cNvPr>
          <p:cNvPicPr>
            <a:picLocks noChangeAspect="1"/>
          </p:cNvPicPr>
          <p:nvPr userDrawn="1"/>
        </p:nvPicPr>
        <p:blipFill>
          <a:blip r:embed="rId15"/>
          <a:stretch>
            <a:fillRect/>
          </a:stretch>
        </p:blipFill>
        <p:spPr>
          <a:xfrm>
            <a:off x="-95004" y="133259"/>
            <a:ext cx="12192000" cy="1212095"/>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457200" rtl="0" eaLnBrk="1" fontAlgn="base" hangingPunct="1">
        <a:spcBef>
          <a:spcPct val="0"/>
        </a:spcBef>
        <a:spcAft>
          <a:spcPct val="0"/>
        </a:spcAft>
        <a:defRPr sz="3000" b="1" kern="1200">
          <a:solidFill>
            <a:srgbClr val="2584C6"/>
          </a:solidFill>
          <a:latin typeface="+mj-lt"/>
          <a:ea typeface="MS PGothic" pitchFamily="34" charset="-128"/>
          <a:cs typeface="Open Sans"/>
        </a:defRPr>
      </a:lvl1pPr>
      <a:lvl2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2pPr>
      <a:lvl3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3pPr>
      <a:lvl4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4pPr>
      <a:lvl5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5pPr>
      <a:lvl6pPr marL="4572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6pPr>
      <a:lvl7pPr marL="9144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7pPr>
      <a:lvl8pPr marL="13716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8pPr>
      <a:lvl9pPr marL="18288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j-lt"/>
          <a:ea typeface="MS PGothic" pitchFamily="34" charset="-128"/>
          <a:cs typeface="Open San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2pPr>
      <a:lvl3pPr marL="1143000" indent="-228600" algn="l" defTabSz="457200" rtl="0" eaLnBrk="1" fontAlgn="base" hangingPunct="1">
        <a:spcBef>
          <a:spcPct val="20000"/>
        </a:spcBef>
        <a:spcAft>
          <a:spcPct val="0"/>
        </a:spcAft>
        <a:buFont typeface="Arial" charset="0"/>
        <a:buChar char="•"/>
        <a:defRPr sz="2100" kern="1200">
          <a:solidFill>
            <a:schemeClr val="tx1"/>
          </a:solidFill>
          <a:latin typeface="+mj-lt"/>
          <a:ea typeface="MS PGothic" pitchFamily="34" charset="-128"/>
          <a:cs typeface="Open San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S PGothic" pitchFamily="34" charset="-128"/>
          <a:cs typeface="Open San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j-lt"/>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cestoohigh.com/2012/05/31/massachusetts-washington-state-lead-u-s-trauma-sensitive-school-movem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vetoviolence.cdc.gov/childmaltreatment/phl/resource_center_infographic.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uXXTLf7oouU" TargetMode="External"/><Relationship Id="rId5" Type="http://schemas.openxmlformats.org/officeDocument/2006/relationships/hyperlink" Target="https://www.ted.com/talks/nadine_burke_harris_how_childhood_trauma_affects_health_across_a_lifetime?utm_campaign=tedspread&amp;utm_medium=referral&amp;utm_source=tedcomshare"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www.cdc.gov/nccdphp/ace/pyramid.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E8BEE-5A9F-4FDD-B0BC-69A92EF85DF1}"/>
              </a:ext>
            </a:extLst>
          </p:cNvPr>
          <p:cNvSpPr txBox="1"/>
          <p:nvPr/>
        </p:nvSpPr>
        <p:spPr>
          <a:xfrm>
            <a:off x="823024" y="1743929"/>
            <a:ext cx="9995110" cy="4093428"/>
          </a:xfrm>
          <a:prstGeom prst="rect">
            <a:avLst/>
          </a:prstGeom>
          <a:noFill/>
        </p:spPr>
        <p:txBody>
          <a:bodyPr wrap="square" rtlCol="0">
            <a:spAutoFit/>
          </a:bodyPr>
          <a:lstStyle/>
          <a:p>
            <a:r>
              <a:rPr lang="en-US" sz="2000" dirty="0"/>
              <a:t>For the trainer:</a:t>
            </a:r>
          </a:p>
          <a:p>
            <a:endParaRPr lang="en-US" sz="2000" dirty="0"/>
          </a:p>
          <a:p>
            <a:r>
              <a:rPr lang="en-US" sz="2000" dirty="0"/>
              <a:t>Please note this slide deck is not a train the trainer presentation with fully developed scripts and exercises.  These slides and accompanying notes are offered as suggestions.  Slides may be used separate from the slide deck and in a different order than how they are currently presented.   </a:t>
            </a:r>
          </a:p>
          <a:p>
            <a:endParaRPr lang="en-US" sz="2000" dirty="0"/>
          </a:p>
          <a:p>
            <a:r>
              <a:rPr lang="en-US" sz="2000" dirty="0"/>
              <a:t>If slides are used, please use the citation below and maintain all original citations found on the slides. </a:t>
            </a:r>
          </a:p>
          <a:p>
            <a:endParaRPr lang="en-US" sz="2000" dirty="0"/>
          </a:p>
          <a:p>
            <a:r>
              <a:rPr lang="en-US" sz="2000" b="1" dirty="0"/>
              <a:t>National Council for Behavioral Health. </a:t>
            </a:r>
            <a:r>
              <a:rPr lang="en-US" sz="2000" b="1" i="1" dirty="0"/>
              <a:t>Fostering Resilience and Recovery: A Change Package for Advancing Trauma-Informed Primary Care. </a:t>
            </a:r>
            <a:r>
              <a:rPr lang="en-US" sz="2000" b="1" dirty="0"/>
              <a:t>2019.</a:t>
            </a:r>
            <a:endParaRPr lang="en-US" sz="2000" b="1" i="1" dirty="0"/>
          </a:p>
          <a:p>
            <a:endParaRPr lang="en-US" sz="2000" dirty="0"/>
          </a:p>
        </p:txBody>
      </p:sp>
    </p:spTree>
    <p:extLst>
      <p:ext uri="{BB962C8B-B14F-4D97-AF65-F5344CB8AC3E}">
        <p14:creationId xmlns:p14="http://schemas.microsoft.com/office/powerpoint/2010/main" val="72527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E426FB-5A08-4E5B-8FDD-EE7D33182DCA}"/>
              </a:ext>
            </a:extLst>
          </p:cNvPr>
          <p:cNvGrpSpPr/>
          <p:nvPr/>
        </p:nvGrpSpPr>
        <p:grpSpPr>
          <a:xfrm>
            <a:off x="4961358" y="1422241"/>
            <a:ext cx="5267007" cy="4013518"/>
            <a:chOff x="1814513" y="128588"/>
            <a:chExt cx="8458200" cy="5632450"/>
          </a:xfrm>
        </p:grpSpPr>
        <p:pic>
          <p:nvPicPr>
            <p:cNvPr id="319491" name="image7.png">
              <a:extLst>
                <a:ext uri="{FF2B5EF4-FFF2-40B4-BE49-F238E27FC236}">
                  <a16:creationId xmlns:a16="http://schemas.microsoft.com/office/drawing/2014/main" id="{6E28BC7A-EAC4-42E9-9E96-E09AA8E78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28588"/>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2229" name="Shape 146">
              <a:extLst>
                <a:ext uri="{FF2B5EF4-FFF2-40B4-BE49-F238E27FC236}">
                  <a16:creationId xmlns:a16="http://schemas.microsoft.com/office/drawing/2014/main" id="{A519FD50-1FBF-469F-9A7D-3ACAB4D71493}"/>
                </a:ext>
              </a:extLst>
            </p:cNvPr>
            <p:cNvSpPr>
              <a:spLocks/>
            </p:cNvSpPr>
            <p:nvPr/>
          </p:nvSpPr>
          <p:spPr bwMode="auto">
            <a:xfrm>
              <a:off x="3810001" y="3579813"/>
              <a:ext cx="6234113" cy="2181225"/>
            </a:xfrm>
            <a:custGeom>
              <a:avLst/>
              <a:gdLst>
                <a:gd name="T0" fmla="*/ 2147483646 w 18809"/>
                <a:gd name="T1" fmla="*/ 2147483646 h 19370"/>
                <a:gd name="T2" fmla="*/ 2147483646 w 18809"/>
                <a:gd name="T3" fmla="*/ 2147483646 h 19370"/>
                <a:gd name="T4" fmla="*/ 2147483646 w 18809"/>
                <a:gd name="T5" fmla="*/ 2147483646 h 19370"/>
                <a:gd name="T6" fmla="*/ 2147483646 w 18809"/>
                <a:gd name="T7" fmla="*/ 2147483646 h 193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8809" h="19370" extrusionOk="0">
                  <a:moveTo>
                    <a:pt x="16652" y="1477"/>
                  </a:moveTo>
                  <a:cubicBezTo>
                    <a:pt x="16129" y="-1247"/>
                    <a:pt x="15093" y="474"/>
                    <a:pt x="14710" y="1298"/>
                  </a:cubicBezTo>
                  <a:cubicBezTo>
                    <a:pt x="14328" y="2121"/>
                    <a:pt x="15252" y="5728"/>
                    <a:pt x="14357" y="6417"/>
                  </a:cubicBezTo>
                  <a:cubicBezTo>
                    <a:pt x="13462" y="7106"/>
                    <a:pt x="11455" y="5414"/>
                    <a:pt x="9342" y="5429"/>
                  </a:cubicBezTo>
                  <a:cubicBezTo>
                    <a:pt x="7230" y="5444"/>
                    <a:pt x="2992" y="4471"/>
                    <a:pt x="1679" y="6507"/>
                  </a:cubicBezTo>
                  <a:cubicBezTo>
                    <a:pt x="367" y="8543"/>
                    <a:pt x="-1228" y="15788"/>
                    <a:pt x="1468" y="17644"/>
                  </a:cubicBezTo>
                  <a:cubicBezTo>
                    <a:pt x="4163" y="19500"/>
                    <a:pt x="15334" y="20353"/>
                    <a:pt x="17853" y="17644"/>
                  </a:cubicBezTo>
                  <a:cubicBezTo>
                    <a:pt x="20372" y="14934"/>
                    <a:pt x="17176" y="4202"/>
                    <a:pt x="16652" y="1477"/>
                  </a:cubicBezTo>
                  <a:close/>
                </a:path>
              </a:pathLst>
            </a:custGeom>
            <a:noFill/>
            <a:ln w="25400">
              <a:solidFill>
                <a:srgbClr val="632523"/>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Arial" panose="020B0604020202020204" pitchFamily="34" charset="0"/>
              </a:endParaRPr>
            </a:p>
          </p:txBody>
        </p:sp>
      </p:grpSp>
      <p:sp>
        <p:nvSpPr>
          <p:cNvPr id="2" name="Rectangle 1">
            <a:extLst>
              <a:ext uri="{FF2B5EF4-FFF2-40B4-BE49-F238E27FC236}">
                <a16:creationId xmlns:a16="http://schemas.microsoft.com/office/drawing/2014/main" id="{6450050E-48F9-47B9-8DFE-2726603CFA39}"/>
              </a:ext>
            </a:extLst>
          </p:cNvPr>
          <p:cNvSpPr/>
          <p:nvPr/>
        </p:nvSpPr>
        <p:spPr>
          <a:xfrm>
            <a:off x="78558" y="5474342"/>
            <a:ext cx="12113442" cy="590290"/>
          </a:xfrm>
          <a:prstGeom prst="rect">
            <a:avLst/>
          </a:prstGeom>
        </p:spPr>
        <p:txBody>
          <a:bodyPr wrap="square">
            <a:spAutoFit/>
          </a:bodyPr>
          <a:lstStyle/>
          <a:p>
            <a:pPr marL="12700" marR="5080" algn="ctr">
              <a:lnSpc>
                <a:spcPct val="103000"/>
              </a:lnSpc>
              <a:spcBef>
                <a:spcPts val="70"/>
              </a:spcBef>
            </a:pPr>
            <a:r>
              <a:rPr lang="en-US" sz="1600" dirty="0">
                <a:latin typeface="Calibri"/>
                <a:cs typeface="Calibri"/>
              </a:rPr>
              <a:t>ACEs </a:t>
            </a:r>
            <a:r>
              <a:rPr lang="en-US" sz="1600" spc="-45" dirty="0">
                <a:latin typeface="Calibri"/>
                <a:cs typeface="Calibri"/>
              </a:rPr>
              <a:t>Too </a:t>
            </a:r>
            <a:r>
              <a:rPr lang="en-US" sz="1600" spc="10" dirty="0">
                <a:latin typeface="Calibri"/>
                <a:cs typeface="Calibri"/>
              </a:rPr>
              <a:t>High, </a:t>
            </a:r>
            <a:r>
              <a:rPr lang="en-US" sz="1600" spc="30" dirty="0">
                <a:latin typeface="Calibri"/>
                <a:cs typeface="Calibri"/>
              </a:rPr>
              <a:t>2012, </a:t>
            </a:r>
            <a:r>
              <a:rPr lang="en-US" sz="1600" spc="15" dirty="0">
                <a:latin typeface="Calibri"/>
                <a:cs typeface="Calibri"/>
              </a:rPr>
              <a:t>May </a:t>
            </a:r>
            <a:r>
              <a:rPr lang="en-US" sz="1600" spc="25" dirty="0">
                <a:latin typeface="Calibri"/>
                <a:cs typeface="Calibri"/>
              </a:rPr>
              <a:t>31. </a:t>
            </a:r>
            <a:r>
              <a:rPr lang="en-US" sz="1600" dirty="0">
                <a:latin typeface="Calibri"/>
                <a:cs typeface="Calibri"/>
              </a:rPr>
              <a:t>Massachusetts, </a:t>
            </a:r>
            <a:r>
              <a:rPr lang="en-US" sz="1600" spc="5" dirty="0">
                <a:latin typeface="Calibri"/>
                <a:cs typeface="Calibri"/>
              </a:rPr>
              <a:t>Washington </a:t>
            </a:r>
            <a:r>
              <a:rPr lang="en-US" sz="1600" spc="15" dirty="0">
                <a:latin typeface="Calibri"/>
                <a:cs typeface="Calibri"/>
              </a:rPr>
              <a:t>State </a:t>
            </a:r>
            <a:r>
              <a:rPr lang="en-US" sz="1600" spc="5" dirty="0">
                <a:latin typeface="Calibri"/>
                <a:cs typeface="Calibri"/>
              </a:rPr>
              <a:t>lead </a:t>
            </a:r>
            <a:r>
              <a:rPr lang="en-US" sz="1600" dirty="0">
                <a:latin typeface="Calibri"/>
                <a:cs typeface="Calibri"/>
              </a:rPr>
              <a:t>U.S. </a:t>
            </a:r>
            <a:r>
              <a:rPr lang="en-US" sz="1600" spc="-5" dirty="0">
                <a:latin typeface="Calibri"/>
                <a:cs typeface="Calibri"/>
              </a:rPr>
              <a:t>trauma-sensitive  </a:t>
            </a:r>
            <a:r>
              <a:rPr lang="en-US" sz="1600" dirty="0">
                <a:latin typeface="Calibri"/>
                <a:cs typeface="Calibri"/>
              </a:rPr>
              <a:t>school move</a:t>
            </a:r>
            <a:r>
              <a:rPr lang="en-US" sz="1600" dirty="0">
                <a:latin typeface="Calibri"/>
                <a:cs typeface="Calibri"/>
                <a:hlinkClick r:id="rId4"/>
              </a:rPr>
              <a:t>ment. </a:t>
            </a:r>
            <a:r>
              <a:rPr lang="en-US" sz="1600" spc="-15" dirty="0">
                <a:latin typeface="Calibri"/>
                <a:cs typeface="Calibri"/>
                <a:hlinkClick r:id="rId4"/>
              </a:rPr>
              <a:t>Retrieved </a:t>
            </a:r>
            <a:r>
              <a:rPr lang="en-US" sz="1600" spc="-5" dirty="0">
                <a:latin typeface="Calibri"/>
                <a:cs typeface="Calibri"/>
                <a:hlinkClick r:id="rId4"/>
              </a:rPr>
              <a:t>from </a:t>
            </a:r>
            <a:r>
              <a:rPr lang="en-US" sz="1600" u="sng" spc="10" dirty="0">
                <a:solidFill>
                  <a:srgbClr val="0000FF"/>
                </a:solidFill>
                <a:uFill>
                  <a:solidFill>
                    <a:srgbClr val="0000FF"/>
                  </a:solidFill>
                </a:uFill>
                <a:latin typeface="Calibri"/>
                <a:cs typeface="Calibri"/>
                <a:hlinkClick r:id="rId4"/>
              </a:rPr>
              <a:t>https://acestoohigh.com/2012/05/31/massachusetts- </a:t>
            </a:r>
            <a:r>
              <a:rPr lang="en-US" sz="1600" spc="10" dirty="0">
                <a:solidFill>
                  <a:srgbClr val="0000FF"/>
                </a:solidFill>
                <a:latin typeface="Calibri"/>
                <a:cs typeface="Calibri"/>
                <a:hlinkClick r:id="rId4"/>
              </a:rPr>
              <a:t> </a:t>
            </a:r>
            <a:r>
              <a:rPr lang="en-US" sz="1600" u="sng" spc="5" dirty="0" err="1">
                <a:solidFill>
                  <a:srgbClr val="0000FF"/>
                </a:solidFill>
                <a:uFill>
                  <a:solidFill>
                    <a:srgbClr val="0000FF"/>
                  </a:solidFill>
                </a:uFill>
                <a:latin typeface="Calibri"/>
                <a:cs typeface="Calibri"/>
                <a:hlinkClick r:id="rId4"/>
              </a:rPr>
              <a:t>washington</a:t>
            </a:r>
            <a:r>
              <a:rPr lang="en-US" sz="1600" u="sng" spc="5" dirty="0">
                <a:solidFill>
                  <a:srgbClr val="0000FF"/>
                </a:solidFill>
                <a:uFill>
                  <a:solidFill>
                    <a:srgbClr val="0000FF"/>
                  </a:solidFill>
                </a:uFill>
                <a:latin typeface="Calibri"/>
                <a:cs typeface="Calibri"/>
                <a:hlinkClick r:id="rId4"/>
              </a:rPr>
              <a:t>-state-lead-u-s-trauma-sensitive-school-movement/</a:t>
            </a:r>
            <a:endParaRPr lang="en-US" sz="1600" dirty="0">
              <a:latin typeface="Calibri"/>
              <a:cs typeface="Calibri"/>
            </a:endParaRPr>
          </a:p>
        </p:txBody>
      </p:sp>
      <p:sp>
        <p:nvSpPr>
          <p:cNvPr id="8" name="object 8">
            <a:extLst>
              <a:ext uri="{FF2B5EF4-FFF2-40B4-BE49-F238E27FC236}">
                <a16:creationId xmlns:a16="http://schemas.microsoft.com/office/drawing/2014/main" id="{7967984B-B63B-4226-9B4A-96071A209D19}"/>
              </a:ext>
            </a:extLst>
          </p:cNvPr>
          <p:cNvSpPr txBox="1"/>
          <p:nvPr/>
        </p:nvSpPr>
        <p:spPr>
          <a:xfrm>
            <a:off x="1963635" y="1767869"/>
            <a:ext cx="2209800" cy="3133725"/>
          </a:xfrm>
          <a:prstGeom prst="rect">
            <a:avLst/>
          </a:prstGeom>
          <a:ln w="9534">
            <a:solidFill>
              <a:srgbClr val="622422"/>
            </a:solidFill>
          </a:ln>
        </p:spPr>
        <p:txBody>
          <a:bodyPr vert="horz" wrap="square" lIns="0" tIns="15240" rIns="0" bIns="0" rtlCol="0">
            <a:spAutoFit/>
          </a:bodyPr>
          <a:lstStyle/>
          <a:p>
            <a:pPr marL="86995" marR="275590">
              <a:lnSpc>
                <a:spcPct val="102600"/>
              </a:lnSpc>
              <a:spcBef>
                <a:spcPts val="120"/>
              </a:spcBef>
            </a:pPr>
            <a:r>
              <a:rPr sz="2150" b="1" spc="20" dirty="0">
                <a:solidFill>
                  <a:srgbClr val="1F487C"/>
                </a:solidFill>
                <a:latin typeface="Calibri"/>
                <a:cs typeface="Calibri"/>
              </a:rPr>
              <a:t>13 of every 30  </a:t>
            </a:r>
            <a:r>
              <a:rPr sz="2150" dirty="0">
                <a:solidFill>
                  <a:srgbClr val="1F487C"/>
                </a:solidFill>
                <a:latin typeface="Calibri"/>
                <a:cs typeface="Calibri"/>
              </a:rPr>
              <a:t>students </a:t>
            </a:r>
            <a:r>
              <a:rPr sz="2150" spc="20" dirty="0">
                <a:solidFill>
                  <a:srgbClr val="1F487C"/>
                </a:solidFill>
                <a:latin typeface="Calibri"/>
                <a:cs typeface="Calibri"/>
              </a:rPr>
              <a:t>in </a:t>
            </a:r>
            <a:r>
              <a:rPr sz="2150" spc="10" dirty="0">
                <a:solidFill>
                  <a:srgbClr val="1F487C"/>
                </a:solidFill>
                <a:latin typeface="Calibri"/>
                <a:cs typeface="Calibri"/>
              </a:rPr>
              <a:t>a  </a:t>
            </a:r>
            <a:r>
              <a:rPr sz="2150" spc="-5" dirty="0">
                <a:solidFill>
                  <a:srgbClr val="1F487C"/>
                </a:solidFill>
                <a:latin typeface="Calibri"/>
                <a:cs typeface="Calibri"/>
              </a:rPr>
              <a:t>classroom </a:t>
            </a:r>
            <a:r>
              <a:rPr sz="2150" spc="20" dirty="0">
                <a:solidFill>
                  <a:srgbClr val="1F487C"/>
                </a:solidFill>
                <a:latin typeface="Calibri"/>
                <a:cs typeface="Calibri"/>
              </a:rPr>
              <a:t>will  </a:t>
            </a:r>
            <a:r>
              <a:rPr sz="2150" spc="5" dirty="0">
                <a:solidFill>
                  <a:srgbClr val="1F487C"/>
                </a:solidFill>
                <a:latin typeface="Calibri"/>
                <a:cs typeface="Calibri"/>
              </a:rPr>
              <a:t>have </a:t>
            </a:r>
            <a:r>
              <a:rPr sz="2150" dirty="0">
                <a:solidFill>
                  <a:srgbClr val="1F487C"/>
                </a:solidFill>
                <a:latin typeface="Calibri"/>
                <a:cs typeface="Calibri"/>
              </a:rPr>
              <a:t>toxic</a:t>
            </a:r>
            <a:r>
              <a:rPr sz="2150" spc="-65" dirty="0">
                <a:solidFill>
                  <a:srgbClr val="1F487C"/>
                </a:solidFill>
                <a:latin typeface="Calibri"/>
                <a:cs typeface="Calibri"/>
              </a:rPr>
              <a:t> </a:t>
            </a:r>
            <a:r>
              <a:rPr sz="2150" spc="-5" dirty="0">
                <a:solidFill>
                  <a:srgbClr val="1F487C"/>
                </a:solidFill>
                <a:latin typeface="Calibri"/>
                <a:cs typeface="Calibri"/>
              </a:rPr>
              <a:t>stress  </a:t>
            </a:r>
            <a:r>
              <a:rPr sz="2150" spc="5" dirty="0">
                <a:solidFill>
                  <a:srgbClr val="1F487C"/>
                </a:solidFill>
                <a:latin typeface="Calibri"/>
                <a:cs typeface="Calibri"/>
              </a:rPr>
              <a:t>from </a:t>
            </a:r>
            <a:r>
              <a:rPr sz="2150" b="1" spc="15" dirty="0">
                <a:solidFill>
                  <a:srgbClr val="1F487C"/>
                </a:solidFill>
                <a:latin typeface="Calibri"/>
                <a:cs typeface="Calibri"/>
              </a:rPr>
              <a:t>3 </a:t>
            </a:r>
            <a:r>
              <a:rPr sz="2150" b="1" spc="20" dirty="0">
                <a:solidFill>
                  <a:srgbClr val="1F487C"/>
                </a:solidFill>
                <a:latin typeface="Calibri"/>
                <a:cs typeface="Calibri"/>
              </a:rPr>
              <a:t>or more  </a:t>
            </a:r>
            <a:r>
              <a:rPr sz="2150" spc="-5" dirty="0">
                <a:solidFill>
                  <a:srgbClr val="1F487C"/>
                </a:solidFill>
                <a:latin typeface="Calibri"/>
                <a:cs typeface="Calibri"/>
              </a:rPr>
              <a:t>Adverse  Childhood  Experiences  </a:t>
            </a:r>
            <a:r>
              <a:rPr sz="2150" dirty="0">
                <a:solidFill>
                  <a:srgbClr val="1F487C"/>
                </a:solidFill>
                <a:latin typeface="Calibri"/>
                <a:cs typeface="Calibri"/>
              </a:rPr>
              <a:t>(ACEs)</a:t>
            </a:r>
            <a:endParaRPr sz="2150" dirty="0">
              <a:latin typeface="Calibri"/>
              <a:cs typeface="Calibri"/>
            </a:endParaRPr>
          </a:p>
        </p:txBody>
      </p:sp>
    </p:spTree>
    <p:extLst>
      <p:ext uri="{BB962C8B-B14F-4D97-AF65-F5344CB8AC3E}">
        <p14:creationId xmlns:p14="http://schemas.microsoft.com/office/powerpoint/2010/main" val="67986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C8CB-C942-4D70-9764-680F05A72D7E}"/>
              </a:ext>
            </a:extLst>
          </p:cNvPr>
          <p:cNvSpPr>
            <a:spLocks noGrp="1"/>
          </p:cNvSpPr>
          <p:nvPr>
            <p:ph type="title"/>
          </p:nvPr>
        </p:nvSpPr>
        <p:spPr>
          <a:xfrm>
            <a:off x="609600" y="1391920"/>
            <a:ext cx="10972800" cy="722579"/>
          </a:xfrm>
        </p:spPr>
        <p:txBody>
          <a:bodyPr rtlCol="0">
            <a:noAutofit/>
          </a:bodyPr>
          <a:lstStyle/>
          <a:p>
            <a:pPr eaLnBrk="1" fontAlgn="auto" hangingPunct="1">
              <a:spcAft>
                <a:spcPts val="0"/>
              </a:spcAft>
              <a:defRPr/>
            </a:pPr>
            <a:r>
              <a:rPr lang="en-US" sz="3600" dirty="0">
                <a:latin typeface="Calibri"/>
                <a:cs typeface="Arial" panose="020B0604020202020204" pitchFamily="34" charset="0"/>
              </a:rPr>
              <a:t>Adverse Childhood Experiences</a:t>
            </a:r>
          </a:p>
        </p:txBody>
      </p:sp>
      <p:sp>
        <p:nvSpPr>
          <p:cNvPr id="3" name="Content Placeholder 2">
            <a:extLst>
              <a:ext uri="{FF2B5EF4-FFF2-40B4-BE49-F238E27FC236}">
                <a16:creationId xmlns:a16="http://schemas.microsoft.com/office/drawing/2014/main" id="{8ECB99DD-AC10-40EA-88A0-94296273AC98}"/>
              </a:ext>
            </a:extLst>
          </p:cNvPr>
          <p:cNvSpPr>
            <a:spLocks noGrp="1"/>
          </p:cNvSpPr>
          <p:nvPr>
            <p:ph idx="1"/>
          </p:nvPr>
        </p:nvSpPr>
        <p:spPr>
          <a:xfrm>
            <a:off x="609600" y="2286777"/>
            <a:ext cx="10972800" cy="3555883"/>
          </a:xfrm>
        </p:spPr>
        <p:txBody>
          <a:bodyPr rtlCol="0">
            <a:normAutofit/>
          </a:bodyPr>
          <a:lstStyle/>
          <a:p>
            <a:pPr marL="0" indent="0" algn="ctr" eaLnBrk="1" fontAlgn="auto" hangingPunct="1">
              <a:spcAft>
                <a:spcPts val="0"/>
              </a:spcAft>
              <a:buNone/>
              <a:defRPr/>
            </a:pPr>
            <a:r>
              <a:rPr lang="en-US" sz="3200" b="1" dirty="0">
                <a:latin typeface="+mj-lt"/>
              </a:rPr>
              <a:t>The #1 Chronic Health Epidemic </a:t>
            </a:r>
          </a:p>
          <a:p>
            <a:pPr marL="0" indent="0" algn="ctr" eaLnBrk="1" fontAlgn="auto" hangingPunct="1">
              <a:spcAft>
                <a:spcPts val="0"/>
              </a:spcAft>
              <a:buNone/>
              <a:defRPr/>
            </a:pPr>
            <a:r>
              <a:rPr lang="en-US" sz="3200" b="1" dirty="0">
                <a:latin typeface="+mj-lt"/>
              </a:rPr>
              <a:t>in the United States</a:t>
            </a:r>
          </a:p>
          <a:p>
            <a:pPr marL="0" indent="0" algn="ctr" eaLnBrk="1" fontAlgn="auto" hangingPunct="1">
              <a:spcAft>
                <a:spcPts val="0"/>
              </a:spcAft>
              <a:buNone/>
              <a:defRPr/>
            </a:pPr>
            <a:endParaRPr lang="en-US" dirty="0">
              <a:latin typeface="+mj-lt"/>
            </a:endParaRPr>
          </a:p>
          <a:p>
            <a:pPr marL="0" indent="0" algn="ctr" eaLnBrk="1" fontAlgn="auto" hangingPunct="1">
              <a:spcAft>
                <a:spcPts val="0"/>
              </a:spcAft>
              <a:buNone/>
              <a:defRPr/>
            </a:pPr>
            <a:r>
              <a:rPr lang="en-US" dirty="0">
                <a:latin typeface="+mj-lt"/>
              </a:rPr>
              <a:t>“The impact of ACEs can now only be ignored as a matter of conscious choice. With this information comes the responsibility to use it.”</a:t>
            </a:r>
          </a:p>
          <a:p>
            <a:pPr marL="0" indent="0" algn="r" eaLnBrk="1" fontAlgn="auto" hangingPunct="1">
              <a:spcAft>
                <a:spcPts val="0"/>
              </a:spcAft>
              <a:buNone/>
              <a:defRPr/>
            </a:pPr>
            <a:r>
              <a:rPr lang="en-US" i="1" dirty="0">
                <a:latin typeface="+mj-lt"/>
              </a:rPr>
              <a:t>						</a:t>
            </a:r>
            <a:r>
              <a:rPr lang="en-US" dirty="0">
                <a:latin typeface="+mj-lt"/>
              </a:rPr>
              <a:t>	</a:t>
            </a:r>
            <a:r>
              <a:rPr lang="en-US" sz="2000" i="1" dirty="0">
                <a:latin typeface="+mj-lt"/>
              </a:rPr>
              <a:t>		-</a:t>
            </a:r>
            <a:r>
              <a:rPr lang="en-US" sz="2000" i="1" dirty="0" err="1">
                <a:latin typeface="+mj-lt"/>
              </a:rPr>
              <a:t>Anda</a:t>
            </a:r>
            <a:r>
              <a:rPr lang="en-US" sz="2000" i="1" dirty="0">
                <a:latin typeface="+mj-lt"/>
              </a:rPr>
              <a:t> and Brown, CDC</a:t>
            </a:r>
          </a:p>
          <a:p>
            <a:pPr eaLnBrk="1" fontAlgn="auto" hangingPunct="1">
              <a:spcAft>
                <a:spcPts val="0"/>
              </a:spcAft>
              <a:buFont typeface="Arial"/>
              <a:buChar char="•"/>
              <a:defRPr/>
            </a:pPr>
            <a:endParaRPr lang="en-US" dirty="0">
              <a:latin typeface="+mj-lt"/>
            </a:endParaRPr>
          </a:p>
        </p:txBody>
      </p:sp>
    </p:spTree>
    <p:extLst>
      <p:ext uri="{BB962C8B-B14F-4D97-AF65-F5344CB8AC3E}">
        <p14:creationId xmlns:p14="http://schemas.microsoft.com/office/powerpoint/2010/main" val="114728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3">
            <a:extLst>
              <a:ext uri="{FF2B5EF4-FFF2-40B4-BE49-F238E27FC236}">
                <a16:creationId xmlns:a16="http://schemas.microsoft.com/office/drawing/2014/main" id="{06963C3F-0F48-4066-90A2-2239B72BE0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9337" y="1662553"/>
            <a:ext cx="8173327" cy="413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ABBAC72-204F-4918-9671-48E5D936A526}"/>
              </a:ext>
            </a:extLst>
          </p:cNvPr>
          <p:cNvSpPr/>
          <p:nvPr/>
        </p:nvSpPr>
        <p:spPr>
          <a:xfrm>
            <a:off x="2171192" y="2444751"/>
            <a:ext cx="7849617" cy="2354263"/>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“If you knew how excruciatingly uncomfortable it is to live in my own skin, you would understand why I do not want to be present in my body and in this world.”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7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 Anonymous</a:t>
            </a:r>
            <a:endParaRPr kumimoji="0" lang="en-US" sz="2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3636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4" descr="Image result for trauma">
            <a:extLst>
              <a:ext uri="{FF2B5EF4-FFF2-40B4-BE49-F238E27FC236}">
                <a16:creationId xmlns:a16="http://schemas.microsoft.com/office/drawing/2014/main" id="{B9F0F7EE-7FCE-4176-A496-5D229E2F1D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745342" y="2159465"/>
            <a:ext cx="3133725" cy="1457325"/>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4068" name="Picture 2" descr="http://www.alcoholanddrugabuse.com/blog/wp-content/uploads/2013/05/addiction-recovery.jpg">
            <a:extLst>
              <a:ext uri="{FF2B5EF4-FFF2-40B4-BE49-F238E27FC236}">
                <a16:creationId xmlns:a16="http://schemas.microsoft.com/office/drawing/2014/main" id="{D4997E00-1FED-4B88-9433-D0F6795E5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456" y="3526972"/>
            <a:ext cx="3004260" cy="1507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5333" name="Picture 8" descr="https://svn.apache.org/repos/asf/openoffice/symphony/trunk/main/extras/source/gallery/arrows/A46-TrendArrow-Orange-GoUp.png">
            <a:extLst>
              <a:ext uri="{FF2B5EF4-FFF2-40B4-BE49-F238E27FC236}">
                <a16:creationId xmlns:a16="http://schemas.microsoft.com/office/drawing/2014/main" id="{0B7CE6DD-1425-431F-A638-A824B1AEF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357" y="3702150"/>
            <a:ext cx="1189038"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4" name="Picture 8" descr="https://svn.apache.org/repos/asf/openoffice/symphony/trunk/main/extras/source/gallery/arrows/A46-TrendArrow-Orange-GoUp.png">
            <a:extLst>
              <a:ext uri="{FF2B5EF4-FFF2-40B4-BE49-F238E27FC236}">
                <a16:creationId xmlns:a16="http://schemas.microsoft.com/office/drawing/2014/main" id="{5126340D-5C31-451C-9E3B-063A3F46F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549" y="1941513"/>
            <a:ext cx="9985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A85C86D-6FB7-4BE7-98F8-3EF849B7AF09}"/>
              </a:ext>
            </a:extLst>
          </p:cNvPr>
          <p:cNvSpPr/>
          <p:nvPr/>
        </p:nvSpPr>
        <p:spPr>
          <a:xfrm>
            <a:off x="2069859" y="1367073"/>
            <a:ext cx="758825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Trauma is a risk factor for Substance Abuse   </a:t>
            </a:r>
            <a:endParaRPr kumimoji="0" 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43ABA529-1D37-4BEF-9D8D-1CB77BC986C0}"/>
              </a:ext>
            </a:extLst>
          </p:cNvPr>
          <p:cNvSpPr/>
          <p:nvPr/>
        </p:nvSpPr>
        <p:spPr>
          <a:xfrm>
            <a:off x="2209560" y="5338054"/>
            <a:ext cx="7308850" cy="584200"/>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Substance Abuse is a risk factor for Trauma</a:t>
            </a:r>
            <a:endParaRPr kumimoji="0" 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1566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40A5-EEF5-4AB1-9C25-8D53A3D94447}"/>
              </a:ext>
            </a:extLst>
          </p:cNvPr>
          <p:cNvSpPr>
            <a:spLocks noGrp="1"/>
          </p:cNvSpPr>
          <p:nvPr>
            <p:ph type="title"/>
          </p:nvPr>
        </p:nvSpPr>
        <p:spPr>
          <a:xfrm>
            <a:off x="609600" y="1616567"/>
            <a:ext cx="10972800" cy="4450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fontAlgn="auto">
              <a:spcAft>
                <a:spcPts val="0"/>
              </a:spcAft>
            </a:pPr>
            <a:r>
              <a:rPr lang="en-US" sz="3600" dirty="0">
                <a:latin typeface="Calibri"/>
                <a:cs typeface="Arial" panose="020B0604020202020204" pitchFamily="34" charset="0"/>
              </a:rPr>
              <a:t>Gabor Mate’s Definition of Addiction</a:t>
            </a:r>
          </a:p>
        </p:txBody>
      </p:sp>
      <p:sp>
        <p:nvSpPr>
          <p:cNvPr id="3" name="Content Placeholder 2">
            <a:extLst>
              <a:ext uri="{FF2B5EF4-FFF2-40B4-BE49-F238E27FC236}">
                <a16:creationId xmlns:a16="http://schemas.microsoft.com/office/drawing/2014/main" id="{438842DE-EED0-431F-8345-6B449C63255B}"/>
              </a:ext>
            </a:extLst>
          </p:cNvPr>
          <p:cNvSpPr>
            <a:spLocks noGrp="1"/>
          </p:cNvSpPr>
          <p:nvPr>
            <p:ph idx="1"/>
          </p:nvPr>
        </p:nvSpPr>
        <p:spPr>
          <a:xfrm>
            <a:off x="609600" y="2286777"/>
            <a:ext cx="6281740" cy="3555883"/>
          </a:xfrm>
          <a:ln w="38100">
            <a:noFill/>
          </a:ln>
        </p:spPr>
        <p:txBody>
          <a:bodyPr>
            <a:normAutofit/>
          </a:bodyPr>
          <a:lstStyle/>
          <a:p>
            <a:pPr marL="0" indent="0">
              <a:buNone/>
              <a:defRPr/>
            </a:pPr>
            <a:r>
              <a:rPr lang="en-US" sz="2600" dirty="0">
                <a:latin typeface="+mn-lt"/>
              </a:rPr>
              <a:t>Any behavior that is associated with:</a:t>
            </a:r>
          </a:p>
          <a:p>
            <a:pPr lvl="1">
              <a:defRPr/>
            </a:pPr>
            <a:r>
              <a:rPr lang="en-US" dirty="0">
                <a:latin typeface="+mn-lt"/>
              </a:rPr>
              <a:t>Craving and temporary relief</a:t>
            </a:r>
          </a:p>
          <a:p>
            <a:pPr lvl="1">
              <a:defRPr/>
            </a:pPr>
            <a:r>
              <a:rPr lang="en-US" dirty="0">
                <a:latin typeface="+mn-lt"/>
              </a:rPr>
              <a:t>Long-term negative consequences</a:t>
            </a:r>
          </a:p>
          <a:p>
            <a:pPr marL="0" indent="0">
              <a:buNone/>
              <a:defRPr/>
            </a:pPr>
            <a:r>
              <a:rPr lang="en-US" sz="2600" dirty="0">
                <a:latin typeface="+mn-lt"/>
              </a:rPr>
              <a:t>That a person is unable to give up</a:t>
            </a:r>
          </a:p>
          <a:p>
            <a:pPr marL="0" indent="0">
              <a:buNone/>
              <a:defRPr/>
            </a:pPr>
            <a:endParaRPr lang="en-US" sz="2000" dirty="0">
              <a:latin typeface="+mn-lt"/>
            </a:endParaRPr>
          </a:p>
        </p:txBody>
      </p:sp>
      <p:pic>
        <p:nvPicPr>
          <p:cNvPr id="357379" name="Picture 4">
            <a:extLst>
              <a:ext uri="{FF2B5EF4-FFF2-40B4-BE49-F238E27FC236}">
                <a16:creationId xmlns:a16="http://schemas.microsoft.com/office/drawing/2014/main" id="{EDDD1B36-97FB-49C1-8C86-E91B2DA56D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1340" y="2061618"/>
            <a:ext cx="4294495" cy="33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0C8D64F-A4B1-492E-ABEC-89CD6537B632}"/>
              </a:ext>
            </a:extLst>
          </p:cNvPr>
          <p:cNvSpPr/>
          <p:nvPr/>
        </p:nvSpPr>
        <p:spPr>
          <a:xfrm>
            <a:off x="1827214" y="5386983"/>
            <a:ext cx="8537575" cy="461963"/>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Early emotional loss is the template for all addictions</a:t>
            </a:r>
          </a:p>
        </p:txBody>
      </p:sp>
    </p:spTree>
    <p:extLst>
      <p:ext uri="{BB962C8B-B14F-4D97-AF65-F5344CB8AC3E}">
        <p14:creationId xmlns:p14="http://schemas.microsoft.com/office/powerpoint/2010/main" val="175834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84A6-33E7-45B5-9504-EA3B754A596C}"/>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fontAlgn="auto">
              <a:spcAft>
                <a:spcPts val="0"/>
              </a:spcAft>
            </a:pPr>
            <a:r>
              <a:rPr lang="en-US" sz="3600" dirty="0">
                <a:latin typeface="Calibri"/>
                <a:cs typeface="Arial" panose="020B0604020202020204" pitchFamily="34" charset="0"/>
              </a:rPr>
              <a:t>Addiction and the Brain</a:t>
            </a:r>
          </a:p>
        </p:txBody>
      </p:sp>
      <p:sp>
        <p:nvSpPr>
          <p:cNvPr id="3" name="Content Placeholder 2">
            <a:extLst>
              <a:ext uri="{FF2B5EF4-FFF2-40B4-BE49-F238E27FC236}">
                <a16:creationId xmlns:a16="http://schemas.microsoft.com/office/drawing/2014/main" id="{3F8246F4-8BCF-47B0-BE32-1AB801D65D6F}"/>
              </a:ext>
            </a:extLst>
          </p:cNvPr>
          <p:cNvSpPr>
            <a:spLocks noGrp="1"/>
          </p:cNvSpPr>
          <p:nvPr>
            <p:ph idx="1"/>
          </p:nvPr>
        </p:nvSpPr>
        <p:spPr/>
        <p:txBody>
          <a:bodyPr>
            <a:normAutofit/>
          </a:bodyPr>
          <a:lstStyle/>
          <a:p>
            <a:pPr marL="0" indent="0">
              <a:buNone/>
              <a:defRPr/>
            </a:pPr>
            <a:r>
              <a:rPr lang="en-US" sz="2000" dirty="0">
                <a:latin typeface="+mj-lt"/>
              </a:rPr>
              <a:t>As Gabor Mate notes in his book, </a:t>
            </a:r>
            <a:r>
              <a:rPr lang="en-US" sz="2000" i="1" dirty="0">
                <a:latin typeface="+mj-lt"/>
              </a:rPr>
              <a:t>In the Realm of Hungry Ghosts,</a:t>
            </a:r>
            <a:r>
              <a:rPr lang="en-US" sz="2000" dirty="0">
                <a:latin typeface="+mj-lt"/>
              </a:rPr>
              <a:t> those with substance use disorder</a:t>
            </a:r>
            <a:endParaRPr lang="en-US" sz="2400" b="1" dirty="0">
              <a:effectLst>
                <a:outerShdw blurRad="38100" dist="38100" dir="2700000" algn="tl">
                  <a:srgbClr val="000000">
                    <a:alpha val="43137"/>
                  </a:srgbClr>
                </a:outerShdw>
              </a:effectLst>
              <a:latin typeface="+mj-lt"/>
            </a:endParaRPr>
          </a:p>
          <a:p>
            <a:pPr marL="0" indent="0" algn="ctr">
              <a:buNone/>
              <a:defRPr/>
            </a:pPr>
            <a:r>
              <a:rPr lang="en-US" sz="2400" b="1" dirty="0">
                <a:effectLst>
                  <a:outerShdw blurRad="38100" dist="38100" dir="2700000" algn="tl">
                    <a:srgbClr val="000000">
                      <a:alpha val="43137"/>
                    </a:srgbClr>
                  </a:outerShdw>
                </a:effectLst>
                <a:latin typeface="+mj-lt"/>
              </a:rPr>
              <a:t>“self-medicate to sooth their emotional pain – but more than that, their brain development was sabotaged by their traumatic experiences.”</a:t>
            </a:r>
          </a:p>
          <a:p>
            <a:pPr marL="0" indent="0">
              <a:buNone/>
              <a:defRPr/>
            </a:pPr>
            <a:endParaRPr lang="en-US" sz="1800" b="1" dirty="0">
              <a:effectLst>
                <a:outerShdw blurRad="38100" dist="38100" dir="2700000" algn="tl">
                  <a:srgbClr val="000000">
                    <a:alpha val="43137"/>
                  </a:srgbClr>
                </a:outerShdw>
              </a:effectLst>
              <a:latin typeface="+mj-lt"/>
            </a:endParaRPr>
          </a:p>
          <a:p>
            <a:pPr marL="0" indent="0" algn="r">
              <a:buNone/>
              <a:defRPr/>
            </a:pPr>
            <a:r>
              <a:rPr lang="en-US" sz="1100" dirty="0">
                <a:latin typeface="+mj-lt"/>
              </a:rPr>
              <a:t>-Mate, Gabor, MD.  (2010). In the Realm of the Hungry Ghosts. Berkley, CA: North Atlantic Books. Print. page 203.</a:t>
            </a:r>
          </a:p>
          <a:p>
            <a:pPr marL="0" indent="0">
              <a:buNone/>
              <a:defRPr/>
            </a:pPr>
            <a:endParaRPr lang="en-US" sz="1800" dirty="0">
              <a:latin typeface="+mj-lt"/>
            </a:endParaRPr>
          </a:p>
        </p:txBody>
      </p:sp>
      <p:pic>
        <p:nvPicPr>
          <p:cNvPr id="361475" name="Picture 4">
            <a:extLst>
              <a:ext uri="{FF2B5EF4-FFF2-40B4-BE49-F238E27FC236}">
                <a16:creationId xmlns:a16="http://schemas.microsoft.com/office/drawing/2014/main" id="{73D0B329-FFCA-437E-BF2C-AB7382D652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14086"/>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44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result for shame">
            <a:extLst>
              <a:ext uri="{FF2B5EF4-FFF2-40B4-BE49-F238E27FC236}">
                <a16:creationId xmlns:a16="http://schemas.microsoft.com/office/drawing/2014/main" id="{078BC5EF-5AEA-40F3-B193-1CD9BA22D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94" t="19089" r="10188"/>
          <a:stretch>
            <a:fillRect/>
          </a:stretch>
        </p:blipFill>
        <p:spPr bwMode="auto">
          <a:xfrm>
            <a:off x="0" y="-284889"/>
            <a:ext cx="12192000" cy="712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7345B584-95E9-48D4-AA87-A5FBBB29A42D}"/>
              </a:ext>
            </a:extLst>
          </p:cNvPr>
          <p:cNvSpPr txBox="1">
            <a:spLocks/>
          </p:cNvSpPr>
          <p:nvPr/>
        </p:nvSpPr>
        <p:spPr bwMode="auto">
          <a:xfrm>
            <a:off x="2157414" y="3322639"/>
            <a:ext cx="7970837" cy="2143125"/>
          </a:xfrm>
          <a:prstGeom prst="rect">
            <a:avLst/>
          </a:prstGeom>
          <a:solidFill>
            <a:schemeClr val="bg1">
              <a:alpha val="24000"/>
            </a:schemeClr>
          </a:solidFill>
          <a:ln>
            <a:noFill/>
          </a:ln>
        </p:spPr>
        <p:txBody>
          <a:bodyPr/>
          <a:lstStyle>
            <a:lvl1pPr marL="0" indent="0" algn="ctr" defTabSz="457200" rtl="0" eaLnBrk="0" fontAlgn="base" hangingPunct="0">
              <a:spcBef>
                <a:spcPct val="20000"/>
              </a:spcBef>
              <a:spcAft>
                <a:spcPct val="0"/>
              </a:spcAft>
              <a:buFont typeface="Arial" panose="020B0604020202020204" pitchFamily="34" charset="0"/>
              <a:buNone/>
              <a:defRPr sz="2800" b="1" kern="1200">
                <a:solidFill>
                  <a:srgbClr val="000000"/>
                </a:solidFill>
                <a:latin typeface="Arial"/>
                <a:ea typeface="+mn-ea"/>
                <a:cs typeface="Arial"/>
              </a:defRPr>
            </a:lvl1pPr>
            <a:lvl2pPr marL="4572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Font typeface="Arial" panose="020B0604020202020204" pitchFamily="34" charset="0"/>
              <a:buNone/>
              <a:defRPr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336600"/>
                </a:solidFill>
                <a:effectLst/>
                <a:uLnTx/>
                <a:uFillTx/>
                <a:latin typeface="Calibri"/>
                <a:ea typeface="+mn-ea"/>
                <a:cs typeface="Arial"/>
              </a:rPr>
              <a:t>Shame is the intensely painful feeling or experience of believing that we are flawed and therefore unworthy of love and belonging – something we’ve experienced, done, or failed to do makes us unworthy of connection.    </a:t>
            </a:r>
          </a:p>
          <a:p>
            <a:pPr marL="0" marR="0" lvl="0" indent="0" algn="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400" dirty="0">
                <a:solidFill>
                  <a:srgbClr val="336600"/>
                </a:solidFill>
                <a:latin typeface="Calibri"/>
              </a:rPr>
              <a:t>-</a:t>
            </a:r>
            <a:r>
              <a:rPr kumimoji="0" lang="en-US" sz="2400" b="1" i="1" u="none" strike="noStrike" kern="1200" cap="none" spc="0" normalizeH="0" baseline="0" noProof="0" dirty="0" err="1">
                <a:ln>
                  <a:noFill/>
                </a:ln>
                <a:solidFill>
                  <a:srgbClr val="336600"/>
                </a:solidFill>
                <a:effectLst/>
                <a:uLnTx/>
                <a:uFillTx/>
                <a:latin typeface="Calibri"/>
                <a:ea typeface="+mn-ea"/>
                <a:cs typeface="Arial"/>
              </a:rPr>
              <a:t>Brene</a:t>
            </a:r>
            <a:r>
              <a:rPr kumimoji="0" lang="en-US" sz="2400" b="1" i="1" u="none" strike="noStrike" kern="1200" cap="none" spc="0" normalizeH="0" baseline="0" noProof="0" dirty="0">
                <a:ln>
                  <a:noFill/>
                </a:ln>
                <a:solidFill>
                  <a:srgbClr val="336600"/>
                </a:solidFill>
                <a:effectLst/>
                <a:uLnTx/>
                <a:uFillTx/>
                <a:latin typeface="Calibri"/>
                <a:ea typeface="+mn-ea"/>
                <a:cs typeface="Arial"/>
              </a:rPr>
              <a:t> Brown</a:t>
            </a:r>
          </a:p>
        </p:txBody>
      </p:sp>
    </p:spTree>
    <p:extLst>
      <p:ext uri="{BB962C8B-B14F-4D97-AF65-F5344CB8AC3E}">
        <p14:creationId xmlns:p14="http://schemas.microsoft.com/office/powerpoint/2010/main" val="342012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4">
            <a:extLst>
              <a:ext uri="{FF2B5EF4-FFF2-40B4-BE49-F238E27FC236}">
                <a16:creationId xmlns:a16="http://schemas.microsoft.com/office/drawing/2014/main" id="{FACE7A5C-810D-4906-9874-D72C365DF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9147" y="1436960"/>
            <a:ext cx="8793707" cy="44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71E25EF-BC4B-4392-93E5-CBDFF8866A92}"/>
              </a:ext>
            </a:extLst>
          </p:cNvPr>
          <p:cNvSpPr>
            <a:spLocks noGrp="1"/>
          </p:cNvSpPr>
          <p:nvPr>
            <p:ph idx="4294967295"/>
          </p:nvPr>
        </p:nvSpPr>
        <p:spPr>
          <a:xfrm>
            <a:off x="609600" y="2286000"/>
            <a:ext cx="10972800" cy="3556000"/>
          </a:xfrm>
        </p:spPr>
        <p:txBody>
          <a:bodyPr/>
          <a:lstStyle/>
          <a:p>
            <a:pPr marL="0" indent="0" algn="ctr">
              <a:buNone/>
              <a:defRPr/>
            </a:pPr>
            <a:r>
              <a:rPr lang="en-US" sz="3200" b="1" dirty="0">
                <a:solidFill>
                  <a:schemeClr val="bg1"/>
                </a:solidFill>
                <a:effectLst>
                  <a:outerShdw blurRad="38100" dist="38100" dir="2700000" algn="tl">
                    <a:srgbClr val="000000">
                      <a:alpha val="43137"/>
                    </a:srgbClr>
                  </a:outerShdw>
                </a:effectLst>
                <a:latin typeface="+mn-lt"/>
              </a:rPr>
              <a:t>“An addict needs shame </a:t>
            </a:r>
          </a:p>
          <a:p>
            <a:pPr marL="0" indent="0" algn="ctr">
              <a:buNone/>
              <a:defRPr/>
            </a:pPr>
            <a:r>
              <a:rPr lang="en-US" sz="3200" b="1" dirty="0">
                <a:solidFill>
                  <a:schemeClr val="bg1"/>
                </a:solidFill>
                <a:effectLst>
                  <a:outerShdw blurRad="38100" dist="38100" dir="2700000" algn="tl">
                    <a:srgbClr val="000000">
                      <a:alpha val="43137"/>
                    </a:srgbClr>
                  </a:outerShdw>
                </a:effectLst>
                <a:latin typeface="+mn-lt"/>
              </a:rPr>
              <a:t>like a man dying of thirst needs salt water.”</a:t>
            </a:r>
          </a:p>
          <a:p>
            <a:pPr marL="0" indent="0">
              <a:buNone/>
              <a:defRPr/>
            </a:pPr>
            <a:r>
              <a:rPr lang="en-US" sz="3600" b="1" dirty="0">
                <a:solidFill>
                  <a:schemeClr val="bg1"/>
                </a:solidFill>
                <a:effectLst>
                  <a:outerShdw blurRad="38100" dist="38100" dir="2700000" algn="tl">
                    <a:srgbClr val="000000">
                      <a:alpha val="43137"/>
                    </a:srgbClr>
                  </a:outerShdw>
                </a:effectLst>
                <a:latin typeface="+mn-lt"/>
              </a:rPr>
              <a:t>												-</a:t>
            </a:r>
            <a:r>
              <a:rPr lang="en-US" sz="3200" b="1" dirty="0">
                <a:solidFill>
                  <a:schemeClr val="bg1"/>
                </a:solidFill>
                <a:effectLst>
                  <a:outerShdw blurRad="38100" dist="38100" dir="2700000" algn="tl">
                    <a:srgbClr val="000000">
                      <a:alpha val="43137"/>
                    </a:srgbClr>
                  </a:outerShdw>
                </a:effectLst>
                <a:latin typeface="+mn-lt"/>
              </a:rPr>
              <a:t>Terrence Real</a:t>
            </a:r>
          </a:p>
        </p:txBody>
      </p:sp>
    </p:spTree>
    <p:extLst>
      <p:ext uri="{BB962C8B-B14F-4D97-AF65-F5344CB8AC3E}">
        <p14:creationId xmlns:p14="http://schemas.microsoft.com/office/powerpoint/2010/main" val="269656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4D7B-244F-4A5D-AE9D-F46460C40743}"/>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dirty="0">
                <a:latin typeface="+mj-lt"/>
              </a:rPr>
              <a:t>What can we do?</a:t>
            </a:r>
          </a:p>
        </p:txBody>
      </p:sp>
      <p:sp>
        <p:nvSpPr>
          <p:cNvPr id="3" name="Content Placeholder 2">
            <a:extLst>
              <a:ext uri="{FF2B5EF4-FFF2-40B4-BE49-F238E27FC236}">
                <a16:creationId xmlns:a16="http://schemas.microsoft.com/office/drawing/2014/main" id="{FB4B9E20-C5E2-4FFA-BA92-D07D06E78710}"/>
              </a:ext>
            </a:extLst>
          </p:cNvPr>
          <p:cNvSpPr>
            <a:spLocks noGrp="1"/>
          </p:cNvSpPr>
          <p:nvPr>
            <p:ph idx="1"/>
          </p:nvPr>
        </p:nvSpPr>
        <p:spPr>
          <a:xfrm>
            <a:off x="609600" y="2286777"/>
            <a:ext cx="5486400" cy="3555883"/>
          </a:xfrm>
        </p:spPr>
        <p:txBody>
          <a:bodyPr>
            <a:normAutofit/>
          </a:bodyPr>
          <a:lstStyle/>
          <a:p>
            <a:pPr>
              <a:defRPr/>
            </a:pPr>
            <a:r>
              <a:rPr lang="en-US" sz="2700" dirty="0">
                <a:latin typeface="+mn-lt"/>
              </a:rPr>
              <a:t>Medications</a:t>
            </a:r>
          </a:p>
          <a:p>
            <a:pPr>
              <a:defRPr/>
            </a:pPr>
            <a:r>
              <a:rPr lang="en-US" sz="2700" dirty="0">
                <a:latin typeface="+mn-lt"/>
              </a:rPr>
              <a:t>Recovery coaches</a:t>
            </a:r>
          </a:p>
          <a:p>
            <a:pPr>
              <a:defRPr/>
            </a:pPr>
            <a:r>
              <a:rPr lang="en-US" sz="2700" dirty="0">
                <a:latin typeface="+mn-lt"/>
              </a:rPr>
              <a:t>Technology</a:t>
            </a:r>
          </a:p>
          <a:p>
            <a:pPr>
              <a:defRPr/>
            </a:pPr>
            <a:r>
              <a:rPr lang="en-US" sz="2700" dirty="0">
                <a:latin typeface="+mn-lt"/>
              </a:rPr>
              <a:t>Prioritize the relationship</a:t>
            </a:r>
          </a:p>
          <a:p>
            <a:pPr>
              <a:defRPr/>
            </a:pPr>
            <a:r>
              <a:rPr lang="en-US" sz="2700" dirty="0">
                <a:latin typeface="+mn-lt"/>
              </a:rPr>
              <a:t>Seek ways to build connection</a:t>
            </a:r>
          </a:p>
          <a:p>
            <a:pPr>
              <a:defRPr/>
            </a:pPr>
            <a:r>
              <a:rPr lang="en-US" sz="2700" dirty="0">
                <a:latin typeface="+mn-lt"/>
              </a:rPr>
              <a:t>Embrace compassion instead of punishment</a:t>
            </a:r>
          </a:p>
        </p:txBody>
      </p:sp>
      <p:pic>
        <p:nvPicPr>
          <p:cNvPr id="5" name="Picture 4">
            <a:extLst>
              <a:ext uri="{FF2B5EF4-FFF2-40B4-BE49-F238E27FC236}">
                <a16:creationId xmlns:a16="http://schemas.microsoft.com/office/drawing/2014/main" id="{43A28687-0184-495E-8EC7-BA40954A337A}"/>
              </a:ext>
            </a:extLst>
          </p:cNvPr>
          <p:cNvPicPr>
            <a:picLocks noChangeAspect="1"/>
          </p:cNvPicPr>
          <p:nvPr/>
        </p:nvPicPr>
        <p:blipFill>
          <a:blip r:embed="rId3"/>
          <a:stretch>
            <a:fillRect/>
          </a:stretch>
        </p:blipFill>
        <p:spPr>
          <a:xfrm>
            <a:off x="6223357" y="1891972"/>
            <a:ext cx="5359043" cy="3555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3151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4640-25FA-4C79-848B-581527BB991D}"/>
              </a:ext>
            </a:extLst>
          </p:cNvPr>
          <p:cNvSpPr>
            <a:spLocks noGrp="1"/>
          </p:cNvSpPr>
          <p:nvPr>
            <p:ph type="title"/>
          </p:nvPr>
        </p:nvSpPr>
        <p:spPr>
          <a:xfrm>
            <a:off x="3991970" y="5619474"/>
            <a:ext cx="4208060" cy="445051"/>
          </a:xfrm>
        </p:spPr>
        <p:txBody>
          <a:bodyPr/>
          <a:lstStyle/>
          <a:p>
            <a:pPr algn="ctr"/>
            <a:r>
              <a:rPr lang="en-US" sz="1400" b="0" dirty="0">
                <a:solidFill>
                  <a:schemeClr val="tx1"/>
                </a:solidFill>
                <a:latin typeface="+mj-lt"/>
              </a:rPr>
              <a:t>https://www.youtube.com/watch?v=PY9DcIMGxMs</a:t>
            </a:r>
          </a:p>
        </p:txBody>
      </p:sp>
      <p:pic>
        <p:nvPicPr>
          <p:cNvPr id="5" name="Picture 4">
            <a:extLst>
              <a:ext uri="{FF2B5EF4-FFF2-40B4-BE49-F238E27FC236}">
                <a16:creationId xmlns:a16="http://schemas.microsoft.com/office/drawing/2014/main" id="{9654DE47-01BD-4AD4-AB82-DF56F0F38CCC}"/>
              </a:ext>
            </a:extLst>
          </p:cNvPr>
          <p:cNvPicPr>
            <a:picLocks noChangeAspect="1"/>
          </p:cNvPicPr>
          <p:nvPr/>
        </p:nvPicPr>
        <p:blipFill>
          <a:blip r:embed="rId3"/>
          <a:stretch>
            <a:fillRect/>
          </a:stretch>
        </p:blipFill>
        <p:spPr>
          <a:xfrm>
            <a:off x="2333087" y="1298527"/>
            <a:ext cx="7525825" cy="4260945"/>
          </a:xfrm>
          <a:prstGeom prst="rect">
            <a:avLst/>
          </a:prstGeom>
        </p:spPr>
      </p:pic>
    </p:spTree>
    <p:extLst>
      <p:ext uri="{BB962C8B-B14F-4D97-AF65-F5344CB8AC3E}">
        <p14:creationId xmlns:p14="http://schemas.microsoft.com/office/powerpoint/2010/main" val="259458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C4DC-E597-4265-986E-197CF5F42DDE}"/>
              </a:ext>
            </a:extLst>
          </p:cNvPr>
          <p:cNvSpPr>
            <a:spLocks noGrp="1"/>
          </p:cNvSpPr>
          <p:nvPr>
            <p:ph type="title"/>
          </p:nvPr>
        </p:nvSpPr>
        <p:spPr>
          <a:xfrm>
            <a:off x="609600" y="1823729"/>
            <a:ext cx="10972800" cy="3403878"/>
          </a:xfrm>
        </p:spPr>
        <p:txBody>
          <a:bodyPr/>
          <a:lstStyle/>
          <a:p>
            <a:pPr algn="ctr"/>
            <a:r>
              <a:rPr lang="en-US" sz="6000" dirty="0">
                <a:latin typeface="+mj-lt"/>
              </a:rPr>
              <a:t>Trauma and the Connection to Health and Addictions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188A56B-EC9F-4305-9404-48F48C7D8540}"/>
              </a:ext>
            </a:extLst>
          </p:cNvPr>
          <p:cNvSpPr>
            <a:spLocks noGrp="1"/>
          </p:cNvSpPr>
          <p:nvPr>
            <p:ph type="title"/>
          </p:nvPr>
        </p:nvSpPr>
        <p:spPr>
          <a:xfrm>
            <a:off x="172720" y="1310640"/>
            <a:ext cx="11724640" cy="12146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600" dirty="0">
                <a:latin typeface="+mj-lt"/>
              </a:rPr>
              <a:t>The Adverse Childhood Experience Study- </a:t>
            </a:r>
            <a:br>
              <a:rPr lang="en-US" sz="3600" dirty="0">
                <a:latin typeface="+mj-lt"/>
              </a:rPr>
            </a:br>
            <a:r>
              <a:rPr lang="en-US" sz="3600" dirty="0">
                <a:latin typeface="+mj-lt"/>
              </a:rPr>
              <a:t>Behavioral Heath at the Foundation of all Health</a:t>
            </a:r>
          </a:p>
        </p:txBody>
      </p:sp>
      <p:sp>
        <p:nvSpPr>
          <p:cNvPr id="16387" name="Content Placeholder 2">
            <a:extLst>
              <a:ext uri="{FF2B5EF4-FFF2-40B4-BE49-F238E27FC236}">
                <a16:creationId xmlns:a16="http://schemas.microsoft.com/office/drawing/2014/main" id="{09F1372E-C012-4729-9205-ADDE2BB891CB}"/>
              </a:ext>
            </a:extLst>
          </p:cNvPr>
          <p:cNvSpPr>
            <a:spLocks noGrp="1"/>
          </p:cNvSpPr>
          <p:nvPr>
            <p:ph idx="1"/>
          </p:nvPr>
        </p:nvSpPr>
        <p:spPr>
          <a:xfrm>
            <a:off x="304800" y="2670252"/>
            <a:ext cx="6593840" cy="3172408"/>
          </a:xfrm>
        </p:spPr>
        <p:txBody>
          <a:bodyPr>
            <a:normAutofit/>
          </a:bodyPr>
          <a:lstStyle/>
          <a:p>
            <a:pPr>
              <a:spcBef>
                <a:spcPts val="600"/>
              </a:spcBef>
              <a:spcAft>
                <a:spcPts val="600"/>
              </a:spcAft>
              <a:defRPr/>
            </a:pPr>
            <a:r>
              <a:rPr lang="en-US" sz="2000" dirty="0">
                <a:latin typeface="Calibri" charset="0"/>
                <a:ea typeface="ＭＳ Ｐゴシック" charset="0"/>
                <a:cs typeface="ＭＳ Ｐゴシック" charset="0"/>
              </a:rPr>
              <a:t>Over 17,000 adults studied from 1995-1997</a:t>
            </a:r>
          </a:p>
          <a:p>
            <a:pPr>
              <a:spcBef>
                <a:spcPts val="600"/>
              </a:spcBef>
              <a:spcAft>
                <a:spcPts val="600"/>
              </a:spcAft>
              <a:defRPr/>
            </a:pPr>
            <a:r>
              <a:rPr lang="en-US" sz="2000" dirty="0">
                <a:latin typeface="Calibri" charset="0"/>
                <a:ea typeface="ＭＳ Ｐゴシック" charset="0"/>
                <a:cs typeface="ＭＳ Ｐゴシック" charset="0"/>
              </a:rPr>
              <a:t>Almost 2/3 of participants reported at least one ACE</a:t>
            </a:r>
          </a:p>
          <a:p>
            <a:pPr>
              <a:spcBef>
                <a:spcPts val="600"/>
              </a:spcBef>
              <a:spcAft>
                <a:spcPts val="600"/>
              </a:spcAft>
              <a:defRPr/>
            </a:pPr>
            <a:r>
              <a:rPr lang="en-US" sz="2000" dirty="0">
                <a:latin typeface="Calibri" charset="0"/>
                <a:ea typeface="ＭＳ Ｐゴシック" charset="0"/>
                <a:cs typeface="ＭＳ Ｐゴシック" charset="0"/>
              </a:rPr>
              <a:t>Over 1/5 reported three or more ACEs, including abuse, neglect, and other types of childhood trauma</a:t>
            </a:r>
          </a:p>
          <a:p>
            <a:pPr>
              <a:spcBef>
                <a:spcPts val="600"/>
              </a:spcBef>
              <a:spcAft>
                <a:spcPts val="600"/>
              </a:spcAft>
              <a:defRPr/>
            </a:pPr>
            <a:r>
              <a:rPr lang="en-US" sz="2000" dirty="0">
                <a:latin typeface="Calibri" charset="0"/>
                <a:ea typeface="ＭＳ Ｐゴシック" charset="0"/>
                <a:cs typeface="ＭＳ Ｐゴシック" charset="0"/>
              </a:rPr>
              <a:t>Major links identified between early childhood trauma and long-term health outcomes, </a:t>
            </a:r>
          </a:p>
          <a:p>
            <a:pPr lvl="1">
              <a:spcBef>
                <a:spcPts val="600"/>
              </a:spcBef>
              <a:spcAft>
                <a:spcPts val="600"/>
              </a:spcAft>
              <a:buFont typeface="Arial" panose="020B0604020202020204" pitchFamily="34" charset="0"/>
              <a:buChar char="•"/>
              <a:defRPr/>
            </a:pPr>
            <a:r>
              <a:rPr lang="en-US" sz="1600" dirty="0">
                <a:latin typeface="Calibri" charset="0"/>
                <a:ea typeface="ＭＳ Ｐゴシック" charset="0"/>
                <a:cs typeface="ＭＳ Ｐゴシック" charset="0"/>
              </a:rPr>
              <a:t>Including increased risk of many chronic illnesses and </a:t>
            </a:r>
            <a:r>
              <a:rPr lang="en-US" sz="1600" dirty="0">
                <a:latin typeface="Calibri" charset="0"/>
                <a:ea typeface="ＭＳ Ｐゴシック" charset="0"/>
                <a:cs typeface="ＭＳ Ｐゴシック" charset="0"/>
                <a:hlinkClick r:id="rId3"/>
              </a:rPr>
              <a:t>early death</a:t>
            </a:r>
            <a:endParaRPr lang="en-US" sz="1600" dirty="0">
              <a:latin typeface="Calibri" charset="0"/>
              <a:ea typeface="ＭＳ Ｐゴシック" charset="0"/>
              <a:cs typeface="ＭＳ Ｐゴシック" charset="0"/>
            </a:endParaRPr>
          </a:p>
        </p:txBody>
      </p:sp>
      <p:sp>
        <p:nvSpPr>
          <p:cNvPr id="8" name="Footer Placeholder 7">
            <a:extLst>
              <a:ext uri="{FF2B5EF4-FFF2-40B4-BE49-F238E27FC236}">
                <a16:creationId xmlns:a16="http://schemas.microsoft.com/office/drawing/2014/main" id="{E6B58E31-D6AE-4B00-BBDF-F53361A8F753}"/>
              </a:ext>
            </a:extLst>
          </p:cNvPr>
          <p:cNvSpPr>
            <a:spLocks noGrp="1"/>
          </p:cNvSpPr>
          <p:nvPr>
            <p:ph type="ftr" sz="quarter" idx="4294967295"/>
          </p:nvPr>
        </p:nvSpPr>
        <p:spPr>
          <a:xfrm>
            <a:off x="304800" y="5531028"/>
            <a:ext cx="6686550" cy="4413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effectLst/>
                <a:uLnTx/>
                <a:uFillTx/>
                <a:latin typeface="Calibri"/>
                <a:ea typeface="+mn-ea"/>
                <a:cs typeface="Arial" panose="020B0604020202020204" pitchFamily="34" charset="0"/>
              </a:rPr>
              <a:t>"</a:t>
            </a:r>
            <a:r>
              <a:rPr kumimoji="0" lang="en-US" sz="1400" b="0" i="1" u="none" strike="noStrike" kern="0" cap="none" spc="0" normalizeH="0" baseline="0" noProof="0" dirty="0">
                <a:ln>
                  <a:noFill/>
                </a:ln>
                <a:effectLst/>
                <a:uLnTx/>
                <a:uFillTx/>
                <a:latin typeface="Calibri"/>
                <a:ea typeface="+mn-ea"/>
                <a:cs typeface="Arial" panose="020B0604020202020204" pitchFamily="34" charset="0"/>
              </a:rPr>
              <a:t>Major Findings," Centers for Disease Control and Prevention (CDC)</a:t>
            </a:r>
          </a:p>
        </p:txBody>
      </p:sp>
      <p:pic>
        <p:nvPicPr>
          <p:cNvPr id="6" name="Shape 954" descr="ACE_PPT_UnderstandingACEs_pyramid_2017.pdf">
            <a:extLst>
              <a:ext uri="{FF2B5EF4-FFF2-40B4-BE49-F238E27FC236}">
                <a16:creationId xmlns:a16="http://schemas.microsoft.com/office/drawing/2014/main" id="{B954EA27-C2C1-4C5F-8A59-75DB3AA6F224}"/>
              </a:ext>
            </a:extLst>
          </p:cNvPr>
          <p:cNvPicPr preferRelativeResize="0"/>
          <p:nvPr/>
        </p:nvPicPr>
        <p:blipFill rotWithShape="1">
          <a:blip r:embed="rId4">
            <a:alphaModFix/>
          </a:blip>
          <a:srcRect/>
          <a:stretch/>
        </p:blipFill>
        <p:spPr>
          <a:xfrm>
            <a:off x="7579179" y="2717050"/>
            <a:ext cx="4112079" cy="3034640"/>
          </a:xfrm>
          <a:prstGeom prst="rect">
            <a:avLst/>
          </a:prstGeom>
          <a:noFill/>
          <a:ln>
            <a:noFill/>
          </a:ln>
        </p:spPr>
      </p:pic>
    </p:spTree>
    <p:extLst>
      <p:ext uri="{BB962C8B-B14F-4D97-AF65-F5344CB8AC3E}">
        <p14:creationId xmlns:p14="http://schemas.microsoft.com/office/powerpoint/2010/main" val="165802209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6453609-3457-48C6-9620-3CD812DBA510}"/>
              </a:ext>
            </a:extLst>
          </p:cNvPr>
          <p:cNvSpPr>
            <a:spLocks noGrp="1"/>
          </p:cNvSpPr>
          <p:nvPr>
            <p:ph type="title"/>
          </p:nvPr>
        </p:nvSpPr>
        <p:spPr>
          <a:xfrm>
            <a:off x="411481" y="4064000"/>
            <a:ext cx="2783840" cy="17881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dirty="0">
                <a:latin typeface="+mj-lt"/>
              </a:rPr>
              <a:t>Adverse Childhood Experiences</a:t>
            </a:r>
          </a:p>
        </p:txBody>
      </p:sp>
      <p:graphicFrame>
        <p:nvGraphicFramePr>
          <p:cNvPr id="2" name="Diagram 1">
            <a:extLst>
              <a:ext uri="{FF2B5EF4-FFF2-40B4-BE49-F238E27FC236}">
                <a16:creationId xmlns:a16="http://schemas.microsoft.com/office/drawing/2014/main" id="{1CB695E2-F990-4382-A01E-6DFE49EC5FEB}"/>
              </a:ext>
            </a:extLst>
          </p:cNvPr>
          <p:cNvGraphicFramePr/>
          <p:nvPr>
            <p:extLst>
              <p:ext uri="{D42A27DB-BD31-4B8C-83A1-F6EECF244321}">
                <p14:modId xmlns:p14="http://schemas.microsoft.com/office/powerpoint/2010/main" val="2843460736"/>
              </p:ext>
            </p:extLst>
          </p:nvPr>
        </p:nvGraphicFramePr>
        <p:xfrm>
          <a:off x="1803401" y="1315085"/>
          <a:ext cx="8585199" cy="45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74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250" name="Group 1">
            <a:extLst>
              <a:ext uri="{FF2B5EF4-FFF2-40B4-BE49-F238E27FC236}">
                <a16:creationId xmlns:a16="http://schemas.microsoft.com/office/drawing/2014/main" id="{9AFCEFC3-E90C-430F-B845-AAF412F7F994}"/>
              </a:ext>
            </a:extLst>
          </p:cNvPr>
          <p:cNvGrpSpPr>
            <a:grpSpLocks/>
          </p:cNvGrpSpPr>
          <p:nvPr/>
        </p:nvGrpSpPr>
        <p:grpSpPr bwMode="auto">
          <a:xfrm>
            <a:off x="3165869" y="2031039"/>
            <a:ext cx="5860262" cy="4024717"/>
            <a:chOff x="1605601" y="2209800"/>
            <a:chExt cx="5099999" cy="3759567"/>
          </a:xfrm>
        </p:grpSpPr>
        <p:pic>
          <p:nvPicPr>
            <p:cNvPr id="309252" name="Picture 19" descr="magic">
              <a:extLst>
                <a:ext uri="{FF2B5EF4-FFF2-40B4-BE49-F238E27FC236}">
                  <a16:creationId xmlns:a16="http://schemas.microsoft.com/office/drawing/2014/main" id="{FF909A25-D7B5-4976-8803-E65F91E33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33655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Line 10">
              <a:extLst>
                <a:ext uri="{FF2B5EF4-FFF2-40B4-BE49-F238E27FC236}">
                  <a16:creationId xmlns:a16="http://schemas.microsoft.com/office/drawing/2014/main" id="{570F92A3-2D2D-4C24-A8DE-C2972EE69F6D}"/>
                </a:ext>
              </a:extLst>
            </p:cNvPr>
            <p:cNvSpPr>
              <a:spLocks noChangeShapeType="1"/>
            </p:cNvSpPr>
            <p:nvPr/>
          </p:nvSpPr>
          <p:spPr bwMode="auto">
            <a:xfrm>
              <a:off x="2524125" y="2209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309254" name="Line 11">
              <a:extLst>
                <a:ext uri="{FF2B5EF4-FFF2-40B4-BE49-F238E27FC236}">
                  <a16:creationId xmlns:a16="http://schemas.microsoft.com/office/drawing/2014/main" id="{78FF0867-59F0-478B-9EFA-37E2745E3CD2}"/>
                </a:ext>
              </a:extLst>
            </p:cNvPr>
            <p:cNvSpPr>
              <a:spLocks noChangeShapeType="1"/>
            </p:cNvSpPr>
            <p:nvPr/>
          </p:nvSpPr>
          <p:spPr bwMode="auto">
            <a:xfrm>
              <a:off x="2524125" y="5410200"/>
              <a:ext cx="4181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4341" name="Text Box 12">
              <a:extLst>
                <a:ext uri="{FF2B5EF4-FFF2-40B4-BE49-F238E27FC236}">
                  <a16:creationId xmlns:a16="http://schemas.microsoft.com/office/drawing/2014/main" id="{2A376198-4A2C-47A1-8A17-56A0FD329E0C}"/>
                </a:ext>
              </a:extLst>
            </p:cNvPr>
            <p:cNvSpPr txBox="1">
              <a:spLocks noChangeArrowheads="1"/>
            </p:cNvSpPr>
            <p:nvPr/>
          </p:nvSpPr>
          <p:spPr bwMode="auto">
            <a:xfrm>
              <a:off x="3481392" y="5638352"/>
              <a:ext cx="1453870" cy="3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Dose gets bigger</a:t>
              </a:r>
            </a:p>
          </p:txBody>
        </p:sp>
        <p:sp>
          <p:nvSpPr>
            <p:cNvPr id="309256" name="Line 14">
              <a:extLst>
                <a:ext uri="{FF2B5EF4-FFF2-40B4-BE49-F238E27FC236}">
                  <a16:creationId xmlns:a16="http://schemas.microsoft.com/office/drawing/2014/main" id="{3143DDAA-5FBC-442B-BE0A-216E19679320}"/>
                </a:ext>
              </a:extLst>
            </p:cNvPr>
            <p:cNvSpPr>
              <a:spLocks noChangeShapeType="1"/>
            </p:cNvSpPr>
            <p:nvPr/>
          </p:nvSpPr>
          <p:spPr bwMode="auto">
            <a:xfrm>
              <a:off x="3608388" y="5638800"/>
              <a:ext cx="2438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4343" name="Text Box 15">
              <a:extLst>
                <a:ext uri="{FF2B5EF4-FFF2-40B4-BE49-F238E27FC236}">
                  <a16:creationId xmlns:a16="http://schemas.microsoft.com/office/drawing/2014/main" id="{4E194689-A570-4F62-960F-BE03E360F706}"/>
                </a:ext>
              </a:extLst>
            </p:cNvPr>
            <p:cNvSpPr txBox="1">
              <a:spLocks noChangeArrowheads="1"/>
            </p:cNvSpPr>
            <p:nvPr/>
          </p:nvSpPr>
          <p:spPr bwMode="auto">
            <a:xfrm rot="10800000">
              <a:off x="1605601" y="2875369"/>
              <a:ext cx="386496" cy="185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Response gets bigger</a:t>
              </a:r>
            </a:p>
          </p:txBody>
        </p:sp>
        <p:sp>
          <p:nvSpPr>
            <p:cNvPr id="309258" name="Line 16">
              <a:extLst>
                <a:ext uri="{FF2B5EF4-FFF2-40B4-BE49-F238E27FC236}">
                  <a16:creationId xmlns:a16="http://schemas.microsoft.com/office/drawing/2014/main" id="{F03C003D-95A3-4325-A74A-BAFEEB76D6AA}"/>
                </a:ext>
              </a:extLst>
            </p:cNvPr>
            <p:cNvSpPr>
              <a:spLocks noChangeShapeType="1"/>
            </p:cNvSpPr>
            <p:nvPr/>
          </p:nvSpPr>
          <p:spPr bwMode="auto">
            <a:xfrm flipV="1">
              <a:off x="2219325" y="2362200"/>
              <a:ext cx="0" cy="28956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6394" name="Line 17">
              <a:extLst>
                <a:ext uri="{FF2B5EF4-FFF2-40B4-BE49-F238E27FC236}">
                  <a16:creationId xmlns:a16="http://schemas.microsoft.com/office/drawing/2014/main" id="{D79D5081-14A0-4DB6-91D1-83AFBD1095BB}"/>
                </a:ext>
              </a:extLst>
            </p:cNvPr>
            <p:cNvSpPr>
              <a:spLocks noChangeShapeType="1"/>
            </p:cNvSpPr>
            <p:nvPr/>
          </p:nvSpPr>
          <p:spPr bwMode="auto">
            <a:xfrm flipV="1">
              <a:off x="2753088" y="2972020"/>
              <a:ext cx="3342492" cy="2209613"/>
            </a:xfrm>
            <a:prstGeom prst="line">
              <a:avLst/>
            </a:prstGeom>
            <a:noFill/>
            <a:ln w="38100">
              <a:solidFill>
                <a:schemeClr val="tx2">
                  <a:lumMod val="60000"/>
                  <a:lumOff val="40000"/>
                </a:schemeClr>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sp>
        <p:nvSpPr>
          <p:cNvPr id="2" name="Title 1">
            <a:extLst>
              <a:ext uri="{FF2B5EF4-FFF2-40B4-BE49-F238E27FC236}">
                <a16:creationId xmlns:a16="http://schemas.microsoft.com/office/drawing/2014/main" id="{F9765668-1144-4042-9A0F-9537DD6BC52E}"/>
              </a:ext>
            </a:extLst>
          </p:cNvPr>
          <p:cNvSpPr>
            <a:spLocks noGrp="1"/>
          </p:cNvSpPr>
          <p:nvPr>
            <p:ph type="title"/>
          </p:nvPr>
        </p:nvSpPr>
        <p:spPr>
          <a:xfrm>
            <a:off x="609600" y="1484389"/>
            <a:ext cx="10972800" cy="445051"/>
          </a:xfrm>
        </p:spPr>
        <p:txBody>
          <a:bodyPr/>
          <a:lstStyle/>
          <a:p>
            <a:pPr lvl="0" fontAlgn="auto">
              <a:spcBef>
                <a:spcPts val="0"/>
              </a:spcBef>
              <a:spcAft>
                <a:spcPts val="0"/>
              </a:spcAft>
              <a:defRPr/>
            </a:pPr>
            <a:r>
              <a:rPr lang="en-US" sz="3600" dirty="0">
                <a:latin typeface="Calibri"/>
                <a:cs typeface="Arial" panose="020B0604020202020204" pitchFamily="34" charset="0"/>
              </a:rPr>
              <a:t>Dose-Response Relationship: More ACEs = More Disease</a:t>
            </a:r>
            <a:endParaRPr lang="en-US" sz="3200" dirty="0"/>
          </a:p>
        </p:txBody>
      </p:sp>
    </p:spTree>
    <p:extLst>
      <p:ext uri="{BB962C8B-B14F-4D97-AF65-F5344CB8AC3E}">
        <p14:creationId xmlns:p14="http://schemas.microsoft.com/office/powerpoint/2010/main" val="276816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9065FBFC-EF60-4D45-8B30-AC2831F53972}"/>
              </a:ext>
            </a:extLst>
          </p:cNvPr>
          <p:cNvSpPr>
            <a:spLocks noGrp="1"/>
          </p:cNvSpPr>
          <p:nvPr>
            <p:ph type="title"/>
          </p:nvPr>
        </p:nvSpPr>
        <p:spPr>
          <a:xfrm>
            <a:off x="609600" y="1568175"/>
            <a:ext cx="10972800" cy="4450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auto">
              <a:spcBef>
                <a:spcPts val="0"/>
              </a:spcBef>
              <a:spcAft>
                <a:spcPts val="0"/>
              </a:spcAft>
            </a:pPr>
            <a:r>
              <a:rPr lang="en-US" altLang="en-US" sz="3600" dirty="0">
                <a:latin typeface="Calibri"/>
                <a:cs typeface="Arial" panose="020B0604020202020204" pitchFamily="34" charset="0"/>
              </a:rPr>
              <a:t>Higher ACE Score Increases Smoking</a:t>
            </a:r>
          </a:p>
        </p:txBody>
      </p:sp>
      <p:sp>
        <p:nvSpPr>
          <p:cNvPr id="4" name="Rectangle 3">
            <a:extLst>
              <a:ext uri="{FF2B5EF4-FFF2-40B4-BE49-F238E27FC236}">
                <a16:creationId xmlns:a16="http://schemas.microsoft.com/office/drawing/2014/main" id="{21959BEE-DF24-4CC0-900D-0ECCA4F2548B}"/>
              </a:ext>
            </a:extLst>
          </p:cNvPr>
          <p:cNvSpPr/>
          <p:nvPr/>
        </p:nvSpPr>
        <p:spPr>
          <a:xfrm>
            <a:off x="2057401" y="2057400"/>
            <a:ext cx="272891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8DD9DC9F-0105-413E-8BD6-B0F9C55FB0AF}"/>
              </a:ext>
            </a:extLst>
          </p:cNvPr>
          <p:cNvGrpSpPr/>
          <p:nvPr/>
        </p:nvGrpSpPr>
        <p:grpSpPr>
          <a:xfrm>
            <a:off x="2395538" y="2210118"/>
            <a:ext cx="7400924" cy="3829050"/>
            <a:chOff x="2047876" y="2332038"/>
            <a:chExt cx="7400924" cy="3829050"/>
          </a:xfrm>
        </p:grpSpPr>
        <p:sp>
          <p:nvSpPr>
            <p:cNvPr id="5" name="Rectangle 4">
              <a:extLst>
                <a:ext uri="{FF2B5EF4-FFF2-40B4-BE49-F238E27FC236}">
                  <a16:creationId xmlns:a16="http://schemas.microsoft.com/office/drawing/2014/main" id="{0BAE58C0-7649-4310-AB9D-9F482AC41DE3}"/>
                </a:ext>
              </a:extLst>
            </p:cNvPr>
            <p:cNvSpPr/>
            <p:nvPr/>
          </p:nvSpPr>
          <p:spPr>
            <a:xfrm>
              <a:off x="2047876" y="3505200"/>
              <a:ext cx="49625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8BB54AE-AC02-46FA-A2C2-D5AD6C7FD42C}"/>
                </a:ext>
              </a:extLst>
            </p:cNvPr>
            <p:cNvSpPr/>
            <p:nvPr/>
          </p:nvSpPr>
          <p:spPr>
            <a:xfrm>
              <a:off x="2057400" y="4800600"/>
              <a:ext cx="7391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red-basic-female-symbol-th.png">
              <a:extLst>
                <a:ext uri="{FF2B5EF4-FFF2-40B4-BE49-F238E27FC236}">
                  <a16:creationId xmlns:a16="http://schemas.microsoft.com/office/drawing/2014/main" id="{01308FB4-3256-4A82-ADE1-60497BC6F2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8514" y="2332038"/>
              <a:ext cx="3190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ed-man-th.png">
              <a:extLst>
                <a:ext uri="{FF2B5EF4-FFF2-40B4-BE49-F238E27FC236}">
                  <a16:creationId xmlns:a16="http://schemas.microsoft.com/office/drawing/2014/main" id="{D53AC30F-B4D3-456B-9C47-B77800FE5D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9838" y="2332038"/>
              <a:ext cx="2476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d-basic-female-symbol-th.png">
              <a:extLst>
                <a:ext uri="{FF2B5EF4-FFF2-40B4-BE49-F238E27FC236}">
                  <a16:creationId xmlns:a16="http://schemas.microsoft.com/office/drawing/2014/main" id="{54C6D886-8052-4DDB-B046-3DA1C6BBBA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9" y="23320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ed-man-th.png">
              <a:extLst>
                <a:ext uri="{FF2B5EF4-FFF2-40B4-BE49-F238E27FC236}">
                  <a16:creationId xmlns:a16="http://schemas.microsoft.com/office/drawing/2014/main" id="{6F2EC387-3B6D-4364-ABCF-42F2AA3B8F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9464" y="2332038"/>
              <a:ext cx="2492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red-basic-female-symbol-th.png">
              <a:extLst>
                <a:ext uri="{FF2B5EF4-FFF2-40B4-BE49-F238E27FC236}">
                  <a16:creationId xmlns:a16="http://schemas.microsoft.com/office/drawing/2014/main" id="{582D264C-5058-4389-9F7C-4243744A46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9351" y="23320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red-man-th.png">
              <a:extLst>
                <a:ext uri="{FF2B5EF4-FFF2-40B4-BE49-F238E27FC236}">
                  <a16:creationId xmlns:a16="http://schemas.microsoft.com/office/drawing/2014/main" id="{5C079A5A-50AC-49D0-B969-04D619ABD9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0675" y="2332038"/>
              <a:ext cx="2476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red-basic-female-symbol-th.png">
              <a:extLst>
                <a:ext uri="{FF2B5EF4-FFF2-40B4-BE49-F238E27FC236}">
                  <a16:creationId xmlns:a16="http://schemas.microsoft.com/office/drawing/2014/main" id="{901D5872-ED80-46F7-8682-5ABDA2A2A7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3733801"/>
              <a:ext cx="320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red-man-th.png">
              <a:extLst>
                <a:ext uri="{FF2B5EF4-FFF2-40B4-BE49-F238E27FC236}">
                  <a16:creationId xmlns:a16="http://schemas.microsoft.com/office/drawing/2014/main" id="{4D26A890-79BD-466A-9143-7D93DA1A13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3733801"/>
              <a:ext cx="2492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red-basic-female-symbol-th.png">
              <a:extLst>
                <a:ext uri="{FF2B5EF4-FFF2-40B4-BE49-F238E27FC236}">
                  <a16:creationId xmlns:a16="http://schemas.microsoft.com/office/drawing/2014/main" id="{CACCAAA7-73D7-4A33-B4DF-D68D5BD959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064" y="3733801"/>
              <a:ext cx="320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red-man-th.png">
              <a:extLst>
                <a:ext uri="{FF2B5EF4-FFF2-40B4-BE49-F238E27FC236}">
                  <a16:creationId xmlns:a16="http://schemas.microsoft.com/office/drawing/2014/main" id="{9483D87D-A3F7-482B-B53B-47BB5DF49D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3733801"/>
              <a:ext cx="2476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red-basic-female-symbol-th.png">
              <a:extLst>
                <a:ext uri="{FF2B5EF4-FFF2-40B4-BE49-F238E27FC236}">
                  <a16:creationId xmlns:a16="http://schemas.microsoft.com/office/drawing/2014/main" id="{C9A8564F-C6C6-4AAA-AFD1-65EE393F76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0314" y="3733801"/>
              <a:ext cx="320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red-man-th.png">
              <a:extLst>
                <a:ext uri="{FF2B5EF4-FFF2-40B4-BE49-F238E27FC236}">
                  <a16:creationId xmlns:a16="http://schemas.microsoft.com/office/drawing/2014/main" id="{FA33298E-A8F0-46BB-A95D-774ECFA225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864" y="3733801"/>
              <a:ext cx="2492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red-basic-female-symbol-th.png">
              <a:extLst>
                <a:ext uri="{FF2B5EF4-FFF2-40B4-BE49-F238E27FC236}">
                  <a16:creationId xmlns:a16="http://schemas.microsoft.com/office/drawing/2014/main" id="{CCC7889B-B9E2-4E17-ADB6-9B3598FD57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7564" y="3733801"/>
              <a:ext cx="320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red-man-th.png">
              <a:extLst>
                <a:ext uri="{FF2B5EF4-FFF2-40B4-BE49-F238E27FC236}">
                  <a16:creationId xmlns:a16="http://schemas.microsoft.com/office/drawing/2014/main" id="{8B207BF5-860B-457C-B40E-1FA8897AFD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1113" y="3733801"/>
              <a:ext cx="2476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red-basic-female-symbol-th.png">
              <a:extLst>
                <a:ext uri="{FF2B5EF4-FFF2-40B4-BE49-F238E27FC236}">
                  <a16:creationId xmlns:a16="http://schemas.microsoft.com/office/drawing/2014/main" id="{96AEFB23-E160-43B4-8843-393D16E9C7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6" y="3733801"/>
              <a:ext cx="320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red-man-th.png">
              <a:extLst>
                <a:ext uri="{FF2B5EF4-FFF2-40B4-BE49-F238E27FC236}">
                  <a16:creationId xmlns:a16="http://schemas.microsoft.com/office/drawing/2014/main" id="{EF332981-B429-4EF6-8126-858F88659B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6775" y="3733801"/>
              <a:ext cx="2492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red-basic-female-symbol-th.png">
              <a:extLst>
                <a:ext uri="{FF2B5EF4-FFF2-40B4-BE49-F238E27FC236}">
                  <a16:creationId xmlns:a16="http://schemas.microsoft.com/office/drawing/2014/main" id="{26CAC136-672A-4684-A00A-2CA7E16AA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8889" y="3733801"/>
              <a:ext cx="320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red-basic-female-symbol-th.png">
              <a:extLst>
                <a:ext uri="{FF2B5EF4-FFF2-40B4-BE49-F238E27FC236}">
                  <a16:creationId xmlns:a16="http://schemas.microsoft.com/office/drawing/2014/main" id="{E1B24F8C-AFD4-454E-8793-55C64186A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0752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red-man-th.png">
              <a:extLst>
                <a:ext uri="{FF2B5EF4-FFF2-40B4-BE49-F238E27FC236}">
                  <a16:creationId xmlns:a16="http://schemas.microsoft.com/office/drawing/2014/main" id="{51A2E84E-451D-4F30-8DA8-990CB09A82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5075238"/>
              <a:ext cx="2492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red-basic-female-symbol-th.png">
              <a:extLst>
                <a:ext uri="{FF2B5EF4-FFF2-40B4-BE49-F238E27FC236}">
                  <a16:creationId xmlns:a16="http://schemas.microsoft.com/office/drawing/2014/main" id="{D78D5368-22BC-475B-816C-725B43F3DD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064" y="50752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red-man-th.png">
              <a:extLst>
                <a:ext uri="{FF2B5EF4-FFF2-40B4-BE49-F238E27FC236}">
                  <a16:creationId xmlns:a16="http://schemas.microsoft.com/office/drawing/2014/main" id="{DDB4D95C-C17F-45FD-9354-47CF8B4F59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5075238"/>
              <a:ext cx="2476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red-basic-female-symbol-th.png">
              <a:extLst>
                <a:ext uri="{FF2B5EF4-FFF2-40B4-BE49-F238E27FC236}">
                  <a16:creationId xmlns:a16="http://schemas.microsoft.com/office/drawing/2014/main" id="{BB1384F9-5C36-4C9E-A468-B3F670207C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0314" y="50752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red-man-th.png">
              <a:extLst>
                <a:ext uri="{FF2B5EF4-FFF2-40B4-BE49-F238E27FC236}">
                  <a16:creationId xmlns:a16="http://schemas.microsoft.com/office/drawing/2014/main" id="{C3568691-F5A1-4045-835C-3A0B1E7AD9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864" y="5075238"/>
              <a:ext cx="2492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red-basic-female-symbol-th.png">
              <a:extLst>
                <a:ext uri="{FF2B5EF4-FFF2-40B4-BE49-F238E27FC236}">
                  <a16:creationId xmlns:a16="http://schemas.microsoft.com/office/drawing/2014/main" id="{215BB9AE-D9BA-4183-A084-35CA1EE8F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5976" y="50752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red-man-th.png">
              <a:extLst>
                <a:ext uri="{FF2B5EF4-FFF2-40B4-BE49-F238E27FC236}">
                  <a16:creationId xmlns:a16="http://schemas.microsoft.com/office/drawing/2014/main" id="{43692CC9-25F5-4FE0-A132-1777ECB45B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1113" y="5075238"/>
              <a:ext cx="2476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red-basic-female-symbol-th.png">
              <a:extLst>
                <a:ext uri="{FF2B5EF4-FFF2-40B4-BE49-F238E27FC236}">
                  <a16:creationId xmlns:a16="http://schemas.microsoft.com/office/drawing/2014/main" id="{354D13E9-EA0A-4B6A-B931-EE951C2E9E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6" y="50752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red-man-th.png">
              <a:extLst>
                <a:ext uri="{FF2B5EF4-FFF2-40B4-BE49-F238E27FC236}">
                  <a16:creationId xmlns:a16="http://schemas.microsoft.com/office/drawing/2014/main" id="{315E010C-E8FD-49A0-B6F3-FBC97D938C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5075238"/>
              <a:ext cx="2476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red-basic-female-symbol-th.png">
              <a:extLst>
                <a:ext uri="{FF2B5EF4-FFF2-40B4-BE49-F238E27FC236}">
                  <a16:creationId xmlns:a16="http://schemas.microsoft.com/office/drawing/2014/main" id="{1E71CD9F-884B-4DD5-A9B5-942E36E29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5075238"/>
              <a:ext cx="3190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red-man-th.png">
              <a:extLst>
                <a:ext uri="{FF2B5EF4-FFF2-40B4-BE49-F238E27FC236}">
                  <a16:creationId xmlns:a16="http://schemas.microsoft.com/office/drawing/2014/main" id="{29A9519B-94BB-4F2E-AA04-6055098408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0" y="5075238"/>
              <a:ext cx="2492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red-basic-female-symbol-th.png">
              <a:extLst>
                <a:ext uri="{FF2B5EF4-FFF2-40B4-BE49-F238E27FC236}">
                  <a16:creationId xmlns:a16="http://schemas.microsoft.com/office/drawing/2014/main" id="{E16CD52D-6E9A-48DC-8445-1B286C9763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6614" y="50752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red-man-th.png">
              <a:extLst>
                <a:ext uri="{FF2B5EF4-FFF2-40B4-BE49-F238E27FC236}">
                  <a16:creationId xmlns:a16="http://schemas.microsoft.com/office/drawing/2014/main" id="{3DB37BA0-71D8-4FFC-993A-D48DF1757B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1750" y="5075238"/>
              <a:ext cx="2476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red-basic-female-symbol-th.png">
              <a:extLst>
                <a:ext uri="{FF2B5EF4-FFF2-40B4-BE49-F238E27FC236}">
                  <a16:creationId xmlns:a16="http://schemas.microsoft.com/office/drawing/2014/main" id="{7C10AF70-73E2-4067-9A04-D149A2F1AA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3864" y="50752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red-man-th.png">
              <a:extLst>
                <a:ext uri="{FF2B5EF4-FFF2-40B4-BE49-F238E27FC236}">
                  <a16:creationId xmlns:a16="http://schemas.microsoft.com/office/drawing/2014/main" id="{01E90083-FE0E-4AF8-BC3E-C69C636350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7414" y="5075238"/>
              <a:ext cx="2492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red-basic-female-symbol-th.png">
              <a:extLst>
                <a:ext uri="{FF2B5EF4-FFF2-40B4-BE49-F238E27FC236}">
                  <a16:creationId xmlns:a16="http://schemas.microsoft.com/office/drawing/2014/main" id="{78F3328D-B4B6-4FD3-8CBC-9BE9E1C9A4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9526" y="5075238"/>
              <a:ext cx="320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a:extLst>
                <a:ext uri="{FF2B5EF4-FFF2-40B4-BE49-F238E27FC236}">
                  <a16:creationId xmlns:a16="http://schemas.microsoft.com/office/drawing/2014/main" id="{3A9A44F0-1F4A-48E0-8A67-026BCBFDC63D}"/>
                </a:ext>
              </a:extLst>
            </p:cNvPr>
            <p:cNvSpPr txBox="1">
              <a:spLocks noChangeArrowheads="1"/>
            </p:cNvSpPr>
            <p:nvPr/>
          </p:nvSpPr>
          <p:spPr bwMode="auto">
            <a:xfrm>
              <a:off x="2068514" y="3057525"/>
              <a:ext cx="346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6 of 100 people with 0 ACEs smoke</a:t>
              </a:r>
            </a:p>
          </p:txBody>
        </p:sp>
        <p:sp>
          <p:nvSpPr>
            <p:cNvPr id="53" name="TextBox 52">
              <a:extLst>
                <a:ext uri="{FF2B5EF4-FFF2-40B4-BE49-F238E27FC236}">
                  <a16:creationId xmlns:a16="http://schemas.microsoft.com/office/drawing/2014/main" id="{81508345-7B37-4ACB-B7E6-E7DF184E4B75}"/>
                </a:ext>
              </a:extLst>
            </p:cNvPr>
            <p:cNvSpPr txBox="1">
              <a:spLocks noChangeArrowheads="1"/>
            </p:cNvSpPr>
            <p:nvPr/>
          </p:nvSpPr>
          <p:spPr bwMode="auto">
            <a:xfrm>
              <a:off x="2068513" y="4422775"/>
              <a:ext cx="3579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S PGothic" pitchFamily="34" charset="-128"/>
                  <a:cs typeface="Arial" panose="020B0604020202020204" pitchFamily="34" charset="0"/>
                </a:rPr>
                <a:t>11 of 100 people with 3 ACEs smoke</a:t>
              </a:r>
            </a:p>
          </p:txBody>
        </p:sp>
        <p:sp>
          <p:nvSpPr>
            <p:cNvPr id="54" name="TextBox 53">
              <a:extLst>
                <a:ext uri="{FF2B5EF4-FFF2-40B4-BE49-F238E27FC236}">
                  <a16:creationId xmlns:a16="http://schemas.microsoft.com/office/drawing/2014/main" id="{9B54F3E9-455F-45E4-BD9D-84F000AF6F54}"/>
                </a:ext>
              </a:extLst>
            </p:cNvPr>
            <p:cNvSpPr txBox="1">
              <a:spLocks noChangeArrowheads="1"/>
            </p:cNvSpPr>
            <p:nvPr/>
          </p:nvSpPr>
          <p:spPr bwMode="auto">
            <a:xfrm>
              <a:off x="2047876" y="5791200"/>
              <a:ext cx="3579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17 of 100 people with 7 ACEs smoke</a:t>
              </a:r>
            </a:p>
          </p:txBody>
        </p:sp>
      </p:grpSp>
    </p:spTree>
    <p:extLst>
      <p:ext uri="{BB962C8B-B14F-4D97-AF65-F5344CB8AC3E}">
        <p14:creationId xmlns:p14="http://schemas.microsoft.com/office/powerpoint/2010/main" val="354051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45F64C9-9569-4736-8B81-A0EBA216953B}"/>
              </a:ext>
            </a:extLst>
          </p:cNvPr>
          <p:cNvSpPr>
            <a:spLocks noChangeArrowheads="1"/>
          </p:cNvSpPr>
          <p:nvPr/>
        </p:nvSpPr>
        <p:spPr bwMode="auto">
          <a:xfrm>
            <a:off x="700086" y="1411948"/>
            <a:ext cx="1090263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pPr>
            <a:r>
              <a:rPr lang="en-US" sz="3600" b="1" dirty="0">
                <a:solidFill>
                  <a:srgbClr val="2584C6"/>
                </a:solidFill>
                <a:latin typeface="Calibri"/>
                <a:ea typeface="MS PGothic" pitchFamily="34" charset="-128"/>
                <a:cs typeface="Arial" panose="020B0604020202020204" pitchFamily="34" charset="0"/>
              </a:rPr>
              <a:t>ACEs and Adult Alcohol Use Disorder</a:t>
            </a:r>
          </a:p>
        </p:txBody>
      </p:sp>
      <p:grpSp>
        <p:nvGrpSpPr>
          <p:cNvPr id="315395" name="Group 1">
            <a:extLst>
              <a:ext uri="{FF2B5EF4-FFF2-40B4-BE49-F238E27FC236}">
                <a16:creationId xmlns:a16="http://schemas.microsoft.com/office/drawing/2014/main" id="{A38EE2B3-0B85-4815-8144-147ABA3C4071}"/>
              </a:ext>
            </a:extLst>
          </p:cNvPr>
          <p:cNvGrpSpPr>
            <a:grpSpLocks/>
          </p:cNvGrpSpPr>
          <p:nvPr/>
        </p:nvGrpSpPr>
        <p:grpSpPr bwMode="auto">
          <a:xfrm>
            <a:off x="2301875" y="1831975"/>
            <a:ext cx="7588250" cy="4419600"/>
            <a:chOff x="741364" y="1323976"/>
            <a:chExt cx="7588250" cy="4419600"/>
          </a:xfrm>
        </p:grpSpPr>
        <p:graphicFrame>
          <p:nvGraphicFramePr>
            <p:cNvPr id="315396" name="Object 3">
              <a:hlinkClick r:id="" action="ppaction://ole?verb=0"/>
              <a:extLst>
                <a:ext uri="{FF2B5EF4-FFF2-40B4-BE49-F238E27FC236}">
                  <a16:creationId xmlns:a16="http://schemas.microsoft.com/office/drawing/2014/main" id="{A6406B7D-AFA6-45B7-AF7C-DD178C1E00A4}"/>
                </a:ext>
              </a:extLst>
            </p:cNvPr>
            <p:cNvGraphicFramePr>
              <a:graphicFrameLocks/>
            </p:cNvGraphicFramePr>
            <p:nvPr/>
          </p:nvGraphicFramePr>
          <p:xfrm>
            <a:off x="741364" y="1323976"/>
            <a:ext cx="7588250" cy="4419600"/>
          </p:xfrm>
          <a:graphic>
            <a:graphicData uri="http://schemas.openxmlformats.org/presentationml/2006/ole">
              <mc:AlternateContent xmlns:mc="http://schemas.openxmlformats.org/markup-compatibility/2006">
                <mc:Choice xmlns:v="urn:schemas-microsoft-com:vml" Requires="v">
                  <p:oleObj spid="_x0000_s26625" r:id="rId4" imgW="7590178" imgH="5413717" progId="Excel.Chart.8">
                    <p:embed/>
                  </p:oleObj>
                </mc:Choice>
                <mc:Fallback>
                  <p:oleObj r:id="rId4" imgW="7590178" imgH="5413717" progId="Excel.Chart.8">
                    <p:embed/>
                    <p:pic>
                      <p:nvPicPr>
                        <p:cNvPr id="315396" name="Object 3">
                          <a:hlinkClick r:id="" action="ppaction://ole?verb=0"/>
                          <a:extLst>
                            <a:ext uri="{FF2B5EF4-FFF2-40B4-BE49-F238E27FC236}">
                              <a16:creationId xmlns:a16="http://schemas.microsoft.com/office/drawing/2014/main" id="{A6406B7D-AFA6-45B7-AF7C-DD178C1E00A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4" y="1323976"/>
                          <a:ext cx="75882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5397" name="Rectangle 4">
              <a:extLst>
                <a:ext uri="{FF2B5EF4-FFF2-40B4-BE49-F238E27FC236}">
                  <a16:creationId xmlns:a16="http://schemas.microsoft.com/office/drawing/2014/main" id="{8F0AD7B5-D7E8-4562-AAA0-F9F2C582B6D3}"/>
                </a:ext>
              </a:extLst>
            </p:cNvPr>
            <p:cNvSpPr>
              <a:spLocks noChangeArrowheads="1"/>
            </p:cNvSpPr>
            <p:nvPr/>
          </p:nvSpPr>
          <p:spPr bwMode="auto">
            <a:xfrm>
              <a:off x="3028951" y="4953782"/>
              <a:ext cx="3937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0</a:t>
              </a:r>
            </a:p>
          </p:txBody>
        </p:sp>
        <p:sp>
          <p:nvSpPr>
            <p:cNvPr id="315398" name="Rectangle 5">
              <a:extLst>
                <a:ext uri="{FF2B5EF4-FFF2-40B4-BE49-F238E27FC236}">
                  <a16:creationId xmlns:a16="http://schemas.microsoft.com/office/drawing/2014/main" id="{60DD7C4D-9ADE-4733-88E5-F48CE5D36707}"/>
                </a:ext>
              </a:extLst>
            </p:cNvPr>
            <p:cNvSpPr>
              <a:spLocks noChangeArrowheads="1"/>
            </p:cNvSpPr>
            <p:nvPr/>
          </p:nvSpPr>
          <p:spPr bwMode="auto">
            <a:xfrm flipH="1">
              <a:off x="3749676" y="4939494"/>
              <a:ext cx="714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1</a:t>
              </a:r>
            </a:p>
          </p:txBody>
        </p:sp>
        <p:sp>
          <p:nvSpPr>
            <p:cNvPr id="315399" name="Rectangle 6">
              <a:extLst>
                <a:ext uri="{FF2B5EF4-FFF2-40B4-BE49-F238E27FC236}">
                  <a16:creationId xmlns:a16="http://schemas.microsoft.com/office/drawing/2014/main" id="{CCE6756F-F3D0-4A21-9AD3-5CC441EF3752}"/>
                </a:ext>
              </a:extLst>
            </p:cNvPr>
            <p:cNvSpPr>
              <a:spLocks noChangeArrowheads="1"/>
            </p:cNvSpPr>
            <p:nvPr/>
          </p:nvSpPr>
          <p:spPr bwMode="auto">
            <a:xfrm>
              <a:off x="4791076" y="4930163"/>
              <a:ext cx="3365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2</a:t>
              </a:r>
            </a:p>
          </p:txBody>
        </p:sp>
        <p:sp>
          <p:nvSpPr>
            <p:cNvPr id="315400" name="Rectangle 7">
              <a:extLst>
                <a:ext uri="{FF2B5EF4-FFF2-40B4-BE49-F238E27FC236}">
                  <a16:creationId xmlns:a16="http://schemas.microsoft.com/office/drawing/2014/main" id="{2BD690F4-0C68-4244-97C2-9C4512BFBA00}"/>
                </a:ext>
              </a:extLst>
            </p:cNvPr>
            <p:cNvSpPr>
              <a:spLocks noChangeArrowheads="1"/>
            </p:cNvSpPr>
            <p:nvPr/>
          </p:nvSpPr>
          <p:spPr bwMode="auto">
            <a:xfrm>
              <a:off x="5734051" y="4929903"/>
              <a:ext cx="3365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3</a:t>
              </a:r>
            </a:p>
          </p:txBody>
        </p:sp>
        <p:sp>
          <p:nvSpPr>
            <p:cNvPr id="315401" name="Rectangle 8">
              <a:extLst>
                <a:ext uri="{FF2B5EF4-FFF2-40B4-BE49-F238E27FC236}">
                  <a16:creationId xmlns:a16="http://schemas.microsoft.com/office/drawing/2014/main" id="{CCFA9BFE-2930-4481-BDCA-04FB71D037D6}"/>
                </a:ext>
              </a:extLst>
            </p:cNvPr>
            <p:cNvSpPr>
              <a:spLocks noChangeArrowheads="1"/>
            </p:cNvSpPr>
            <p:nvPr/>
          </p:nvSpPr>
          <p:spPr bwMode="auto">
            <a:xfrm>
              <a:off x="6543676" y="4929903"/>
              <a:ext cx="5159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4+</a:t>
              </a:r>
            </a:p>
          </p:txBody>
        </p:sp>
      </p:grpSp>
    </p:spTree>
    <p:extLst>
      <p:ext uri="{BB962C8B-B14F-4D97-AF65-F5344CB8AC3E}">
        <p14:creationId xmlns:p14="http://schemas.microsoft.com/office/powerpoint/2010/main" val="42787186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162B482A-E26D-4455-B2C3-725271DE54C1}"/>
              </a:ext>
            </a:extLst>
          </p:cNvPr>
          <p:cNvPicPr>
            <a:picLocks noRot="1" noChangeAspect="1"/>
          </p:cNvPicPr>
          <p:nvPr>
            <a:videoFile r:link="rId1"/>
          </p:nvPr>
        </p:nvPicPr>
        <p:blipFill rotWithShape="1">
          <a:blip r:embed="rId4"/>
          <a:srcRect t="11036" b="10836"/>
          <a:stretch/>
        </p:blipFill>
        <p:spPr>
          <a:xfrm>
            <a:off x="2530566" y="1460432"/>
            <a:ext cx="7130868" cy="4178368"/>
          </a:xfrm>
          <a:prstGeom prst="rect">
            <a:avLst/>
          </a:prstGeom>
        </p:spPr>
      </p:pic>
      <p:sp>
        <p:nvSpPr>
          <p:cNvPr id="5" name="TextBox 4">
            <a:extLst>
              <a:ext uri="{FF2B5EF4-FFF2-40B4-BE49-F238E27FC236}">
                <a16:creationId xmlns:a16="http://schemas.microsoft.com/office/drawing/2014/main" id="{7F23DE1F-3DAB-4052-9866-A04025054453}"/>
              </a:ext>
            </a:extLst>
          </p:cNvPr>
          <p:cNvSpPr txBox="1"/>
          <p:nvPr/>
        </p:nvSpPr>
        <p:spPr>
          <a:xfrm>
            <a:off x="127058" y="5669280"/>
            <a:ext cx="11937883" cy="276999"/>
          </a:xfrm>
          <a:prstGeom prst="rect">
            <a:avLst/>
          </a:prstGeom>
          <a:noFill/>
        </p:spPr>
        <p:txBody>
          <a:bodyPr wrap="none" rtlCol="0">
            <a:spAutoFit/>
          </a:bodyPr>
          <a:lstStyle/>
          <a:p>
            <a:r>
              <a:rPr lang="en-US" sz="1200" dirty="0">
                <a:hlinkClick r:id="rId5"/>
              </a:rPr>
              <a:t>https://www.ted.com/talks/nadine_burke_harris_how_childhood_trauma_affects_health_across_a_lifetime?utm_campaign=tedspread&amp;utm_medium=referral&amp;utm_source=tedcomshare</a:t>
            </a:r>
            <a:r>
              <a:rPr lang="en-US" sz="1200" dirty="0"/>
              <a:t> </a:t>
            </a:r>
          </a:p>
        </p:txBody>
      </p:sp>
    </p:spTree>
    <p:extLst>
      <p:ext uri="{BB962C8B-B14F-4D97-AF65-F5344CB8AC3E}">
        <p14:creationId xmlns:p14="http://schemas.microsoft.com/office/powerpoint/2010/main" val="307584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B9E59EFC-C3BD-44FB-8CCB-6AF57AF9E42B}"/>
              </a:ext>
            </a:extLst>
          </p:cNvPr>
          <p:cNvSpPr>
            <a:spLocks noGrp="1"/>
          </p:cNvSpPr>
          <p:nvPr>
            <p:ph type="title"/>
          </p:nvPr>
        </p:nvSpPr>
        <p:spPr>
          <a:xfrm>
            <a:off x="416560" y="1156383"/>
            <a:ext cx="8168640" cy="8648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auto">
              <a:spcBef>
                <a:spcPts val="0"/>
              </a:spcBef>
              <a:spcAft>
                <a:spcPts val="0"/>
              </a:spcAft>
            </a:pPr>
            <a:r>
              <a:rPr lang="en-US" altLang="en-US" sz="3600" dirty="0">
                <a:latin typeface="Calibri"/>
                <a:cs typeface="Arial" panose="020B0604020202020204" pitchFamily="34" charset="0"/>
              </a:rPr>
              <a:t>Life-Long Health Outcomes Linked to ACEs</a:t>
            </a:r>
          </a:p>
        </p:txBody>
      </p:sp>
      <p:sp>
        <p:nvSpPr>
          <p:cNvPr id="25603" name="Content Placeholder 3">
            <a:extLst>
              <a:ext uri="{FF2B5EF4-FFF2-40B4-BE49-F238E27FC236}">
                <a16:creationId xmlns:a16="http://schemas.microsoft.com/office/drawing/2014/main" id="{B545233D-F289-4997-A219-41C64B9ED818}"/>
              </a:ext>
            </a:extLst>
          </p:cNvPr>
          <p:cNvSpPr>
            <a:spLocks noGrp="1"/>
          </p:cNvSpPr>
          <p:nvPr>
            <p:ph idx="1"/>
          </p:nvPr>
        </p:nvSpPr>
        <p:spPr>
          <a:xfrm>
            <a:off x="416560" y="1973973"/>
            <a:ext cx="5811520" cy="3773780"/>
          </a:xfrm>
        </p:spPr>
        <p:txBody>
          <a:bodyPr rtlCol="0">
            <a:noAutofit/>
          </a:bodyPr>
          <a:lstStyle/>
          <a:p>
            <a:pPr eaLnBrk="1" fontAlgn="auto" hangingPunct="1">
              <a:spcAft>
                <a:spcPts val="200"/>
              </a:spcAft>
              <a:buFont typeface="Arial"/>
              <a:buChar char="•"/>
              <a:defRPr/>
            </a:pPr>
            <a:r>
              <a:rPr lang="en-US" altLang="en-US" sz="2000" dirty="0">
                <a:latin typeface="+mj-lt"/>
                <a:cs typeface="Arial" pitchFamily="34" charset="0"/>
              </a:rPr>
              <a:t>Alcohol, tobacco &amp; other drug addiction</a:t>
            </a:r>
          </a:p>
          <a:p>
            <a:pPr eaLnBrk="1" fontAlgn="auto" hangingPunct="1">
              <a:spcAft>
                <a:spcPts val="200"/>
              </a:spcAft>
              <a:buFont typeface="Arial"/>
              <a:buChar char="•"/>
              <a:defRPr/>
            </a:pPr>
            <a:r>
              <a:rPr lang="en-US" altLang="en-US" sz="2000" dirty="0">
                <a:latin typeface="+mj-lt"/>
                <a:cs typeface="Arial" pitchFamily="34" charset="0"/>
              </a:rPr>
              <a:t>Auto-immune disease</a:t>
            </a:r>
          </a:p>
          <a:p>
            <a:pPr eaLnBrk="1" fontAlgn="auto" hangingPunct="1">
              <a:spcAft>
                <a:spcPts val="200"/>
              </a:spcAft>
              <a:buFont typeface="Arial"/>
              <a:buChar char="•"/>
              <a:defRPr/>
            </a:pPr>
            <a:r>
              <a:rPr lang="en-US" altLang="en-US" sz="2000" dirty="0">
                <a:latin typeface="+mj-lt"/>
                <a:cs typeface="Arial" pitchFamily="34" charset="0"/>
              </a:rPr>
              <a:t>Chronic obstructive pulmonary disease &amp; ischemic heart disease</a:t>
            </a:r>
          </a:p>
          <a:p>
            <a:pPr eaLnBrk="1" fontAlgn="auto" hangingPunct="1">
              <a:spcAft>
                <a:spcPts val="200"/>
              </a:spcAft>
              <a:buFont typeface="Arial"/>
              <a:buChar char="•"/>
              <a:defRPr/>
            </a:pPr>
            <a:r>
              <a:rPr lang="en-US" altLang="en-US" sz="2000" dirty="0">
                <a:latin typeface="+mj-lt"/>
                <a:cs typeface="Arial" pitchFamily="34" charset="0"/>
              </a:rPr>
              <a:t>Depression, anxiety &amp; other mental illness</a:t>
            </a:r>
          </a:p>
          <a:p>
            <a:pPr eaLnBrk="1" fontAlgn="auto" hangingPunct="1">
              <a:spcAft>
                <a:spcPts val="200"/>
              </a:spcAft>
              <a:buFont typeface="Arial"/>
              <a:buChar char="•"/>
              <a:defRPr/>
            </a:pPr>
            <a:r>
              <a:rPr lang="en-US" altLang="en-US" sz="2000" dirty="0">
                <a:latin typeface="+mj-lt"/>
                <a:cs typeface="Arial" pitchFamily="34" charset="0"/>
              </a:rPr>
              <a:t>Diabetes</a:t>
            </a:r>
          </a:p>
          <a:p>
            <a:pPr eaLnBrk="1" fontAlgn="auto" hangingPunct="1">
              <a:spcAft>
                <a:spcPts val="200"/>
              </a:spcAft>
              <a:buFont typeface="Arial"/>
              <a:buChar char="•"/>
              <a:defRPr/>
            </a:pPr>
            <a:r>
              <a:rPr lang="en-US" altLang="en-US" sz="2000" dirty="0">
                <a:latin typeface="+mj-lt"/>
                <a:cs typeface="Arial" pitchFamily="34" charset="0"/>
              </a:rPr>
              <a:t>Multiple divorces</a:t>
            </a:r>
          </a:p>
          <a:p>
            <a:pPr eaLnBrk="1" fontAlgn="auto" hangingPunct="1">
              <a:spcAft>
                <a:spcPts val="200"/>
              </a:spcAft>
              <a:buFont typeface="Arial"/>
              <a:buChar char="•"/>
              <a:defRPr/>
            </a:pPr>
            <a:r>
              <a:rPr lang="en-US" altLang="en-US" sz="2000" dirty="0">
                <a:latin typeface="+mj-lt"/>
                <a:cs typeface="Arial" pitchFamily="34" charset="0"/>
              </a:rPr>
              <a:t>Fetal death</a:t>
            </a:r>
          </a:p>
          <a:p>
            <a:pPr eaLnBrk="1" fontAlgn="auto" hangingPunct="1">
              <a:spcAft>
                <a:spcPts val="200"/>
              </a:spcAft>
              <a:buFont typeface="Arial"/>
              <a:buChar char="•"/>
              <a:defRPr/>
            </a:pPr>
            <a:r>
              <a:rPr lang="en-US" altLang="en-US" sz="2000" dirty="0">
                <a:latin typeface="+mj-lt"/>
                <a:cs typeface="Arial" pitchFamily="34" charset="0"/>
              </a:rPr>
              <a:t>High risk sexual activity, STDs &amp; unintended pregnancy</a:t>
            </a:r>
          </a:p>
        </p:txBody>
      </p:sp>
      <p:sp>
        <p:nvSpPr>
          <p:cNvPr id="25604" name="Content Placeholder 4">
            <a:extLst>
              <a:ext uri="{FF2B5EF4-FFF2-40B4-BE49-F238E27FC236}">
                <a16:creationId xmlns:a16="http://schemas.microsoft.com/office/drawing/2014/main" id="{63DB2238-667C-4AE4-97D4-DE30A498D07E}"/>
              </a:ext>
            </a:extLst>
          </p:cNvPr>
          <p:cNvSpPr>
            <a:spLocks noGrp="1"/>
          </p:cNvSpPr>
          <p:nvPr>
            <p:ph sz="half" idx="4294967295"/>
          </p:nvPr>
        </p:nvSpPr>
        <p:spPr>
          <a:xfrm>
            <a:off x="6675120" y="1807978"/>
            <a:ext cx="5516880" cy="3962400"/>
          </a:xfrm>
        </p:spPr>
        <p:txBody>
          <a:bodyPr rtlCol="0">
            <a:noAutofit/>
          </a:bodyPr>
          <a:lstStyle/>
          <a:p>
            <a:pPr eaLnBrk="1" fontAlgn="auto" hangingPunct="1">
              <a:spcAft>
                <a:spcPts val="200"/>
              </a:spcAft>
              <a:buFont typeface="Arial"/>
              <a:buChar char="•"/>
              <a:defRPr/>
            </a:pPr>
            <a:r>
              <a:rPr lang="en-US" altLang="en-US" sz="2000" dirty="0">
                <a:latin typeface="+mj-lt"/>
                <a:cs typeface="Arial" pitchFamily="34" charset="0"/>
              </a:rPr>
              <a:t>Intimate partner violence—perpetration &amp; victimization</a:t>
            </a:r>
          </a:p>
          <a:p>
            <a:pPr eaLnBrk="1" fontAlgn="auto" hangingPunct="1">
              <a:spcAft>
                <a:spcPts val="200"/>
              </a:spcAft>
              <a:buFont typeface="Arial"/>
              <a:buChar char="•"/>
              <a:defRPr/>
            </a:pPr>
            <a:r>
              <a:rPr lang="en-US" altLang="en-US" sz="2000" dirty="0">
                <a:latin typeface="+mj-lt"/>
                <a:cs typeface="Arial" pitchFamily="34" charset="0"/>
              </a:rPr>
              <a:t>Liver disease</a:t>
            </a:r>
          </a:p>
          <a:p>
            <a:pPr eaLnBrk="1" fontAlgn="auto" hangingPunct="1">
              <a:spcAft>
                <a:spcPts val="200"/>
              </a:spcAft>
              <a:buFont typeface="Arial"/>
              <a:buChar char="•"/>
              <a:defRPr/>
            </a:pPr>
            <a:r>
              <a:rPr lang="en-US" altLang="en-US" sz="2000" dirty="0">
                <a:latin typeface="+mj-lt"/>
                <a:cs typeface="Arial" pitchFamily="34" charset="0"/>
              </a:rPr>
              <a:t>Lung cancer</a:t>
            </a:r>
          </a:p>
          <a:p>
            <a:pPr eaLnBrk="1" fontAlgn="auto" hangingPunct="1">
              <a:spcAft>
                <a:spcPts val="200"/>
              </a:spcAft>
              <a:buFont typeface="Arial"/>
              <a:buChar char="•"/>
              <a:defRPr/>
            </a:pPr>
            <a:r>
              <a:rPr lang="en-US" altLang="en-US" sz="2000" dirty="0">
                <a:latin typeface="+mj-lt"/>
                <a:cs typeface="Arial" pitchFamily="34" charset="0"/>
              </a:rPr>
              <a:t>Obesity </a:t>
            </a:r>
          </a:p>
          <a:p>
            <a:pPr eaLnBrk="1" fontAlgn="auto" hangingPunct="1">
              <a:spcAft>
                <a:spcPts val="200"/>
              </a:spcAft>
              <a:buFont typeface="Arial"/>
              <a:buChar char="•"/>
              <a:defRPr/>
            </a:pPr>
            <a:r>
              <a:rPr lang="en-US" altLang="en-US" sz="2000" dirty="0">
                <a:latin typeface="+mj-lt"/>
                <a:cs typeface="Arial" pitchFamily="34" charset="0"/>
              </a:rPr>
              <a:t>Self-regulation &amp; anger management problems</a:t>
            </a:r>
          </a:p>
          <a:p>
            <a:pPr eaLnBrk="1" fontAlgn="auto" hangingPunct="1">
              <a:spcAft>
                <a:spcPts val="200"/>
              </a:spcAft>
              <a:buFont typeface="Arial"/>
              <a:buChar char="•"/>
              <a:defRPr/>
            </a:pPr>
            <a:r>
              <a:rPr lang="en-US" altLang="en-US" sz="2000" dirty="0">
                <a:latin typeface="+mj-lt"/>
                <a:cs typeface="Arial" pitchFamily="34" charset="0"/>
              </a:rPr>
              <a:t>Skeletal fractures</a:t>
            </a:r>
          </a:p>
          <a:p>
            <a:pPr eaLnBrk="1" fontAlgn="auto" hangingPunct="1">
              <a:spcAft>
                <a:spcPts val="200"/>
              </a:spcAft>
              <a:buFont typeface="Arial"/>
              <a:buChar char="•"/>
              <a:defRPr/>
            </a:pPr>
            <a:r>
              <a:rPr lang="en-US" altLang="en-US" sz="2000" dirty="0">
                <a:latin typeface="+mj-lt"/>
                <a:cs typeface="Arial" pitchFamily="34" charset="0"/>
              </a:rPr>
              <a:t>Suicide attempts</a:t>
            </a:r>
          </a:p>
          <a:p>
            <a:pPr eaLnBrk="1" fontAlgn="auto" hangingPunct="1">
              <a:spcAft>
                <a:spcPts val="0"/>
              </a:spcAft>
              <a:buFont typeface="Arial"/>
              <a:buChar char="•"/>
              <a:defRPr/>
            </a:pPr>
            <a:r>
              <a:rPr lang="en-US" altLang="en-US" sz="2000" dirty="0">
                <a:latin typeface="+mj-lt"/>
                <a:cs typeface="Arial" pitchFamily="34" charset="0"/>
              </a:rPr>
              <a:t>Work problems—including absenteeism, productivity &amp; on-the-job injury</a:t>
            </a:r>
          </a:p>
          <a:p>
            <a:pPr eaLnBrk="1" fontAlgn="auto" hangingPunct="1">
              <a:spcAft>
                <a:spcPts val="0"/>
              </a:spcAft>
              <a:buFont typeface="Lucida Grande" pitchFamily="-84" charset="0"/>
              <a:buChar char="&gt;"/>
              <a:defRPr/>
            </a:pPr>
            <a:endParaRPr lang="en-US" altLang="en-US" sz="2000" dirty="0">
              <a:latin typeface="+mj-lt"/>
              <a:cs typeface="Arial" pitchFamily="34" charset="0"/>
            </a:endParaRPr>
          </a:p>
        </p:txBody>
      </p:sp>
      <p:sp>
        <p:nvSpPr>
          <p:cNvPr id="2" name="Rectangle 1">
            <a:extLst>
              <a:ext uri="{FF2B5EF4-FFF2-40B4-BE49-F238E27FC236}">
                <a16:creationId xmlns:a16="http://schemas.microsoft.com/office/drawing/2014/main" id="{52DBCD74-8199-4AA1-9C24-DF34673228DD}"/>
              </a:ext>
            </a:extLst>
          </p:cNvPr>
          <p:cNvSpPr/>
          <p:nvPr/>
        </p:nvSpPr>
        <p:spPr>
          <a:xfrm>
            <a:off x="0" y="5523808"/>
            <a:ext cx="12192001" cy="598882"/>
          </a:xfrm>
          <a:prstGeom prst="rect">
            <a:avLst/>
          </a:prstGeom>
        </p:spPr>
        <p:txBody>
          <a:bodyPr wrap="square">
            <a:spAutoFit/>
          </a:bodyPr>
          <a:lstStyle/>
          <a:p>
            <a:pPr marL="2129155" marR="5080" indent="-2117090" algn="ctr">
              <a:lnSpc>
                <a:spcPct val="105000"/>
              </a:lnSpc>
              <a:spcBef>
                <a:spcPts val="35"/>
              </a:spcBef>
            </a:pPr>
            <a:r>
              <a:rPr lang="en-US" sz="1600" spc="-10" dirty="0">
                <a:solidFill>
                  <a:srgbClr val="404040"/>
                </a:solidFill>
                <a:latin typeface="Calibri"/>
                <a:cs typeface="Calibri"/>
              </a:rPr>
              <a:t>Centers </a:t>
            </a:r>
            <a:r>
              <a:rPr lang="en-US" sz="1600" spc="-5" dirty="0">
                <a:solidFill>
                  <a:srgbClr val="404040"/>
                </a:solidFill>
                <a:latin typeface="Calibri"/>
                <a:cs typeface="Calibri"/>
              </a:rPr>
              <a:t>for </a:t>
            </a:r>
            <a:r>
              <a:rPr lang="en-US" sz="1600" dirty="0">
                <a:solidFill>
                  <a:srgbClr val="404040"/>
                </a:solidFill>
                <a:latin typeface="Calibri"/>
                <a:cs typeface="Calibri"/>
              </a:rPr>
              <a:t>Disease Control </a:t>
            </a:r>
            <a:r>
              <a:rPr lang="en-US" sz="1600" spc="5" dirty="0">
                <a:solidFill>
                  <a:srgbClr val="404040"/>
                </a:solidFill>
                <a:latin typeface="Calibri"/>
                <a:cs typeface="Calibri"/>
              </a:rPr>
              <a:t>and </a:t>
            </a:r>
            <a:r>
              <a:rPr lang="en-US" sz="1600" spc="-5" dirty="0">
                <a:solidFill>
                  <a:srgbClr val="404040"/>
                </a:solidFill>
                <a:latin typeface="Calibri"/>
                <a:cs typeface="Calibri"/>
              </a:rPr>
              <a:t>Prevention. </a:t>
            </a:r>
            <a:r>
              <a:rPr lang="en-US" sz="1600" spc="-10" dirty="0">
                <a:solidFill>
                  <a:srgbClr val="404040"/>
                </a:solidFill>
                <a:latin typeface="Calibri"/>
                <a:cs typeface="Calibri"/>
              </a:rPr>
              <a:t>Adverse </a:t>
            </a:r>
            <a:r>
              <a:rPr lang="en-US" sz="1600" spc="5" dirty="0">
                <a:solidFill>
                  <a:srgbClr val="404040"/>
                </a:solidFill>
                <a:latin typeface="Calibri"/>
                <a:cs typeface="Calibri"/>
              </a:rPr>
              <a:t>Childhood </a:t>
            </a:r>
            <a:r>
              <a:rPr lang="en-US" sz="1600" spc="-5" dirty="0">
                <a:solidFill>
                  <a:srgbClr val="404040"/>
                </a:solidFill>
                <a:latin typeface="Calibri"/>
                <a:cs typeface="Calibri"/>
              </a:rPr>
              <a:t>Experiences </a:t>
            </a:r>
            <a:r>
              <a:rPr lang="en-US" sz="1600" spc="-10" dirty="0">
                <a:solidFill>
                  <a:srgbClr val="404040"/>
                </a:solidFill>
                <a:latin typeface="Calibri"/>
                <a:cs typeface="Calibri"/>
              </a:rPr>
              <a:t>(ACEs). </a:t>
            </a:r>
          </a:p>
          <a:p>
            <a:pPr marL="2129155" marR="5080" indent="-2117090" algn="ctr">
              <a:lnSpc>
                <a:spcPct val="105000"/>
              </a:lnSpc>
              <a:spcBef>
                <a:spcPts val="35"/>
              </a:spcBef>
            </a:pPr>
            <a:r>
              <a:rPr lang="en-US" sz="1600" spc="-15" dirty="0">
                <a:solidFill>
                  <a:srgbClr val="404040"/>
                </a:solidFill>
                <a:latin typeface="Calibri"/>
                <a:cs typeface="Calibri"/>
              </a:rPr>
              <a:t>Retrieved </a:t>
            </a:r>
            <a:r>
              <a:rPr lang="en-US" sz="1600" spc="-5" dirty="0">
                <a:solidFill>
                  <a:srgbClr val="404040"/>
                </a:solidFill>
                <a:latin typeface="Calibri"/>
                <a:cs typeface="Calibri"/>
              </a:rPr>
              <a:t>from </a:t>
            </a:r>
            <a:r>
              <a:rPr lang="en-US" sz="1600" u="sng" dirty="0">
                <a:solidFill>
                  <a:srgbClr val="0000FF"/>
                </a:solidFill>
                <a:uFill>
                  <a:solidFill>
                    <a:srgbClr val="0000FF"/>
                  </a:solidFill>
                </a:uFill>
                <a:latin typeface="Calibri"/>
                <a:cs typeface="Calibri"/>
                <a:hlinkClick r:id="rId3"/>
              </a:rPr>
              <a:t>http://www.cdc.gov/nccdphp/ace/pyramid.htm</a:t>
            </a:r>
            <a:endParaRPr lang="en-US" sz="1600" dirty="0">
              <a:latin typeface="Calibri"/>
              <a:cs typeface="Calibri"/>
            </a:endParaRPr>
          </a:p>
        </p:txBody>
      </p:sp>
    </p:spTree>
    <p:extLst>
      <p:ext uri="{BB962C8B-B14F-4D97-AF65-F5344CB8AC3E}">
        <p14:creationId xmlns:p14="http://schemas.microsoft.com/office/powerpoint/2010/main" val="13501060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72618_TIC_PPTTemplate" id="{38CC006D-4352-724C-9AEB-7EAEDCEEF71C}" vid="{4AD0D2F8-C50D-CC4F-B804-B9C542BDC6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072618_TIC_PPTTemplate</Template>
  <TotalTime>216</TotalTime>
  <Words>1271</Words>
  <Application>Microsoft Office PowerPoint</Application>
  <PresentationFormat>Widescreen</PresentationFormat>
  <Paragraphs>139</Paragraphs>
  <Slides>19</Slides>
  <Notes>17</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Custom Design</vt:lpstr>
      <vt:lpstr>PowerPoint Presentation</vt:lpstr>
      <vt:lpstr>Trauma and the Connection to Health and Addictions</vt:lpstr>
      <vt:lpstr>The Adverse Childhood Experience Study-  Behavioral Heath at the Foundation of all Health</vt:lpstr>
      <vt:lpstr>Adverse Childhood Experiences</vt:lpstr>
      <vt:lpstr>Dose-Response Relationship: More ACEs = More Disease</vt:lpstr>
      <vt:lpstr>Higher ACE Score Increases Smoking</vt:lpstr>
      <vt:lpstr>PowerPoint Presentation</vt:lpstr>
      <vt:lpstr>PowerPoint Presentation</vt:lpstr>
      <vt:lpstr>Life-Long Health Outcomes Linked to ACEs</vt:lpstr>
      <vt:lpstr>PowerPoint Presentation</vt:lpstr>
      <vt:lpstr>Adverse Childhood Experiences</vt:lpstr>
      <vt:lpstr>PowerPoint Presentation</vt:lpstr>
      <vt:lpstr>PowerPoint Presentation</vt:lpstr>
      <vt:lpstr>Gabor Mate’s Definition of Addiction</vt:lpstr>
      <vt:lpstr>Addiction and the Brain</vt:lpstr>
      <vt:lpstr>PowerPoint Presentation</vt:lpstr>
      <vt:lpstr>PowerPoint Presentation</vt:lpstr>
      <vt:lpstr>What can we do?</vt:lpstr>
      <vt:lpstr>https://www.youtube.com/watch?v=PY9DcIMGxMs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Flinspach</dc:creator>
  <cp:lastModifiedBy>Sarah Flinspach</cp:lastModifiedBy>
  <cp:revision>44</cp:revision>
  <dcterms:created xsi:type="dcterms:W3CDTF">2018-08-08T16:18:56Z</dcterms:created>
  <dcterms:modified xsi:type="dcterms:W3CDTF">2019-11-18T05:00:39Z</dcterms:modified>
</cp:coreProperties>
</file>