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5" r:id="rId1"/>
  </p:sldMasterIdLst>
  <p:notesMasterIdLst>
    <p:notesMasterId r:id="rId21"/>
  </p:notesMasterIdLst>
  <p:handoutMasterIdLst>
    <p:handoutMasterId r:id="rId22"/>
  </p:handoutMasterIdLst>
  <p:sldIdLst>
    <p:sldId id="1282" r:id="rId2"/>
    <p:sldId id="268" r:id="rId3"/>
    <p:sldId id="271" r:id="rId4"/>
    <p:sldId id="272" r:id="rId5"/>
    <p:sldId id="273" r:id="rId6"/>
    <p:sldId id="274" r:id="rId7"/>
    <p:sldId id="282" r:id="rId8"/>
    <p:sldId id="283" r:id="rId9"/>
    <p:sldId id="284" r:id="rId10"/>
    <p:sldId id="285" r:id="rId11"/>
    <p:sldId id="286" r:id="rId12"/>
    <p:sldId id="287" r:id="rId13"/>
    <p:sldId id="275" r:id="rId14"/>
    <p:sldId id="276" r:id="rId15"/>
    <p:sldId id="277" r:id="rId16"/>
    <p:sldId id="278" r:id="rId17"/>
    <p:sldId id="279" r:id="rId18"/>
    <p:sldId id="280" r:id="rId19"/>
    <p:sldId id="281" r:id="rId20"/>
  </p:sldIdLst>
  <p:sldSz cx="12192000" cy="6858000"/>
  <p:notesSz cx="6858000" cy="2333625"/>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584C6"/>
    <a:srgbClr val="2B98D3"/>
    <a:srgbClr val="4BBBEC"/>
    <a:srgbClr val="5085C8"/>
    <a:srgbClr val="B3D338"/>
    <a:srgbClr val="EA9A2D"/>
    <a:srgbClr val="649E39"/>
    <a:srgbClr val="F26822"/>
    <a:srgbClr val="E9B12B"/>
    <a:srgbClr val="CE1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31607-E074-4AEC-A389-C064A9B26E5D}" v="8" dt="2019-11-15T13:47:24.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93114" autoAdjust="0"/>
  </p:normalViewPr>
  <p:slideViewPr>
    <p:cSldViewPr snapToGrid="0" snapToObjects="1">
      <p:cViewPr varScale="1">
        <p:scale>
          <a:sx n="76" d="100"/>
          <a:sy n="76" d="100"/>
        </p:scale>
        <p:origin x="869"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81A5F-F303-4DCF-98B0-E6209888ED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BB16897-A852-4162-9646-A0F017D002F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00A7E1B9-3EED-C44C-82AF-80CB9612D9BC}" type="datetimeFigureOut">
              <a:rPr lang="en-US" altLang="en-US"/>
              <a:pPr>
                <a:defRPr/>
              </a:pPr>
              <a:t>11/17/2019</a:t>
            </a:fld>
            <a:endParaRPr lang="en-US" altLang="en-US"/>
          </a:p>
        </p:txBody>
      </p:sp>
      <p:sp>
        <p:nvSpPr>
          <p:cNvPr id="4" name="Footer Placeholder 3">
            <a:extLst>
              <a:ext uri="{FF2B5EF4-FFF2-40B4-BE49-F238E27FC236}">
                <a16:creationId xmlns:a16="http://schemas.microsoft.com/office/drawing/2014/main" id="{B543DDF5-17CE-4A54-BB03-3F67DD4EF6F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890B43C-5918-44E4-8666-3C9A7B70878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9F32CFC0-7D48-B944-9802-2BF7AE744E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08B6D9-399E-4DE4-B000-A8521CAA349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28D3132-CD49-4B1B-BB3F-DF8E4B98FEE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AADE3690-CBB4-A648-9E93-0EC905B0F65F}" type="datetimeFigureOut">
              <a:rPr lang="en-US" altLang="en-US"/>
              <a:pPr>
                <a:defRPr/>
              </a:pPr>
              <a:t>11/17/2019</a:t>
            </a:fld>
            <a:endParaRPr lang="en-US" altLang="en-US"/>
          </a:p>
        </p:txBody>
      </p:sp>
      <p:sp>
        <p:nvSpPr>
          <p:cNvPr id="4" name="Slide Image Placeholder 3">
            <a:extLst>
              <a:ext uri="{FF2B5EF4-FFF2-40B4-BE49-F238E27FC236}">
                <a16:creationId xmlns:a16="http://schemas.microsoft.com/office/drawing/2014/main" id="{E9B43E65-E836-480A-A3CB-0F6D3F7D4F0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305222-0DD2-462A-A2A0-271A8C41AA9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B8316B-A6FA-4063-A7C1-5D815AB5274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1E407DA-525D-4404-8836-42CE896F198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7F08EFB2-7EAA-F84C-B560-BDB523F49A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a:extLst>
              <a:ext uri="{FF2B5EF4-FFF2-40B4-BE49-F238E27FC236}">
                <a16:creationId xmlns:a16="http://schemas.microsoft.com/office/drawing/2014/main" id="{F45F4623-7E4D-4C52-9B23-03D99FA377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021">
              <a:spcBef>
                <a:spcPct val="30000"/>
              </a:spcBef>
              <a:defRPr sz="1200">
                <a:solidFill>
                  <a:schemeClr val="tx1"/>
                </a:solidFill>
                <a:latin typeface="Calibri" panose="020F0502020204030204" pitchFamily="34" charset="0"/>
              </a:defRPr>
            </a:lvl1pPr>
            <a:lvl2pPr marL="763116" indent="-293257" defTabSz="964021">
              <a:spcBef>
                <a:spcPct val="30000"/>
              </a:spcBef>
              <a:defRPr sz="1200">
                <a:solidFill>
                  <a:schemeClr val="tx1"/>
                </a:solidFill>
                <a:latin typeface="Calibri" panose="020F0502020204030204" pitchFamily="34" charset="0"/>
              </a:defRPr>
            </a:lvl2pPr>
            <a:lvl3pPr marL="1176267" indent="-234930" defTabSz="964021">
              <a:spcBef>
                <a:spcPct val="30000"/>
              </a:spcBef>
              <a:defRPr sz="1200">
                <a:solidFill>
                  <a:schemeClr val="tx1"/>
                </a:solidFill>
                <a:latin typeface="Calibri" panose="020F0502020204030204" pitchFamily="34" charset="0"/>
              </a:defRPr>
            </a:lvl3pPr>
            <a:lvl4pPr marL="1646126" indent="-234930" defTabSz="964021">
              <a:spcBef>
                <a:spcPct val="30000"/>
              </a:spcBef>
              <a:defRPr sz="1200">
                <a:solidFill>
                  <a:schemeClr val="tx1"/>
                </a:solidFill>
                <a:latin typeface="Calibri" panose="020F0502020204030204" pitchFamily="34" charset="0"/>
              </a:defRPr>
            </a:lvl4pPr>
            <a:lvl5pPr marL="2115984" indent="-234930" defTabSz="964021">
              <a:spcBef>
                <a:spcPct val="30000"/>
              </a:spcBef>
              <a:defRPr sz="1200">
                <a:solidFill>
                  <a:schemeClr val="tx1"/>
                </a:solidFill>
                <a:latin typeface="Calibri" panose="020F0502020204030204" pitchFamily="34" charset="0"/>
              </a:defRPr>
            </a:lvl5pPr>
            <a:lvl6pPr marL="2582603" indent="-234930" defTabSz="964021" eaLnBrk="0" fontAlgn="base" hangingPunct="0">
              <a:spcBef>
                <a:spcPct val="30000"/>
              </a:spcBef>
              <a:spcAft>
                <a:spcPct val="0"/>
              </a:spcAft>
              <a:defRPr sz="1200">
                <a:solidFill>
                  <a:schemeClr val="tx1"/>
                </a:solidFill>
                <a:latin typeface="Calibri" panose="020F0502020204030204" pitchFamily="34" charset="0"/>
              </a:defRPr>
            </a:lvl6pPr>
            <a:lvl7pPr marL="3049221" indent="-234930" defTabSz="964021" eaLnBrk="0" fontAlgn="base" hangingPunct="0">
              <a:spcBef>
                <a:spcPct val="30000"/>
              </a:spcBef>
              <a:spcAft>
                <a:spcPct val="0"/>
              </a:spcAft>
              <a:defRPr sz="1200">
                <a:solidFill>
                  <a:schemeClr val="tx1"/>
                </a:solidFill>
                <a:latin typeface="Calibri" panose="020F0502020204030204" pitchFamily="34" charset="0"/>
              </a:defRPr>
            </a:lvl7pPr>
            <a:lvl8pPr marL="3515839" indent="-234930" defTabSz="964021" eaLnBrk="0" fontAlgn="base" hangingPunct="0">
              <a:spcBef>
                <a:spcPct val="30000"/>
              </a:spcBef>
              <a:spcAft>
                <a:spcPct val="0"/>
              </a:spcAft>
              <a:defRPr sz="1200">
                <a:solidFill>
                  <a:schemeClr val="tx1"/>
                </a:solidFill>
                <a:latin typeface="Calibri" panose="020F0502020204030204" pitchFamily="34" charset="0"/>
              </a:defRPr>
            </a:lvl8pPr>
            <a:lvl9pPr marL="3982458" indent="-234930" defTabSz="96402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64021" rtl="0" eaLnBrk="1" fontAlgn="base" latinLnBrk="0" hangingPunct="1">
              <a:lnSpc>
                <a:spcPct val="100000"/>
              </a:lnSpc>
              <a:spcBef>
                <a:spcPct val="0"/>
              </a:spcBef>
              <a:spcAft>
                <a:spcPct val="0"/>
              </a:spcAft>
              <a:buClrTx/>
              <a:buSzTx/>
              <a:buFontTx/>
              <a:buNone/>
              <a:tabLst/>
              <a:defRPr/>
            </a:pPr>
            <a:fld id="{BFFDDDCB-01DB-442A-B52E-DA3FA1EED3A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64021"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0691" name="Rectangle 2">
            <a:extLst>
              <a:ext uri="{FF2B5EF4-FFF2-40B4-BE49-F238E27FC236}">
                <a16:creationId xmlns:a16="http://schemas.microsoft.com/office/drawing/2014/main" id="{F7FA2F20-858B-4499-B5C0-149DA65E49FE}"/>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0692" name="Rectangle 3">
            <a:extLst>
              <a:ext uri="{FF2B5EF4-FFF2-40B4-BE49-F238E27FC236}">
                <a16:creationId xmlns:a16="http://schemas.microsoft.com/office/drawing/2014/main" id="{E4FC419E-3853-425F-8477-71E97042C642}"/>
              </a:ext>
            </a:extLst>
          </p:cNvPr>
          <p:cNvSpPr>
            <a:spLocks noGrp="1" noChangeArrowheads="1"/>
          </p:cNvSpPr>
          <p:nvPr>
            <p:ph type="body" idx="1"/>
          </p:nvPr>
        </p:nvSpPr>
        <p:spPr bwMode="auto">
          <a:xfrm>
            <a:off x="967303" y="4531722"/>
            <a:ext cx="5312845" cy="4290914"/>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tLang="en-US" dirty="0">
                <a:solidFill>
                  <a:srgbClr val="000000"/>
                </a:solidFill>
                <a:ea typeface="MS PGothic"/>
                <a:cs typeface="Calibri"/>
              </a:rPr>
              <a:t>A critical component of infusing TIC into our daily work begins with understanding culture.  Culture impacts every aspect of our lives, including how actions are perceived, how and if services are accessed, how people respond to interventions etc. </a:t>
            </a:r>
            <a:r>
              <a:rPr lang="en-US" altLang="en-US" sz="2000" dirty="0">
                <a:solidFill>
                  <a:srgbClr val="000000"/>
                </a:solidFill>
                <a:ea typeface="MS PGothic"/>
                <a:cs typeface="Calibri"/>
              </a:rPr>
              <a:t>Culture is the shared values, traditions, arts, history, folklore, and institutions of a group of people that are </a:t>
            </a:r>
            <a:r>
              <a:rPr lang="en-US" altLang="en-US" sz="2000" i="1" dirty="0">
                <a:solidFill>
                  <a:srgbClr val="8000FF"/>
                </a:solidFill>
                <a:ea typeface="MS PGothic"/>
                <a:cs typeface="Calibri"/>
              </a:rPr>
              <a:t>unified by</a:t>
            </a:r>
            <a:r>
              <a:rPr lang="en-US" altLang="en-US" sz="2000" dirty="0">
                <a:solidFill>
                  <a:srgbClr val="000000"/>
                </a:solidFill>
                <a:ea typeface="MS PGothic"/>
                <a:cs typeface="Calibri"/>
              </a:rPr>
              <a:t> race, ethnicity, nationality, language, religious beliefs, spirituality, socioeconomic status, social class, sexual orientation, politics, gender, age, disability, or any </a:t>
            </a:r>
            <a:r>
              <a:rPr lang="en-US" altLang="en-US" sz="2000" dirty="0">
                <a:solidFill>
                  <a:srgbClr val="8000FF"/>
                </a:solidFill>
                <a:ea typeface="MS PGothic"/>
                <a:cs typeface="Calibri"/>
              </a:rPr>
              <a:t>other cohesive group variable.</a:t>
            </a:r>
            <a:r>
              <a:rPr lang="en-US" altLang="en-US" sz="2000" dirty="0">
                <a:solidFill>
                  <a:srgbClr val="000000"/>
                </a:solidFill>
                <a:ea typeface="MS PGothic"/>
                <a:cs typeface="Calibri"/>
              </a:rPr>
              <a:t>”   Culture is applicable to all people.  It is active and dynamic.  It is multi-layered and is viewed as thick, thin or compartmentalized.  It exists at both the conscious and unconscious levels and structures our perceptions and shapes our behavior.  It is a total way of life.</a:t>
            </a:r>
            <a:endParaRPr lang="en-US" altLang="en-US" dirty="0">
              <a:ea typeface="MS PGothic"/>
              <a:cs typeface="Calibri"/>
            </a:endParaRPr>
          </a:p>
        </p:txBody>
      </p:sp>
    </p:spTree>
    <p:extLst>
      <p:ext uri="{BB962C8B-B14F-4D97-AF65-F5344CB8AC3E}">
        <p14:creationId xmlns:p14="http://schemas.microsoft.com/office/powerpoint/2010/main" val="1722156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64" indent="-349964">
              <a:buSzPts val="800"/>
              <a:buFont typeface="Wingdings" panose="05000000000000000000" pitchFamily="2" charset="2"/>
              <a:buChar char=""/>
              <a:tabLst>
                <a:tab pos="-933237" algn="l"/>
                <a:tab pos="233309" algn="l"/>
              </a:tabLst>
            </a:pPr>
            <a:r>
              <a:rPr lang="en-US" b="1" dirty="0">
                <a:solidFill>
                  <a:srgbClr val="333399"/>
                </a:solidFill>
                <a:latin typeface="Verdana" panose="020B0604030504040204" pitchFamily="34" charset="0"/>
                <a:ea typeface="Times New Roman" panose="02020603050405020304" pitchFamily="18" charset="0"/>
                <a:cs typeface="Tahoma" panose="020B0604030504040204" pitchFamily="34" charset="0"/>
              </a:rPr>
              <a:t>Cultural destructiveness</a:t>
            </a:r>
            <a:r>
              <a:rPr lang="en-US" dirty="0">
                <a:latin typeface="Verdana" panose="020B0604030504040204" pitchFamily="34" charset="0"/>
                <a:ea typeface="Times New Roman" panose="02020603050405020304" pitchFamily="18" charset="0"/>
                <a:cs typeface="Tahoma" panose="020B0604030504040204" pitchFamily="34" charset="0"/>
              </a:rPr>
              <a:t> is characterized by attitudes, policies, structures, and practices within a system or organization that are destructive to a cultural group.  </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SzPts val="800"/>
              <a:buFont typeface="Wingdings" panose="05000000000000000000" pitchFamily="2" charset="2"/>
              <a:buChar char=""/>
              <a:tabLst>
                <a:tab pos="-933237" algn="l"/>
                <a:tab pos="233309" algn="l"/>
              </a:tabLst>
            </a:pPr>
            <a:r>
              <a:rPr lang="en-US" b="1" dirty="0">
                <a:solidFill>
                  <a:srgbClr val="333399"/>
                </a:solidFill>
                <a:latin typeface="Tahoma" panose="020B0604030504040204" pitchFamily="34" charset="0"/>
                <a:ea typeface="Times New Roman" panose="02020603050405020304" pitchFamily="18" charset="0"/>
              </a:rPr>
              <a:t>Cultural incapacity</a:t>
            </a:r>
            <a:r>
              <a:rPr lang="en-US" b="1" dirty="0">
                <a:latin typeface="Tahoma" panose="020B0604030504040204" pitchFamily="34" charset="0"/>
                <a:ea typeface="Times New Roman" panose="02020603050405020304" pitchFamily="18" charset="0"/>
              </a:rPr>
              <a:t> </a:t>
            </a:r>
            <a:r>
              <a:rPr lang="en-US" dirty="0">
                <a:latin typeface="Tahoma" panose="020B0604030504040204" pitchFamily="34" charset="0"/>
                <a:ea typeface="Times New Roman" panose="02020603050405020304" pitchFamily="18" charset="0"/>
              </a:rPr>
              <a:t>is the lack of capacity of systems and organizations to respond effectively to the needs, interests and preferences of culturally and linguistically diverse groups. Characteristic include but are not limited to: institutional or systemic bias; practices that may result in discrimination in hiring and promotion; disproportionate allocation of resources that may benefit one cultural group over another; subtle messages that some cultural groups are neither valued nor welcomed; and lower expectations for some cultural, ethnic, or racial groups.</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SzPts val="800"/>
              <a:buFont typeface="Wingdings" panose="05000000000000000000" pitchFamily="2" charset="2"/>
              <a:buChar char=""/>
              <a:tabLst>
                <a:tab pos="-933237" algn="l"/>
                <a:tab pos="233309" algn="l"/>
              </a:tabLst>
            </a:pPr>
            <a:r>
              <a:rPr lang="en-US" b="1" dirty="0">
                <a:solidFill>
                  <a:srgbClr val="333399"/>
                </a:solidFill>
                <a:latin typeface="Verdana" panose="020B0604030504040204" pitchFamily="34" charset="0"/>
                <a:ea typeface="Times New Roman" panose="02020603050405020304" pitchFamily="18" charset="0"/>
              </a:rPr>
              <a:t>Cultural blindness</a:t>
            </a:r>
            <a:r>
              <a:rPr lang="en-US" b="1" dirty="0">
                <a:latin typeface="Verdana" panose="020B0604030504040204" pitchFamily="34" charset="0"/>
                <a:ea typeface="Times New Roman" panose="02020603050405020304" pitchFamily="18" charset="0"/>
              </a:rPr>
              <a:t> </a:t>
            </a:r>
            <a:r>
              <a:rPr lang="en-US" dirty="0">
                <a:latin typeface="Verdana" panose="020B0604030504040204" pitchFamily="34" charset="0"/>
                <a:ea typeface="Times New Roman" panose="02020603050405020304" pitchFamily="18" charset="0"/>
              </a:rPr>
              <a:t>is an expressed philosophy of viewing and treating all people as the same.  Characteristics of such systems and organizations may include: policies that and personnel who encourage assimilation; approaches in the delivery of services and supports that ignore cultural strengths; institutional attitudes that blame consumers - individuals or families - for their circumstances; little value placed on training and resource development that facilitate cultural and linguistic competence; workforce and contract personnel that lack diversity (race, ethnicity. language, gender, age  etc.); and few structures and resources dedicated to acquiring cultural knowledge. </a:t>
            </a:r>
            <a:endParaRPr lang="en-US" dirty="0">
              <a:latin typeface="Times New Roman" panose="02020603050405020304" pitchFamily="18" charset="0"/>
              <a:ea typeface="Times New Roman" panose="02020603050405020304" pitchFamily="18" charset="0"/>
            </a:endParaRPr>
          </a:p>
          <a:p>
            <a:pPr algn="just"/>
            <a:r>
              <a:rPr lang="en-US" b="1"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SzPts val="800"/>
              <a:buFont typeface="Wingdings" panose="05000000000000000000" pitchFamily="2" charset="2"/>
              <a:buChar char=""/>
              <a:tabLst>
                <a:tab pos="233309" algn="l"/>
              </a:tabLst>
            </a:pPr>
            <a:r>
              <a:rPr lang="en-US" b="1" dirty="0">
                <a:solidFill>
                  <a:srgbClr val="333399"/>
                </a:solidFill>
                <a:latin typeface="Tahoma" panose="020B0604030504040204" pitchFamily="34" charset="0"/>
                <a:ea typeface="Times New Roman" panose="02020603050405020304" pitchFamily="18" charset="0"/>
              </a:rPr>
              <a:t>Cultural pre-competence</a:t>
            </a:r>
            <a:r>
              <a:rPr lang="en-US" b="1" dirty="0">
                <a:latin typeface="Tahoma" panose="020B0604030504040204" pitchFamily="34" charset="0"/>
                <a:ea typeface="Times New Roman" panose="02020603050405020304" pitchFamily="18" charset="0"/>
              </a:rPr>
              <a:t> </a:t>
            </a:r>
            <a:r>
              <a:rPr lang="en-US" dirty="0">
                <a:latin typeface="Tahoma" panose="020B0604030504040204" pitchFamily="34" charset="0"/>
                <a:ea typeface="Times New Roman" panose="02020603050405020304" pitchFamily="18" charset="0"/>
              </a:rPr>
              <a:t>is a level of awareness within systems or organizations of their strengths and areas for growth to respond effectively to culturally and linguistically diverse populations. Characteristics include but are not limited to: the system or organization expressly values the delivery of high quality services and supports to culturally and linguistically diverse populations; commitment to human and civil rights; hiring practices that support a diverse workforce; the capacity to conduct asset and needs assessments within diverse communities; concerted efforts to improve service delivery usually for a specific racial, ethnic or cultural group; tendency for token representation on governing boards; and no clear plan for achieving organizational cultural competence.</a:t>
            </a:r>
            <a:endParaRPr lang="en-US" dirty="0">
              <a:latin typeface="Times New Roman" panose="02020603050405020304" pitchFamily="18" charset="0"/>
              <a:ea typeface="Times New Roman" panose="02020603050405020304" pitchFamily="18" charset="0"/>
            </a:endParaRPr>
          </a:p>
          <a:p>
            <a:pPr algn="just"/>
            <a:br>
              <a:rPr lang="en-US" dirty="0">
                <a:latin typeface="Verdana" panose="020B0604030504040204" pitchFamily="34" charset="0"/>
                <a:ea typeface="Times New Roman" panose="02020603050405020304" pitchFamily="18" charset="0"/>
              </a:rPr>
            </a:br>
            <a:r>
              <a:rPr lang="en-US" b="1" dirty="0">
                <a:solidFill>
                  <a:srgbClr val="333399"/>
                </a:solidFill>
                <a:latin typeface="Tahoma" panose="020B0604030504040204" pitchFamily="34" charset="0"/>
                <a:ea typeface="Times New Roman" panose="02020603050405020304" pitchFamily="18" charset="0"/>
              </a:rPr>
              <a:t>Cultural Competence </a:t>
            </a:r>
            <a:endParaRPr lang="en-US" sz="1100" b="1" dirty="0">
              <a:latin typeface="Tahoma" panose="020B0604030504040204" pitchFamily="34"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Systems and organizations that exemplify cultural competence demonstrate an acceptance and respect for cultural differences and they:</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Create a mission statement for your organization that articulates principles, rationale, and values for cultural and linguistic competence in all aspects of the organization.</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Implement specific policies and procedures that integrate cultural and linguistic competence into each core function of the organization. </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Identify, use, and/or adapt evidence-based and promising practices that are culturally and linguistically competent.</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Develop structures and strategies to ensure consumer and community participation in the planning, delivery, and evaluation of the organization’s core function.</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Implement policies and procedures to recruit, hire, and maintain a diverse and culturally and linguistically competent workforce.</a:t>
            </a:r>
            <a:endParaRPr lang="en-US" u="sng" dirty="0">
              <a:latin typeface="Tahoma" panose="020B0604030504040204" pitchFamily="34" charset="0"/>
              <a:ea typeface="Times New Roman" panose="02020603050405020304" pitchFamily="18" charset="0"/>
            </a:endParaRPr>
          </a:p>
          <a:p>
            <a:pPr algn="ctr"/>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Provide fiscal support, professional development, and incentives for the improvement of cultural and linguistic competence at the board, program, and faculty and/or staff levels.</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Dedicate resources for both individual and organizational self-assessment of cultural and linguistic competence.</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Develop the capacity to collect and analyze data using variables that have meaningful impact on culturally and linguistically diverse groups.  </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Practice principles of community engagement that result in the reciprocal transfer of knowledge and skills between all collaborators, partners, and key stakeholders.</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r>
              <a:rPr lang="en-US" b="1" kern="0" dirty="0">
                <a:solidFill>
                  <a:srgbClr val="333399"/>
                </a:solidFill>
                <a:latin typeface="Tahoma" panose="020B0604030504040204" pitchFamily="34" charset="0"/>
              </a:rPr>
              <a:t>Cultural Proficiency</a:t>
            </a:r>
            <a:endParaRPr lang="en-US" sz="2700" b="1" kern="0" dirty="0">
              <a:latin typeface="Arial" panose="020B0604020202020204" pitchFamily="34" charset="0"/>
            </a:endParaRPr>
          </a:p>
          <a:p>
            <a:pPr algn="ctr"/>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Systems and organizations hold culture in high esteem, use this a foundation to guide all of their endeavors, and they:</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Continue to add to the knowledge base within the field of cultural and linguistic competence by conducting research and developing new treatments, interventions, and approaches for health and mental care in policy, education, and the delivery of care.</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Develop organizational philosophy and practices that integrate health and mental health care.  </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Employ faculty and/or staff, consultants, and consumers with expertise in cultural and linguistic competence in health and mental health care practice, education, and research. </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Publish and disseminate promising and evidence-based health and mental health care practices, interventions, training, and education models.</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Support and mentor other organizations as they progress along the cultural competence continuum. </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Develop and disseminate health and mental health promotion materials that are adapted to the cultural and linguistic contexts of populations served.</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Actively pursue resource development to continually enhance and expand the organization’s capacities in cultural and linguistic competence. </a:t>
            </a:r>
            <a:endParaRPr lang="en-US" dirty="0">
              <a:latin typeface="Times New Roman" panose="02020603050405020304" pitchFamily="18" charset="0"/>
              <a:ea typeface="Times New Roman" panose="02020603050405020304" pitchFamily="18" charset="0"/>
            </a:endParaRPr>
          </a:p>
          <a:p>
            <a:r>
              <a:rPr lang="en-US" dirty="0">
                <a:latin typeface="Tahom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9964" indent="-349964">
              <a:buFont typeface="Wingdings" panose="05000000000000000000" pitchFamily="2" charset="2"/>
              <a:buChar char=""/>
              <a:tabLst>
                <a:tab pos="466618" algn="l"/>
              </a:tabLst>
            </a:pPr>
            <a:r>
              <a:rPr lang="en-US" dirty="0">
                <a:latin typeface="Tahoma" panose="020B0604030504040204" pitchFamily="34" charset="0"/>
                <a:ea typeface="Times New Roman" panose="02020603050405020304" pitchFamily="18" charset="0"/>
              </a:rPr>
              <a:t>Advocate with, and on behalf of, populations who are traditionally unserved and underserved.</a:t>
            </a:r>
            <a:endParaRPr lang="en-US" dirty="0">
              <a:latin typeface="Times New Roman" panose="02020603050405020304" pitchFamily="18" charset="0"/>
              <a:ea typeface="Times New Roman" panose="02020603050405020304" pitchFamily="18" charset="0"/>
            </a:endParaRPr>
          </a:p>
          <a:p>
            <a:pPr hangingPunct="0"/>
            <a:r>
              <a:rPr lang="en-US" dirty="0">
                <a:latin typeface="Tahoma" panose="020B0604030504040204" pitchFamily="34"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marL="349964" indent="-349964" algn="just">
              <a:buFont typeface="Wingdings" panose="05000000000000000000" pitchFamily="2" charset="2"/>
              <a:buChar char=""/>
              <a:tabLst>
                <a:tab pos="513280" algn="l"/>
              </a:tabLst>
            </a:pPr>
            <a:r>
              <a:rPr lang="en-US" dirty="0">
                <a:latin typeface="Tahoma" panose="020B0604030504040204" pitchFamily="34" charset="0"/>
                <a:ea typeface="Times New Roman" panose="02020603050405020304" pitchFamily="18" charset="0"/>
              </a:rPr>
              <a:t>Establish and maintain partnerships with diverse constituency groups, which span the boundaries of the traditional health and mental health care arenas, to eliminate racial and ethnic disparities in health and mental health</a:t>
            </a:r>
            <a:endParaRPr lang="en-US" dirty="0">
              <a:latin typeface="Times New Roman" panose="02020603050405020304" pitchFamily="18" charset="0"/>
              <a:ea typeface="Times New Roman" panose="02020603050405020304" pitchFamily="18" charset="0"/>
            </a:endParaRPr>
          </a:p>
          <a:p>
            <a:pPr algn="just"/>
            <a:r>
              <a:rPr lang="en-US" dirty="0">
                <a:latin typeface="Verdana" panose="020B060403050404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r>
              <a:rPr lang="en-US" dirty="0"/>
              <a:t>National Center for Cultural Competence (Goode, 2004)</a:t>
            </a: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9FF58FA0-F3D8-4728-8F26-692FAA58A2E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049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shapes status, relationships, and social behaviors with regard to every aspect of life, i.e. justice for individual vs. group harmony or willingness to question authority.  People from various backgrounds communicate and process information differently (rational vs. intuitive, linear vs. circular, abstract vs. concrete or time-bound or not)</a:t>
            </a:r>
          </a:p>
          <a:p>
            <a:endParaRPr lang="en-US" dirty="0"/>
          </a:p>
          <a:p>
            <a:r>
              <a:rPr lang="en-US" dirty="0"/>
              <a:t>Cross Cultural Communication Activity - “Partner Talk” Objective: For participants to recognize that people communicate differently, based mostly from cultural context. Audience: Medium- to large-size groups Length: 15 to 25 minutes total (7-10 minutes for partner dialogue; 10-15 minutes for group discussion of activity) Instructions:  Participants may remain in their seat, unless sitting alone. In that event, they will need to sit with another participant. 3  Pass out one slip of paper to each person, in A-B-C-D order of slips (1st person gets Group A slip, 2nd person get Group B slip, 3rd person gets Group C slip, 4th person gets Group D slip. Keep in that order until each person has received a slip).  As you are passing out slips, ask participants to silently read their instructions, but do not share what is written on the slip with anyone.  Each member of Group A will partner with a member of Group B; Group C members will partner with Group D members.  If there are an odd number of participants, a helper will need to participate.  Partners will have 7-10 minutes to learn more about each other, based on what is on their slip of paper.  As a guide, you may post examples of questions partners could ask each other.  Once you have reconvened, ask a volunteer from Group A to read their instructions aloud. After they have read their instructions, ask a Group B volunteer to discuss how they were impacted by Group A’s behavior. Repeat for Groups B through D.  Participants may then discuss how being unaware of differences in cross-cultural communication style may hinder the helping process.  Ask group how the knowledge gained from the activity can be translated into specific enhancements or changes in their work with others. Group A (Follow directions outlined below)  Avoid eye contact when speaking to your partner  Do not show any emotion or react to your partner when he or she is speaking Group B (Follow directions outlined below)  Sit/stand approx. 6 inches closer to your partner than you normally would  Use gestures often when you are speaking Group C (Follow directions outlined below)  Speak more loudly than you normally would and interrupt your partner fairly often  Initiate conversation by asking a lot of questions (include very personal ones) Group D (Follow directions outlined below)  Speak more softly than you normally would and don’t interrupt your partner  Silently count to six before responding  Don’t initiate conversation or ask questions </a:t>
            </a: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9FF58FA0-F3D8-4728-8F26-692FAA58A2E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521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As in all pediatric care, Culturally-Sensitive Trauma-Informed Care requires attention to be paid to a child's and family's values and beliefs about health and illness. </a:t>
            </a:r>
            <a:r>
              <a:rPr lang="en-US" i="1" dirty="0"/>
              <a:t>What's unique is that attention must also be paid to cultural variations in the child's and family's experience of and response to trauma</a:t>
            </a:r>
            <a:r>
              <a:rPr lang="en-US" dirty="0"/>
              <a:t>. </a:t>
            </a:r>
          </a:p>
          <a:p>
            <a:pPr fontAlgn="base"/>
            <a:r>
              <a:rPr lang="en-US" dirty="0"/>
              <a:t>Research suggests that although there is a universal biological response to trauma, cultural factors can influence the biopsychosocial experience of trauma and subsequent traumatic stress reactions. Ethnocultural factors play an important role in an individual's vulnerability to, and experience and expression of traumatic stress, as well as one's response to trauma treatment.</a:t>
            </a:r>
          </a:p>
          <a:p>
            <a:endParaRPr lang="en-US" dirty="0"/>
          </a:p>
          <a:p>
            <a:r>
              <a:rPr lang="en-US" dirty="0"/>
              <a:t>A Culturally-sensitive, trauma-informed care provider can help traumatized children and families by:</a:t>
            </a:r>
          </a:p>
          <a:p>
            <a:endParaRPr lang="en-US" dirty="0"/>
          </a:p>
          <a:p>
            <a:pPr marL="233309" indent="-233309">
              <a:buAutoNum type="arabicPeriod"/>
            </a:pPr>
            <a:r>
              <a:rPr lang="en-US" dirty="0"/>
              <a:t>Recognizing cultural variation in the subjective perception of trauma and traumatic stress responses</a:t>
            </a:r>
          </a:p>
          <a:p>
            <a:pPr marL="233309" indent="-233309">
              <a:buAutoNum type="arabicPeriod"/>
            </a:pPr>
            <a:r>
              <a:rPr lang="en-US" dirty="0"/>
              <a:t>Understanding perceptions of traumatic stress and the role of beliefs:</a:t>
            </a:r>
          </a:p>
          <a:p>
            <a:endParaRPr lang="en-US" i="0" u="none" strike="noStrike" dirty="0">
              <a:solidFill>
                <a:srgbClr val="333333"/>
              </a:solidFill>
              <a:effectLst/>
              <a:latin typeface="Arial" panose="020B0604020202020204" pitchFamily="34" charset="0"/>
              <a:cs typeface="Arial"/>
            </a:endParaRPr>
          </a:p>
          <a:p>
            <a:r>
              <a:rPr lang="en-US" i="0" u="none" strike="noStrike" dirty="0">
                <a:solidFill>
                  <a:srgbClr val="333333"/>
                </a:solidFill>
                <a:effectLst/>
                <a:latin typeface="Arial"/>
                <a:ea typeface="MS PGothic"/>
                <a:cs typeface="Arial"/>
              </a:rPr>
              <a:t>Research suggests that it is NOT the objective severity of the trauma, but how it is experienced by the child or parent that determines traumatic stress responses.</a:t>
            </a: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Cultural differences can exist in the perception and interpretation of the trauma event, the meaning given to the traumatic event and beliefs about control over the event.</a:t>
            </a:r>
          </a:p>
          <a:p>
            <a:r>
              <a:rPr lang="en-US" i="0" u="none" strike="noStrike" dirty="0">
                <a:solidFill>
                  <a:srgbClr val="333333"/>
                </a:solidFill>
                <a:effectLst/>
                <a:latin typeface="Arial"/>
                <a:ea typeface="MS PGothic"/>
                <a:cs typeface="Arial"/>
              </a:rPr>
              <a:t>Viewed through a cultural lens, a child's or family's subjective perceptions of the trauma experience can sometimes be quite different from a provider's.</a:t>
            </a:r>
            <a:r>
              <a:rPr lang="en-US" dirty="0">
                <a:solidFill>
                  <a:srgbClr val="333333"/>
                </a:solidFill>
                <a:latin typeface="Arial"/>
                <a:ea typeface="MS PGothic"/>
                <a:cs typeface="Arial"/>
              </a:rPr>
              <a:t> </a:t>
            </a:r>
            <a:endParaRPr lang="en-US" b="0" i="0" u="none" strike="noStrike" dirty="0">
              <a:solidFill>
                <a:srgbClr val="333333"/>
              </a:solidFill>
              <a:effectLst/>
              <a:latin typeface="Arial" panose="020B0604020202020204" pitchFamily="34" charset="0"/>
            </a:endParaRP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For example, some cultures interpret illness and other trauma events as punishment, a test or rite of passage, or a special message. </a:t>
            </a: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The way a child or family interprets the meaning of the trauma will influence subsequent distress, reactions, and ways of coping. </a:t>
            </a: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Cultural differences can also exist in beliefs about if, when, and how to resolve traumatic stress symptoms, and about help-seeking and utilization of supportive resources outside their community</a:t>
            </a: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Remembering that some interpretations may differ from your own, it is best to ask children and families about what the trauma means to them, and incorporate those beliefs into assessment and treatment.</a:t>
            </a:r>
          </a:p>
          <a:p>
            <a:endParaRPr lang="en-US" dirty="0"/>
          </a:p>
          <a:p>
            <a:pPr marL="233309" indent="-233309">
              <a:buAutoNum type="arabicPeriod" startAt="3"/>
            </a:pPr>
            <a:r>
              <a:rPr lang="en-US" dirty="0"/>
              <a:t>Restoring safety and re-establishing trust</a:t>
            </a:r>
          </a:p>
          <a:p>
            <a:pPr fontAlgn="base"/>
            <a:r>
              <a:rPr lang="en-US" b="1" dirty="0"/>
              <a:t>Trauma erodes a child's or family's sense of physical and emotional safety; promoting trust rebuilds it. </a:t>
            </a:r>
            <a:endParaRPr lang="en-US" dirty="0"/>
          </a:p>
          <a:p>
            <a:pPr fontAlgn="base"/>
            <a:r>
              <a:rPr lang="en-US" dirty="0"/>
              <a:t>When a trauma occurs, children's and families' global beliefs about safety, vulnerability, responsibility, control, and appropriate ways of coping play a significant role regarding how the trauma impacts them.</a:t>
            </a:r>
          </a:p>
          <a:p>
            <a:pPr fontAlgn="base"/>
            <a:r>
              <a:rPr lang="en-US" dirty="0"/>
              <a:t>Initially, many traumatized children and families can feel physically unsafe and emotionally vulnerable; they may have a difficult time trusting others or accepting help as a result. </a:t>
            </a:r>
          </a:p>
          <a:p>
            <a:pPr fontAlgn="base"/>
            <a:r>
              <a:rPr lang="en-US" dirty="0"/>
              <a:t>Viewed through a cultural lens, some groups are less likely to trust health care providers with the details of the trauma, their symptoms, or treatment recommendations. </a:t>
            </a:r>
          </a:p>
          <a:p>
            <a:pPr fontAlgn="base"/>
            <a:r>
              <a:rPr lang="en-US" dirty="0"/>
              <a:t>In these instances, providers should take a step back to assess how their helping role is perceived. Providers should also try to connect the family with resources they trust – including other types of professionals and traditional healers.</a:t>
            </a:r>
          </a:p>
          <a:p>
            <a:pPr fontAlgn="base"/>
            <a:r>
              <a:rPr lang="en-US" b="1" dirty="0"/>
              <a:t>Safety and trust is established not only through words, but through actions.</a:t>
            </a:r>
            <a:endParaRPr lang="en-US" dirty="0"/>
          </a:p>
          <a:p>
            <a:pPr fontAlgn="base"/>
            <a:r>
              <a:rPr lang="en-US" dirty="0"/>
              <a:t>Providers' cultural awareness and sensitivity help to create provider-patient interactions that build trust and promote optimal patient communication and adherence.</a:t>
            </a:r>
          </a:p>
          <a:p>
            <a:pPr fontAlgn="base"/>
            <a:r>
              <a:rPr lang="en-US" dirty="0"/>
              <a:t>Beyond the words providers choose, some cultures are highly sensitive to nonverbal communication – including eye contact, tone of voice, facial expressions, body language and touch.</a:t>
            </a:r>
          </a:p>
          <a:p>
            <a:pPr fontAlgn="base"/>
            <a:r>
              <a:rPr lang="en-US" dirty="0"/>
              <a:t>Culturally appropriate communication practices have been shown to result in higher levels of perceived trust and increased reporting of information. </a:t>
            </a:r>
          </a:p>
          <a:p>
            <a:endParaRPr lang="en-US" dirty="0"/>
          </a:p>
          <a:p>
            <a:pPr marL="233309" indent="-233309">
              <a:buAutoNum type="arabicPeriod" startAt="4"/>
            </a:pPr>
            <a:r>
              <a:rPr lang="en-US" dirty="0"/>
              <a:t>Attending to distress</a:t>
            </a:r>
          </a:p>
          <a:p>
            <a:pPr fontAlgn="base"/>
            <a:r>
              <a:rPr lang="en-US" b="1" dirty="0"/>
              <a:t>Significant cultural variations exist in a child's or family's expression of distress.</a:t>
            </a:r>
            <a:endParaRPr lang="en-US" dirty="0"/>
          </a:p>
          <a:p>
            <a:pPr fontAlgn="base"/>
            <a:r>
              <a:rPr lang="en-US" dirty="0"/>
              <a:t>Pain, fear, worry, or hyperarousal are sometimes expressed somatically. Traumatic stress reactions can be extremely subdued, can appear to be over-magnified, or can even mimic psychotic reactions. Often, family and cultural factors combine to define what is considered an appropriate reaction to illness or trauma.</a:t>
            </a:r>
          </a:p>
          <a:p>
            <a:pPr fontAlgn="base"/>
            <a:r>
              <a:rPr lang="en-US" dirty="0"/>
              <a:t>Some families and cultural groups are less comfortable responding to personal questions about emotional distress. They may think that being distressed means that there is something mentally wrong. </a:t>
            </a:r>
          </a:p>
          <a:p>
            <a:pPr fontAlgn="base"/>
            <a:r>
              <a:rPr lang="en-US" dirty="0"/>
              <a:t>What providers can do: </a:t>
            </a:r>
          </a:p>
          <a:p>
            <a:pPr lvl="1" fontAlgn="base"/>
            <a:r>
              <a:rPr lang="en-US" dirty="0"/>
              <a:t>Provide psychoeducation about common, universal reactions to trauma.</a:t>
            </a:r>
          </a:p>
          <a:p>
            <a:pPr lvl="1" fontAlgn="base"/>
            <a:r>
              <a:rPr lang="en-US" dirty="0"/>
              <a:t>Understand emotional reactions by asking about and responding to specific behaviors (sleep and eating patterns, jitters, etc.).</a:t>
            </a:r>
          </a:p>
          <a:p>
            <a:pPr lvl="1" fontAlgn="base"/>
            <a:r>
              <a:rPr lang="en-US" dirty="0"/>
              <a:t>Listen to and incorporate the child's or family own terms for what they are experiencing into discussions and treatment planning.</a:t>
            </a:r>
          </a:p>
          <a:p>
            <a:endParaRPr lang="en-US" dirty="0"/>
          </a:p>
          <a:p>
            <a:pPr marL="233309" indent="-233309">
              <a:buAutoNum type="arabicPeriod" startAt="5"/>
            </a:pPr>
            <a:r>
              <a:rPr lang="en-US" dirty="0"/>
              <a:t>Working within and through the family structure</a:t>
            </a:r>
          </a:p>
          <a:p>
            <a:pPr fontAlgn="base"/>
            <a:r>
              <a:rPr lang="en-US" b="1" dirty="0"/>
              <a:t>Some families and cultural groups have distinct customs about who makes decisions and how they are communicated. </a:t>
            </a:r>
            <a:endParaRPr lang="en-US" dirty="0"/>
          </a:p>
          <a:p>
            <a:pPr fontAlgn="base"/>
            <a:r>
              <a:rPr lang="en-US" dirty="0"/>
              <a:t>These customs may lead to limitations on the child's or other family members' involvement in discussions and decisions.</a:t>
            </a:r>
          </a:p>
          <a:p>
            <a:pPr fontAlgn="base"/>
            <a:r>
              <a:rPr lang="en-US" dirty="0"/>
              <a:t>Incorporating extended family and kinship networks, as well as other types of healing professionals and practices that the child and family view as helpful, may positively impact assessment and treatment.</a:t>
            </a:r>
          </a:p>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9FF58FA0-F3D8-4728-8F26-692FAA58A2E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01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u="none" strike="noStrike" dirty="0">
                <a:solidFill>
                  <a:srgbClr val="333333"/>
                </a:solidFill>
                <a:effectLst/>
                <a:latin typeface="Arial" panose="020B0604020202020204" pitchFamily="34" charset="0"/>
              </a:rPr>
              <a:t>What considerations should I keep in mind in providing Culturally-Sensitive Trauma-Informed Care?</a:t>
            </a:r>
            <a:endParaRPr lang="en-US" b="0" i="0" u="none" strike="noStrike" dirty="0">
              <a:solidFill>
                <a:srgbClr val="333333"/>
              </a:solidFill>
              <a:effectLst/>
              <a:latin typeface="Arial" panose="020B0604020202020204" pitchFamily="34" charset="0"/>
            </a:endParaRPr>
          </a:p>
          <a:p>
            <a:pPr algn="l" fontAlgn="base"/>
            <a:r>
              <a:rPr lang="en-US" b="1" i="0" u="none" strike="noStrike" dirty="0">
                <a:solidFill>
                  <a:srgbClr val="333333"/>
                </a:solidFill>
                <a:effectLst/>
                <a:latin typeface="Arial" panose="020B0604020202020204" pitchFamily="34" charset="0"/>
              </a:rPr>
              <a:t>View RELATIONSHIPS through a Culturally-Sensitive Trauma-Informed lens</a:t>
            </a:r>
            <a:endParaRPr lang="en-US" b="0" i="0" u="none" strike="noStrike" dirty="0">
              <a:solidFill>
                <a:srgbClr val="333333"/>
              </a:solidFill>
              <a:effectLst/>
              <a:latin typeface="Arial" panose="020B0604020202020204" pitchFamily="34" charset="0"/>
            </a:endParaRP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Understand your role as a provider within this family's world.</a:t>
            </a: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Gain a better understanding of the roles and dynamics within this family.</a:t>
            </a: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Consider and facilitate the inclusion of others (extended family, clergy, healers) when treating patients.</a:t>
            </a:r>
          </a:p>
          <a:p>
            <a:pPr algn="l" fontAlgn="base"/>
            <a:r>
              <a:rPr lang="en-US" b="1" i="0" u="none" strike="noStrike" dirty="0">
                <a:solidFill>
                  <a:srgbClr val="333333"/>
                </a:solidFill>
                <a:effectLst/>
                <a:latin typeface="Arial" panose="020B0604020202020204" pitchFamily="34" charset="0"/>
              </a:rPr>
              <a:t>View ASSESSMENT through a Culturally-Sensitive Trauma-Informed lens</a:t>
            </a:r>
            <a:endParaRPr lang="en-US" b="0" i="0" u="none" strike="noStrike" dirty="0">
              <a:solidFill>
                <a:srgbClr val="333333"/>
              </a:solidFill>
              <a:effectLst/>
              <a:latin typeface="Arial" panose="020B0604020202020204" pitchFamily="34" charset="0"/>
            </a:endParaRP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The manifestation and expression of psychological states differ depending on personal, familial, and cultural beliefs and practices.</a:t>
            </a: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Listen to and use the family's own terms during assessment and treatment planning</a:t>
            </a: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Trust in / comfort with the provider has been shown to be associated with increases in patient disclosure in some cultural groups.</a:t>
            </a:r>
          </a:p>
          <a:p>
            <a:pPr algn="l" fontAlgn="base"/>
            <a:r>
              <a:rPr lang="en-US" b="1" i="0" u="none" strike="noStrike" dirty="0">
                <a:solidFill>
                  <a:srgbClr val="333333"/>
                </a:solidFill>
                <a:effectLst/>
                <a:latin typeface="Arial" panose="020B0604020202020204" pitchFamily="34" charset="0"/>
              </a:rPr>
              <a:t>View TREATMENT through a Culturally-Sensitive Trauma-Informed lens</a:t>
            </a:r>
            <a:endParaRPr lang="en-US" b="0" i="0" u="none" strike="noStrike" dirty="0">
              <a:solidFill>
                <a:srgbClr val="333333"/>
              </a:solidFill>
              <a:effectLst/>
              <a:latin typeface="Arial" panose="020B0604020202020204" pitchFamily="34" charset="0"/>
            </a:endParaRP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Healing comes in many different forms; your ideas, beliefs, and values may differ from the family's.</a:t>
            </a: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Be sure you have integrated the family's understanding of diagnosis, prognosis, and healing into your treatment planning.</a:t>
            </a:r>
          </a:p>
          <a:p>
            <a:pPr algn="l" fontAlgn="base">
              <a:buFont typeface="Arial" panose="020B0604020202020204" pitchFamily="34" charset="0"/>
              <a:buChar char="•"/>
            </a:pPr>
            <a:r>
              <a:rPr lang="en-US" b="0" i="0" u="none" strike="noStrike" dirty="0">
                <a:solidFill>
                  <a:srgbClr val="393E37"/>
                </a:solidFill>
                <a:effectLst/>
                <a:latin typeface="Arial" panose="020B0604020202020204" pitchFamily="34" charset="0"/>
              </a:rPr>
              <a:t>Consider each family's resources and barriers to help-seeking and utilization of supportive services within the community.</a:t>
            </a:r>
          </a:p>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9FF58FA0-F3D8-4728-8F26-692FAA58A2E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24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 for Providers:</a:t>
            </a:r>
          </a:p>
          <a:p>
            <a:endParaRPr lang="en-US" dirty="0"/>
          </a:p>
          <a:p>
            <a:r>
              <a:rPr lang="en-US" dirty="0">
                <a:ea typeface="MS PGothic"/>
                <a:cs typeface="Calibri"/>
              </a:rPr>
              <a:t>Families may attribute distress to culturally specific beliefs.  Consider somatic/behavioral presentations of distress.  Listen for and use the family’s own terms.  Attend to distress in the way the family defines it.</a:t>
            </a:r>
          </a:p>
          <a:p>
            <a:endParaRPr lang="en-US" dirty="0"/>
          </a:p>
          <a:p>
            <a:r>
              <a:rPr lang="en-US" dirty="0"/>
              <a:t>Families may have distinct traditions for decision-making and communication.  Ask about decision-making practices in advance.  Respect parents’ wishes regarding what their child should know.  Be open to involving other healing professionals and customs.</a:t>
            </a:r>
          </a:p>
          <a:p>
            <a:endParaRPr lang="en-US" dirty="0"/>
          </a:p>
          <a:p>
            <a:r>
              <a:rPr lang="en-US" dirty="0"/>
              <a:t>Families may be reluctant to seek help outside their cultural community.  Connect families with community resources they trust.  Be sensitive to the family’s fear about immigration and legal status.  Show respect by working within and through the family structure.</a:t>
            </a: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9FF58FA0-F3D8-4728-8F26-692FAA58A2E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535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33333"/>
                </a:solidFill>
                <a:effectLst/>
                <a:latin typeface="Arial" panose="020B0604020202020204" pitchFamily="34" charset="0"/>
              </a:rPr>
              <a:t>The D-E-F protocol is a practical tool to guide trauma-informed pediatric care. The D-E-F framework helps health care professionals identify what they can do, within their own scope of practice, to address and prevent traumatic stress responses</a:t>
            </a:r>
          </a:p>
          <a:p>
            <a:endParaRPr lang="en-US" b="0" i="0" u="none" strike="noStrike" dirty="0">
              <a:solidFill>
                <a:srgbClr val="333333"/>
              </a:solidFill>
              <a:effectLst/>
              <a:latin typeface="Arial" panose="020B0604020202020204" pitchFamily="34" charset="0"/>
            </a:endParaRPr>
          </a:p>
          <a:p>
            <a:r>
              <a:rPr lang="en-US" b="0" i="0" u="none" strike="noStrike" dirty="0">
                <a:solidFill>
                  <a:srgbClr val="333333"/>
                </a:solidFill>
                <a:effectLst/>
                <a:latin typeface="Arial" panose="020B0604020202020204" pitchFamily="34" charset="0"/>
              </a:rPr>
              <a:t>D – Distress – assess and manage pain, ask about fears and worries and consider grief and loss</a:t>
            </a:r>
          </a:p>
          <a:p>
            <a:r>
              <a:rPr lang="en-US" b="0" i="0" u="none" strike="noStrike" dirty="0">
                <a:solidFill>
                  <a:srgbClr val="333333"/>
                </a:solidFill>
                <a:effectLst/>
                <a:latin typeface="Arial" panose="020B0604020202020204" pitchFamily="34" charset="0"/>
              </a:rPr>
              <a:t>E – Emotional Support – who and what does the patient need now?  Barriers to mobilizing existing supports?</a:t>
            </a:r>
          </a:p>
          <a:p>
            <a:r>
              <a:rPr lang="en-US" b="0" i="0" u="none" strike="noStrike" dirty="0">
                <a:solidFill>
                  <a:srgbClr val="333333"/>
                </a:solidFill>
                <a:effectLst/>
                <a:latin typeface="Arial" panose="020B0604020202020204" pitchFamily="34" charset="0"/>
              </a:rPr>
              <a:t>F – Family – assess parents or siblings and others distress, gauge family stressors and resources and address other needs.</a:t>
            </a:r>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9FF58FA0-F3D8-4728-8F26-692FAA58A2E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148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395B"/>
                </a:solidFill>
                <a:effectLst/>
                <a:latin typeface="Lato"/>
              </a:rPr>
              <a:t>Every culture has its own set of tacit assumptions and tendencies when it comes to face-to-face interactions, and trying to get your point across effectively can sometimes be difficult. Even when a language barrier doesn’t exist, cross-cultural communication can be challenging. Here are our top ten tips for effective cross-cultural communication:</a:t>
            </a:r>
          </a:p>
          <a:p>
            <a:pPr algn="l"/>
            <a:r>
              <a:rPr lang="en-US" b="1" i="0" dirty="0">
                <a:solidFill>
                  <a:srgbClr val="00395B"/>
                </a:solidFill>
                <a:effectLst/>
                <a:latin typeface="Lato"/>
              </a:rPr>
              <a:t>1. Maintain etiquette  </a:t>
            </a:r>
          </a:p>
          <a:p>
            <a:pPr algn="l"/>
            <a:r>
              <a:rPr lang="en-US" b="0" i="0" dirty="0">
                <a:solidFill>
                  <a:srgbClr val="00395B"/>
                </a:solidFill>
                <a:effectLst/>
                <a:latin typeface="Lato"/>
              </a:rPr>
              <a:t>Many cultures have specific etiquette around the way they communicate. Before you meet, research the target culture, or if time allows, do some cross cultural training. For example, many cultures expect a degree of formality at the beginning of communication between individuals. Every culture has its own specific way of indicating this formality: ‘Herr’ and ‘Frau’ in Germany, reversing family and given names in China and the use of ‘san’ in Japan for men and women etc. Be aware of these familiarity tokens and don’t jump straight to first name terms until you receive a cue from the other person to do so.</a:t>
            </a:r>
          </a:p>
          <a:p>
            <a:pPr algn="l"/>
            <a:r>
              <a:rPr lang="en-US" b="1" i="0" dirty="0">
                <a:solidFill>
                  <a:srgbClr val="00395B"/>
                </a:solidFill>
                <a:effectLst/>
                <a:latin typeface="Lato"/>
              </a:rPr>
              <a:t>2. Avoid slang </a:t>
            </a:r>
          </a:p>
          <a:p>
            <a:pPr algn="l"/>
            <a:r>
              <a:rPr lang="en-US" b="0" i="0" dirty="0">
                <a:solidFill>
                  <a:srgbClr val="00395B"/>
                </a:solidFill>
                <a:effectLst/>
                <a:latin typeface="Lato"/>
              </a:rPr>
              <a:t>Not even the most educated non-native English speaker will have a comprehensive understanding of English slang, idioms and sayings. They may understand the individual words you have said, but not the context or the meaning. As a result you could end up confusing them or at worst, offending them.</a:t>
            </a:r>
          </a:p>
          <a:p>
            <a:pPr algn="l"/>
            <a:r>
              <a:rPr lang="en-US" b="1" i="0" dirty="0">
                <a:solidFill>
                  <a:srgbClr val="00395B"/>
                </a:solidFill>
                <a:effectLst/>
                <a:latin typeface="Lato"/>
              </a:rPr>
              <a:t>3. Speak slowly</a:t>
            </a:r>
          </a:p>
          <a:p>
            <a:pPr algn="l"/>
            <a:r>
              <a:rPr lang="en-US" b="0" i="0" dirty="0">
                <a:solidFill>
                  <a:srgbClr val="00395B"/>
                </a:solidFill>
                <a:effectLst/>
                <a:latin typeface="Lato"/>
              </a:rPr>
              <a:t>Even if English is the common language in a cross cultural situation it’s not a good idea to speak at your normal conversational speed. Modulating your pace will help, as will speaking clearly and pronouncing your words properly. Break your sentences into short, definable sections and give your listener time to translate and digest your words as you go. But don’t slow down too much as it might seem </a:t>
            </a:r>
            <a:r>
              <a:rPr lang="en-US" b="0" i="0" dirty="0" err="1">
                <a:solidFill>
                  <a:srgbClr val="00395B"/>
                </a:solidFill>
                <a:effectLst/>
                <a:latin typeface="Lato"/>
              </a:rPr>
              <a:t>patronising</a:t>
            </a:r>
            <a:r>
              <a:rPr lang="en-US" b="0" i="0" dirty="0">
                <a:solidFill>
                  <a:srgbClr val="00395B"/>
                </a:solidFill>
                <a:effectLst/>
                <a:latin typeface="Lato"/>
              </a:rPr>
              <a:t>. If the person you’re speaking to is talking too quickly or their accent is making it difficult for you to understand them, don’t be afraid to politely ask them to slow down too.</a:t>
            </a:r>
          </a:p>
          <a:p>
            <a:pPr algn="l"/>
            <a:r>
              <a:rPr lang="en-US" b="1" i="0" dirty="0">
                <a:solidFill>
                  <a:srgbClr val="00395B"/>
                </a:solidFill>
                <a:effectLst/>
                <a:latin typeface="Lato"/>
              </a:rPr>
              <a:t>4. Keep it simple</a:t>
            </a:r>
          </a:p>
          <a:p>
            <a:pPr algn="l"/>
            <a:r>
              <a:rPr lang="en-US" b="0" i="0" dirty="0">
                <a:solidFill>
                  <a:srgbClr val="00395B"/>
                </a:solidFill>
                <a:effectLst/>
                <a:latin typeface="Lato"/>
              </a:rPr>
              <a:t>In a cross cultural conversation there’s no need to make it harder for both of you by using big words. Just keep it simple. Two syllable words are much easier to understand than three syllable words, and one syllable words are better than two syllable words. Say “Please do this quickly” rather than “Please do this in an efficacious manner.”</a:t>
            </a:r>
          </a:p>
          <a:p>
            <a:pPr algn="l"/>
            <a:r>
              <a:rPr lang="en-US" b="1" i="0" dirty="0">
                <a:solidFill>
                  <a:srgbClr val="00395B"/>
                </a:solidFill>
                <a:effectLst/>
                <a:latin typeface="Lato"/>
              </a:rPr>
              <a:t>5. Practice active listening</a:t>
            </a:r>
          </a:p>
          <a:p>
            <a:pPr algn="l"/>
            <a:r>
              <a:rPr lang="en-US" b="0" i="0" dirty="0">
                <a:solidFill>
                  <a:srgbClr val="00395B"/>
                </a:solidFill>
                <a:effectLst/>
                <a:latin typeface="Lato"/>
              </a:rPr>
              <a:t>Active listening is a very effective strategy for improving cross cultural communication. Restate or summarize what the other person has said, to ensure that you have understood them correctly, and ask frequent questions. This helps build rapport and ensures that important information doesn’t get missed or misunderstood.</a:t>
            </a:r>
          </a:p>
          <a:p>
            <a:pPr algn="l"/>
            <a:r>
              <a:rPr lang="en-US" b="1" i="0" dirty="0">
                <a:solidFill>
                  <a:srgbClr val="00395B"/>
                </a:solidFill>
                <a:effectLst/>
                <a:latin typeface="Lato"/>
              </a:rPr>
              <a:t>6. Take turns to talk</a:t>
            </a:r>
          </a:p>
          <a:p>
            <a:pPr algn="l"/>
            <a:r>
              <a:rPr lang="en-US" b="0" i="0" dirty="0">
                <a:solidFill>
                  <a:srgbClr val="00395B"/>
                </a:solidFill>
                <a:effectLst/>
                <a:latin typeface="Lato"/>
              </a:rPr>
              <a:t>Make the conversation flow more freely by taking it in turns to speak. Make a point and then listen to the other person respond. Particularly when people are speaking English as their second language it’s better to talk to them in short exchanges rather than delivering a long monologue that might be difficult for them to follow.</a:t>
            </a:r>
          </a:p>
          <a:p>
            <a:pPr algn="l"/>
            <a:r>
              <a:rPr lang="en-US" b="1" i="0" dirty="0">
                <a:solidFill>
                  <a:srgbClr val="00395B"/>
                </a:solidFill>
                <a:effectLst/>
                <a:latin typeface="Lato"/>
              </a:rPr>
              <a:t>7. Write things down</a:t>
            </a:r>
          </a:p>
          <a:p>
            <a:pPr algn="l"/>
            <a:r>
              <a:rPr lang="en-US" b="0" i="0" dirty="0">
                <a:solidFill>
                  <a:srgbClr val="00395B"/>
                </a:solidFill>
                <a:effectLst/>
                <a:latin typeface="Lato"/>
              </a:rPr>
              <a:t>If you’re not sure whether the other person has understood you properly, write it down to make sure. This can be particularly helpful when discussing large figures. For example, in the UK we write a billion as 1,000,000,000 but in the USA, it’s written as 1,000,000,000,000.</a:t>
            </a:r>
          </a:p>
          <a:p>
            <a:pPr algn="l"/>
            <a:r>
              <a:rPr lang="en-US" b="1" i="0" dirty="0">
                <a:solidFill>
                  <a:srgbClr val="00395B"/>
                </a:solidFill>
                <a:effectLst/>
                <a:latin typeface="Lato"/>
              </a:rPr>
              <a:t>8. Avoid closed questions</a:t>
            </a:r>
          </a:p>
          <a:p>
            <a:pPr algn="l"/>
            <a:r>
              <a:rPr lang="en-US" b="0" i="0" dirty="0">
                <a:solidFill>
                  <a:srgbClr val="00395B"/>
                </a:solidFill>
                <a:effectLst/>
                <a:latin typeface="Lato"/>
              </a:rPr>
              <a:t>Don’t phrase a question that needs a ‘yes’ or ‘no’ answer. In many cultures it is difficult or embarrassing to answer in the negative, so you will always get a ‘yes’ even if the real answer is ‘no’. Ask open-ended questions that require information as a response instead.</a:t>
            </a:r>
          </a:p>
          <a:p>
            <a:pPr algn="l"/>
            <a:r>
              <a:rPr lang="en-US" b="1" i="0" dirty="0">
                <a:solidFill>
                  <a:srgbClr val="00395B"/>
                </a:solidFill>
                <a:effectLst/>
                <a:latin typeface="Lato"/>
              </a:rPr>
              <a:t>9. Be careful with </a:t>
            </a:r>
            <a:r>
              <a:rPr lang="en-US" b="1" i="0" dirty="0" err="1">
                <a:solidFill>
                  <a:srgbClr val="00395B"/>
                </a:solidFill>
                <a:effectLst/>
                <a:latin typeface="Lato"/>
              </a:rPr>
              <a:t>humour</a:t>
            </a:r>
            <a:endParaRPr lang="en-US" b="1" i="0" dirty="0">
              <a:solidFill>
                <a:srgbClr val="00395B"/>
              </a:solidFill>
              <a:effectLst/>
              <a:latin typeface="Lato"/>
            </a:endParaRPr>
          </a:p>
          <a:p>
            <a:pPr algn="l"/>
            <a:r>
              <a:rPr lang="en-US" b="0" i="0" dirty="0">
                <a:solidFill>
                  <a:srgbClr val="00395B"/>
                </a:solidFill>
                <a:effectLst/>
                <a:latin typeface="Lato"/>
              </a:rPr>
              <a:t>Many cultures take business very seriously and believe in behaving professionally and following protocol at all times. Consequently they don’t appreciate the use of </a:t>
            </a:r>
            <a:r>
              <a:rPr lang="en-US" b="0" i="0" dirty="0" err="1">
                <a:solidFill>
                  <a:srgbClr val="00395B"/>
                </a:solidFill>
                <a:effectLst/>
                <a:latin typeface="Lato"/>
              </a:rPr>
              <a:t>humour</a:t>
            </a:r>
            <a:r>
              <a:rPr lang="en-US" b="0" i="0" dirty="0">
                <a:solidFill>
                  <a:srgbClr val="00395B"/>
                </a:solidFill>
                <a:effectLst/>
                <a:latin typeface="Lato"/>
              </a:rPr>
              <a:t> and jokes in a business context. If you do decide to use </a:t>
            </a:r>
            <a:r>
              <a:rPr lang="en-US" b="0" i="0" dirty="0" err="1">
                <a:solidFill>
                  <a:srgbClr val="00395B"/>
                </a:solidFill>
                <a:effectLst/>
                <a:latin typeface="Lato"/>
              </a:rPr>
              <a:t>humour</a:t>
            </a:r>
            <a:r>
              <a:rPr lang="en-US" b="0" i="0" dirty="0">
                <a:solidFill>
                  <a:srgbClr val="00395B"/>
                </a:solidFill>
                <a:effectLst/>
                <a:latin typeface="Lato"/>
              </a:rPr>
              <a:t> make sure it will be understood and appreciated in the other culture and not cause offence. Be aware that British sarcasm usually has a negative effect abroad.</a:t>
            </a:r>
          </a:p>
          <a:p>
            <a:pPr algn="l"/>
            <a:r>
              <a:rPr lang="en-US" b="1" i="0" dirty="0">
                <a:solidFill>
                  <a:srgbClr val="00395B"/>
                </a:solidFill>
                <a:effectLst/>
                <a:latin typeface="Lato"/>
              </a:rPr>
              <a:t>10. Be supportive</a:t>
            </a:r>
          </a:p>
          <a:p>
            <a:pPr algn="l"/>
            <a:r>
              <a:rPr lang="en-US" b="0" i="0" dirty="0">
                <a:solidFill>
                  <a:srgbClr val="00395B"/>
                </a:solidFill>
                <a:effectLst/>
                <a:latin typeface="Lato"/>
              </a:rPr>
              <a:t>Effective cross cultural communication is about all parties feeling comfortable. In any conversation with a non-native English speaker, treat them with respect, do your best to communicate clearly and give them encouragement when they respond. This will help build their confidence and trust in you.</a:t>
            </a:r>
          </a:p>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9FF58FA0-F3D8-4728-8F26-692FAA58A2E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73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F648C-4B2D-4DE1-8C35-8DAA726D439D}" type="slidenum">
              <a:rPr lang="en-US" smtClean="0"/>
              <a:t>3</a:t>
            </a:fld>
            <a:endParaRPr lang="en-US"/>
          </a:p>
        </p:txBody>
      </p:sp>
    </p:spTree>
    <p:extLst>
      <p:ext uri="{BB962C8B-B14F-4D97-AF65-F5344CB8AC3E}">
        <p14:creationId xmlns:p14="http://schemas.microsoft.com/office/powerpoint/2010/main" val="286546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a:extLst>
              <a:ext uri="{FF2B5EF4-FFF2-40B4-BE49-F238E27FC236}">
                <a16:creationId xmlns:a16="http://schemas.microsoft.com/office/drawing/2014/main" id="{60CAB641-4A70-4A3D-8ED0-7932DBC43B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39" name="Notes Placeholder 2">
            <a:extLst>
              <a:ext uri="{FF2B5EF4-FFF2-40B4-BE49-F238E27FC236}">
                <a16:creationId xmlns:a16="http://schemas.microsoft.com/office/drawing/2014/main" id="{0516340B-6ED7-40E9-B531-90862CB9E8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ct val="0"/>
              </a:spcBef>
              <a:spcAft>
                <a:spcPts val="612"/>
              </a:spcAft>
            </a:pPr>
            <a:r>
              <a:rPr lang="en-US" altLang="en-US" sz="2000" dirty="0">
                <a:solidFill>
                  <a:srgbClr val="000000"/>
                </a:solidFill>
                <a:ea typeface="MS PGothic"/>
                <a:cs typeface="Calibri"/>
              </a:rPr>
              <a:t>Culture is not just about what we see.  We generally judge what a person’s culture is by what we see, their dress, age, gender, language, race, ethnicity or physical characteristics.  What we know is that under what we can see are important parts of our culture, like our eye behavior, facial expressions, sense of self, notions of modesty, concept of cleanliness, rules for social interaction, child rearing practices, decision-making processes, approaches to problem solving, concept of justice and perceptions of and beliefs about mental health, health, illness and disability, just to name a few.  Think about yourself.  If this is the definition of culture, how many cultural groups do you belong to?  On a piece of paper, write down 5 cultural groups that you belong to that impact how you see things in the world.  Now cross off number 2 and 4.  Would you be willing to erase these perspectives from your life?  Of course not.  When we ask people to respond and behave according to our expectations and cultural beliefs, we are asking them to cross out parts of them.  Culture informs when “it” is labeled to be a problem, who the appropriate helper should be, what the helper should do and what the goal of help should be.  We need to ensure that we are honoring someone’s perspective in their life journey.</a:t>
            </a:r>
          </a:p>
          <a:p>
            <a:pPr>
              <a:lnSpc>
                <a:spcPct val="110000"/>
              </a:lnSpc>
              <a:spcBef>
                <a:spcPct val="0"/>
              </a:spcBef>
              <a:spcAft>
                <a:spcPts val="612"/>
              </a:spcAft>
            </a:pPr>
            <a:endParaRPr lang="en-US" altLang="en-US" sz="2000" dirty="0">
              <a:solidFill>
                <a:srgbClr val="000000"/>
              </a:solidFill>
              <a:ea typeface="MS PGothic" panose="020B0600070205080204" pitchFamily="34" charset="-128"/>
              <a:cs typeface="Arial" panose="020B0604020202020204" pitchFamily="34" charset="0"/>
            </a:endParaRPr>
          </a:p>
          <a:p>
            <a:pPr defTabSz="933237">
              <a:defRPr/>
            </a:pPr>
            <a:r>
              <a:rPr lang="en-US" altLang="en-US" dirty="0">
                <a:solidFill>
                  <a:prstClr val="black"/>
                </a:solidFill>
              </a:rPr>
              <a:t>According to the National Center of Cultural Competence, Individuals and groups have many different cultural orientations to life that impact how things are, including things like past, present and future orientation, inner-directed vs. outer directed, achievement vs. ascription, or universalism vs. particularism.  All of these different orientations effect how someone perceives communication, behaviors, and symptoms they may face.  Other factors that influence diversity among individuals and groups can be internal or external.  Examples included in internal factors are things like family constellation, literacy, education, health beliefs and practices, religion and spiritual views, political orientation.  Examples included in external factors include institutional biases, racism and discrimination, intergroup relations, group and community resiliency, natural networks of support, political climate and community demographics.  These are not all of the internal and external factors, but just think about how each of these things impacts how you think, believe and act.</a:t>
            </a:r>
          </a:p>
          <a:p>
            <a:pPr>
              <a:lnSpc>
                <a:spcPct val="110000"/>
              </a:lnSpc>
              <a:spcBef>
                <a:spcPct val="0"/>
              </a:spcBef>
              <a:spcAft>
                <a:spcPts val="612"/>
              </a:spcAft>
            </a:pPr>
            <a:endParaRPr lang="en-US" altLang="en-US" sz="2000" dirty="0">
              <a:solidFill>
                <a:srgbClr val="000000"/>
              </a:solidFill>
              <a:ea typeface="MS PGothic" panose="020B0600070205080204" pitchFamily="34" charset="-128"/>
              <a:cs typeface="Arial" panose="020B0604020202020204" pitchFamily="34" charset="0"/>
            </a:endParaRPr>
          </a:p>
          <a:p>
            <a:pPr>
              <a:lnSpc>
                <a:spcPct val="110000"/>
              </a:lnSpc>
              <a:spcBef>
                <a:spcPct val="0"/>
              </a:spcBef>
              <a:spcAft>
                <a:spcPts val="612"/>
              </a:spcAft>
            </a:pPr>
            <a:endParaRPr lang="en-US" altLang="en-US" sz="2000" dirty="0">
              <a:solidFill>
                <a:srgbClr val="000000"/>
              </a:solidFill>
              <a:ea typeface="MS PGothic" panose="020B0600070205080204" pitchFamily="34" charset="-128"/>
              <a:cs typeface="Arial" panose="020B0604020202020204" pitchFamily="34" charset="0"/>
            </a:endParaRPr>
          </a:p>
          <a:p>
            <a:pPr>
              <a:lnSpc>
                <a:spcPct val="110000"/>
              </a:lnSpc>
              <a:spcBef>
                <a:spcPct val="0"/>
              </a:spcBef>
              <a:spcAft>
                <a:spcPts val="612"/>
              </a:spcAft>
            </a:pPr>
            <a:r>
              <a:rPr lang="en-US" altLang="en-US" sz="2000" dirty="0">
                <a:solidFill>
                  <a:srgbClr val="000000"/>
                </a:solidFill>
                <a:ea typeface="MS PGothic" panose="020B0600070205080204" pitchFamily="34" charset="-128"/>
                <a:cs typeface="Arial" panose="020B0604020202020204" pitchFamily="34" charset="0"/>
              </a:rPr>
              <a:t>Examine cultural values of time:</a:t>
            </a:r>
          </a:p>
          <a:p>
            <a:pPr marL="349964" indent="-349964">
              <a:lnSpc>
                <a:spcPct val="110000"/>
              </a:lnSpc>
              <a:spcBef>
                <a:spcPct val="0"/>
              </a:spcBef>
              <a:spcAft>
                <a:spcPts val="612"/>
              </a:spcAft>
              <a:buFont typeface="Arial" panose="020B0604020202020204" pitchFamily="34" charset="0"/>
              <a:buChar char="•"/>
            </a:pPr>
            <a:r>
              <a:rPr lang="en-US" altLang="en-US" sz="2000" dirty="0">
                <a:solidFill>
                  <a:srgbClr val="000000"/>
                </a:solidFill>
                <a:ea typeface="MS PGothic" panose="020B0600070205080204" pitchFamily="34" charset="-128"/>
                <a:cs typeface="Arial" panose="020B0604020202020204" pitchFamily="34" charset="0"/>
              </a:rPr>
              <a:t>What does it meant to be “on time?”</a:t>
            </a:r>
          </a:p>
          <a:p>
            <a:pPr marL="349964" indent="-349964">
              <a:lnSpc>
                <a:spcPct val="110000"/>
              </a:lnSpc>
              <a:spcBef>
                <a:spcPct val="0"/>
              </a:spcBef>
              <a:spcAft>
                <a:spcPts val="612"/>
              </a:spcAft>
              <a:buFont typeface="Arial" panose="020B0604020202020204" pitchFamily="34" charset="0"/>
              <a:buChar char="•"/>
            </a:pPr>
            <a:r>
              <a:rPr lang="en-US" altLang="en-US" sz="2000" dirty="0">
                <a:solidFill>
                  <a:srgbClr val="000000"/>
                </a:solidFill>
                <a:ea typeface="MS PGothic" panose="020B0600070205080204" pitchFamily="34" charset="-128"/>
                <a:cs typeface="Arial" panose="020B0604020202020204" pitchFamily="34" charset="0"/>
              </a:rPr>
              <a:t>How do you feel/react when someone arrives late to an appointment?  Why?</a:t>
            </a:r>
          </a:p>
          <a:p>
            <a:pPr>
              <a:lnSpc>
                <a:spcPct val="110000"/>
              </a:lnSpc>
              <a:spcBef>
                <a:spcPct val="0"/>
              </a:spcBef>
              <a:spcAft>
                <a:spcPts val="612"/>
              </a:spcAft>
            </a:pPr>
            <a:endParaRPr lang="en-US" altLang="en-US" sz="2000" dirty="0">
              <a:solidFill>
                <a:srgbClr val="000000"/>
              </a:solidFill>
              <a:ea typeface="MS PGothic" panose="020B0600070205080204" pitchFamily="34" charset="-128"/>
              <a:cs typeface="Arial" panose="020B0604020202020204" pitchFamily="34" charset="0"/>
            </a:endParaRPr>
          </a:p>
          <a:p>
            <a:endParaRPr lang="en-US" altLang="en-US" dirty="0">
              <a:ea typeface="MS PGothic" panose="020B0600070205080204" pitchFamily="34" charset="-128"/>
              <a:cs typeface="Arial" panose="020B0604020202020204" pitchFamily="34" charset="0"/>
            </a:endParaRPr>
          </a:p>
        </p:txBody>
      </p:sp>
      <p:sp>
        <p:nvSpPr>
          <p:cNvPr id="372740" name="Slide Number Placeholder 3">
            <a:extLst>
              <a:ext uri="{FF2B5EF4-FFF2-40B4-BE49-F238E27FC236}">
                <a16:creationId xmlns:a16="http://schemas.microsoft.com/office/drawing/2014/main" id="{F2978CD1-257A-43D8-91B7-DEACAB44D8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55" indent="-291636">
              <a:defRPr>
                <a:solidFill>
                  <a:schemeClr val="tx1"/>
                </a:solidFill>
                <a:latin typeface="Calibri" panose="020F0502020204030204" pitchFamily="34" charset="0"/>
                <a:cs typeface="Arial" panose="020B0604020202020204" pitchFamily="34" charset="0"/>
              </a:defRPr>
            </a:lvl2pPr>
            <a:lvl3pPr marL="1166546" indent="-233309">
              <a:defRPr>
                <a:solidFill>
                  <a:schemeClr val="tx1"/>
                </a:solidFill>
                <a:latin typeface="Calibri" panose="020F0502020204030204" pitchFamily="34" charset="0"/>
                <a:cs typeface="Arial" panose="020B0604020202020204" pitchFamily="34" charset="0"/>
              </a:defRPr>
            </a:lvl3pPr>
            <a:lvl4pPr marL="1633164" indent="-233309">
              <a:defRPr>
                <a:solidFill>
                  <a:schemeClr val="tx1"/>
                </a:solidFill>
                <a:latin typeface="Calibri" panose="020F0502020204030204" pitchFamily="34" charset="0"/>
                <a:cs typeface="Arial" panose="020B0604020202020204" pitchFamily="34" charset="0"/>
              </a:defRPr>
            </a:lvl4pPr>
            <a:lvl5pPr marL="2099782" indent="-233309">
              <a:defRPr>
                <a:solidFill>
                  <a:schemeClr val="tx1"/>
                </a:solidFill>
                <a:latin typeface="Calibri" panose="020F0502020204030204" pitchFamily="34" charset="0"/>
                <a:cs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66618" rtl="0" eaLnBrk="1" fontAlgn="base" latinLnBrk="0" hangingPunct="1">
              <a:lnSpc>
                <a:spcPct val="100000"/>
              </a:lnSpc>
              <a:spcBef>
                <a:spcPct val="0"/>
              </a:spcBef>
              <a:spcAft>
                <a:spcPct val="0"/>
              </a:spcAft>
              <a:buClrTx/>
              <a:buSzTx/>
              <a:buFontTx/>
              <a:buNone/>
              <a:tabLst/>
              <a:defRPr/>
            </a:pPr>
            <a:fld id="{4DC897BC-FD45-4A19-8409-164D2CE76FC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66618"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1461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a:extLst>
              <a:ext uri="{FF2B5EF4-FFF2-40B4-BE49-F238E27FC236}">
                <a16:creationId xmlns:a16="http://schemas.microsoft.com/office/drawing/2014/main" id="{B7487135-273D-433A-9379-050C745B6C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6835" name="Notes Placeholder 2">
            <a:extLst>
              <a:ext uri="{FF2B5EF4-FFF2-40B4-BE49-F238E27FC236}">
                <a16:creationId xmlns:a16="http://schemas.microsoft.com/office/drawing/2014/main" id="{4806FFCB-87CB-4A2E-9523-BE269830E2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MS PGothic"/>
                <a:cs typeface="Calibri"/>
              </a:rPr>
              <a:t>Who here has heard of cultural competence?  For those who have not, cultural competence, according to Cross et. al, requires that organizations have a clearly defined, congruent set of values and principles and demonstrate behaviors, attitudes, policies, structures and practices that enable them to work effectively cross-culturally.  There are five elements of cultural competence according to the National Center on Cultural Competence.  Acknowledge cultural differences, understand your own culture, engage in self-assessment, acquire cultural knowledge and skills and view behavior within a cultural context.  Now for agencies that serve MANY different cultures and practitioners who serve many different people, being COMPETENT in all cultures you serve can be an impossible feat.  </a:t>
            </a:r>
            <a:endParaRPr lang="en-US" altLang="en-US" dirty="0">
              <a:cs typeface="Calibri"/>
            </a:endParaRPr>
          </a:p>
          <a:p>
            <a:pPr>
              <a:spcBef>
                <a:spcPct val="0"/>
              </a:spcBef>
            </a:pPr>
            <a:endParaRPr lang="en-US" altLang="en-US" dirty="0">
              <a:ea typeface="MS PGothic"/>
              <a:cs typeface="Calibri"/>
            </a:endParaRPr>
          </a:p>
          <a:p>
            <a:pPr>
              <a:spcBef>
                <a:spcPct val="0"/>
              </a:spcBef>
            </a:pPr>
            <a:r>
              <a:rPr lang="en-US" altLang="en-US" dirty="0">
                <a:ea typeface="MS PGothic"/>
                <a:cs typeface="Calibri"/>
              </a:rPr>
              <a:t>Cultural  Humility is another way to understand and develop a process-oriented approach to competency.  It has three factors that guide a person.  </a:t>
            </a:r>
            <a:endParaRPr lang="en-US" altLang="en-US" dirty="0">
              <a:cs typeface="Calibri"/>
            </a:endParaRPr>
          </a:p>
          <a:p>
            <a:pPr eaLnBrk="1" hangingPunct="1">
              <a:spcBef>
                <a:spcPct val="0"/>
              </a:spcBef>
            </a:pPr>
            <a:endParaRPr lang="en-US" altLang="en-US" dirty="0"/>
          </a:p>
          <a:p>
            <a:pPr eaLnBrk="1" hangingPunct="1">
              <a:spcBef>
                <a:spcPct val="0"/>
              </a:spcBef>
            </a:pPr>
            <a:r>
              <a:rPr lang="en-US" altLang="en-US" dirty="0"/>
              <a:t>The first aspect is a lifelong commitment to self-evaluation and self-critique (</a:t>
            </a:r>
            <a:r>
              <a:rPr lang="en-US" altLang="en-US" dirty="0" err="1"/>
              <a:t>Tervalon</a:t>
            </a:r>
            <a:r>
              <a:rPr lang="en-US" altLang="en-US" dirty="0"/>
              <a:t> &amp; Murray-Garcia, 1998). Underlying this piece is the knowledge that we are never finished — we never arrive at a point where we are done learning. Therefore, we must be humble and flexible, bold enough to look at ourselves critically and desire to learn more. When we do not know something, are we able to say that we do not know? Willingness to act on the acknowledgement that we have not and will not arrive at a finish line is integral to this aspect of cultural humility as well. Understanding is only as powerful as the action that follows.</a:t>
            </a:r>
            <a:br>
              <a:rPr lang="en-US" altLang="en-US" dirty="0"/>
            </a:br>
            <a:endParaRPr lang="en-US" altLang="en-US" dirty="0"/>
          </a:p>
          <a:p>
            <a:pPr eaLnBrk="1" hangingPunct="1">
              <a:spcBef>
                <a:spcPct val="0"/>
              </a:spcBef>
            </a:pPr>
            <a:r>
              <a:rPr lang="en-US" altLang="en-US" dirty="0">
                <a:ea typeface="MS PGothic"/>
                <a:cs typeface="Calibri"/>
              </a:rPr>
              <a:t>The second feature of cultural humility is a desire to fix power imbalances where none ought to exist (</a:t>
            </a:r>
            <a:r>
              <a:rPr lang="en-US" altLang="en-US" dirty="0" err="1">
                <a:ea typeface="MS PGothic"/>
                <a:cs typeface="Calibri"/>
              </a:rPr>
              <a:t>Tervalon</a:t>
            </a:r>
            <a:r>
              <a:rPr lang="en-US" altLang="en-US" dirty="0">
                <a:ea typeface="MS PGothic"/>
                <a:cs typeface="Calibri"/>
              </a:rPr>
              <a:t> &amp; Murray-Garcia, 1998). Recognizing that each person brings something different to the table helps us see the value of each person. When practitioners interview clients, the client is the expert on his or her own life, symptoms and strengths. The practitioner holds a body of knowledge that the client does not; however, the client also has understanding outside the scope of the practitioner. Both people must collaborate and learn from each other for the best outcomes. One holds power in scientific knowledge, the other holds power in personal history and preferences</a:t>
            </a:r>
          </a:p>
          <a:p>
            <a:pPr eaLnBrk="1" hangingPunct="1">
              <a:spcBef>
                <a:spcPct val="0"/>
              </a:spcBef>
            </a:pPr>
            <a:endParaRPr lang="en-US" altLang="en-US" dirty="0"/>
          </a:p>
          <a:p>
            <a:pPr eaLnBrk="1" hangingPunct="1">
              <a:spcBef>
                <a:spcPct val="0"/>
              </a:spcBef>
            </a:pPr>
            <a:r>
              <a:rPr lang="en-US" altLang="en-US" dirty="0"/>
              <a:t>Finally, cultural humility includes aspiring to develop partnerships with people and groups who advocate for others (</a:t>
            </a:r>
            <a:r>
              <a:rPr lang="en-US" altLang="en-US" dirty="0" err="1"/>
              <a:t>Tervalon</a:t>
            </a:r>
            <a:r>
              <a:rPr lang="en-US" altLang="en-US" dirty="0"/>
              <a:t> &amp; Murray-Garcia, 1998). Though individuals can create positive change, communities and groups can also have a profound impact on systems. We cannot individually commit to self-evaluation and fixing power imbalances without advocating within the larger organizations in which we participate. Cultural humility, by definition, is larger than our individual selves — we must advocate for it systemically. </a:t>
            </a:r>
            <a:br>
              <a:rPr lang="en-US" altLang="en-US" dirty="0"/>
            </a:b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376836" name="Slide Number Placeholder 3">
            <a:extLst>
              <a:ext uri="{FF2B5EF4-FFF2-40B4-BE49-F238E27FC236}">
                <a16:creationId xmlns:a16="http://schemas.microsoft.com/office/drawing/2014/main" id="{1A1BEC32-6B07-42D8-9FAF-2DE3863525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255" indent="-291636">
              <a:spcBef>
                <a:spcPct val="30000"/>
              </a:spcBef>
              <a:defRPr sz="1200">
                <a:solidFill>
                  <a:schemeClr val="tx1"/>
                </a:solidFill>
                <a:latin typeface="Calibri" panose="020F0502020204030204" pitchFamily="34" charset="0"/>
              </a:defRPr>
            </a:lvl2pPr>
            <a:lvl3pPr marL="1166546" indent="-233309">
              <a:spcBef>
                <a:spcPct val="30000"/>
              </a:spcBef>
              <a:defRPr sz="1200">
                <a:solidFill>
                  <a:schemeClr val="tx1"/>
                </a:solidFill>
                <a:latin typeface="Calibri" panose="020F0502020204030204" pitchFamily="34" charset="0"/>
              </a:defRPr>
            </a:lvl3pPr>
            <a:lvl4pPr marL="1633164" indent="-233309">
              <a:spcBef>
                <a:spcPct val="30000"/>
              </a:spcBef>
              <a:defRPr sz="1200">
                <a:solidFill>
                  <a:schemeClr val="tx1"/>
                </a:solidFill>
                <a:latin typeface="Calibri" panose="020F0502020204030204" pitchFamily="34" charset="0"/>
              </a:defRPr>
            </a:lvl4pPr>
            <a:lvl5pPr marL="2099782" indent="-233309">
              <a:spcBef>
                <a:spcPct val="30000"/>
              </a:spcBef>
              <a:defRPr sz="1200">
                <a:solidFill>
                  <a:schemeClr val="tx1"/>
                </a:solidFill>
                <a:latin typeface="Calibri" panose="020F0502020204030204" pitchFamily="34" charset="0"/>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66618" rtl="0" eaLnBrk="1" fontAlgn="base" latinLnBrk="0" hangingPunct="1">
              <a:lnSpc>
                <a:spcPct val="100000"/>
              </a:lnSpc>
              <a:spcBef>
                <a:spcPct val="0"/>
              </a:spcBef>
              <a:spcAft>
                <a:spcPct val="0"/>
              </a:spcAft>
              <a:buClrTx/>
              <a:buSzTx/>
              <a:buFontTx/>
              <a:buNone/>
              <a:tabLst/>
              <a:defRPr/>
            </a:pPr>
            <a:fld id="{A1849316-0648-4061-8C3C-0054B4CCE409}"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66618"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09160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Tahoma" panose="020B0604030504040204" pitchFamily="34" charset="0"/>
              </a:rPr>
              <a:t>https://www.youtube.com/watch?v=AWmK314NVrs</a:t>
            </a:r>
          </a:p>
          <a:p>
            <a:endParaRPr lang="en-US" dirty="0">
              <a:solidFill>
                <a:srgbClr val="000000"/>
              </a:solidFill>
              <a:latin typeface="Calibri"/>
              <a:ea typeface="MS PGothic"/>
              <a:cs typeface="Calibri"/>
            </a:endParaRPr>
          </a:p>
          <a:p>
            <a:pPr algn="l"/>
            <a:r>
              <a:rPr lang="en-US" dirty="0">
                <a:solidFill>
                  <a:srgbClr val="000000"/>
                </a:solidFill>
                <a:latin typeface="Calibri"/>
                <a:ea typeface="MS PGothic"/>
                <a:cs typeface="Calibri"/>
              </a:rPr>
              <a:t>Discussion</a:t>
            </a:r>
            <a:r>
              <a:rPr lang="en-US" dirty="0">
                <a:ea typeface="MS PGothic"/>
                <a:cs typeface="Calibri"/>
              </a:rPr>
              <a:t> Questions:</a:t>
            </a:r>
            <a:endParaRPr lang="en-US" dirty="0">
              <a:latin typeface="Tahoma" panose="020B0604030504040204" pitchFamily="34" charset="0"/>
              <a:cs typeface="Tahoma"/>
            </a:endParaRPr>
          </a:p>
          <a:p>
            <a:endParaRPr lang="en-US" dirty="0"/>
          </a:p>
          <a:p>
            <a:r>
              <a:rPr lang="en-US" dirty="0"/>
              <a:t>1.  What messages might promote or reinforce negative cultural stereotypes? 2. Do you see or are you aware of positive messages about culture? How might these influence a resiliency responses to historical trauma? 3. How might emotional repression of elders impact social-emotional development of children? What does this look like in a family? 4. How have the historical traumas that peoples have experienced in cultural clashes influenced the valuing of individuals vs. families? 5. When there’s a historically unequal relationship between individuals and groups of people, how does that impact client-professional relationships? How can we address the underlying hurt and pain to break down barriers of communication? 6. What messages does the experience of the colored water fountain tell children about the importance of similarities and differences of skin color? How might this story be used to provide an opportunity for others to learn about microaggressions? </a:t>
            </a:r>
          </a:p>
        </p:txBody>
      </p:sp>
      <p:sp>
        <p:nvSpPr>
          <p:cNvPr id="4" name="Slide Number Placeholder 3"/>
          <p:cNvSpPr>
            <a:spLocks noGrp="1"/>
          </p:cNvSpPr>
          <p:nvPr>
            <p:ph type="sldNum" sz="quarter" idx="10"/>
          </p:nvPr>
        </p:nvSpPr>
        <p:spPr/>
        <p:txBody>
          <a:bodyPr/>
          <a:lstStyle/>
          <a:p>
            <a:fld id="{9FF58FA0-F3D8-4728-8F26-692FAA58A2E6}" type="slidenum">
              <a:rPr lang="en-US" smtClean="0"/>
              <a:t>6</a:t>
            </a:fld>
            <a:endParaRPr lang="en-US"/>
          </a:p>
        </p:txBody>
      </p:sp>
    </p:spTree>
    <p:extLst>
      <p:ext uri="{BB962C8B-B14F-4D97-AF65-F5344CB8AC3E}">
        <p14:creationId xmlns:p14="http://schemas.microsoft.com/office/powerpoint/2010/main" val="384850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Indians/First Nations Peoples:  This population has been exposed to generations of violent colonization, assimilation policies and general loss.  Current manifestations include high rates of suicide, homicide, domestic violence, child abuse, alcoholism and other social problems</a:t>
            </a:r>
          </a:p>
          <a:p>
            <a:endParaRPr lang="en-US" dirty="0"/>
          </a:p>
          <a:p>
            <a:r>
              <a:rPr lang="en-US" dirty="0"/>
              <a:t>Immigrants:  Forced migration may be the result of conflict, natural disaster, famine, development projects and policies, or nuclear and chemical disaster (Forced Migration Online, 2012).  These various populations may have been exposed to discrimination, racism, forced assimilation/acculturation, colonization and genocide</a:t>
            </a:r>
          </a:p>
          <a:p>
            <a:endParaRPr lang="en-US" dirty="0"/>
          </a:p>
          <a:p>
            <a:r>
              <a:rPr lang="en-US" dirty="0"/>
              <a:t>African-Americans/Blacks:  This population has been exposed to generations of discrimination, racism, race-based segregation and resulting poverty.  Members of this population may have been exposed to microaggressions, which are defined as “events involving discrimination, racism and daily hassles that are targeted at individuals from diverse racial and ethnic groups.”  (Michaels, 2010).  Examples of stressors include slavery, colonialism, imperialism.  Current manifestations include mistrust of police and medical systems; lack of self-worth and self-hatred.  There is a significant history of atrocities against African Americans that contribute to suspicion and paranoia regarding seeking physical and mental health services.  Reasons for the fear include: slave labor, forced migrations, stolen property, dehumanization, mass incarceration, torture, medical experimentation, discrimination, race riots, police brutality, racial profiling, </a:t>
            </a:r>
            <a:r>
              <a:rPr lang="en-US" dirty="0" err="1"/>
              <a:t>lynchings</a:t>
            </a:r>
            <a:r>
              <a:rPr lang="en-US" dirty="0"/>
              <a:t>, mass murder and long-lasting psychological effects on survivors and descendants.</a:t>
            </a:r>
          </a:p>
          <a:p>
            <a:endParaRPr lang="en-US" dirty="0"/>
          </a:p>
          <a:p>
            <a:r>
              <a:rPr lang="en-US" dirty="0"/>
              <a:t>Impoverished communities:  Poverty can lead to family stress, child abuse and neglect, substance abuse, mental health challenges and domestic violence (Wilson 2005).  Poor individuals and families are not evenly distributed across communities or throughout the county.  Instead, they tend to live near one another, clustering in certain neighborhoods and regions.  This concentration of poverty results in higher crime rates, underperforming public schools, poor housing and health conditions, as well as limited access to private services and job opportunities (Kneebone, Nadeau, &amp; </a:t>
            </a:r>
            <a:r>
              <a:rPr lang="en-US" dirty="0" err="1"/>
              <a:t>Berube</a:t>
            </a:r>
            <a:r>
              <a:rPr lang="en-US" dirty="0"/>
              <a:t>, 2011).  Poverty in these communities is frequently intergenerational.  The lack of access to services, increased exposure to violence and higher risk of victimization that exist in these communities often results in a much greater potential for experiencing trauma and re-traumatization among residents </a:t>
            </a:r>
            <a:r>
              <a:rPr lang="en-US" dirty="0" err="1"/>
              <a:t>thtn</a:t>
            </a:r>
            <a:r>
              <a:rPr lang="en-US" dirty="0"/>
              <a:t> in communities that are not areas of concentrated poverty.  Examples of stressors include hunger, </a:t>
            </a:r>
            <a:r>
              <a:rPr lang="en-US" dirty="0" err="1"/>
              <a:t>porr</a:t>
            </a:r>
            <a:r>
              <a:rPr lang="en-US" dirty="0"/>
              <a:t> or inadequate housing, lack of access to health care and community crime.  Current manifestations include domestic violence, child abuse and substance abuse (Wilson, 2005)</a:t>
            </a:r>
          </a:p>
        </p:txBody>
      </p:sp>
      <p:sp>
        <p:nvSpPr>
          <p:cNvPr id="4" name="Slide Number Placeholder 3"/>
          <p:cNvSpPr>
            <a:spLocks noGrp="1"/>
          </p:cNvSpPr>
          <p:nvPr>
            <p:ph type="sldNum" sz="quarter" idx="10"/>
          </p:nvPr>
        </p:nvSpPr>
        <p:spPr/>
        <p:txBody>
          <a:bodyPr/>
          <a:lstStyle/>
          <a:p>
            <a:fld id="{9FF58FA0-F3D8-4728-8F26-692FAA58A2E6}" type="slidenum">
              <a:rPr lang="en-US" smtClean="0"/>
              <a:t>7</a:t>
            </a:fld>
            <a:endParaRPr lang="en-US"/>
          </a:p>
        </p:txBody>
      </p:sp>
    </p:spTree>
    <p:extLst>
      <p:ext uri="{BB962C8B-B14F-4D97-AF65-F5344CB8AC3E}">
        <p14:creationId xmlns:p14="http://schemas.microsoft.com/office/powerpoint/2010/main" val="154772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FF58FA0-F3D8-4728-8F26-692FAA58A2E6}" type="slidenum">
              <a:rPr lang="en-US" smtClean="0"/>
              <a:t>8</a:t>
            </a:fld>
            <a:endParaRPr lang="en-US"/>
          </a:p>
        </p:txBody>
      </p:sp>
    </p:spTree>
    <p:extLst>
      <p:ext uri="{BB962C8B-B14F-4D97-AF65-F5344CB8AC3E}">
        <p14:creationId xmlns:p14="http://schemas.microsoft.com/office/powerpoint/2010/main" val="146227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solidFill>
                <a:srgbClr val="000000"/>
              </a:solidFill>
              <a:latin typeface="Candara" panose="020E0502030303020204" pitchFamily="34" charset="0"/>
            </a:endParaRPr>
          </a:p>
          <a:p>
            <a:endParaRPr lang="en-US" dirty="0">
              <a:solidFill>
                <a:srgbClr val="000000"/>
              </a:solidFill>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9FF58FA0-F3D8-4728-8F26-692FAA58A2E6}" type="slidenum">
              <a:rPr lang="en-US" smtClean="0"/>
              <a:t>10</a:t>
            </a:fld>
            <a:endParaRPr lang="en-US"/>
          </a:p>
        </p:txBody>
      </p:sp>
    </p:spTree>
    <p:extLst>
      <p:ext uri="{BB962C8B-B14F-4D97-AF65-F5344CB8AC3E}">
        <p14:creationId xmlns:p14="http://schemas.microsoft.com/office/powerpoint/2010/main" val="425917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Discussion Questions:</a:t>
            </a:r>
          </a:p>
          <a:p>
            <a:endParaRPr lang="en-US" dirty="0"/>
          </a:p>
          <a:p>
            <a:r>
              <a:rPr lang="en-US" dirty="0"/>
              <a:t>1.  In what ways do you see the psychological effects of historical trauma or microaggressions in your work with children and families? 2. In what ways do patterns of discipline, eating, etc. born out of historically traumatic experiences continue to play out in families today? How can these be understood and addressed in sensitive and healing ways? 3. How might the forced breakup of families impact a person’s identity, feelings of belonging, and connection to community? 4. How does language impact people’s views of what is good and bad? How do long-standing terms contribute to the development of children’s identities? </a:t>
            </a:r>
          </a:p>
        </p:txBody>
      </p:sp>
      <p:sp>
        <p:nvSpPr>
          <p:cNvPr id="4" name="Slide Number Placeholder 3"/>
          <p:cNvSpPr>
            <a:spLocks noGrp="1"/>
          </p:cNvSpPr>
          <p:nvPr>
            <p:ph type="sldNum" sz="quarter" idx="10"/>
          </p:nvPr>
        </p:nvSpPr>
        <p:spPr/>
        <p:txBody>
          <a:bodyPr/>
          <a:lstStyle/>
          <a:p>
            <a:fld id="{9FF58FA0-F3D8-4728-8F26-692FAA58A2E6}" type="slidenum">
              <a:rPr lang="en-US" smtClean="0"/>
              <a:t>11</a:t>
            </a:fld>
            <a:endParaRPr lang="en-US"/>
          </a:p>
        </p:txBody>
      </p:sp>
    </p:spTree>
    <p:extLst>
      <p:ext uri="{BB962C8B-B14F-4D97-AF65-F5344CB8AC3E}">
        <p14:creationId xmlns:p14="http://schemas.microsoft.com/office/powerpoint/2010/main" val="359037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6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 Info">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91067" y="2363638"/>
            <a:ext cx="5122719" cy="37069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Content Placeholder 2"/>
          <p:cNvSpPr>
            <a:spLocks noGrp="1"/>
          </p:cNvSpPr>
          <p:nvPr>
            <p:ph idx="13"/>
          </p:nvPr>
        </p:nvSpPr>
        <p:spPr>
          <a:xfrm>
            <a:off x="5855265" y="2363638"/>
            <a:ext cx="5929700" cy="3706962"/>
          </a:xfrm>
        </p:spPr>
        <p:txBody>
          <a:bodyPr/>
          <a:lstStyle>
            <a:lvl1pPr>
              <a:defRPr b="0" i="0">
                <a:latin typeface="+mj-lt"/>
                <a:cs typeface="Arial"/>
              </a:defRPr>
            </a:lvl1pPr>
            <a:lvl2pPr>
              <a:defRPr b="0" i="0">
                <a:latin typeface="+mj-lt"/>
                <a:cs typeface="Arial"/>
              </a:defRPr>
            </a:lvl2pPr>
            <a:lvl3pPr>
              <a:defRPr b="0" i="0">
                <a:latin typeface="+mj-lt"/>
                <a:cs typeface="Arial"/>
              </a:defRPr>
            </a:lvl3pPr>
            <a:lvl4pPr>
              <a:defRPr b="0" i="0">
                <a:latin typeface="+mj-lt"/>
                <a:cs typeface="Arial"/>
              </a:defRPr>
            </a:lvl4pPr>
            <a:lvl5pPr>
              <a:defRPr b="0" i="0">
                <a:latin typeface="+mj-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91067" y="1486294"/>
            <a:ext cx="10972800" cy="690416"/>
          </a:xfrm>
          <a:prstGeom prst="rect">
            <a:avLst/>
          </a:prstGeom>
        </p:spPr>
        <p:txBody>
          <a:bodyPr rtlCol="0">
            <a:noAutofit/>
          </a:bodyPr>
          <a:lstStyle/>
          <a:p>
            <a:r>
              <a:rPr lang="en-US" dirty="0"/>
              <a:t>Slide Title</a:t>
            </a:r>
          </a:p>
        </p:txBody>
      </p:sp>
    </p:spTree>
    <p:extLst>
      <p:ext uri="{BB962C8B-B14F-4D97-AF65-F5344CB8AC3E}">
        <p14:creationId xmlns:p14="http://schemas.microsoft.com/office/powerpoint/2010/main" val="250830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atCon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tCon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49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69448"/>
            <a:ext cx="10972800" cy="445051"/>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2286777"/>
            <a:ext cx="10972800" cy="3555883"/>
          </a:xfrm>
        </p:spPr>
        <p:txBody>
          <a:bodyPr/>
          <a:lstStyle>
            <a:lvl1pPr>
              <a:defRPr sz="2600"/>
            </a:lvl1pPr>
            <a:lvl2pPr>
              <a:defRPr sz="2400"/>
            </a:lvl2pPr>
            <a:lvl3pPr>
              <a:defRPr sz="2100"/>
            </a:lvl3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36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914400" y="1735005"/>
            <a:ext cx="10363200" cy="436632"/>
          </a:xfrm>
          <a:prstGeom prst="rect">
            <a:avLst/>
          </a:prstGeom>
        </p:spPr>
        <p:txBody>
          <a:bodyPr/>
          <a:lstStyle>
            <a:lvl1pPr algn="ctr">
              <a:defRPr sz="3600" b="1" i="0">
                <a:solidFill>
                  <a:srgbClr val="2584C6"/>
                </a:solidFill>
                <a:latin typeface="+mj-lt"/>
                <a:cs typeface="Open Sans"/>
              </a:defRPr>
            </a:lvl1pPr>
          </a:lstStyle>
          <a:p>
            <a:r>
              <a:rPr lang="en-US" dirty="0"/>
              <a:t>Click to edit Master title style</a:t>
            </a:r>
          </a:p>
        </p:txBody>
      </p:sp>
      <p:sp>
        <p:nvSpPr>
          <p:cNvPr id="8" name="Subtitle 2"/>
          <p:cNvSpPr>
            <a:spLocks noGrp="1"/>
          </p:cNvSpPr>
          <p:nvPr>
            <p:ph type="subTitle" idx="1"/>
          </p:nvPr>
        </p:nvSpPr>
        <p:spPr>
          <a:xfrm>
            <a:off x="1828800" y="2382567"/>
            <a:ext cx="8534400" cy="478183"/>
          </a:xfrm>
          <a:prstGeom prst="rect">
            <a:avLst/>
          </a:prstGeom>
        </p:spPr>
        <p:txBody>
          <a:bodyPr/>
          <a:lstStyle>
            <a:lvl1pPr marL="0" indent="0" algn="ctr">
              <a:buNone/>
              <a:defRPr sz="2600" b="0">
                <a:solidFill>
                  <a:srgbClr val="000000"/>
                </a:solidFill>
                <a:latin typeface="+mj-lt"/>
                <a:cs typeface="Open Sans"/>
              </a:defRPr>
            </a:lvl1pPr>
          </a:lstStyle>
          <a:p>
            <a:r>
              <a:rPr lang="en-US"/>
              <a:t>Click to edit Master subtitle style</a:t>
            </a:r>
            <a:endParaRPr lang="en-US" dirty="0"/>
          </a:p>
        </p:txBody>
      </p:sp>
    </p:spTree>
    <p:extLst>
      <p:ext uri="{BB962C8B-B14F-4D97-AF65-F5344CB8AC3E}">
        <p14:creationId xmlns:p14="http://schemas.microsoft.com/office/powerpoint/2010/main" val="66653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42941"/>
            <a:ext cx="10972800" cy="50303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300026"/>
            <a:ext cx="5384800" cy="3554509"/>
          </a:xfrm>
        </p:spPr>
        <p:txBody>
          <a:bodyPr/>
          <a:lstStyle>
            <a:lvl1pPr>
              <a:defRPr sz="2600"/>
            </a:lvl1pPr>
            <a:lvl2pPr>
              <a:defRPr sz="2400"/>
            </a:lvl2pPr>
            <a:lvl3pPr>
              <a:defRPr sz="21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006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83558"/>
            <a:ext cx="10972800" cy="49805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2212000"/>
            <a:ext cx="5386917"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861357"/>
            <a:ext cx="5386917"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2212000"/>
            <a:ext cx="5389033" cy="518974"/>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861357"/>
            <a:ext cx="5389033" cy="2981303"/>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094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651201"/>
            <a:ext cx="10972800" cy="511312"/>
          </a:xfrm>
        </p:spPr>
        <p:txBody>
          <a:bodyPr/>
          <a:lstStyle/>
          <a:p>
            <a:r>
              <a:rPr lang="en-US"/>
              <a:t>Click to edit Master title style</a:t>
            </a:r>
            <a:endParaRPr lang="en-US" dirty="0"/>
          </a:p>
        </p:txBody>
      </p:sp>
    </p:spTree>
    <p:extLst>
      <p:ext uri="{BB962C8B-B14F-4D97-AF65-F5344CB8AC3E}">
        <p14:creationId xmlns:p14="http://schemas.microsoft.com/office/powerpoint/2010/main" val="132576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307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p:nvPr>
        </p:nvSpPr>
        <p:spPr>
          <a:xfrm>
            <a:off x="914400" y="1700755"/>
            <a:ext cx="10363200" cy="423379"/>
          </a:xfrm>
          <a:prstGeom prst="rect">
            <a:avLst/>
          </a:prstGeom>
        </p:spPr>
        <p:txBody>
          <a:bodyPr/>
          <a:lstStyle>
            <a:lvl1pPr algn="ctr">
              <a:defRPr sz="3600" b="1" i="0">
                <a:solidFill>
                  <a:srgbClr val="2584C6"/>
                </a:solidFill>
                <a:latin typeface="+mj-lt"/>
                <a:cs typeface="Open Sans"/>
              </a:defRPr>
            </a:lvl1pPr>
          </a:lstStyle>
          <a:p>
            <a:r>
              <a:rPr lang="en-US" dirty="0"/>
              <a:t>Click to edit Master title style</a:t>
            </a:r>
          </a:p>
        </p:txBody>
      </p:sp>
      <p:sp>
        <p:nvSpPr>
          <p:cNvPr id="7" name="Subtitle 2"/>
          <p:cNvSpPr>
            <a:spLocks noGrp="1"/>
          </p:cNvSpPr>
          <p:nvPr>
            <p:ph type="subTitle" idx="1"/>
          </p:nvPr>
        </p:nvSpPr>
        <p:spPr>
          <a:xfrm>
            <a:off x="1828800" y="2348319"/>
            <a:ext cx="8534400" cy="451678"/>
          </a:xfrm>
          <a:prstGeom prst="rect">
            <a:avLst/>
          </a:prstGeom>
        </p:spPr>
        <p:txBody>
          <a:bodyPr/>
          <a:lstStyle>
            <a:lvl1pPr marL="0" indent="0" algn="ctr">
              <a:buNone/>
              <a:defRPr b="0">
                <a:solidFill>
                  <a:srgbClr val="000000"/>
                </a:solidFill>
                <a:latin typeface="+mj-lt"/>
                <a:cs typeface="Open Sans"/>
              </a:defRPr>
            </a:lvl1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8331F423-72D8-4C2C-824A-C836CBA8875A}"/>
              </a:ext>
            </a:extLst>
          </p:cNvPr>
          <p:cNvSpPr>
            <a:spLocks noGrp="1"/>
          </p:cNvSpPr>
          <p:nvPr>
            <p:ph type="sldNum" sz="quarter" idx="10"/>
          </p:nvPr>
        </p:nvSpPr>
        <p:spPr>
          <a:xfrm>
            <a:off x="5300133" y="6413500"/>
            <a:ext cx="1270000" cy="44608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ea typeface="MS PGothic" panose="020B0600070205080204" pitchFamily="34" charset="-128"/>
              </a:defRPr>
            </a:lvl1pPr>
          </a:lstStyle>
          <a:p>
            <a:pPr>
              <a:defRPr/>
            </a:pPr>
            <a:fld id="{87D73CED-BA21-D34A-999A-BD7EB4ED7CD7}" type="slidenum">
              <a:rPr lang="en-US" altLang="en-US"/>
              <a:pPr>
                <a:defRPr/>
              </a:pPr>
              <a:t>‹#›</a:t>
            </a:fld>
            <a:endParaRPr lang="en-US" altLang="en-US"/>
          </a:p>
        </p:txBody>
      </p:sp>
    </p:spTree>
    <p:extLst>
      <p:ext uri="{BB962C8B-B14F-4D97-AF65-F5344CB8AC3E}">
        <p14:creationId xmlns:p14="http://schemas.microsoft.com/office/powerpoint/2010/main" val="13500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9BBE0F7-B5A2-4D23-BC41-6D1FEAC5B9E7}"/>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41"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C9BBE0F7-B5A2-4D23-BC41-6D1FEAC5B9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9"/>
          <p:cNvSpPr>
            <a:spLocks noGrp="1"/>
          </p:cNvSpPr>
          <p:nvPr>
            <p:ph type="title"/>
          </p:nvPr>
        </p:nvSpPr>
        <p:spPr>
          <a:xfrm>
            <a:off x="1828800" y="2597150"/>
            <a:ext cx="8534400" cy="1143000"/>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344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1751192"/>
            <a:ext cx="10972800" cy="4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609600" y="2381773"/>
            <a:ext cx="10972800" cy="342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4" name="Picture 3">
            <a:extLst>
              <a:ext uri="{FF2B5EF4-FFF2-40B4-BE49-F238E27FC236}">
                <a16:creationId xmlns:a16="http://schemas.microsoft.com/office/drawing/2014/main" id="{CACBF152-9C39-D046-B258-14CD627B8C6C}"/>
              </a:ext>
            </a:extLst>
          </p:cNvPr>
          <p:cNvPicPr>
            <a:picLocks noChangeAspect="1"/>
          </p:cNvPicPr>
          <p:nvPr userDrawn="1"/>
        </p:nvPicPr>
        <p:blipFill>
          <a:blip r:embed="rId14"/>
          <a:stretch>
            <a:fillRect/>
          </a:stretch>
        </p:blipFill>
        <p:spPr>
          <a:xfrm>
            <a:off x="3" y="5944716"/>
            <a:ext cx="12192000" cy="1070984"/>
          </a:xfrm>
          <a:prstGeom prst="rect">
            <a:avLst/>
          </a:prstGeom>
        </p:spPr>
      </p:pic>
      <p:pic>
        <p:nvPicPr>
          <p:cNvPr id="6" name="Picture 5">
            <a:extLst>
              <a:ext uri="{FF2B5EF4-FFF2-40B4-BE49-F238E27FC236}">
                <a16:creationId xmlns:a16="http://schemas.microsoft.com/office/drawing/2014/main" id="{0F61CFAF-01FC-9A4E-8960-DD08ED23ADD9}"/>
              </a:ext>
            </a:extLst>
          </p:cNvPr>
          <p:cNvPicPr>
            <a:picLocks noChangeAspect="1"/>
          </p:cNvPicPr>
          <p:nvPr userDrawn="1"/>
        </p:nvPicPr>
        <p:blipFill>
          <a:blip r:embed="rId15"/>
          <a:stretch>
            <a:fillRect/>
          </a:stretch>
        </p:blipFill>
        <p:spPr>
          <a:xfrm>
            <a:off x="-95004" y="133259"/>
            <a:ext cx="12192000" cy="1212095"/>
          </a:xfrm>
          <a:prstGeom prst="rect">
            <a:avLst/>
          </a:prstGeom>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defTabSz="457200" rtl="0" eaLnBrk="1" fontAlgn="base" hangingPunct="1">
        <a:spcBef>
          <a:spcPct val="0"/>
        </a:spcBef>
        <a:spcAft>
          <a:spcPct val="0"/>
        </a:spcAft>
        <a:defRPr sz="3000" b="1" kern="1200">
          <a:solidFill>
            <a:srgbClr val="2584C6"/>
          </a:solidFill>
          <a:latin typeface="+mj-lt"/>
          <a:ea typeface="MS PGothic" pitchFamily="34" charset="-128"/>
          <a:cs typeface="Open Sans"/>
        </a:defRPr>
      </a:lvl1pPr>
      <a:lvl2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2pPr>
      <a:lvl3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3pPr>
      <a:lvl4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4pPr>
      <a:lvl5pPr algn="l" defTabSz="457200" rtl="0" eaLnBrk="1" fontAlgn="base" hangingPunct="1">
        <a:spcBef>
          <a:spcPct val="0"/>
        </a:spcBef>
        <a:spcAft>
          <a:spcPct val="0"/>
        </a:spcAft>
        <a:defRPr sz="3200" b="1">
          <a:solidFill>
            <a:srgbClr val="5085C8"/>
          </a:solidFill>
          <a:latin typeface="Open Sans" charset="0"/>
          <a:ea typeface="MS PGothic" pitchFamily="34" charset="-128"/>
          <a:cs typeface="Open Sans" charset="0"/>
        </a:defRPr>
      </a:lvl5pPr>
      <a:lvl6pPr marL="4572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6pPr>
      <a:lvl7pPr marL="9144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7pPr>
      <a:lvl8pPr marL="13716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8pPr>
      <a:lvl9pPr marL="1828800" algn="l" defTabSz="457200" rtl="0" eaLnBrk="1" fontAlgn="base" hangingPunct="1">
        <a:spcBef>
          <a:spcPct val="0"/>
        </a:spcBef>
        <a:spcAft>
          <a:spcPct val="0"/>
        </a:spcAft>
        <a:defRPr sz="3200" b="1">
          <a:solidFill>
            <a:schemeClr val="tx1"/>
          </a:solidFill>
          <a:latin typeface="Arial"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600" kern="1200">
          <a:solidFill>
            <a:schemeClr val="tx1"/>
          </a:solidFill>
          <a:latin typeface="+mj-lt"/>
          <a:ea typeface="MS PGothic" pitchFamily="34" charset="-128"/>
          <a:cs typeface="Open San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j-lt"/>
          <a:ea typeface="MS PGothic" pitchFamily="34" charset="-128"/>
          <a:cs typeface="Open Sans"/>
        </a:defRPr>
      </a:lvl2pPr>
      <a:lvl3pPr marL="1143000" indent="-228600" algn="l" defTabSz="457200" rtl="0" eaLnBrk="1" fontAlgn="base" hangingPunct="1">
        <a:spcBef>
          <a:spcPct val="20000"/>
        </a:spcBef>
        <a:spcAft>
          <a:spcPct val="0"/>
        </a:spcAft>
        <a:buFont typeface="Arial" charset="0"/>
        <a:buChar char="•"/>
        <a:defRPr sz="2100" kern="1200">
          <a:solidFill>
            <a:schemeClr val="tx1"/>
          </a:solidFill>
          <a:latin typeface="+mj-lt"/>
          <a:ea typeface="MS PGothic" pitchFamily="34" charset="-128"/>
          <a:cs typeface="Open San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MS PGothic" pitchFamily="34" charset="-128"/>
          <a:cs typeface="Open San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j-lt"/>
          <a:ea typeface="MS PGothic" pitchFamily="34" charset="-128"/>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tate.nj.us/njsncc/documents/presentation/d_autin_strength_immigrant_children_mh.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e.nj.us/njsncc/documents/presentation/d_autin_strength_immigrant_children_mh.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sjJUQlodh0g" TargetMode="External"/><Relationship Id="rId5" Type="http://schemas.openxmlformats.org/officeDocument/2006/relationships/hyperlink" Target="https://www.youtube.com/watch?v=sjJUQlodh0g"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althcaretoolbox.org/cultural-considerations/culturally-sensitive-trauma-informed-care.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pdhpe-explosion.wikispaces.com/Assessment++Info" TargetMode="Externa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healthcaretoolbox.org/cultural-considerations/culturally-sensitive-trauma-informed-car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healthcaretoolbox.org/cultural-considerations/culturally-sensitive-trauma-informed-care.html" TargetMode="Externa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mailto:jordanerickson@weebl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AWmK314NVrs" TargetMode="External"/><Relationship Id="rId5" Type="http://schemas.openxmlformats.org/officeDocument/2006/relationships/hyperlink" Target="https://www.youtube.com/watch?v=AWmK314NVrs"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E8BEE-5A9F-4FDD-B0BC-69A92EF85DF1}"/>
              </a:ext>
            </a:extLst>
          </p:cNvPr>
          <p:cNvSpPr txBox="1"/>
          <p:nvPr/>
        </p:nvSpPr>
        <p:spPr>
          <a:xfrm>
            <a:off x="823024" y="1743929"/>
            <a:ext cx="9995110" cy="4093428"/>
          </a:xfrm>
          <a:prstGeom prst="rect">
            <a:avLst/>
          </a:prstGeom>
          <a:noFill/>
        </p:spPr>
        <p:txBody>
          <a:bodyPr wrap="square" rtlCol="0">
            <a:spAutoFit/>
          </a:bodyPr>
          <a:lstStyle/>
          <a:p>
            <a:r>
              <a:rPr lang="en-US" sz="2000" dirty="0"/>
              <a:t>For the trainer:</a:t>
            </a:r>
          </a:p>
          <a:p>
            <a:endParaRPr lang="en-US" sz="2000" dirty="0"/>
          </a:p>
          <a:p>
            <a:r>
              <a:rPr lang="en-US" sz="2000" dirty="0"/>
              <a:t>Please note this slide deck is not a train the trainer presentation with fully developed scripts and exercises.  These slides and accompanying notes are offered as suggestions.  Slides may be used separate from the slide deck and in a different order than how they are currently presented.   </a:t>
            </a:r>
          </a:p>
          <a:p>
            <a:endParaRPr lang="en-US" sz="2000" dirty="0"/>
          </a:p>
          <a:p>
            <a:r>
              <a:rPr lang="en-US" sz="2000" dirty="0"/>
              <a:t>If slides are used, please use the citation below and maintain all original citations found on the slides. </a:t>
            </a:r>
          </a:p>
          <a:p>
            <a:endParaRPr lang="en-US" sz="2000" dirty="0"/>
          </a:p>
          <a:p>
            <a:r>
              <a:rPr lang="en-US" sz="2000" b="1" dirty="0"/>
              <a:t>National Council for Behavioral Health. </a:t>
            </a:r>
            <a:r>
              <a:rPr lang="en-US" sz="2000" b="1" i="1" dirty="0"/>
              <a:t>Fostering Resilience and Recovery: A Change Package for Advancing Trauma-Informed Primary Care. </a:t>
            </a:r>
            <a:r>
              <a:rPr lang="en-US" sz="2000" b="1" dirty="0"/>
              <a:t>2019.</a:t>
            </a:r>
            <a:endParaRPr lang="en-US" sz="2000" b="1" i="1" dirty="0"/>
          </a:p>
          <a:p>
            <a:endParaRPr lang="en-US" sz="2000" dirty="0"/>
          </a:p>
        </p:txBody>
      </p:sp>
    </p:spTree>
    <p:extLst>
      <p:ext uri="{BB962C8B-B14F-4D97-AF65-F5344CB8AC3E}">
        <p14:creationId xmlns:p14="http://schemas.microsoft.com/office/powerpoint/2010/main" val="72527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A7A7-B0B7-4375-8FBA-2A67B8853B96}"/>
              </a:ext>
            </a:extLst>
          </p:cNvPr>
          <p:cNvSpPr>
            <a:spLocks noGrp="1"/>
          </p:cNvSpPr>
          <p:nvPr>
            <p:ph type="title"/>
          </p:nvPr>
        </p:nvSpPr>
        <p:spPr>
          <a:xfrm>
            <a:off x="609531" y="1462169"/>
            <a:ext cx="10972800" cy="445051"/>
          </a:xfrm>
        </p:spPr>
        <p:txBody>
          <a:bodyPr/>
          <a:lstStyle/>
          <a:p>
            <a:r>
              <a:rPr lang="en-US" sz="4000" dirty="0">
                <a:latin typeface="+mj-lt"/>
              </a:rPr>
              <a:t>Immigrant Children</a:t>
            </a:r>
          </a:p>
        </p:txBody>
      </p:sp>
      <p:sp>
        <p:nvSpPr>
          <p:cNvPr id="4" name="Content Placeholder 3">
            <a:extLst>
              <a:ext uri="{FF2B5EF4-FFF2-40B4-BE49-F238E27FC236}">
                <a16:creationId xmlns:a16="http://schemas.microsoft.com/office/drawing/2014/main" id="{19D9055F-C109-4260-BF45-5766566634F5}"/>
              </a:ext>
            </a:extLst>
          </p:cNvPr>
          <p:cNvSpPr>
            <a:spLocks noGrp="1"/>
          </p:cNvSpPr>
          <p:nvPr>
            <p:ph idx="1"/>
          </p:nvPr>
        </p:nvSpPr>
        <p:spPr>
          <a:xfrm>
            <a:off x="609600" y="1928331"/>
            <a:ext cx="5334000" cy="3555883"/>
          </a:xfrm>
        </p:spPr>
        <p:txBody>
          <a:bodyPr/>
          <a:lstStyle/>
          <a:p>
            <a:r>
              <a:rPr lang="en-US" dirty="0">
                <a:latin typeface="Calibri"/>
                <a:cs typeface="Calibri"/>
              </a:rPr>
              <a:t>1 in 4 children in the US lives in an immigrant family (18.4 million children)</a:t>
            </a:r>
          </a:p>
          <a:p>
            <a:r>
              <a:rPr lang="en-US" dirty="0">
                <a:latin typeface="Calibri"/>
                <a:cs typeface="Calibri"/>
              </a:rPr>
              <a:t>30% of immigrant children live below the FPL compared to 19% of US-born children</a:t>
            </a:r>
          </a:p>
          <a:p>
            <a:r>
              <a:rPr lang="en-US" dirty="0">
                <a:latin typeface="Calibri"/>
                <a:cs typeface="Calibri"/>
              </a:rPr>
              <a:t>Immigrant children are 2x more likely to be uninsured</a:t>
            </a:r>
          </a:p>
        </p:txBody>
      </p:sp>
      <p:sp>
        <p:nvSpPr>
          <p:cNvPr id="5" name="Content Placeholder 4">
            <a:extLst>
              <a:ext uri="{FF2B5EF4-FFF2-40B4-BE49-F238E27FC236}">
                <a16:creationId xmlns:a16="http://schemas.microsoft.com/office/drawing/2014/main" id="{C52FD34F-5E74-4889-BA85-B43FA14782E5}"/>
              </a:ext>
            </a:extLst>
          </p:cNvPr>
          <p:cNvSpPr>
            <a:spLocks noGrp="1"/>
          </p:cNvSpPr>
          <p:nvPr>
            <p:ph sz="half" idx="4294967295"/>
          </p:nvPr>
        </p:nvSpPr>
        <p:spPr>
          <a:xfrm>
            <a:off x="6095931" y="1854589"/>
            <a:ext cx="5753100" cy="3352023"/>
          </a:xfrm>
        </p:spPr>
        <p:txBody>
          <a:bodyPr/>
          <a:lstStyle/>
          <a:p>
            <a:r>
              <a:rPr lang="en-US" dirty="0">
                <a:latin typeface="Calibri"/>
                <a:ea typeface="MS PGothic"/>
                <a:cs typeface="Calibri"/>
              </a:rPr>
              <a:t>Non-citizen populations access mental health services only 0.1 times a year </a:t>
            </a:r>
            <a:endParaRPr lang="en-US" dirty="0"/>
          </a:p>
          <a:p>
            <a:r>
              <a:rPr lang="en-US" dirty="0">
                <a:latin typeface="Calibri"/>
                <a:cs typeface="Calibri"/>
              </a:rPr>
              <a:t>Undocumented children have even greater externalizing problems than US-born or immigrant children with legal documentation</a:t>
            </a:r>
          </a:p>
        </p:txBody>
      </p:sp>
      <p:sp>
        <p:nvSpPr>
          <p:cNvPr id="3" name="TextBox 2">
            <a:extLst>
              <a:ext uri="{FF2B5EF4-FFF2-40B4-BE49-F238E27FC236}">
                <a16:creationId xmlns:a16="http://schemas.microsoft.com/office/drawing/2014/main" id="{1512D374-C545-41C6-B537-C1EF67EF739A}"/>
              </a:ext>
            </a:extLst>
          </p:cNvPr>
          <p:cNvSpPr txBox="1"/>
          <p:nvPr/>
        </p:nvSpPr>
        <p:spPr>
          <a:xfrm>
            <a:off x="8039696" y="5247512"/>
            <a:ext cx="41523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MS PGothic"/>
                <a:cs typeface="Calibri"/>
              </a:rPr>
              <a:t>Diana MTK Autin, Strengthening immigrant children's mental health: together we can! </a:t>
            </a:r>
            <a:r>
              <a:rPr lang="en-US" sz="1100" dirty="0" err="1">
                <a:latin typeface="Calibri"/>
                <a:ea typeface="MS PGothic"/>
                <a:cs typeface="Calibri"/>
              </a:rPr>
              <a:t>Juntos</a:t>
            </a:r>
            <a:r>
              <a:rPr lang="en-US" sz="1100" dirty="0">
                <a:latin typeface="Calibri"/>
                <a:ea typeface="MS PGothic"/>
                <a:cs typeface="Calibri"/>
              </a:rPr>
              <a:t>, Podemos! [Power Point slides].  Retrieved from:  </a:t>
            </a:r>
            <a:r>
              <a:rPr lang="en-US" sz="1100" dirty="0">
                <a:latin typeface="Calibri"/>
                <a:ea typeface="MS PGothic"/>
                <a:cs typeface="Calibri"/>
                <a:hlinkClick r:id="rId2"/>
              </a:rPr>
              <a:t>https://www.state.nj.us/njsncc/documents/presentation/d_autin_strength_immigrant_children_mh.pdf</a:t>
            </a:r>
            <a:endParaRPr lang="en-US" sz="1100" dirty="0">
              <a:latin typeface="Calibri"/>
              <a:ea typeface="MS PGothic"/>
              <a:cs typeface="Calibri"/>
            </a:endParaRPr>
          </a:p>
        </p:txBody>
      </p:sp>
    </p:spTree>
    <p:extLst>
      <p:ext uri="{BB962C8B-B14F-4D97-AF65-F5344CB8AC3E}">
        <p14:creationId xmlns:p14="http://schemas.microsoft.com/office/powerpoint/2010/main" val="170721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F18E-FF95-4F43-942D-6CCF771E0037}"/>
              </a:ext>
            </a:extLst>
          </p:cNvPr>
          <p:cNvSpPr>
            <a:spLocks noGrp="1"/>
          </p:cNvSpPr>
          <p:nvPr>
            <p:ph type="title"/>
          </p:nvPr>
        </p:nvSpPr>
        <p:spPr>
          <a:xfrm>
            <a:off x="609600" y="1624722"/>
            <a:ext cx="10972800" cy="445051"/>
          </a:xfrm>
        </p:spPr>
        <p:txBody>
          <a:bodyPr/>
          <a:lstStyle/>
          <a:p>
            <a:r>
              <a:rPr lang="en-US" sz="3600" dirty="0">
                <a:latin typeface="+mj-lt"/>
              </a:rPr>
              <a:t>Serving Immigrant Children</a:t>
            </a:r>
          </a:p>
        </p:txBody>
      </p:sp>
      <p:sp>
        <p:nvSpPr>
          <p:cNvPr id="3" name="Content Placeholder 2">
            <a:extLst>
              <a:ext uri="{FF2B5EF4-FFF2-40B4-BE49-F238E27FC236}">
                <a16:creationId xmlns:a16="http://schemas.microsoft.com/office/drawing/2014/main" id="{402824D1-F282-4F58-B298-1D1BAF38EE61}"/>
              </a:ext>
            </a:extLst>
          </p:cNvPr>
          <p:cNvSpPr>
            <a:spLocks noGrp="1"/>
          </p:cNvSpPr>
          <p:nvPr>
            <p:ph idx="1"/>
          </p:nvPr>
        </p:nvSpPr>
        <p:spPr>
          <a:xfrm>
            <a:off x="433632" y="2159000"/>
            <a:ext cx="11440867" cy="3685619"/>
          </a:xfrm>
        </p:spPr>
        <p:txBody>
          <a:bodyPr/>
          <a:lstStyle/>
          <a:p>
            <a:r>
              <a:rPr lang="en-US" sz="2400" dirty="0">
                <a:latin typeface="Calibri"/>
                <a:cs typeface="Calibri"/>
              </a:rPr>
              <a:t>Immigrant children may have traumatic experiences prior to reaching the US</a:t>
            </a:r>
          </a:p>
          <a:p>
            <a:pPr lvl="1"/>
            <a:r>
              <a:rPr lang="en-US" sz="2000" dirty="0">
                <a:latin typeface="Calibri"/>
                <a:cs typeface="Calibri"/>
              </a:rPr>
              <a:t>May have been separated from family members for extended periods</a:t>
            </a:r>
          </a:p>
          <a:p>
            <a:pPr lvl="1"/>
            <a:r>
              <a:rPr lang="en-US" sz="2000" dirty="0">
                <a:latin typeface="Calibri"/>
                <a:cs typeface="Calibri"/>
              </a:rPr>
              <a:t>May have lost family members due to violence, famine, etc., in their country of origin</a:t>
            </a:r>
          </a:p>
          <a:p>
            <a:pPr lvl="1"/>
            <a:r>
              <a:rPr lang="en-US" sz="2000" dirty="0">
                <a:latin typeface="Calibri"/>
                <a:cs typeface="Calibri"/>
              </a:rPr>
              <a:t>May have personally faced poverty, hunger, drought, violence, sexual trafficking, exposure to war, natural disasters</a:t>
            </a:r>
          </a:p>
          <a:p>
            <a:pPr lvl="1"/>
            <a:r>
              <a:rPr lang="en-US" sz="2000" dirty="0">
                <a:latin typeface="Calibri"/>
                <a:ea typeface="MS PGothic"/>
                <a:cs typeface="Calibri"/>
              </a:rPr>
              <a:t>May not have had access to </a:t>
            </a:r>
            <a:r>
              <a:rPr lang="en-US" sz="2000" i="1" dirty="0">
                <a:latin typeface="Calibri"/>
                <a:ea typeface="MS PGothic"/>
                <a:cs typeface="Calibri"/>
              </a:rPr>
              <a:t>medical</a:t>
            </a:r>
            <a:r>
              <a:rPr lang="en-US" sz="2000" dirty="0">
                <a:latin typeface="Calibri"/>
                <a:ea typeface="MS PGothic"/>
                <a:cs typeface="Calibri"/>
              </a:rPr>
              <a:t> or mental health care prior to arriving in the US</a:t>
            </a:r>
          </a:p>
          <a:p>
            <a:pPr lvl="1"/>
            <a:r>
              <a:rPr lang="en-US" sz="2000" dirty="0">
                <a:latin typeface="Calibri"/>
                <a:cs typeface="Calibri"/>
              </a:rPr>
              <a:t>Parent more likely to be low-income even if they were professionals in their country of origin</a:t>
            </a:r>
          </a:p>
          <a:p>
            <a:pPr lvl="1"/>
            <a:r>
              <a:rPr lang="en-US" sz="2000" dirty="0">
                <a:latin typeface="Calibri"/>
                <a:cs typeface="Calibri"/>
              </a:rPr>
              <a:t>More likely to live in sub-standard conditions</a:t>
            </a:r>
          </a:p>
        </p:txBody>
      </p:sp>
      <p:sp>
        <p:nvSpPr>
          <p:cNvPr id="5" name="TextBox 4">
            <a:extLst>
              <a:ext uri="{FF2B5EF4-FFF2-40B4-BE49-F238E27FC236}">
                <a16:creationId xmlns:a16="http://schemas.microsoft.com/office/drawing/2014/main" id="{E196793D-F9AD-4B5D-8D8B-14D630BA0968}"/>
              </a:ext>
            </a:extLst>
          </p:cNvPr>
          <p:cNvSpPr txBox="1"/>
          <p:nvPr/>
        </p:nvSpPr>
        <p:spPr>
          <a:xfrm>
            <a:off x="4917" y="5351206"/>
            <a:ext cx="428427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MS PGothic"/>
                <a:cs typeface="Calibri"/>
              </a:rPr>
              <a:t>Diana MTK Autin, Strengthening immigrant children's mental health: together we can! </a:t>
            </a:r>
            <a:r>
              <a:rPr lang="en-US" sz="1100" dirty="0" err="1">
                <a:latin typeface="Calibri"/>
                <a:ea typeface="MS PGothic"/>
                <a:cs typeface="Calibri"/>
              </a:rPr>
              <a:t>Juntos</a:t>
            </a:r>
            <a:r>
              <a:rPr lang="en-US" sz="1100" dirty="0">
                <a:latin typeface="Calibri"/>
                <a:ea typeface="MS PGothic"/>
                <a:cs typeface="Calibri"/>
              </a:rPr>
              <a:t>, Podemos! [Power Point slides].  Retrieved from:  </a:t>
            </a:r>
            <a:r>
              <a:rPr lang="en-US" sz="1100" dirty="0">
                <a:latin typeface="Calibri"/>
                <a:ea typeface="MS PGothic"/>
                <a:cs typeface="Calibri"/>
                <a:hlinkClick r:id="rId3"/>
              </a:rPr>
              <a:t>https://www.state.nj.us/njsncc/documents/presentation/d_autin_strength_immigrant_children_mh.pdf</a:t>
            </a:r>
            <a:endParaRPr lang="en-US" sz="1100" dirty="0">
              <a:latin typeface="Calibri"/>
              <a:ea typeface="MS PGothic"/>
              <a:cs typeface="Calibri"/>
            </a:endParaRPr>
          </a:p>
        </p:txBody>
      </p:sp>
    </p:spTree>
    <p:extLst>
      <p:ext uri="{BB962C8B-B14F-4D97-AF65-F5344CB8AC3E}">
        <p14:creationId xmlns:p14="http://schemas.microsoft.com/office/powerpoint/2010/main" val="24241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F6A13-277A-4EB9-99EB-BBDDF610F4A7}"/>
              </a:ext>
            </a:extLst>
          </p:cNvPr>
          <p:cNvSpPr>
            <a:spLocks noGrp="1"/>
          </p:cNvSpPr>
          <p:nvPr>
            <p:ph type="title"/>
          </p:nvPr>
        </p:nvSpPr>
        <p:spPr>
          <a:xfrm>
            <a:off x="609600" y="1498162"/>
            <a:ext cx="10972800" cy="445051"/>
          </a:xfrm>
        </p:spPr>
        <p:txBody>
          <a:bodyPr/>
          <a:lstStyle/>
          <a:p>
            <a:r>
              <a:rPr lang="en-US" sz="3600" dirty="0">
                <a:latin typeface="+mj-lt"/>
              </a:rPr>
              <a:t>Historical Trauma Perpetuated Today</a:t>
            </a:r>
          </a:p>
        </p:txBody>
      </p:sp>
      <p:pic>
        <p:nvPicPr>
          <p:cNvPr id="4" name="sjJUQlodh0g">
            <a:hlinkClick r:id="" action="ppaction://media"/>
            <a:extLst>
              <a:ext uri="{FF2B5EF4-FFF2-40B4-BE49-F238E27FC236}">
                <a16:creationId xmlns:a16="http://schemas.microsoft.com/office/drawing/2014/main" id="{D88FF7BD-EB1E-4528-A383-46973C2AE44C}"/>
              </a:ext>
            </a:extLst>
          </p:cNvPr>
          <p:cNvPicPr>
            <a:picLocks noRot="1" noChangeAspect="1"/>
          </p:cNvPicPr>
          <p:nvPr>
            <a:videoFile r:link="rId1"/>
          </p:nvPr>
        </p:nvPicPr>
        <p:blipFill rotWithShape="1">
          <a:blip r:embed="rId4"/>
          <a:srcRect t="11947" b="13012"/>
          <a:stretch/>
        </p:blipFill>
        <p:spPr>
          <a:xfrm>
            <a:off x="5941060" y="2337577"/>
            <a:ext cx="5641340" cy="3175000"/>
          </a:xfrm>
          <a:prstGeom prst="rect">
            <a:avLst/>
          </a:prstGeom>
        </p:spPr>
      </p:pic>
      <p:sp>
        <p:nvSpPr>
          <p:cNvPr id="5" name="TextBox 4">
            <a:extLst>
              <a:ext uri="{FF2B5EF4-FFF2-40B4-BE49-F238E27FC236}">
                <a16:creationId xmlns:a16="http://schemas.microsoft.com/office/drawing/2014/main" id="{FB84929E-D78B-4C3B-8592-55772D6C508F}"/>
              </a:ext>
            </a:extLst>
          </p:cNvPr>
          <p:cNvSpPr txBox="1"/>
          <p:nvPr/>
        </p:nvSpPr>
        <p:spPr>
          <a:xfrm>
            <a:off x="609600" y="2222500"/>
            <a:ext cx="5092700" cy="3785652"/>
          </a:xfrm>
          <a:prstGeom prst="rect">
            <a:avLst/>
          </a:prstGeom>
          <a:noFill/>
        </p:spPr>
        <p:txBody>
          <a:bodyPr wrap="square" rtlCol="0">
            <a:spAutoFit/>
          </a:bodyPr>
          <a:lstStyle/>
          <a:p>
            <a:r>
              <a:rPr lang="en-US" sz="2400" dirty="0"/>
              <a:t>Microaggressions are everyday experiences of discrimination, racism, and daily hassles that are targeted at individuals from diverse racial and ethnic groups </a:t>
            </a:r>
            <a:r>
              <a:rPr lang="en-US" sz="2400" i="1" dirty="0"/>
              <a:t>(Evans-Campbell, 2018). </a:t>
            </a:r>
            <a:r>
              <a:rPr lang="en-US" sz="2400" dirty="0"/>
              <a:t>Health disparities, substance abuse, and mental illness are all commonly linked to experiences of historical trauma </a:t>
            </a:r>
            <a:r>
              <a:rPr lang="en-US" sz="2400" i="1" dirty="0"/>
              <a:t>(Michaels, Rousseau, and Yang, 2010). </a:t>
            </a:r>
          </a:p>
        </p:txBody>
      </p:sp>
      <p:sp>
        <p:nvSpPr>
          <p:cNvPr id="9" name="TextBox 8">
            <a:extLst>
              <a:ext uri="{FF2B5EF4-FFF2-40B4-BE49-F238E27FC236}">
                <a16:creationId xmlns:a16="http://schemas.microsoft.com/office/drawing/2014/main" id="{0B6D3E79-16E4-4A98-B87F-4F546D4BC3B8}"/>
              </a:ext>
            </a:extLst>
          </p:cNvPr>
          <p:cNvSpPr txBox="1"/>
          <p:nvPr/>
        </p:nvSpPr>
        <p:spPr>
          <a:xfrm>
            <a:off x="6496631" y="5626100"/>
            <a:ext cx="4879669" cy="369332"/>
          </a:xfrm>
          <a:prstGeom prst="rect">
            <a:avLst/>
          </a:prstGeom>
          <a:noFill/>
        </p:spPr>
        <p:txBody>
          <a:bodyPr wrap="none" rtlCol="0">
            <a:spAutoFit/>
          </a:bodyPr>
          <a:lstStyle/>
          <a:p>
            <a:pPr algn="ctr"/>
            <a:r>
              <a:rPr lang="en-US" u="sng" dirty="0">
                <a:hlinkClick r:id="rId5"/>
              </a:rPr>
              <a:t>https://www.youtube.com/watch?v=sjJUQlodh0g</a:t>
            </a:r>
            <a:r>
              <a:rPr lang="en-US" dirty="0"/>
              <a:t> </a:t>
            </a:r>
          </a:p>
        </p:txBody>
      </p:sp>
    </p:spTree>
    <p:extLst>
      <p:ext uri="{BB962C8B-B14F-4D97-AF65-F5344CB8AC3E}">
        <p14:creationId xmlns:p14="http://schemas.microsoft.com/office/powerpoint/2010/main" val="129110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433183-9BE7-465B-853B-0B0CE2761AC2}"/>
              </a:ext>
            </a:extLst>
          </p:cNvPr>
          <p:cNvPicPr>
            <a:picLocks noChangeAspect="1"/>
          </p:cNvPicPr>
          <p:nvPr/>
        </p:nvPicPr>
        <p:blipFill>
          <a:blip r:embed="rId3"/>
          <a:stretch>
            <a:fillRect/>
          </a:stretch>
        </p:blipFill>
        <p:spPr>
          <a:xfrm>
            <a:off x="647700" y="1261113"/>
            <a:ext cx="10896600" cy="4450724"/>
          </a:xfrm>
          <a:prstGeom prst="rect">
            <a:avLst/>
          </a:prstGeom>
        </p:spPr>
      </p:pic>
      <p:sp>
        <p:nvSpPr>
          <p:cNvPr id="2" name="TextBox 1">
            <a:extLst>
              <a:ext uri="{FF2B5EF4-FFF2-40B4-BE49-F238E27FC236}">
                <a16:creationId xmlns:a16="http://schemas.microsoft.com/office/drawing/2014/main" id="{6559234D-9676-4CCE-A0AB-4B67E8070CF6}"/>
              </a:ext>
            </a:extLst>
          </p:cNvPr>
          <p:cNvSpPr txBox="1"/>
          <p:nvPr/>
        </p:nvSpPr>
        <p:spPr>
          <a:xfrm>
            <a:off x="66137" y="5773947"/>
            <a:ext cx="120741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latin typeface="Calibri"/>
                <a:ea typeface="MS PGothic"/>
                <a:cs typeface="Calibri"/>
              </a:rPr>
              <a:t>National Center for Cultural Competence, Goode, 2004</a:t>
            </a:r>
          </a:p>
        </p:txBody>
      </p:sp>
    </p:spTree>
    <p:extLst>
      <p:ext uri="{BB962C8B-B14F-4D97-AF65-F5344CB8AC3E}">
        <p14:creationId xmlns:p14="http://schemas.microsoft.com/office/powerpoint/2010/main" val="418646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C29E8B-ECB4-4034-8BAB-E15DE0B43B18}"/>
              </a:ext>
            </a:extLst>
          </p:cNvPr>
          <p:cNvPicPr>
            <a:picLocks noChangeAspect="1"/>
          </p:cNvPicPr>
          <p:nvPr/>
        </p:nvPicPr>
        <p:blipFill>
          <a:blip r:embed="rId3"/>
          <a:stretch>
            <a:fillRect/>
          </a:stretch>
        </p:blipFill>
        <p:spPr>
          <a:xfrm>
            <a:off x="3009800" y="1600200"/>
            <a:ext cx="6172400" cy="4465638"/>
          </a:xfrm>
          <a:prstGeom prst="rect">
            <a:avLst/>
          </a:prstGeom>
        </p:spPr>
      </p:pic>
      <p:sp>
        <p:nvSpPr>
          <p:cNvPr id="2" name="TextBox 1">
            <a:extLst>
              <a:ext uri="{FF2B5EF4-FFF2-40B4-BE49-F238E27FC236}">
                <a16:creationId xmlns:a16="http://schemas.microsoft.com/office/drawing/2014/main" id="{8739CD34-585B-46A5-A988-2C201D2F6513}"/>
              </a:ext>
            </a:extLst>
          </p:cNvPr>
          <p:cNvSpPr txBox="1"/>
          <p:nvPr/>
        </p:nvSpPr>
        <p:spPr>
          <a:xfrm>
            <a:off x="311150" y="1362508"/>
            <a:ext cx="11010900"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584C6"/>
                </a:solidFill>
                <a:effectLst/>
                <a:uLnTx/>
                <a:uFillTx/>
                <a:latin typeface="Calibri"/>
                <a:ea typeface="+mn-ea"/>
                <a:cs typeface="+mn-cs"/>
              </a:rPr>
              <a:t>Cross-Cultural Communication Activity</a:t>
            </a:r>
          </a:p>
        </p:txBody>
      </p:sp>
    </p:spTree>
    <p:extLst>
      <p:ext uri="{BB962C8B-B14F-4D97-AF65-F5344CB8AC3E}">
        <p14:creationId xmlns:p14="http://schemas.microsoft.com/office/powerpoint/2010/main" val="217232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8F04-B6EB-4CDB-8061-58B817273895}"/>
              </a:ext>
            </a:extLst>
          </p:cNvPr>
          <p:cNvSpPr>
            <a:spLocks noGrp="1"/>
          </p:cNvSpPr>
          <p:nvPr>
            <p:ph type="title"/>
          </p:nvPr>
        </p:nvSpPr>
        <p:spPr>
          <a:xfrm>
            <a:off x="407193" y="1437411"/>
            <a:ext cx="10972800" cy="445051"/>
          </a:xfrm>
        </p:spPr>
        <p:txBody>
          <a:bodyPr/>
          <a:lstStyle/>
          <a:p>
            <a:r>
              <a:rPr lang="en-US" dirty="0">
                <a:latin typeface="+mj-lt"/>
              </a:rPr>
              <a:t>Culturally-Sensitive Trauma-Informed Care</a:t>
            </a:r>
          </a:p>
        </p:txBody>
      </p:sp>
      <p:sp>
        <p:nvSpPr>
          <p:cNvPr id="6" name="Oval 5">
            <a:extLst>
              <a:ext uri="{FF2B5EF4-FFF2-40B4-BE49-F238E27FC236}">
                <a16:creationId xmlns:a16="http://schemas.microsoft.com/office/drawing/2014/main" id="{668936A3-5BF2-4D0D-918B-A4388015EEB6}"/>
              </a:ext>
            </a:extLst>
          </p:cNvPr>
          <p:cNvSpPr/>
          <p:nvPr/>
        </p:nvSpPr>
        <p:spPr>
          <a:xfrm>
            <a:off x="513159" y="2120900"/>
            <a:ext cx="2286000" cy="2286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Recognizing cultural variation in the subjective perception of trauma and traumatic stress responses</a:t>
            </a:r>
          </a:p>
        </p:txBody>
      </p:sp>
      <p:sp>
        <p:nvSpPr>
          <p:cNvPr id="7" name="Oval 6">
            <a:extLst>
              <a:ext uri="{FF2B5EF4-FFF2-40B4-BE49-F238E27FC236}">
                <a16:creationId xmlns:a16="http://schemas.microsoft.com/office/drawing/2014/main" id="{5DF0D2DF-AE39-4445-9EF2-95BDD812FBEB}"/>
              </a:ext>
            </a:extLst>
          </p:cNvPr>
          <p:cNvSpPr/>
          <p:nvPr/>
        </p:nvSpPr>
        <p:spPr>
          <a:xfrm>
            <a:off x="6790134" y="3159125"/>
            <a:ext cx="2286000"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Attending to the distress of the child or family, in the way that THEY define it</a:t>
            </a:r>
          </a:p>
        </p:txBody>
      </p:sp>
      <p:sp>
        <p:nvSpPr>
          <p:cNvPr id="8" name="Oval 7">
            <a:extLst>
              <a:ext uri="{FF2B5EF4-FFF2-40B4-BE49-F238E27FC236}">
                <a16:creationId xmlns:a16="http://schemas.microsoft.com/office/drawing/2014/main" id="{A3002421-678D-4009-996B-40301CFD75F6}"/>
              </a:ext>
            </a:extLst>
          </p:cNvPr>
          <p:cNvSpPr/>
          <p:nvPr/>
        </p:nvSpPr>
        <p:spPr>
          <a:xfrm>
            <a:off x="2619935" y="3159337"/>
            <a:ext cx="2286000" cy="2286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Understanding the role of beliefs in the interpretation of trauma and the recovery process</a:t>
            </a:r>
          </a:p>
        </p:txBody>
      </p:sp>
      <p:sp>
        <p:nvSpPr>
          <p:cNvPr id="9" name="Oval 8">
            <a:extLst>
              <a:ext uri="{FF2B5EF4-FFF2-40B4-BE49-F238E27FC236}">
                <a16:creationId xmlns:a16="http://schemas.microsoft.com/office/drawing/2014/main" id="{5904C417-271D-45B0-8091-7DC7C58C2A34}"/>
              </a:ext>
            </a:extLst>
          </p:cNvPr>
          <p:cNvSpPr/>
          <p:nvPr/>
        </p:nvSpPr>
        <p:spPr>
          <a:xfrm>
            <a:off x="8943970" y="2120900"/>
            <a:ext cx="2286000" cy="228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Working within and through the family structure to promotion emotional and social support and utilization of coping resources</a:t>
            </a:r>
          </a:p>
        </p:txBody>
      </p:sp>
      <p:sp>
        <p:nvSpPr>
          <p:cNvPr id="10" name="Oval 9">
            <a:extLst>
              <a:ext uri="{FF2B5EF4-FFF2-40B4-BE49-F238E27FC236}">
                <a16:creationId xmlns:a16="http://schemas.microsoft.com/office/drawing/2014/main" id="{71425BFB-9BC5-473A-B973-0D315A75633B}"/>
              </a:ext>
            </a:extLst>
          </p:cNvPr>
          <p:cNvSpPr/>
          <p:nvPr/>
        </p:nvSpPr>
        <p:spPr>
          <a:xfrm>
            <a:off x="4750593" y="1948450"/>
            <a:ext cx="2286000" cy="2286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Helping to restore a sense of safety for the child and family through trust-building</a:t>
            </a:r>
          </a:p>
        </p:txBody>
      </p:sp>
      <p:sp>
        <p:nvSpPr>
          <p:cNvPr id="3" name="TextBox 2">
            <a:extLst>
              <a:ext uri="{FF2B5EF4-FFF2-40B4-BE49-F238E27FC236}">
                <a16:creationId xmlns:a16="http://schemas.microsoft.com/office/drawing/2014/main" id="{B8845BAD-B213-4924-A4EA-0E829F6D533C}"/>
              </a:ext>
            </a:extLst>
          </p:cNvPr>
          <p:cNvSpPr txBox="1"/>
          <p:nvPr/>
        </p:nvSpPr>
        <p:spPr>
          <a:xfrm>
            <a:off x="-4483" y="5542430"/>
            <a:ext cx="4387947"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MS PGothic"/>
                <a:cs typeface="Calibri"/>
              </a:rPr>
              <a:t>Culturally-Sensitive Trauma-Informed Care. (n.d.). Retrieved from </a:t>
            </a:r>
            <a:r>
              <a:rPr lang="en-US" sz="1100" dirty="0">
                <a:latin typeface="Calibri"/>
                <a:ea typeface="MS PGothic"/>
                <a:cs typeface="Calibri"/>
                <a:hlinkClick r:id="rId3"/>
              </a:rPr>
              <a:t>https://www.healthcaretoolbox.org/cultural-considerations/culturally-sensitive-trauma-informed-care.html</a:t>
            </a:r>
            <a:r>
              <a:rPr lang="en-US" sz="1100" dirty="0">
                <a:latin typeface="Calibri"/>
                <a:ea typeface="MS PGothic"/>
                <a:cs typeface="Calibri"/>
              </a:rPr>
              <a:t> text</a:t>
            </a:r>
          </a:p>
        </p:txBody>
      </p:sp>
    </p:spTree>
    <p:extLst>
      <p:ext uri="{BB962C8B-B14F-4D97-AF65-F5344CB8AC3E}">
        <p14:creationId xmlns:p14="http://schemas.microsoft.com/office/powerpoint/2010/main" val="290687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ppt_w</p:attrName>
                                        </p:attrNameLst>
                                      </p:cBhvr>
                                      <p:tavLst>
                                        <p:tav tm="0" fmla="#ppt_w*sin(2.5*pi*$)">
                                          <p:val>
                                            <p:fltVal val="0"/>
                                          </p:val>
                                        </p:tav>
                                        <p:tav tm="100000">
                                          <p:val>
                                            <p:fltVal val="1"/>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ppt_w</p:attrName>
                                        </p:attrNameLst>
                                      </p:cBhvr>
                                      <p:tavLst>
                                        <p:tav tm="0" fmla="#ppt_w*sin(2.5*pi*$)">
                                          <p:val>
                                            <p:fltVal val="0"/>
                                          </p:val>
                                        </p:tav>
                                        <p:tav tm="100000">
                                          <p:val>
                                            <p:fltVal val="1"/>
                                          </p:val>
                                        </p:tav>
                                      </p:tavLst>
                                    </p:anim>
                                    <p:anim calcmode="lin" valueType="num">
                                      <p:cBhvr>
                                        <p:cTn id="3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F2D8-DE4B-444D-9AE4-5121B56AAFE5}"/>
              </a:ext>
            </a:extLst>
          </p:cNvPr>
          <p:cNvSpPr>
            <a:spLocks noGrp="1"/>
          </p:cNvSpPr>
          <p:nvPr>
            <p:ph type="title"/>
          </p:nvPr>
        </p:nvSpPr>
        <p:spPr>
          <a:xfrm>
            <a:off x="609600" y="1507080"/>
            <a:ext cx="10972800" cy="445051"/>
          </a:xfrm>
        </p:spPr>
        <p:txBody>
          <a:bodyPr/>
          <a:lstStyle/>
          <a:p>
            <a:r>
              <a:rPr lang="en-US" sz="3600" dirty="0">
                <a:latin typeface="+mj-lt"/>
              </a:rPr>
              <a:t>Considerations in providing Culturally-Sensitive TIC</a:t>
            </a:r>
          </a:p>
        </p:txBody>
      </p:sp>
      <p:pic>
        <p:nvPicPr>
          <p:cNvPr id="5" name="Content Placeholder 4">
            <a:extLst>
              <a:ext uri="{FF2B5EF4-FFF2-40B4-BE49-F238E27FC236}">
                <a16:creationId xmlns:a16="http://schemas.microsoft.com/office/drawing/2014/main" id="{E6861234-0D47-4124-AE89-7521CB0367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961" y="2286000"/>
            <a:ext cx="4603236" cy="3556000"/>
          </a:xfrm>
        </p:spPr>
      </p:pic>
      <p:pic>
        <p:nvPicPr>
          <p:cNvPr id="7" name="Picture 6">
            <a:extLst>
              <a:ext uri="{FF2B5EF4-FFF2-40B4-BE49-F238E27FC236}">
                <a16:creationId xmlns:a16="http://schemas.microsoft.com/office/drawing/2014/main" id="{AC01DCB8-ADB8-408C-9387-F673E799791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77497" y="2687294"/>
            <a:ext cx="3133725" cy="2857500"/>
          </a:xfrm>
          <a:prstGeom prst="rect">
            <a:avLst/>
          </a:prstGeom>
        </p:spPr>
      </p:pic>
      <p:pic>
        <p:nvPicPr>
          <p:cNvPr id="10" name="Picture 9">
            <a:extLst>
              <a:ext uri="{FF2B5EF4-FFF2-40B4-BE49-F238E27FC236}">
                <a16:creationId xmlns:a16="http://schemas.microsoft.com/office/drawing/2014/main" id="{0B635324-5CE0-4287-8DC8-A6F58B16E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2922" y="1941801"/>
            <a:ext cx="3910585" cy="3963431"/>
          </a:xfrm>
          <a:prstGeom prst="rect">
            <a:avLst/>
          </a:prstGeom>
        </p:spPr>
      </p:pic>
    </p:spTree>
    <p:extLst>
      <p:ext uri="{BB962C8B-B14F-4D97-AF65-F5344CB8AC3E}">
        <p14:creationId xmlns:p14="http://schemas.microsoft.com/office/powerpoint/2010/main" val="368842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799B37-D738-4D74-B815-82AD7573F28F}"/>
              </a:ext>
            </a:extLst>
          </p:cNvPr>
          <p:cNvPicPr>
            <a:picLocks noChangeAspect="1"/>
          </p:cNvPicPr>
          <p:nvPr/>
        </p:nvPicPr>
        <p:blipFill>
          <a:blip r:embed="rId3"/>
          <a:stretch>
            <a:fillRect/>
          </a:stretch>
        </p:blipFill>
        <p:spPr>
          <a:xfrm>
            <a:off x="2581910" y="1382724"/>
            <a:ext cx="6299798" cy="4156747"/>
          </a:xfrm>
          <a:prstGeom prst="rect">
            <a:avLst/>
          </a:prstGeom>
        </p:spPr>
      </p:pic>
      <p:sp>
        <p:nvSpPr>
          <p:cNvPr id="3" name="TextBox 2">
            <a:extLst>
              <a:ext uri="{FF2B5EF4-FFF2-40B4-BE49-F238E27FC236}">
                <a16:creationId xmlns:a16="http://schemas.microsoft.com/office/drawing/2014/main" id="{40175782-C9D9-4A79-BA7E-3B7007987820}"/>
              </a:ext>
            </a:extLst>
          </p:cNvPr>
          <p:cNvSpPr txBox="1"/>
          <p:nvPr/>
        </p:nvSpPr>
        <p:spPr>
          <a:xfrm>
            <a:off x="197224" y="5542430"/>
            <a:ext cx="3780887"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MS PGothic"/>
                <a:cs typeface="Calibri"/>
              </a:rPr>
              <a:t>Culturally-Sensitive Trauma-Informed Care. (n.d.). Retrieved from </a:t>
            </a:r>
            <a:r>
              <a:rPr lang="en-US" sz="1100" u="sng" dirty="0">
                <a:latin typeface="Calibri"/>
                <a:ea typeface="MS PGothic"/>
                <a:cs typeface="Calibri"/>
                <a:hlinkClick r:id="rId4"/>
              </a:rPr>
              <a:t>https://www.healthcaretoolbox.org/cultural-considerations/culturally-sensitive-trauma-informed-care.html</a:t>
            </a:r>
            <a:endParaRPr lang="en-US" sz="1100" dirty="0">
              <a:latin typeface="Calibri"/>
              <a:ea typeface="MS PGothic"/>
              <a:cs typeface="Calibri"/>
            </a:endParaRPr>
          </a:p>
        </p:txBody>
      </p:sp>
    </p:spTree>
    <p:extLst>
      <p:ext uri="{BB962C8B-B14F-4D97-AF65-F5344CB8AC3E}">
        <p14:creationId xmlns:p14="http://schemas.microsoft.com/office/powerpoint/2010/main" val="101206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D1507B-B5FA-4BA6-A214-B680AC01C776}"/>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522200" y="1540453"/>
            <a:ext cx="11147601" cy="3850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39C111B3-1917-4BB3-8BB7-35DFAD14E90F}"/>
              </a:ext>
            </a:extLst>
          </p:cNvPr>
          <p:cNvSpPr txBox="1"/>
          <p:nvPr/>
        </p:nvSpPr>
        <p:spPr>
          <a:xfrm>
            <a:off x="96371" y="5486400"/>
            <a:ext cx="406085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ea typeface="MS PGothic"/>
                <a:cs typeface="Calibri"/>
              </a:rPr>
              <a:t>Culturally-Sensitive Trauma-Informed Care. (n.d.). Retrieved from </a:t>
            </a:r>
            <a:r>
              <a:rPr lang="en-US" sz="1100" u="sng" dirty="0">
                <a:latin typeface="Calibri"/>
                <a:ea typeface="MS PGothic"/>
                <a:cs typeface="Calibri"/>
                <a:hlinkClick r:id="rId5"/>
              </a:rPr>
              <a:t>https://www.healthcaretoolbox.org/cultural-considerations/culturally-sensitive-trauma-informed-care.html</a:t>
            </a:r>
            <a:r>
              <a:rPr lang="en-US" sz="1100" dirty="0">
                <a:latin typeface="Calibri"/>
                <a:ea typeface="MS PGothic"/>
                <a:cs typeface="Calibri"/>
              </a:rPr>
              <a:t> </a:t>
            </a:r>
          </a:p>
        </p:txBody>
      </p:sp>
    </p:spTree>
    <p:extLst>
      <p:ext uri="{BB962C8B-B14F-4D97-AF65-F5344CB8AC3E}">
        <p14:creationId xmlns:p14="http://schemas.microsoft.com/office/powerpoint/2010/main" val="147362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CA9076-C7C4-4F18-8E5D-E919A4EAA95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920774" y="1272635"/>
            <a:ext cx="5991020" cy="4300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C0EDA0F3-1D43-427A-A985-95F4E20E2C96}"/>
              </a:ext>
            </a:extLst>
          </p:cNvPr>
          <p:cNvSpPr/>
          <p:nvPr/>
        </p:nvSpPr>
        <p:spPr>
          <a:xfrm flipH="1">
            <a:off x="79413" y="5801580"/>
            <a:ext cx="5143036" cy="430887"/>
          </a:xfrm>
          <a:prstGeom prst="rect">
            <a:avLst/>
          </a:prstGeom>
        </p:spPr>
        <p:txBody>
          <a:bodyPr wrap="square" anchor="t">
            <a:spAutoFit/>
          </a:bodyPr>
          <a:lstStyle/>
          <a:p>
            <a:pPr defTabSz="914400" eaLnBrk="1" fontAlgn="auto" hangingPunct="1">
              <a:spcBef>
                <a:spcPts val="0"/>
              </a:spcBef>
              <a:spcAft>
                <a:spcPts val="0"/>
              </a:spcAft>
              <a:defRPr/>
            </a:pPr>
            <a:r>
              <a:rPr lang="en-US" sz="1100" dirty="0">
                <a:solidFill>
                  <a:srgbClr val="333333"/>
                </a:solidFill>
                <a:latin typeface="+mj-lt"/>
                <a:ea typeface="+mn-ea"/>
              </a:rPr>
              <a:t>Jordan Erikson, Cultural communication, retrieved from: </a:t>
            </a:r>
            <a:r>
              <a:rPr lang="en-US" sz="1100" dirty="0">
                <a:solidFill>
                  <a:srgbClr val="333333"/>
                </a:solidFill>
                <a:latin typeface="+mj-lt"/>
                <a:ea typeface="+mn-ea"/>
                <a:hlinkClick r:id="rId4"/>
              </a:rPr>
              <a:t>jordanerickson</a:t>
            </a:r>
            <a:r>
              <a:rPr kumimoji="0" lang="en-US" sz="1100" b="0" u="none" strike="noStrike" kern="1200" cap="none" spc="0" normalizeH="0" baseline="0" noProof="0" dirty="0">
                <a:ln>
                  <a:noFill/>
                </a:ln>
                <a:solidFill>
                  <a:srgbClr val="333333"/>
                </a:solidFill>
                <a:effectLst/>
                <a:uLnTx/>
                <a:uFillTx/>
                <a:latin typeface="+mj-lt"/>
                <a:ea typeface="+mn-ea"/>
                <a:cs typeface="+mn-cs"/>
                <a:hlinkClick r:id="rId4"/>
              </a:rPr>
              <a:t>@weebly.com</a:t>
            </a:r>
            <a:endParaRPr lang="en-US" sz="1100" b="0" u="none" strike="noStrike" kern="1200" cap="none" spc="0" normalizeH="0" baseline="0" noProof="0" dirty="0">
              <a:ln>
                <a:noFill/>
              </a:ln>
              <a:solidFill>
                <a:srgbClr val="000000"/>
              </a:solidFill>
              <a:effectLst/>
              <a:uLnTx/>
              <a:uFillTx/>
              <a:latin typeface="+mj-lt"/>
              <a:ea typeface="+mn-ea"/>
              <a:cs typeface="Calibri"/>
            </a:endParaRPr>
          </a:p>
          <a:p>
            <a:pPr defTabSz="914400">
              <a:spcBef>
                <a:spcPts val="0"/>
              </a:spcBef>
              <a:spcAft>
                <a:spcPts val="0"/>
              </a:spcAft>
              <a:defRPr/>
            </a:pPr>
            <a:endParaRPr lang="en-US" sz="1100" dirty="0">
              <a:solidFill>
                <a:srgbClr val="333333"/>
              </a:solidFill>
              <a:latin typeface="+mj-lt"/>
              <a:ea typeface="+mn-ea"/>
              <a:cs typeface="Calibri"/>
            </a:endParaRPr>
          </a:p>
        </p:txBody>
      </p:sp>
    </p:spTree>
    <p:extLst>
      <p:ext uri="{BB962C8B-B14F-4D97-AF65-F5344CB8AC3E}">
        <p14:creationId xmlns:p14="http://schemas.microsoft.com/office/powerpoint/2010/main" val="110646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9AFA1-452A-440C-9229-5514A45449EB}"/>
              </a:ext>
            </a:extLst>
          </p:cNvPr>
          <p:cNvSpPr>
            <a:spLocks noGrp="1"/>
          </p:cNvSpPr>
          <p:nvPr>
            <p:ph type="title"/>
          </p:nvPr>
        </p:nvSpPr>
        <p:spPr>
          <a:xfrm>
            <a:off x="609600" y="1920829"/>
            <a:ext cx="10972800" cy="3612461"/>
          </a:xfrm>
        </p:spPr>
        <p:txBody>
          <a:bodyPr/>
          <a:lstStyle/>
          <a:p>
            <a:pPr algn="ctr"/>
            <a:r>
              <a:rPr lang="en-US" sz="6600" dirty="0">
                <a:latin typeface="+mj-lt"/>
              </a:rPr>
              <a:t>Trauma in the Context of Culture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1" name="Picture 2" descr="For children 5-8 years old SE.1.64 Ask questions about physical differences. SE.1.61 Demonstrate awareness of activities that can satisfy people‘s wants. SE.1.62 Talk about what he wants to be when he grows up. SE.1.63 Recognize gender differences. SE.1.64 Ask questions about physical differences.">
            <a:extLst>
              <a:ext uri="{FF2B5EF4-FFF2-40B4-BE49-F238E27FC236}">
                <a16:creationId xmlns:a16="http://schemas.microsoft.com/office/drawing/2014/main" id="{A8150077-670C-43C4-85A2-36713BAF5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475" y="1372347"/>
            <a:ext cx="3920786" cy="4615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2">
            <a:extLst>
              <a:ext uri="{FF2B5EF4-FFF2-40B4-BE49-F238E27FC236}">
                <a16:creationId xmlns:a16="http://schemas.microsoft.com/office/drawing/2014/main" id="{EBA392A6-73E3-48AB-AF42-9909C1AAC736}"/>
              </a:ext>
            </a:extLst>
          </p:cNvPr>
          <p:cNvSpPr>
            <a:spLocks noChangeArrowheads="1"/>
          </p:cNvSpPr>
          <p:nvPr/>
        </p:nvSpPr>
        <p:spPr bwMode="auto">
          <a:xfrm>
            <a:off x="5986731" y="2556993"/>
            <a:ext cx="5422476" cy="22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365125" indent="-282575">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14400" eaLnBrk="1" fontAlgn="auto" hangingPunct="1">
              <a:lnSpc>
                <a:spcPct val="110000"/>
              </a:lnSpc>
              <a:spcBef>
                <a:spcPct val="0"/>
              </a:spcBef>
              <a:spcAft>
                <a:spcPts val="600"/>
              </a:spcAft>
              <a:buNone/>
              <a:defRPr/>
            </a:pPr>
            <a:r>
              <a:rPr lang="en-US" altLang="en-US" dirty="0">
                <a:latin typeface="Calibri"/>
                <a:ea typeface="MS PGothic"/>
                <a:cs typeface="Arial"/>
              </a:rPr>
              <a:t>   "Culture is the </a:t>
            </a:r>
            <a:r>
              <a:rPr lang="en-US" altLang="en-US" dirty="0">
                <a:solidFill>
                  <a:schemeClr val="tx2">
                    <a:lumMod val="60000"/>
                    <a:lumOff val="40000"/>
                  </a:schemeClr>
                </a:solidFill>
                <a:latin typeface="Calibri"/>
                <a:ea typeface="MS PGothic"/>
                <a:cs typeface="Arial"/>
              </a:rPr>
              <a:t>communication</a:t>
            </a:r>
            <a:r>
              <a:rPr lang="en-US" altLang="en-US" dirty="0">
                <a:latin typeface="Calibri"/>
                <a:ea typeface="MS PGothic"/>
                <a:cs typeface="Arial"/>
              </a:rPr>
              <a:t> and </a:t>
            </a:r>
            <a:r>
              <a:rPr lang="en-US" altLang="en-US" dirty="0">
                <a:solidFill>
                  <a:schemeClr val="tx2">
                    <a:lumMod val="60000"/>
                    <a:lumOff val="40000"/>
                  </a:schemeClr>
                </a:solidFill>
                <a:latin typeface="Calibri"/>
                <a:ea typeface="MS PGothic"/>
                <a:cs typeface="Arial"/>
              </a:rPr>
              <a:t>interaction</a:t>
            </a:r>
            <a:r>
              <a:rPr lang="en-US" altLang="en-US" dirty="0">
                <a:latin typeface="Calibri"/>
                <a:ea typeface="MS PGothic"/>
                <a:cs typeface="Arial"/>
              </a:rPr>
              <a:t> guide of a group of individuals"</a:t>
            </a:r>
            <a:endParaRPr lang="en-US" dirty="0">
              <a:latin typeface="Calibri"/>
              <a:ea typeface="MS PGothic"/>
              <a:cs typeface="Arial"/>
            </a:endParaRPr>
          </a:p>
          <a:p>
            <a:pPr algn="r" defTabSz="914400">
              <a:lnSpc>
                <a:spcPct val="110000"/>
              </a:lnSpc>
              <a:spcBef>
                <a:spcPct val="0"/>
              </a:spcBef>
              <a:spcAft>
                <a:spcPts val="600"/>
              </a:spcAft>
              <a:buNone/>
              <a:defRPr/>
            </a:pPr>
            <a:r>
              <a:rPr kumimoji="0" lang="en-US" altLang="en-US" sz="2000" b="0" i="0" u="none" strike="noStrike" kern="1200" cap="none" spc="0" normalizeH="0" baseline="0" noProof="0" dirty="0">
                <a:ln>
                  <a:noFill/>
                </a:ln>
                <a:effectLst/>
                <a:uLnTx/>
                <a:uFillTx/>
                <a:latin typeface="Calibri"/>
                <a:ea typeface="MS PGothic"/>
                <a:cs typeface="Arial"/>
              </a:rPr>
              <a:t>			</a:t>
            </a:r>
            <a:r>
              <a:rPr lang="en-US" altLang="en-US" sz="2000" i="1" dirty="0">
                <a:latin typeface="Calibri"/>
                <a:ea typeface="MS PGothic"/>
                <a:cs typeface="Arial"/>
              </a:rPr>
              <a:t>-</a:t>
            </a:r>
            <a:r>
              <a:rPr lang="en-US" altLang="en-US" sz="2000" i="1" dirty="0" err="1">
                <a:latin typeface="Calibri"/>
                <a:ea typeface="MS PGothic"/>
                <a:cs typeface="Arial"/>
              </a:rPr>
              <a:t>Sockalingam</a:t>
            </a:r>
            <a:r>
              <a:rPr lang="en-US" altLang="en-US" sz="2000" i="1" dirty="0">
                <a:latin typeface="Calibri"/>
                <a:ea typeface="MS PGothic"/>
                <a:cs typeface="Arial"/>
              </a:rPr>
              <a:t>, 2019</a:t>
            </a:r>
            <a:endParaRPr lang="en-US" i="1" dirty="0">
              <a:latin typeface="Calibri"/>
              <a:ea typeface="MS PGothic"/>
              <a:cs typeface="Arial"/>
            </a:endParaRPr>
          </a:p>
          <a:p>
            <a:pPr marL="365125" marR="0" lvl="0" indent="-282575" algn="l" defTabSz="914400" rtl="0" eaLnBrk="1" fontAlgn="auto" latinLnBrk="0" hangingPunct="1">
              <a:lnSpc>
                <a:spcPct val="9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6024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9F547DE-546E-46DC-A207-A753A401A5BC}"/>
              </a:ext>
            </a:extLst>
          </p:cNvPr>
          <p:cNvSpPr>
            <a:spLocks noGrp="1"/>
          </p:cNvSpPr>
          <p:nvPr>
            <p:ph type="title"/>
          </p:nvPr>
        </p:nvSpPr>
        <p:spPr/>
        <p:txBody>
          <a:bodyPr anchor="t"/>
          <a:lstStyle/>
          <a:p>
            <a:pPr>
              <a:defRPr/>
            </a:pPr>
            <a:r>
              <a:rPr lang="en-US" sz="3600" dirty="0">
                <a:latin typeface="+mn-lt"/>
                <a:cs typeface="Open Sans" pitchFamily="-84" charset="0"/>
              </a:rPr>
              <a:t>Culture</a:t>
            </a:r>
          </a:p>
        </p:txBody>
      </p:sp>
      <p:sp>
        <p:nvSpPr>
          <p:cNvPr id="96259" name="Rectangle 2">
            <a:extLst>
              <a:ext uri="{FF2B5EF4-FFF2-40B4-BE49-F238E27FC236}">
                <a16:creationId xmlns:a16="http://schemas.microsoft.com/office/drawing/2014/main" id="{5F4596C9-F7CE-49DF-AE94-74D7F46E7B85}"/>
              </a:ext>
            </a:extLst>
          </p:cNvPr>
          <p:cNvSpPr>
            <a:spLocks noChangeArrowheads="1"/>
          </p:cNvSpPr>
          <p:nvPr/>
        </p:nvSpPr>
        <p:spPr bwMode="auto">
          <a:xfrm>
            <a:off x="609600" y="2456352"/>
            <a:ext cx="10785230" cy="320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282575">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365125" marR="0" lvl="0" indent="-282575" algn="l" defTabSz="914400" rtl="0" eaLnBrk="1" fontAlgn="auto" latinLnBrk="0" hangingPunct="1">
              <a:lnSpc>
                <a:spcPct val="110000"/>
              </a:lnSpc>
              <a:spcBef>
                <a:spcPct val="0"/>
              </a:spcBef>
              <a:spcAft>
                <a:spcPts val="60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t>	The shared values, traditions, arts, history, folklore, and institutions of a group of people that are </a:t>
            </a:r>
            <a:r>
              <a:rPr kumimoji="0" lang="en-US" altLang="en-US" sz="2800" b="0" i="1" u="none" strike="noStrike" kern="1200" cap="none" spc="0" normalizeH="0" baseline="0" noProof="0" dirty="0">
                <a:ln>
                  <a:noFill/>
                </a:ln>
                <a:solidFill>
                  <a:srgbClr val="2584C6"/>
                </a:solidFill>
                <a:effectLst/>
                <a:uLnTx/>
                <a:uFillTx/>
                <a:latin typeface="Calibri" panose="020F0502020204030204" pitchFamily="34" charset="0"/>
                <a:ea typeface="MS PGothic" panose="020B0600070205080204" pitchFamily="34" charset="-128"/>
                <a:cs typeface="Arial" panose="020B0604020202020204" pitchFamily="34" charset="0"/>
              </a:rPr>
              <a:t>unified by</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t> race, ethnicity, nationality, language, religious beliefs, spirituality, socioeconomic status, social class, sexual orientation, politics, gender, age, disability, or any </a:t>
            </a:r>
            <a:r>
              <a:rPr kumimoji="0" lang="en-US" altLang="en-US" sz="2800" b="0" i="0" u="none" strike="noStrike" kern="1200" cap="none" spc="0" normalizeH="0" baseline="0" noProof="0" dirty="0">
                <a:ln>
                  <a:noFill/>
                </a:ln>
                <a:solidFill>
                  <a:srgbClr val="2584C6"/>
                </a:solidFill>
                <a:effectLst/>
                <a:uLnTx/>
                <a:uFillTx/>
                <a:latin typeface="Calibri" panose="020F0502020204030204" pitchFamily="34" charset="0"/>
                <a:ea typeface="MS PGothic" panose="020B0600070205080204" pitchFamily="34" charset="-128"/>
                <a:cs typeface="Arial" panose="020B0604020202020204" pitchFamily="34" charset="0"/>
              </a:rPr>
              <a:t>other</a:t>
            </a:r>
            <a:r>
              <a:rPr kumimoji="0" lang="en-US" altLang="en-US" sz="2800" b="0" i="0" u="none" strike="noStrike" kern="1200" cap="none" spc="0" normalizeH="0" baseline="0" noProof="0" dirty="0">
                <a:ln>
                  <a:noFill/>
                </a:ln>
                <a:solidFill>
                  <a:srgbClr val="8000FF"/>
                </a:solidFill>
                <a:effectLst/>
                <a:uLnTx/>
                <a:uFillTx/>
                <a:latin typeface="Calibri" panose="020F0502020204030204" pitchFamily="34" charset="0"/>
                <a:ea typeface="MS PGothic" panose="020B0600070205080204" pitchFamily="34" charset="-128"/>
                <a:cs typeface="Arial" panose="020B0604020202020204" pitchFamily="34" charset="0"/>
              </a:rPr>
              <a:t> </a:t>
            </a:r>
            <a:r>
              <a:rPr kumimoji="0" lang="en-US" altLang="en-US" sz="2800" b="0" i="0" u="none" strike="noStrike" kern="1200" cap="none" spc="0" normalizeH="0" baseline="0" noProof="0" dirty="0">
                <a:ln>
                  <a:noFill/>
                </a:ln>
                <a:solidFill>
                  <a:srgbClr val="2584C6"/>
                </a:solidFill>
                <a:effectLst/>
                <a:uLnTx/>
                <a:uFillTx/>
                <a:latin typeface="Calibri" panose="020F0502020204030204" pitchFamily="34" charset="0"/>
                <a:ea typeface="MS PGothic" panose="020B0600070205080204" pitchFamily="34" charset="-128"/>
                <a:cs typeface="Arial" panose="020B0604020202020204" pitchFamily="34" charset="0"/>
              </a:rPr>
              <a:t>cohesive group variable.</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t>” </a:t>
            </a:r>
          </a:p>
          <a:p>
            <a:pPr marL="365125" marR="0" lvl="0" indent="-282575" algn="r" defTabSz="914400" rtl="0" eaLnBrk="1" fontAlgn="auto" latinLnBrk="0" hangingPunct="1">
              <a:lnSpc>
                <a:spcPct val="110000"/>
              </a:lnSpc>
              <a:spcBef>
                <a:spcPct val="0"/>
              </a:spcBef>
              <a:spcAft>
                <a:spcPts val="60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t>											</a:t>
            </a:r>
            <a:r>
              <a:rPr lang="en-US" altLang="en-US" sz="2000" i="1" dirty="0">
                <a:solidFill>
                  <a:prstClr val="black"/>
                </a:solidFill>
                <a:latin typeface="Calibri" panose="020F0502020204030204" pitchFamily="34" charset="0"/>
                <a:ea typeface="MS PGothic" panose="020B0600070205080204" pitchFamily="34" charset="-128"/>
              </a:rPr>
              <a:t>-</a:t>
            </a:r>
            <a:r>
              <a:rPr kumimoji="0" lang="en-US" altLang="en-US" sz="2000" b="0" i="1"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t>Singh, 1998</a:t>
            </a:r>
          </a:p>
          <a:p>
            <a:pPr marL="365125" marR="0" lvl="0" indent="-282575" algn="l" defTabSz="914400" rtl="0" eaLnBrk="1" fontAlgn="auto" latinLnBrk="0" hangingPunct="1">
              <a:lnSpc>
                <a:spcPct val="9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9571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5" name="Picture 1">
            <a:extLst>
              <a:ext uri="{FF2B5EF4-FFF2-40B4-BE49-F238E27FC236}">
                <a16:creationId xmlns:a16="http://schemas.microsoft.com/office/drawing/2014/main" id="{7B19BBF3-F536-4A9C-9DD6-4FAFFBB9976C}"/>
              </a:ext>
            </a:extLst>
          </p:cNvPr>
          <p:cNvPicPr>
            <a:picLocks noChangeAspect="1"/>
          </p:cNvPicPr>
          <p:nvPr/>
        </p:nvPicPr>
        <p:blipFill rotWithShape="1">
          <a:blip r:embed="rId3">
            <a:extLst>
              <a:ext uri="{28A0092B-C50C-407E-A947-70E740481C1C}">
                <a14:useLocalDpi xmlns:a14="http://schemas.microsoft.com/office/drawing/2010/main" val="0"/>
              </a:ext>
            </a:extLst>
          </a:blip>
          <a:srcRect l="5579" t="3054" r="3688" b="2599"/>
          <a:stretch/>
        </p:blipFill>
        <p:spPr bwMode="auto">
          <a:xfrm>
            <a:off x="4518315" y="1312985"/>
            <a:ext cx="3155370" cy="468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81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A519-ECA9-4C38-AAFD-5F485734E808}"/>
              </a:ext>
            </a:extLst>
          </p:cNvPr>
          <p:cNvSpPr>
            <a:spLocks noGrp="1"/>
          </p:cNvSpPr>
          <p:nvPr>
            <p:ph type="title"/>
          </p:nvPr>
        </p:nvSpPr>
        <p:spPr/>
        <p:txBody>
          <a:bodyPr/>
          <a:lstStyle/>
          <a:p>
            <a:r>
              <a:rPr lang="en-US" sz="3600" dirty="0">
                <a:latin typeface="Calibri" panose="020F0502020204030204" pitchFamily="34" charset="0"/>
                <a:cs typeface="Arial" panose="020B0604020202020204" pitchFamily="34" charset="0"/>
              </a:rPr>
              <a:t>Cultural Responsiveness</a:t>
            </a:r>
            <a:endParaRPr lang="en-US" sz="3200" dirty="0"/>
          </a:p>
        </p:txBody>
      </p:sp>
      <p:sp>
        <p:nvSpPr>
          <p:cNvPr id="10" name="Content Placeholder 9">
            <a:extLst>
              <a:ext uri="{FF2B5EF4-FFF2-40B4-BE49-F238E27FC236}">
                <a16:creationId xmlns:a16="http://schemas.microsoft.com/office/drawing/2014/main" id="{B1CF7DF4-A29E-44DF-A62D-9FED82D9AB62}"/>
              </a:ext>
            </a:extLst>
          </p:cNvPr>
          <p:cNvSpPr>
            <a:spLocks noGrp="1"/>
          </p:cNvSpPr>
          <p:nvPr>
            <p:ph idx="1"/>
          </p:nvPr>
        </p:nvSpPr>
        <p:spPr>
          <a:xfrm>
            <a:off x="386499" y="2286777"/>
            <a:ext cx="11195901" cy="3668546"/>
          </a:xfrm>
        </p:spPr>
        <p:txBody>
          <a:bodyPr/>
          <a:lstStyle/>
          <a:p>
            <a:pPr>
              <a:defRPr/>
            </a:pPr>
            <a:r>
              <a:rPr lang="en-US" sz="2400" b="1" dirty="0">
                <a:latin typeface="+mj-lt"/>
              </a:rPr>
              <a:t>Cultural Humility </a:t>
            </a:r>
            <a:r>
              <a:rPr lang="en-US" sz="2400" dirty="0">
                <a:latin typeface="+mj-lt"/>
              </a:rPr>
              <a:t>is another way to understand and develop a process-oriented approach to competency. </a:t>
            </a:r>
          </a:p>
          <a:p>
            <a:pPr lvl="1">
              <a:buFont typeface="Arial" panose="020B0604020202020204" pitchFamily="34" charset="0"/>
              <a:buChar char="•"/>
              <a:defRPr/>
            </a:pPr>
            <a:r>
              <a:rPr lang="en-US" sz="2000" dirty="0">
                <a:latin typeface="+mj-lt"/>
              </a:rPr>
              <a:t>“The ability to maintain an interpersonal stance that is other-oriented (or open to the other) in relation to aspects of cultural identity that are most important to the [person]” </a:t>
            </a:r>
          </a:p>
          <a:p>
            <a:pPr lvl="2">
              <a:defRPr/>
            </a:pPr>
            <a:r>
              <a:rPr lang="en-US" sz="1600" dirty="0">
                <a:latin typeface="+mj-lt"/>
              </a:rPr>
              <a:t>Hook et al, 2013</a:t>
            </a:r>
          </a:p>
          <a:p>
            <a:pPr>
              <a:defRPr/>
            </a:pPr>
            <a:r>
              <a:rPr lang="en-US" sz="2400" dirty="0">
                <a:latin typeface="+mj-lt"/>
              </a:rPr>
              <a:t>Three factors guide a person toward cultural humility:</a:t>
            </a:r>
          </a:p>
          <a:p>
            <a:pPr marL="800100" lvl="1" indent="-342900">
              <a:buFont typeface="+mj-lt"/>
              <a:buAutoNum type="arabicParenR"/>
              <a:defRPr/>
            </a:pPr>
            <a:r>
              <a:rPr lang="en-US" sz="2000" dirty="0">
                <a:latin typeface="+mj-lt"/>
              </a:rPr>
              <a:t>Lifelong commitment to self-evaluation and self-critique </a:t>
            </a:r>
          </a:p>
          <a:p>
            <a:pPr marL="800100" lvl="1" indent="-342900">
              <a:buFont typeface="+mj-lt"/>
              <a:buAutoNum type="arabicParenR"/>
              <a:defRPr/>
            </a:pPr>
            <a:r>
              <a:rPr lang="en-US" sz="2000" dirty="0">
                <a:latin typeface="+mj-lt"/>
              </a:rPr>
              <a:t>Desire to fix power imbalances where none ought to exist  </a:t>
            </a:r>
          </a:p>
          <a:p>
            <a:pPr marL="800100" lvl="1" indent="-342900">
              <a:buFont typeface="+mj-lt"/>
              <a:buAutoNum type="arabicParenR"/>
              <a:defRPr/>
            </a:pPr>
            <a:r>
              <a:rPr lang="en-US" sz="2000" dirty="0">
                <a:latin typeface="+mj-lt"/>
              </a:rPr>
              <a:t>Aspiring to develop partnerships with people and groups who advocate for others  </a:t>
            </a:r>
            <a:endParaRPr lang="en-US" sz="2000" dirty="0">
              <a:solidFill>
                <a:srgbClr val="002060"/>
              </a:solidFill>
              <a:latin typeface="+mj-lt"/>
            </a:endParaRPr>
          </a:p>
          <a:p>
            <a:pPr marL="457200" lvl="1" indent="0" algn="r">
              <a:buNone/>
              <a:defRPr/>
            </a:pPr>
            <a:r>
              <a:rPr lang="en-US" sz="2000" i="1" dirty="0">
                <a:solidFill>
                  <a:srgbClr val="002060"/>
                </a:solidFill>
                <a:latin typeface="+mj-lt"/>
              </a:rPr>
              <a:t>-</a:t>
            </a:r>
            <a:r>
              <a:rPr lang="en-US" sz="1400" i="1" dirty="0" err="1">
                <a:latin typeface="+mj-lt"/>
              </a:rPr>
              <a:t>Tervalon</a:t>
            </a:r>
            <a:r>
              <a:rPr lang="en-US" sz="1400" i="1" dirty="0">
                <a:latin typeface="+mj-lt"/>
              </a:rPr>
              <a:t> &amp; Murray-Garcia, 1998</a:t>
            </a:r>
            <a:br>
              <a:rPr lang="en-US" sz="2000" i="1" dirty="0">
                <a:latin typeface="+mj-lt"/>
              </a:rPr>
            </a:br>
            <a:endParaRPr lang="en-US" i="1" dirty="0">
              <a:latin typeface="+mj-lt"/>
            </a:endParaRPr>
          </a:p>
        </p:txBody>
      </p:sp>
    </p:spTree>
    <p:extLst>
      <p:ext uri="{BB962C8B-B14F-4D97-AF65-F5344CB8AC3E}">
        <p14:creationId xmlns:p14="http://schemas.microsoft.com/office/powerpoint/2010/main" val="197055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WmK314NVrs">
            <a:hlinkClick r:id="" action="ppaction://media"/>
            <a:extLst>
              <a:ext uri="{FF2B5EF4-FFF2-40B4-BE49-F238E27FC236}">
                <a16:creationId xmlns:a16="http://schemas.microsoft.com/office/drawing/2014/main" id="{77E7F7E4-BF42-4F17-A388-FDD6939AC4A0}"/>
              </a:ext>
            </a:extLst>
          </p:cNvPr>
          <p:cNvPicPr>
            <a:picLocks noGrp="1" noRot="1" noChangeAspect="1"/>
          </p:cNvPicPr>
          <p:nvPr>
            <p:ph idx="1"/>
            <a:videoFile r:link="rId1"/>
          </p:nvPr>
        </p:nvPicPr>
        <p:blipFill>
          <a:blip r:embed="rId4"/>
          <a:stretch>
            <a:fillRect/>
          </a:stretch>
        </p:blipFill>
        <p:spPr>
          <a:xfrm>
            <a:off x="3357685" y="1373553"/>
            <a:ext cx="5476631" cy="4107474"/>
          </a:xfrm>
          <a:prstGeom prst="rect">
            <a:avLst/>
          </a:prstGeom>
        </p:spPr>
      </p:pic>
      <p:sp>
        <p:nvSpPr>
          <p:cNvPr id="3" name="TextBox 2">
            <a:extLst>
              <a:ext uri="{FF2B5EF4-FFF2-40B4-BE49-F238E27FC236}">
                <a16:creationId xmlns:a16="http://schemas.microsoft.com/office/drawing/2014/main" id="{054FC644-13B9-4FCF-A1D8-44E3264FE873}"/>
              </a:ext>
            </a:extLst>
          </p:cNvPr>
          <p:cNvSpPr txBox="1"/>
          <p:nvPr/>
        </p:nvSpPr>
        <p:spPr>
          <a:xfrm>
            <a:off x="3529400" y="5613400"/>
            <a:ext cx="5133200" cy="369332"/>
          </a:xfrm>
          <a:prstGeom prst="rect">
            <a:avLst/>
          </a:prstGeom>
          <a:noFill/>
        </p:spPr>
        <p:txBody>
          <a:bodyPr wrap="none" rtlCol="0">
            <a:spAutoFit/>
          </a:bodyPr>
          <a:lstStyle/>
          <a:p>
            <a:pPr algn="ctr"/>
            <a:r>
              <a:rPr lang="en-US" dirty="0">
                <a:solidFill>
                  <a:srgbClr val="000000"/>
                </a:solidFill>
                <a:latin typeface="+mj-lt"/>
                <a:hlinkClick r:id="rId5"/>
              </a:rPr>
              <a:t>https://www.youtube.com/watch?v=AWmK314NVrs</a:t>
            </a:r>
            <a:r>
              <a:rPr lang="en-US" dirty="0">
                <a:solidFill>
                  <a:srgbClr val="000000"/>
                </a:solidFill>
                <a:latin typeface="+mj-lt"/>
              </a:rPr>
              <a:t> </a:t>
            </a:r>
          </a:p>
        </p:txBody>
      </p:sp>
    </p:spTree>
    <p:extLst>
      <p:ext uri="{BB962C8B-B14F-4D97-AF65-F5344CB8AC3E}">
        <p14:creationId xmlns:p14="http://schemas.microsoft.com/office/powerpoint/2010/main" val="733313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EC06-D673-4C05-A7ED-637A5738C416}"/>
              </a:ext>
            </a:extLst>
          </p:cNvPr>
          <p:cNvSpPr>
            <a:spLocks noGrp="1"/>
          </p:cNvSpPr>
          <p:nvPr>
            <p:ph type="title"/>
          </p:nvPr>
        </p:nvSpPr>
        <p:spPr>
          <a:xfrm>
            <a:off x="609600" y="1415448"/>
            <a:ext cx="10972800" cy="445051"/>
          </a:xfrm>
        </p:spPr>
        <p:txBody>
          <a:bodyPr/>
          <a:lstStyle/>
          <a:p>
            <a:r>
              <a:rPr lang="en-US" sz="3600" dirty="0">
                <a:latin typeface="+mj-lt"/>
              </a:rPr>
              <a:t>Historical Trauma</a:t>
            </a:r>
          </a:p>
        </p:txBody>
      </p:sp>
      <p:sp>
        <p:nvSpPr>
          <p:cNvPr id="3" name="Content Placeholder 2">
            <a:extLst>
              <a:ext uri="{FF2B5EF4-FFF2-40B4-BE49-F238E27FC236}">
                <a16:creationId xmlns:a16="http://schemas.microsoft.com/office/drawing/2014/main" id="{1A24AE96-77F6-4BB7-B80E-0AE17D21724E}"/>
              </a:ext>
            </a:extLst>
          </p:cNvPr>
          <p:cNvSpPr>
            <a:spLocks noGrp="1"/>
          </p:cNvSpPr>
          <p:nvPr>
            <p:ph idx="1"/>
          </p:nvPr>
        </p:nvSpPr>
        <p:spPr>
          <a:xfrm>
            <a:off x="342900" y="1993901"/>
            <a:ext cx="11582400" cy="3848760"/>
          </a:xfrm>
        </p:spPr>
        <p:txBody>
          <a:bodyPr/>
          <a:lstStyle/>
          <a:p>
            <a:r>
              <a:rPr lang="en-US" sz="2400" dirty="0">
                <a:latin typeface="+mj-lt"/>
              </a:rPr>
              <a:t>Who is Impacted by Historical Trauma</a:t>
            </a:r>
          </a:p>
          <a:p>
            <a:pPr lvl="1"/>
            <a:r>
              <a:rPr lang="en-US" sz="2000" dirty="0">
                <a:latin typeface="+mj-lt"/>
              </a:rPr>
              <a:t>American Indians/First Nations Peoples</a:t>
            </a:r>
          </a:p>
          <a:p>
            <a:pPr lvl="1"/>
            <a:r>
              <a:rPr lang="en-US" sz="2000" dirty="0">
                <a:latin typeface="+mj-lt"/>
              </a:rPr>
              <a:t>Immigrants</a:t>
            </a:r>
          </a:p>
          <a:p>
            <a:pPr lvl="1"/>
            <a:r>
              <a:rPr lang="en-US" sz="2000" dirty="0">
                <a:latin typeface="+mj-lt"/>
              </a:rPr>
              <a:t>People of Color (including African-Americans/Blacks)</a:t>
            </a:r>
          </a:p>
          <a:p>
            <a:pPr lvl="1"/>
            <a:r>
              <a:rPr lang="en-US" sz="2000" dirty="0">
                <a:latin typeface="+mj-lt"/>
              </a:rPr>
              <a:t>Families Living in Poverty</a:t>
            </a:r>
          </a:p>
          <a:p>
            <a:r>
              <a:rPr lang="en-US" sz="2400" dirty="0">
                <a:latin typeface="+mj-lt"/>
              </a:rPr>
              <a:t>Manifestations of Historical Trauma</a:t>
            </a:r>
          </a:p>
          <a:p>
            <a:pPr lvl="1"/>
            <a:r>
              <a:rPr lang="en-US" sz="2000" dirty="0">
                <a:latin typeface="+mj-lt"/>
              </a:rPr>
              <a:t>People may begin to internalize the views of the oppressor and perpetuate a cycle of self-hatred that manifests itself in negative behaviors</a:t>
            </a:r>
          </a:p>
          <a:p>
            <a:pPr lvl="1"/>
            <a:r>
              <a:rPr lang="en-US" sz="2000" dirty="0">
                <a:latin typeface="+mj-lt"/>
              </a:rPr>
              <a:t>Emotions such as anger, hatred, and aggression are self-inflicted, as well as inflicted on members of one’s own group</a:t>
            </a:r>
          </a:p>
        </p:txBody>
      </p:sp>
    </p:spTree>
    <p:extLst>
      <p:ext uri="{BB962C8B-B14F-4D97-AF65-F5344CB8AC3E}">
        <p14:creationId xmlns:p14="http://schemas.microsoft.com/office/powerpoint/2010/main" val="3810243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98FBD7-69AC-4E74-A311-5DD742FCAF61}"/>
              </a:ext>
            </a:extLst>
          </p:cNvPr>
          <p:cNvPicPr>
            <a:picLocks noChangeAspect="1"/>
          </p:cNvPicPr>
          <p:nvPr/>
        </p:nvPicPr>
        <p:blipFill>
          <a:blip r:embed="rId3"/>
          <a:stretch>
            <a:fillRect/>
          </a:stretch>
        </p:blipFill>
        <p:spPr>
          <a:xfrm>
            <a:off x="609600" y="1499580"/>
            <a:ext cx="4389120"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0C793A6B-28B3-434A-ACB1-EA7051F03D9B}"/>
              </a:ext>
            </a:extLst>
          </p:cNvPr>
          <p:cNvPicPr>
            <a:picLocks noChangeAspect="1"/>
          </p:cNvPicPr>
          <p:nvPr/>
        </p:nvPicPr>
        <p:blipFill>
          <a:blip r:embed="rId4"/>
          <a:stretch>
            <a:fillRect/>
          </a:stretch>
        </p:blipFill>
        <p:spPr>
          <a:xfrm>
            <a:off x="6042925" y="1874520"/>
            <a:ext cx="5539475" cy="3639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226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72618_TIC_PPTTemplate" id="{38CC006D-4352-724C-9AEB-7EAEDCEEF71C}" vid="{4AD0D2F8-C50D-CC4F-B804-B9C542BDC6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072618_TIC_PPTTemplate</Template>
  <TotalTime>31</TotalTime>
  <Words>2692</Words>
  <Application>Microsoft Office PowerPoint</Application>
  <PresentationFormat>Widescreen</PresentationFormat>
  <Paragraphs>254</Paragraphs>
  <Slides>19</Slides>
  <Notes>16</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Custom Design</vt:lpstr>
      <vt:lpstr>PowerPoint Presentation</vt:lpstr>
      <vt:lpstr>Trauma in the Context of Culture</vt:lpstr>
      <vt:lpstr>PowerPoint Presentation</vt:lpstr>
      <vt:lpstr>Culture</vt:lpstr>
      <vt:lpstr>PowerPoint Presentation</vt:lpstr>
      <vt:lpstr>Cultural Responsiveness</vt:lpstr>
      <vt:lpstr>PowerPoint Presentation</vt:lpstr>
      <vt:lpstr>Historical Trauma</vt:lpstr>
      <vt:lpstr>PowerPoint Presentation</vt:lpstr>
      <vt:lpstr>Immigrant Children</vt:lpstr>
      <vt:lpstr>Serving Immigrant Children</vt:lpstr>
      <vt:lpstr>Historical Trauma Perpetuated Today</vt:lpstr>
      <vt:lpstr>PowerPoint Presentation</vt:lpstr>
      <vt:lpstr>PowerPoint Presentation</vt:lpstr>
      <vt:lpstr>Culturally-Sensitive Trauma-Informed Care</vt:lpstr>
      <vt:lpstr>Considerations in providing Culturally-Sensitive TIC</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Flinspach</dc:creator>
  <cp:lastModifiedBy>Sarah Flinspach</cp:lastModifiedBy>
  <cp:revision>193</cp:revision>
  <dcterms:created xsi:type="dcterms:W3CDTF">2018-08-08T19:18:15Z</dcterms:created>
  <dcterms:modified xsi:type="dcterms:W3CDTF">2019-11-18T05:02:44Z</dcterms:modified>
</cp:coreProperties>
</file>