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5" r:id="rId1"/>
  </p:sldMasterIdLst>
  <p:notesMasterIdLst>
    <p:notesMasterId r:id="rId25"/>
  </p:notesMasterIdLst>
  <p:handoutMasterIdLst>
    <p:handoutMasterId r:id="rId26"/>
  </p:handoutMasterIdLst>
  <p:sldIdLst>
    <p:sldId id="1282" r:id="rId2"/>
    <p:sldId id="268" r:id="rId3"/>
    <p:sldId id="271" r:id="rId4"/>
    <p:sldId id="647" r:id="rId5"/>
    <p:sldId id="272" r:id="rId6"/>
    <p:sldId id="290"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Lst>
  <p:sldSz cx="12192000" cy="6858000"/>
  <p:notesSz cx="6858000" cy="21336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MS PGothic" charset="-128"/>
        <a:cs typeface="+mn-cs"/>
      </a:defRPr>
    </a:lvl5pPr>
    <a:lvl6pPr marL="2286000" algn="l" defTabSz="914400" rtl="0" eaLnBrk="1" latinLnBrk="0" hangingPunct="1">
      <a:defRPr kern="1200">
        <a:solidFill>
          <a:schemeClr val="tx1"/>
        </a:solidFill>
        <a:latin typeface="Calibri" charset="0"/>
        <a:ea typeface="MS PGothic" charset="-128"/>
        <a:cs typeface="+mn-cs"/>
      </a:defRPr>
    </a:lvl6pPr>
    <a:lvl7pPr marL="2743200" algn="l" defTabSz="914400" rtl="0" eaLnBrk="1" latinLnBrk="0" hangingPunct="1">
      <a:defRPr kern="1200">
        <a:solidFill>
          <a:schemeClr val="tx1"/>
        </a:solidFill>
        <a:latin typeface="Calibri" charset="0"/>
        <a:ea typeface="MS PGothic" charset="-128"/>
        <a:cs typeface="+mn-cs"/>
      </a:defRPr>
    </a:lvl7pPr>
    <a:lvl8pPr marL="3200400" algn="l" defTabSz="914400" rtl="0" eaLnBrk="1" latinLnBrk="0" hangingPunct="1">
      <a:defRPr kern="1200">
        <a:solidFill>
          <a:schemeClr val="tx1"/>
        </a:solidFill>
        <a:latin typeface="Calibri" charset="0"/>
        <a:ea typeface="MS PGothic" charset="-128"/>
        <a:cs typeface="+mn-cs"/>
      </a:defRPr>
    </a:lvl8pPr>
    <a:lvl9pPr marL="3657600" algn="l" defTabSz="914400" rtl="0" eaLnBrk="1" latinLnBrk="0" hangingPunct="1">
      <a:defRPr kern="1200">
        <a:solidFill>
          <a:schemeClr val="tx1"/>
        </a:solidFill>
        <a:latin typeface="Calibri" charset="0"/>
        <a:ea typeface="MS P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584C6"/>
    <a:srgbClr val="2B98D3"/>
    <a:srgbClr val="4BBBEC"/>
    <a:srgbClr val="5085C8"/>
    <a:srgbClr val="B3D338"/>
    <a:srgbClr val="EA9A2D"/>
    <a:srgbClr val="649E39"/>
    <a:srgbClr val="F26822"/>
    <a:srgbClr val="E9B12B"/>
    <a:srgbClr val="CE1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C5CF1-F5C5-4368-AA20-AB8D87A2542A}" v="2" dt="2019-11-15T13:47:40.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43"/>
  </p:normalViewPr>
  <p:slideViewPr>
    <p:cSldViewPr snapToGrid="0" snapToObjects="1">
      <p:cViewPr varScale="1">
        <p:scale>
          <a:sx n="82" d="100"/>
          <a:sy n="82" d="100"/>
        </p:scale>
        <p:origin x="614"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B86111-D031-4220-9E93-ED6ACFB3006B}" type="doc">
      <dgm:prSet loTypeId="urn:microsoft.com/office/officeart/2005/8/layout/hList7" loCatId="list" qsTypeId="urn:microsoft.com/office/officeart/2005/8/quickstyle/simple1" qsCatId="simple" csTypeId="urn:microsoft.com/office/officeart/2005/8/colors/accent1_2" csCatId="accent1" phldr="1"/>
      <dgm:spPr/>
    </dgm:pt>
    <dgm:pt modelId="{3737AD75-A786-4805-86A4-E7DB13FEB073}">
      <dgm:prSet phldrT="[Text]" custT="1"/>
      <dgm:spPr>
        <a:solidFill>
          <a:schemeClr val="accent4">
            <a:lumMod val="60000"/>
            <a:lumOff val="40000"/>
          </a:schemeClr>
        </a:solidFill>
      </dgm:spPr>
      <dgm:t>
        <a:bodyPr/>
        <a:lstStyle/>
        <a:p>
          <a:r>
            <a:rPr lang="en-US" sz="2000" b="1" dirty="0">
              <a:solidFill>
                <a:schemeClr val="tx1"/>
              </a:solidFill>
            </a:rPr>
            <a:t>Trauma Informed Care</a:t>
          </a:r>
        </a:p>
      </dgm:t>
    </dgm:pt>
    <dgm:pt modelId="{A864AED4-1813-45AB-A7AB-763179E1DDE3}" type="parTrans" cxnId="{5F60B579-0FBE-41FA-9BDA-7D050AB5D5F1}">
      <dgm:prSet/>
      <dgm:spPr/>
      <dgm:t>
        <a:bodyPr/>
        <a:lstStyle/>
        <a:p>
          <a:endParaRPr lang="en-US"/>
        </a:p>
      </dgm:t>
    </dgm:pt>
    <dgm:pt modelId="{DF26861A-950A-4A56-9555-954080F7B581}" type="sibTrans" cxnId="{5F60B579-0FBE-41FA-9BDA-7D050AB5D5F1}">
      <dgm:prSet/>
      <dgm:spPr/>
      <dgm:t>
        <a:bodyPr/>
        <a:lstStyle/>
        <a:p>
          <a:endParaRPr lang="en-US"/>
        </a:p>
      </dgm:t>
    </dgm:pt>
    <dgm:pt modelId="{6D9755BB-4A99-4443-8F95-09EFEFE179FB}">
      <dgm:prSet phldrT="[Text]" custT="1"/>
      <dgm:spPr>
        <a:solidFill>
          <a:schemeClr val="accent1">
            <a:lumMod val="40000"/>
            <a:lumOff val="60000"/>
          </a:schemeClr>
        </a:solidFill>
      </dgm:spPr>
      <dgm:t>
        <a:bodyPr/>
        <a:lstStyle/>
        <a:p>
          <a:r>
            <a:rPr lang="en-US" sz="1800" b="1" dirty="0">
              <a:solidFill>
                <a:schemeClr val="tx1"/>
              </a:solidFill>
            </a:rPr>
            <a:t>Whole health &amp; wellness integrated care practices</a:t>
          </a:r>
        </a:p>
      </dgm:t>
    </dgm:pt>
    <dgm:pt modelId="{30E0A047-515E-4451-9829-1D3F708503B6}" type="parTrans" cxnId="{250FE68F-B359-448D-A5EC-9888477B201D}">
      <dgm:prSet/>
      <dgm:spPr/>
      <dgm:t>
        <a:bodyPr/>
        <a:lstStyle/>
        <a:p>
          <a:endParaRPr lang="en-US"/>
        </a:p>
      </dgm:t>
    </dgm:pt>
    <dgm:pt modelId="{EE182BAA-BC9C-42FB-B2DE-E36367728292}" type="sibTrans" cxnId="{250FE68F-B359-448D-A5EC-9888477B201D}">
      <dgm:prSet/>
      <dgm:spPr/>
      <dgm:t>
        <a:bodyPr/>
        <a:lstStyle/>
        <a:p>
          <a:endParaRPr lang="en-US"/>
        </a:p>
      </dgm:t>
    </dgm:pt>
    <dgm:pt modelId="{86FBF329-C57E-4EB2-A441-A51AA20CF0A3}">
      <dgm:prSet phldrT="[Text]" custT="1"/>
      <dgm:spPr>
        <a:solidFill>
          <a:schemeClr val="accent5">
            <a:lumMod val="40000"/>
            <a:lumOff val="60000"/>
          </a:schemeClr>
        </a:solidFill>
      </dgm:spPr>
      <dgm:t>
        <a:bodyPr/>
        <a:lstStyle/>
        <a:p>
          <a:r>
            <a:rPr lang="en-US" sz="2000" b="1" dirty="0">
              <a:solidFill>
                <a:schemeClr val="tx1"/>
              </a:solidFill>
            </a:rPr>
            <a:t>Recovery &amp; Resilience framework/practice</a:t>
          </a:r>
        </a:p>
      </dgm:t>
    </dgm:pt>
    <dgm:pt modelId="{D3101ED7-F96B-42DC-9341-CA2FAA3EEB80}" type="parTrans" cxnId="{C5981570-BE2F-4909-81DE-1BF798E10B19}">
      <dgm:prSet/>
      <dgm:spPr/>
      <dgm:t>
        <a:bodyPr/>
        <a:lstStyle/>
        <a:p>
          <a:endParaRPr lang="en-US"/>
        </a:p>
      </dgm:t>
    </dgm:pt>
    <dgm:pt modelId="{0F1270BE-F65C-472D-879F-175928104526}" type="sibTrans" cxnId="{C5981570-BE2F-4909-81DE-1BF798E10B19}">
      <dgm:prSet/>
      <dgm:spPr/>
      <dgm:t>
        <a:bodyPr/>
        <a:lstStyle/>
        <a:p>
          <a:endParaRPr lang="en-US"/>
        </a:p>
      </dgm:t>
    </dgm:pt>
    <dgm:pt modelId="{8F7BB83C-BB4F-4806-89BA-8941C6CAECEF}">
      <dgm:prSet custT="1"/>
      <dgm:spPr>
        <a:solidFill>
          <a:schemeClr val="accent3">
            <a:lumMod val="40000"/>
            <a:lumOff val="60000"/>
          </a:schemeClr>
        </a:solidFill>
      </dgm:spPr>
      <dgm:t>
        <a:bodyPr/>
        <a:lstStyle/>
        <a:p>
          <a:r>
            <a:rPr lang="en-US" sz="2000" b="1" dirty="0">
              <a:solidFill>
                <a:schemeClr val="tx1"/>
              </a:solidFill>
            </a:rPr>
            <a:t>Family &amp; Community Connections</a:t>
          </a:r>
        </a:p>
      </dgm:t>
    </dgm:pt>
    <dgm:pt modelId="{12EF20BA-8CED-41E3-A25C-9DA8641F8B11}" type="parTrans" cxnId="{4D1F5A1F-B141-4532-9E46-362149C1258C}">
      <dgm:prSet/>
      <dgm:spPr/>
      <dgm:t>
        <a:bodyPr/>
        <a:lstStyle/>
        <a:p>
          <a:endParaRPr lang="en-US"/>
        </a:p>
      </dgm:t>
    </dgm:pt>
    <dgm:pt modelId="{A1556EBC-A8BF-4936-8D50-2909FA7F8D8E}" type="sibTrans" cxnId="{4D1F5A1F-B141-4532-9E46-362149C1258C}">
      <dgm:prSet/>
      <dgm:spPr/>
      <dgm:t>
        <a:bodyPr/>
        <a:lstStyle/>
        <a:p>
          <a:endParaRPr lang="en-US"/>
        </a:p>
      </dgm:t>
    </dgm:pt>
    <dgm:pt modelId="{2BF355D2-8F75-4ED7-B5DD-DCD1995650C4}" type="pres">
      <dgm:prSet presAssocID="{09B86111-D031-4220-9E93-ED6ACFB3006B}" presName="Name0" presStyleCnt="0">
        <dgm:presLayoutVars>
          <dgm:dir/>
          <dgm:resizeHandles val="exact"/>
        </dgm:presLayoutVars>
      </dgm:prSet>
      <dgm:spPr/>
    </dgm:pt>
    <dgm:pt modelId="{6BD5BA76-6CE5-4476-886E-0425BFD18F8E}" type="pres">
      <dgm:prSet presAssocID="{09B86111-D031-4220-9E93-ED6ACFB3006B}" presName="fgShape" presStyleLbl="fgShp" presStyleIdx="0" presStyleCnt="1" custScaleX="108696" custScaleY="161905" custLinFactY="50000" custLinFactNeighborX="0" custLinFactNeighborY="100000"/>
      <dgm:spPr>
        <a:solidFill>
          <a:schemeClr val="accent2">
            <a:lumMod val="40000"/>
            <a:lumOff val="60000"/>
          </a:schemeClr>
        </a:solidFill>
      </dgm:spPr>
    </dgm:pt>
    <dgm:pt modelId="{00FDDCC4-F26B-44DC-88E0-11212B941C15}" type="pres">
      <dgm:prSet presAssocID="{09B86111-D031-4220-9E93-ED6ACFB3006B}" presName="linComp" presStyleCnt="0"/>
      <dgm:spPr/>
    </dgm:pt>
    <dgm:pt modelId="{F4979D12-036A-4BF3-9FFC-2F2464B79979}" type="pres">
      <dgm:prSet presAssocID="{3737AD75-A786-4805-86A4-E7DB13FEB073}" presName="compNode" presStyleCnt="0"/>
      <dgm:spPr/>
    </dgm:pt>
    <dgm:pt modelId="{9CC65CBE-FB8E-41F9-9BDC-D363B126D700}" type="pres">
      <dgm:prSet presAssocID="{3737AD75-A786-4805-86A4-E7DB13FEB073}" presName="bkgdShape" presStyleLbl="node1" presStyleIdx="0" presStyleCnt="4"/>
      <dgm:spPr/>
    </dgm:pt>
    <dgm:pt modelId="{DF211D91-2E8D-4B2E-9B40-296E57CD4D1F}" type="pres">
      <dgm:prSet presAssocID="{3737AD75-A786-4805-86A4-E7DB13FEB073}" presName="nodeTx" presStyleLbl="node1" presStyleIdx="0" presStyleCnt="4">
        <dgm:presLayoutVars>
          <dgm:bulletEnabled val="1"/>
        </dgm:presLayoutVars>
      </dgm:prSet>
      <dgm:spPr/>
    </dgm:pt>
    <dgm:pt modelId="{C6F6A15C-BD7C-4574-82F8-C69172897F7E}" type="pres">
      <dgm:prSet presAssocID="{3737AD75-A786-4805-86A4-E7DB13FEB073}" presName="invisiNode" presStyleLbl="node1" presStyleIdx="0" presStyleCnt="4"/>
      <dgm:spPr/>
    </dgm:pt>
    <dgm:pt modelId="{04E28A2E-EE1B-42AA-9108-A36E99237519}" type="pres">
      <dgm:prSet presAssocID="{3737AD75-A786-4805-86A4-E7DB13FEB073}"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03AA27AD-54D0-4BE7-B021-0A30F004F415}" type="pres">
      <dgm:prSet presAssocID="{DF26861A-950A-4A56-9555-954080F7B581}" presName="sibTrans" presStyleLbl="sibTrans2D1" presStyleIdx="0" presStyleCnt="0"/>
      <dgm:spPr/>
    </dgm:pt>
    <dgm:pt modelId="{89CD1F55-1587-41E7-B359-9F7FC86E47CC}" type="pres">
      <dgm:prSet presAssocID="{6D9755BB-4A99-4443-8F95-09EFEFE179FB}" presName="compNode" presStyleCnt="0"/>
      <dgm:spPr/>
    </dgm:pt>
    <dgm:pt modelId="{56263E42-0700-45CF-99D9-DB77781B4E25}" type="pres">
      <dgm:prSet presAssocID="{6D9755BB-4A99-4443-8F95-09EFEFE179FB}" presName="bkgdShape" presStyleLbl="node1" presStyleIdx="1" presStyleCnt="4"/>
      <dgm:spPr/>
    </dgm:pt>
    <dgm:pt modelId="{C0F64A9C-35C0-45C3-B3D6-36F4F1A0E649}" type="pres">
      <dgm:prSet presAssocID="{6D9755BB-4A99-4443-8F95-09EFEFE179FB}" presName="nodeTx" presStyleLbl="node1" presStyleIdx="1" presStyleCnt="4">
        <dgm:presLayoutVars>
          <dgm:bulletEnabled val="1"/>
        </dgm:presLayoutVars>
      </dgm:prSet>
      <dgm:spPr/>
    </dgm:pt>
    <dgm:pt modelId="{74CFC967-5FBB-411A-A25B-CDBDFA4ECAB7}" type="pres">
      <dgm:prSet presAssocID="{6D9755BB-4A99-4443-8F95-09EFEFE179FB}" presName="invisiNode" presStyleLbl="node1" presStyleIdx="1" presStyleCnt="4"/>
      <dgm:spPr/>
    </dgm:pt>
    <dgm:pt modelId="{09C9F28B-37FB-4062-B272-29D6FE5A4BF6}" type="pres">
      <dgm:prSet presAssocID="{6D9755BB-4A99-4443-8F95-09EFEFE179FB}"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6E5335B3-6922-4C74-B82A-7C185BA1A794}" type="pres">
      <dgm:prSet presAssocID="{EE182BAA-BC9C-42FB-B2DE-E36367728292}" presName="sibTrans" presStyleLbl="sibTrans2D1" presStyleIdx="0" presStyleCnt="0"/>
      <dgm:spPr/>
    </dgm:pt>
    <dgm:pt modelId="{073F223B-0211-402A-858F-3F4E9FF7A315}" type="pres">
      <dgm:prSet presAssocID="{86FBF329-C57E-4EB2-A441-A51AA20CF0A3}" presName="compNode" presStyleCnt="0"/>
      <dgm:spPr/>
    </dgm:pt>
    <dgm:pt modelId="{84CD4F7C-17C9-4D61-95B6-2C5242C4AFDA}" type="pres">
      <dgm:prSet presAssocID="{86FBF329-C57E-4EB2-A441-A51AA20CF0A3}" presName="bkgdShape" presStyleLbl="node1" presStyleIdx="2" presStyleCnt="4"/>
      <dgm:spPr/>
    </dgm:pt>
    <dgm:pt modelId="{B864658E-131C-41A6-91A2-06BBF079BF82}" type="pres">
      <dgm:prSet presAssocID="{86FBF329-C57E-4EB2-A441-A51AA20CF0A3}" presName="nodeTx" presStyleLbl="node1" presStyleIdx="2" presStyleCnt="4">
        <dgm:presLayoutVars>
          <dgm:bulletEnabled val="1"/>
        </dgm:presLayoutVars>
      </dgm:prSet>
      <dgm:spPr/>
    </dgm:pt>
    <dgm:pt modelId="{F691193B-21C4-4399-9E9E-B06D0ECB34B0}" type="pres">
      <dgm:prSet presAssocID="{86FBF329-C57E-4EB2-A441-A51AA20CF0A3}" presName="invisiNode" presStyleLbl="node1" presStyleIdx="2" presStyleCnt="4"/>
      <dgm:spPr/>
    </dgm:pt>
    <dgm:pt modelId="{57655F4D-5D96-4A18-8D80-51DB94C69FED}" type="pres">
      <dgm:prSet presAssocID="{86FBF329-C57E-4EB2-A441-A51AA20CF0A3}" presName="imagNode" presStyleLbl="fgImgPlace1" presStyleIdx="2" presStyleCnt="4" custLinFactNeighborX="289" custLinFactNeighborY="-2137"/>
      <dgm:spPr>
        <a:blipFill>
          <a:blip xmlns:r="http://schemas.openxmlformats.org/officeDocument/2006/relationships" r:embed="rId3"/>
          <a:srcRect/>
          <a:stretch>
            <a:fillRect l="-38000" r="-38000"/>
          </a:stretch>
        </a:blipFill>
      </dgm:spPr>
    </dgm:pt>
    <dgm:pt modelId="{CA162994-FE41-416A-952E-8046B5ABB4D5}" type="pres">
      <dgm:prSet presAssocID="{0F1270BE-F65C-472D-879F-175928104526}" presName="sibTrans" presStyleLbl="sibTrans2D1" presStyleIdx="0" presStyleCnt="0"/>
      <dgm:spPr/>
    </dgm:pt>
    <dgm:pt modelId="{356577C0-DFED-44CD-B12C-14873B54BB35}" type="pres">
      <dgm:prSet presAssocID="{8F7BB83C-BB4F-4806-89BA-8941C6CAECEF}" presName="compNode" presStyleCnt="0"/>
      <dgm:spPr/>
    </dgm:pt>
    <dgm:pt modelId="{5BAC7A87-7499-4D8A-A0E4-EA29BA736A95}" type="pres">
      <dgm:prSet presAssocID="{8F7BB83C-BB4F-4806-89BA-8941C6CAECEF}" presName="bkgdShape" presStyleLbl="node1" presStyleIdx="3" presStyleCnt="4" custLinFactNeighborX="37753"/>
      <dgm:spPr/>
    </dgm:pt>
    <dgm:pt modelId="{B9B2E616-7E6B-4C98-80F0-B90B670CB348}" type="pres">
      <dgm:prSet presAssocID="{8F7BB83C-BB4F-4806-89BA-8941C6CAECEF}" presName="nodeTx" presStyleLbl="node1" presStyleIdx="3" presStyleCnt="4">
        <dgm:presLayoutVars>
          <dgm:bulletEnabled val="1"/>
        </dgm:presLayoutVars>
      </dgm:prSet>
      <dgm:spPr/>
    </dgm:pt>
    <dgm:pt modelId="{2D4A4EE7-90C8-4206-8C3E-AB3227FE26D9}" type="pres">
      <dgm:prSet presAssocID="{8F7BB83C-BB4F-4806-89BA-8941C6CAECEF}" presName="invisiNode" presStyleLbl="node1" presStyleIdx="3" presStyleCnt="4"/>
      <dgm:spPr/>
    </dgm:pt>
    <dgm:pt modelId="{1047338D-19EF-4BBE-856D-E2765C005771}" type="pres">
      <dgm:prSet presAssocID="{8F7BB83C-BB4F-4806-89BA-8941C6CAECEF}"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Lst>
  <dgm:cxnLst>
    <dgm:cxn modelId="{4E1E7011-4C96-4417-A7A9-9B4E3EC305D2}" type="presOf" srcId="{DF26861A-950A-4A56-9555-954080F7B581}" destId="{03AA27AD-54D0-4BE7-B021-0A30F004F415}" srcOrd="0" destOrd="0" presId="urn:microsoft.com/office/officeart/2005/8/layout/hList7"/>
    <dgm:cxn modelId="{2CCD0615-AE45-4636-9CC4-AEB3A7E35B91}" type="presOf" srcId="{86FBF329-C57E-4EB2-A441-A51AA20CF0A3}" destId="{B864658E-131C-41A6-91A2-06BBF079BF82}" srcOrd="1" destOrd="0" presId="urn:microsoft.com/office/officeart/2005/8/layout/hList7"/>
    <dgm:cxn modelId="{3A03991C-CF48-4BC7-B833-BBEC46CDC34A}" type="presOf" srcId="{86FBF329-C57E-4EB2-A441-A51AA20CF0A3}" destId="{84CD4F7C-17C9-4D61-95B6-2C5242C4AFDA}" srcOrd="0" destOrd="0" presId="urn:microsoft.com/office/officeart/2005/8/layout/hList7"/>
    <dgm:cxn modelId="{4D1F5A1F-B141-4532-9E46-362149C1258C}" srcId="{09B86111-D031-4220-9E93-ED6ACFB3006B}" destId="{8F7BB83C-BB4F-4806-89BA-8941C6CAECEF}" srcOrd="3" destOrd="0" parTransId="{12EF20BA-8CED-41E3-A25C-9DA8641F8B11}" sibTransId="{A1556EBC-A8BF-4936-8D50-2909FA7F8D8E}"/>
    <dgm:cxn modelId="{AAA6D226-CBA5-429A-BDFC-6C6C07429104}" type="presOf" srcId="{EE182BAA-BC9C-42FB-B2DE-E36367728292}" destId="{6E5335B3-6922-4C74-B82A-7C185BA1A794}" srcOrd="0" destOrd="0" presId="urn:microsoft.com/office/officeart/2005/8/layout/hList7"/>
    <dgm:cxn modelId="{EC93E540-4F29-4619-8383-288D7B6C3844}" type="presOf" srcId="{3737AD75-A786-4805-86A4-E7DB13FEB073}" destId="{9CC65CBE-FB8E-41F9-9BDC-D363B126D700}" srcOrd="0" destOrd="0" presId="urn:microsoft.com/office/officeart/2005/8/layout/hList7"/>
    <dgm:cxn modelId="{6BAC0E67-8BB3-4A63-91CC-9DD856A3BED8}" type="presOf" srcId="{6D9755BB-4A99-4443-8F95-09EFEFE179FB}" destId="{C0F64A9C-35C0-45C3-B3D6-36F4F1A0E649}" srcOrd="1" destOrd="0" presId="urn:microsoft.com/office/officeart/2005/8/layout/hList7"/>
    <dgm:cxn modelId="{4EF05A6A-66B4-4804-B4EB-0D095DFE70FB}" type="presOf" srcId="{0F1270BE-F65C-472D-879F-175928104526}" destId="{CA162994-FE41-416A-952E-8046B5ABB4D5}" srcOrd="0" destOrd="0" presId="urn:microsoft.com/office/officeart/2005/8/layout/hList7"/>
    <dgm:cxn modelId="{C5981570-BE2F-4909-81DE-1BF798E10B19}" srcId="{09B86111-D031-4220-9E93-ED6ACFB3006B}" destId="{86FBF329-C57E-4EB2-A441-A51AA20CF0A3}" srcOrd="2" destOrd="0" parTransId="{D3101ED7-F96B-42DC-9341-CA2FAA3EEB80}" sibTransId="{0F1270BE-F65C-472D-879F-175928104526}"/>
    <dgm:cxn modelId="{DB1AD277-DA06-4CCC-A256-BDD5E19BC4E0}" type="presOf" srcId="{09B86111-D031-4220-9E93-ED6ACFB3006B}" destId="{2BF355D2-8F75-4ED7-B5DD-DCD1995650C4}" srcOrd="0" destOrd="0" presId="urn:microsoft.com/office/officeart/2005/8/layout/hList7"/>
    <dgm:cxn modelId="{5F60B579-0FBE-41FA-9BDA-7D050AB5D5F1}" srcId="{09B86111-D031-4220-9E93-ED6ACFB3006B}" destId="{3737AD75-A786-4805-86A4-E7DB13FEB073}" srcOrd="0" destOrd="0" parTransId="{A864AED4-1813-45AB-A7AB-763179E1DDE3}" sibTransId="{DF26861A-950A-4A56-9555-954080F7B581}"/>
    <dgm:cxn modelId="{B533C085-5F68-4998-8F58-9C46973914C2}" type="presOf" srcId="{8F7BB83C-BB4F-4806-89BA-8941C6CAECEF}" destId="{B9B2E616-7E6B-4C98-80F0-B90B670CB348}" srcOrd="1" destOrd="0" presId="urn:microsoft.com/office/officeart/2005/8/layout/hList7"/>
    <dgm:cxn modelId="{955A3187-163F-41AF-B971-A445D7390B4E}" type="presOf" srcId="{6D9755BB-4A99-4443-8F95-09EFEFE179FB}" destId="{56263E42-0700-45CF-99D9-DB77781B4E25}" srcOrd="0" destOrd="0" presId="urn:microsoft.com/office/officeart/2005/8/layout/hList7"/>
    <dgm:cxn modelId="{250FE68F-B359-448D-A5EC-9888477B201D}" srcId="{09B86111-D031-4220-9E93-ED6ACFB3006B}" destId="{6D9755BB-4A99-4443-8F95-09EFEFE179FB}" srcOrd="1" destOrd="0" parTransId="{30E0A047-515E-4451-9829-1D3F708503B6}" sibTransId="{EE182BAA-BC9C-42FB-B2DE-E36367728292}"/>
    <dgm:cxn modelId="{93075AA9-6924-4987-ABA0-10714F886A9D}" type="presOf" srcId="{3737AD75-A786-4805-86A4-E7DB13FEB073}" destId="{DF211D91-2E8D-4B2E-9B40-296E57CD4D1F}" srcOrd="1" destOrd="0" presId="urn:microsoft.com/office/officeart/2005/8/layout/hList7"/>
    <dgm:cxn modelId="{D65724D1-8F89-4B6F-8D4E-1E6E49DC5CF6}" type="presOf" srcId="{8F7BB83C-BB4F-4806-89BA-8941C6CAECEF}" destId="{5BAC7A87-7499-4D8A-A0E4-EA29BA736A95}" srcOrd="0" destOrd="0" presId="urn:microsoft.com/office/officeart/2005/8/layout/hList7"/>
    <dgm:cxn modelId="{EE5CD22D-982A-4B32-9E00-EFF9C26C991B}" type="presParOf" srcId="{2BF355D2-8F75-4ED7-B5DD-DCD1995650C4}" destId="{6BD5BA76-6CE5-4476-886E-0425BFD18F8E}" srcOrd="0" destOrd="0" presId="urn:microsoft.com/office/officeart/2005/8/layout/hList7"/>
    <dgm:cxn modelId="{1C9F90C7-1F63-43B4-A1C4-634E5CB36A5D}" type="presParOf" srcId="{2BF355D2-8F75-4ED7-B5DD-DCD1995650C4}" destId="{00FDDCC4-F26B-44DC-88E0-11212B941C15}" srcOrd="1" destOrd="0" presId="urn:microsoft.com/office/officeart/2005/8/layout/hList7"/>
    <dgm:cxn modelId="{A5D03D3C-EEBB-4ADC-9890-9A257719AB17}" type="presParOf" srcId="{00FDDCC4-F26B-44DC-88E0-11212B941C15}" destId="{F4979D12-036A-4BF3-9FFC-2F2464B79979}" srcOrd="0" destOrd="0" presId="urn:microsoft.com/office/officeart/2005/8/layout/hList7"/>
    <dgm:cxn modelId="{8B40427B-B6E1-40E4-B90D-7EBD42730D4C}" type="presParOf" srcId="{F4979D12-036A-4BF3-9FFC-2F2464B79979}" destId="{9CC65CBE-FB8E-41F9-9BDC-D363B126D700}" srcOrd="0" destOrd="0" presId="urn:microsoft.com/office/officeart/2005/8/layout/hList7"/>
    <dgm:cxn modelId="{FD75174A-D9ED-49EF-A47B-0902CA82A847}" type="presParOf" srcId="{F4979D12-036A-4BF3-9FFC-2F2464B79979}" destId="{DF211D91-2E8D-4B2E-9B40-296E57CD4D1F}" srcOrd="1" destOrd="0" presId="urn:microsoft.com/office/officeart/2005/8/layout/hList7"/>
    <dgm:cxn modelId="{C6420D5D-F02C-46C3-80D2-BBC09BF10724}" type="presParOf" srcId="{F4979D12-036A-4BF3-9FFC-2F2464B79979}" destId="{C6F6A15C-BD7C-4574-82F8-C69172897F7E}" srcOrd="2" destOrd="0" presId="urn:microsoft.com/office/officeart/2005/8/layout/hList7"/>
    <dgm:cxn modelId="{51EEDF17-D69D-4A1A-9CB0-2CF96061421F}" type="presParOf" srcId="{F4979D12-036A-4BF3-9FFC-2F2464B79979}" destId="{04E28A2E-EE1B-42AA-9108-A36E99237519}" srcOrd="3" destOrd="0" presId="urn:microsoft.com/office/officeart/2005/8/layout/hList7"/>
    <dgm:cxn modelId="{7E0DCD69-FE38-48CC-934E-CE13EB9520B8}" type="presParOf" srcId="{00FDDCC4-F26B-44DC-88E0-11212B941C15}" destId="{03AA27AD-54D0-4BE7-B021-0A30F004F415}" srcOrd="1" destOrd="0" presId="urn:microsoft.com/office/officeart/2005/8/layout/hList7"/>
    <dgm:cxn modelId="{0275AC6F-0BEB-440F-BDB1-174D40676795}" type="presParOf" srcId="{00FDDCC4-F26B-44DC-88E0-11212B941C15}" destId="{89CD1F55-1587-41E7-B359-9F7FC86E47CC}" srcOrd="2" destOrd="0" presId="urn:microsoft.com/office/officeart/2005/8/layout/hList7"/>
    <dgm:cxn modelId="{E5E2D772-3A57-4055-A1CD-D4EADEC434E7}" type="presParOf" srcId="{89CD1F55-1587-41E7-B359-9F7FC86E47CC}" destId="{56263E42-0700-45CF-99D9-DB77781B4E25}" srcOrd="0" destOrd="0" presId="urn:microsoft.com/office/officeart/2005/8/layout/hList7"/>
    <dgm:cxn modelId="{6963ECEE-6DC9-4ACC-AFF1-E1610639998A}" type="presParOf" srcId="{89CD1F55-1587-41E7-B359-9F7FC86E47CC}" destId="{C0F64A9C-35C0-45C3-B3D6-36F4F1A0E649}" srcOrd="1" destOrd="0" presId="urn:microsoft.com/office/officeart/2005/8/layout/hList7"/>
    <dgm:cxn modelId="{9ED09AE3-38A0-4BCB-BEAA-320B3BE9CB0F}" type="presParOf" srcId="{89CD1F55-1587-41E7-B359-9F7FC86E47CC}" destId="{74CFC967-5FBB-411A-A25B-CDBDFA4ECAB7}" srcOrd="2" destOrd="0" presId="urn:microsoft.com/office/officeart/2005/8/layout/hList7"/>
    <dgm:cxn modelId="{99EB89DD-9241-48D1-BE9A-B39C67D44F6F}" type="presParOf" srcId="{89CD1F55-1587-41E7-B359-9F7FC86E47CC}" destId="{09C9F28B-37FB-4062-B272-29D6FE5A4BF6}" srcOrd="3" destOrd="0" presId="urn:microsoft.com/office/officeart/2005/8/layout/hList7"/>
    <dgm:cxn modelId="{16A3D25F-A605-480A-9A2F-4674ACEAA426}" type="presParOf" srcId="{00FDDCC4-F26B-44DC-88E0-11212B941C15}" destId="{6E5335B3-6922-4C74-B82A-7C185BA1A794}" srcOrd="3" destOrd="0" presId="urn:microsoft.com/office/officeart/2005/8/layout/hList7"/>
    <dgm:cxn modelId="{E0F13E57-C8A2-45F1-AFFA-568B44BD4A33}" type="presParOf" srcId="{00FDDCC4-F26B-44DC-88E0-11212B941C15}" destId="{073F223B-0211-402A-858F-3F4E9FF7A315}" srcOrd="4" destOrd="0" presId="urn:microsoft.com/office/officeart/2005/8/layout/hList7"/>
    <dgm:cxn modelId="{10FD9485-B9DB-4431-993B-AD58B0C037E2}" type="presParOf" srcId="{073F223B-0211-402A-858F-3F4E9FF7A315}" destId="{84CD4F7C-17C9-4D61-95B6-2C5242C4AFDA}" srcOrd="0" destOrd="0" presId="urn:microsoft.com/office/officeart/2005/8/layout/hList7"/>
    <dgm:cxn modelId="{AE68AD88-EC0D-4702-8B3D-12295B9213FF}" type="presParOf" srcId="{073F223B-0211-402A-858F-3F4E9FF7A315}" destId="{B864658E-131C-41A6-91A2-06BBF079BF82}" srcOrd="1" destOrd="0" presId="urn:microsoft.com/office/officeart/2005/8/layout/hList7"/>
    <dgm:cxn modelId="{C33F6C2A-5858-42E9-A2C1-171FEA883B38}" type="presParOf" srcId="{073F223B-0211-402A-858F-3F4E9FF7A315}" destId="{F691193B-21C4-4399-9E9E-B06D0ECB34B0}" srcOrd="2" destOrd="0" presId="urn:microsoft.com/office/officeart/2005/8/layout/hList7"/>
    <dgm:cxn modelId="{DFB0F6F6-0ECA-431E-ADAD-42805889C469}" type="presParOf" srcId="{073F223B-0211-402A-858F-3F4E9FF7A315}" destId="{57655F4D-5D96-4A18-8D80-51DB94C69FED}" srcOrd="3" destOrd="0" presId="urn:microsoft.com/office/officeart/2005/8/layout/hList7"/>
    <dgm:cxn modelId="{434657EF-FFA8-41CC-A7B7-65D91CCD4232}" type="presParOf" srcId="{00FDDCC4-F26B-44DC-88E0-11212B941C15}" destId="{CA162994-FE41-416A-952E-8046B5ABB4D5}" srcOrd="5" destOrd="0" presId="urn:microsoft.com/office/officeart/2005/8/layout/hList7"/>
    <dgm:cxn modelId="{48C3E3FB-1A35-4A89-AC71-4BC1EE56A25B}" type="presParOf" srcId="{00FDDCC4-F26B-44DC-88E0-11212B941C15}" destId="{356577C0-DFED-44CD-B12C-14873B54BB35}" srcOrd="6" destOrd="0" presId="urn:microsoft.com/office/officeart/2005/8/layout/hList7"/>
    <dgm:cxn modelId="{CCD828F8-55B3-4684-910F-E194A7400612}" type="presParOf" srcId="{356577C0-DFED-44CD-B12C-14873B54BB35}" destId="{5BAC7A87-7499-4D8A-A0E4-EA29BA736A95}" srcOrd="0" destOrd="0" presId="urn:microsoft.com/office/officeart/2005/8/layout/hList7"/>
    <dgm:cxn modelId="{BE72E31C-1DE0-4AC8-9CBE-4122EEFDDB7B}" type="presParOf" srcId="{356577C0-DFED-44CD-B12C-14873B54BB35}" destId="{B9B2E616-7E6B-4C98-80F0-B90B670CB348}" srcOrd="1" destOrd="0" presId="urn:microsoft.com/office/officeart/2005/8/layout/hList7"/>
    <dgm:cxn modelId="{DDA606F5-CB19-45AF-9DA5-2A96F788F114}" type="presParOf" srcId="{356577C0-DFED-44CD-B12C-14873B54BB35}" destId="{2D4A4EE7-90C8-4206-8C3E-AB3227FE26D9}" srcOrd="2" destOrd="0" presId="urn:microsoft.com/office/officeart/2005/8/layout/hList7"/>
    <dgm:cxn modelId="{89AA2CF1-5668-4F49-9E9A-9F7433FDC8B0}" type="presParOf" srcId="{356577C0-DFED-44CD-B12C-14873B54BB35}" destId="{1047338D-19EF-4BBE-856D-E2765C00577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F9B24-2E11-4578-8748-F008C576F17A}" type="doc">
      <dgm:prSet loTypeId="urn:microsoft.com/office/officeart/2005/8/layout/vList6" loCatId="list" qsTypeId="urn:microsoft.com/office/officeart/2005/8/quickstyle/simple3" qsCatId="simple" csTypeId="urn:microsoft.com/office/officeart/2005/8/colors/colorful2" csCatId="colorful" phldr="1"/>
      <dgm:spPr/>
      <dgm:t>
        <a:bodyPr/>
        <a:lstStyle/>
        <a:p>
          <a:endParaRPr lang="en-US"/>
        </a:p>
      </dgm:t>
    </dgm:pt>
    <dgm:pt modelId="{4F1D1E23-B6F0-4E4E-B4F5-C8C5741ABC2D}">
      <dgm:prSet phldrT="[Text]" custT="1"/>
      <dgm:spPr/>
      <dgm:t>
        <a:bodyPr/>
        <a:lstStyle/>
        <a:p>
          <a:r>
            <a:rPr lang="en-US" sz="4000" dirty="0"/>
            <a:t>Trauma-Informed Care</a:t>
          </a:r>
        </a:p>
      </dgm:t>
    </dgm:pt>
    <dgm:pt modelId="{F6B58E50-70B6-4720-A465-BE676DCC5BD1}" type="parTrans" cxnId="{BCED5F1C-1FB4-4564-8EE0-6102E918D87D}">
      <dgm:prSet/>
      <dgm:spPr/>
      <dgm:t>
        <a:bodyPr/>
        <a:lstStyle/>
        <a:p>
          <a:endParaRPr lang="en-US"/>
        </a:p>
      </dgm:t>
    </dgm:pt>
    <dgm:pt modelId="{96C09D75-CE9A-4F2F-B4A0-185D612F60A3}" type="sibTrans" cxnId="{BCED5F1C-1FB4-4564-8EE0-6102E918D87D}">
      <dgm:prSet/>
      <dgm:spPr/>
      <dgm:t>
        <a:bodyPr/>
        <a:lstStyle/>
        <a:p>
          <a:endParaRPr lang="en-US"/>
        </a:p>
      </dgm:t>
    </dgm:pt>
    <dgm:pt modelId="{3A67065A-147F-445D-9A21-1988BE93C169}">
      <dgm:prSet phldrT="[Text]"/>
      <dgm:spPr/>
      <dgm:t>
        <a:bodyPr/>
        <a:lstStyle/>
        <a:p>
          <a:r>
            <a:rPr lang="en-US" dirty="0"/>
            <a:t>Strengths-based service delivery</a:t>
          </a:r>
        </a:p>
      </dgm:t>
    </dgm:pt>
    <dgm:pt modelId="{7C77301C-CDB5-4350-867B-72F08404D435}" type="parTrans" cxnId="{25A32CE9-B61A-4FE6-8FE9-4C85CE9BFA83}">
      <dgm:prSet/>
      <dgm:spPr/>
      <dgm:t>
        <a:bodyPr/>
        <a:lstStyle/>
        <a:p>
          <a:endParaRPr lang="en-US"/>
        </a:p>
      </dgm:t>
    </dgm:pt>
    <dgm:pt modelId="{B922AC3A-5B95-4142-AAE2-C63E7F100159}" type="sibTrans" cxnId="{25A32CE9-B61A-4FE6-8FE9-4C85CE9BFA83}">
      <dgm:prSet/>
      <dgm:spPr/>
      <dgm:t>
        <a:bodyPr/>
        <a:lstStyle/>
        <a:p>
          <a:endParaRPr lang="en-US"/>
        </a:p>
      </dgm:t>
    </dgm:pt>
    <dgm:pt modelId="{1921782B-C7D2-4192-B9CE-3000718FDA4F}">
      <dgm:prSet phldrT="[Text]" custT="1"/>
      <dgm:spPr/>
      <dgm:t>
        <a:bodyPr/>
        <a:lstStyle/>
        <a:p>
          <a:r>
            <a:rPr lang="en-US" sz="4000" dirty="0"/>
            <a:t>Trauma-Specific Intervention</a:t>
          </a:r>
        </a:p>
      </dgm:t>
    </dgm:pt>
    <dgm:pt modelId="{4484C4BC-BED0-49E4-A9FC-6AD3F9865F06}" type="parTrans" cxnId="{55FB1E8C-D035-4350-840E-9BD1C5B693E2}">
      <dgm:prSet/>
      <dgm:spPr/>
      <dgm:t>
        <a:bodyPr/>
        <a:lstStyle/>
        <a:p>
          <a:endParaRPr lang="en-US"/>
        </a:p>
      </dgm:t>
    </dgm:pt>
    <dgm:pt modelId="{BF04E50D-0405-4331-B507-C605FD93EA83}" type="sibTrans" cxnId="{55FB1E8C-D035-4350-840E-9BD1C5B693E2}">
      <dgm:prSet/>
      <dgm:spPr/>
      <dgm:t>
        <a:bodyPr/>
        <a:lstStyle/>
        <a:p>
          <a:endParaRPr lang="en-US"/>
        </a:p>
      </dgm:t>
    </dgm:pt>
    <dgm:pt modelId="{72A6F0C9-95DA-41F3-ACE1-7A6255EC95FD}">
      <dgm:prSet phldrT="[Text]"/>
      <dgm:spPr/>
      <dgm:t>
        <a:bodyPr/>
        <a:lstStyle/>
        <a:p>
          <a:r>
            <a:rPr lang="en-US" dirty="0"/>
            <a:t>Evidence-based and promising prevention, intervention or treatment services that address traumatic stress as well as any co-occurring disorders</a:t>
          </a:r>
        </a:p>
      </dgm:t>
    </dgm:pt>
    <dgm:pt modelId="{F7351056-2265-4664-A0BB-EE70CCA9EA02}" type="parTrans" cxnId="{37E631BA-2871-4222-91AB-432DA77BC1FE}">
      <dgm:prSet/>
      <dgm:spPr/>
      <dgm:t>
        <a:bodyPr/>
        <a:lstStyle/>
        <a:p>
          <a:endParaRPr lang="en-US"/>
        </a:p>
      </dgm:t>
    </dgm:pt>
    <dgm:pt modelId="{972770B4-7AA4-4077-9075-CB50C20F58A2}" type="sibTrans" cxnId="{37E631BA-2871-4222-91AB-432DA77BC1FE}">
      <dgm:prSet/>
      <dgm:spPr/>
      <dgm:t>
        <a:bodyPr/>
        <a:lstStyle/>
        <a:p>
          <a:endParaRPr lang="en-US"/>
        </a:p>
      </dgm:t>
    </dgm:pt>
    <dgm:pt modelId="{6E58A0AB-B42D-4E5F-B66F-5391098BF67F}" type="pres">
      <dgm:prSet presAssocID="{FD6F9B24-2E11-4578-8748-F008C576F17A}" presName="Name0" presStyleCnt="0">
        <dgm:presLayoutVars>
          <dgm:dir/>
          <dgm:animLvl val="lvl"/>
          <dgm:resizeHandles/>
        </dgm:presLayoutVars>
      </dgm:prSet>
      <dgm:spPr/>
    </dgm:pt>
    <dgm:pt modelId="{76A3F8EE-E595-4EDA-A0B2-B3229D344372}" type="pres">
      <dgm:prSet presAssocID="{4F1D1E23-B6F0-4E4E-B4F5-C8C5741ABC2D}" presName="linNode" presStyleCnt="0"/>
      <dgm:spPr/>
    </dgm:pt>
    <dgm:pt modelId="{6F7392A4-C372-4F4E-BCDE-0AD84A0B2358}" type="pres">
      <dgm:prSet presAssocID="{4F1D1E23-B6F0-4E4E-B4F5-C8C5741ABC2D}" presName="parentShp" presStyleLbl="node1" presStyleIdx="0" presStyleCnt="2">
        <dgm:presLayoutVars>
          <dgm:bulletEnabled val="1"/>
        </dgm:presLayoutVars>
      </dgm:prSet>
      <dgm:spPr/>
    </dgm:pt>
    <dgm:pt modelId="{F71D63AA-38DB-482D-9A13-1063075E9073}" type="pres">
      <dgm:prSet presAssocID="{4F1D1E23-B6F0-4E4E-B4F5-C8C5741ABC2D}" presName="childShp" presStyleLbl="bgAccFollowNode1" presStyleIdx="0" presStyleCnt="2">
        <dgm:presLayoutVars>
          <dgm:bulletEnabled val="1"/>
        </dgm:presLayoutVars>
      </dgm:prSet>
      <dgm:spPr/>
    </dgm:pt>
    <dgm:pt modelId="{000589CF-087F-4CF0-B61F-41CD9044F84F}" type="pres">
      <dgm:prSet presAssocID="{96C09D75-CE9A-4F2F-B4A0-185D612F60A3}" presName="spacing" presStyleCnt="0"/>
      <dgm:spPr/>
    </dgm:pt>
    <dgm:pt modelId="{3C8A9EFB-2A17-43B0-9C4B-CB8469FE58AB}" type="pres">
      <dgm:prSet presAssocID="{1921782B-C7D2-4192-B9CE-3000718FDA4F}" presName="linNode" presStyleCnt="0"/>
      <dgm:spPr/>
    </dgm:pt>
    <dgm:pt modelId="{D71DA3A5-00DB-454F-8406-61BBA7A2507F}" type="pres">
      <dgm:prSet presAssocID="{1921782B-C7D2-4192-B9CE-3000718FDA4F}" presName="parentShp" presStyleLbl="node1" presStyleIdx="1" presStyleCnt="2">
        <dgm:presLayoutVars>
          <dgm:bulletEnabled val="1"/>
        </dgm:presLayoutVars>
      </dgm:prSet>
      <dgm:spPr/>
    </dgm:pt>
    <dgm:pt modelId="{45BAA7B9-CB66-4C2F-B320-B018F35FA258}" type="pres">
      <dgm:prSet presAssocID="{1921782B-C7D2-4192-B9CE-3000718FDA4F}" presName="childShp" presStyleLbl="bgAccFollowNode1" presStyleIdx="1" presStyleCnt="2">
        <dgm:presLayoutVars>
          <dgm:bulletEnabled val="1"/>
        </dgm:presLayoutVars>
      </dgm:prSet>
      <dgm:spPr/>
    </dgm:pt>
  </dgm:ptLst>
  <dgm:cxnLst>
    <dgm:cxn modelId="{BCED5F1C-1FB4-4564-8EE0-6102E918D87D}" srcId="{FD6F9B24-2E11-4578-8748-F008C576F17A}" destId="{4F1D1E23-B6F0-4E4E-B4F5-C8C5741ABC2D}" srcOrd="0" destOrd="0" parTransId="{F6B58E50-70B6-4720-A465-BE676DCC5BD1}" sibTransId="{96C09D75-CE9A-4F2F-B4A0-185D612F60A3}"/>
    <dgm:cxn modelId="{6EBB595C-EF0B-4A66-8F15-07F5094E0348}" type="presOf" srcId="{4F1D1E23-B6F0-4E4E-B4F5-C8C5741ABC2D}" destId="{6F7392A4-C372-4F4E-BCDE-0AD84A0B2358}" srcOrd="0" destOrd="0" presId="urn:microsoft.com/office/officeart/2005/8/layout/vList6"/>
    <dgm:cxn modelId="{23DE4F83-25BB-47B7-A0A1-C2C9C485701B}" type="presOf" srcId="{72A6F0C9-95DA-41F3-ACE1-7A6255EC95FD}" destId="{45BAA7B9-CB66-4C2F-B320-B018F35FA258}" srcOrd="0" destOrd="0" presId="urn:microsoft.com/office/officeart/2005/8/layout/vList6"/>
    <dgm:cxn modelId="{55FB1E8C-D035-4350-840E-9BD1C5B693E2}" srcId="{FD6F9B24-2E11-4578-8748-F008C576F17A}" destId="{1921782B-C7D2-4192-B9CE-3000718FDA4F}" srcOrd="1" destOrd="0" parTransId="{4484C4BC-BED0-49E4-A9FC-6AD3F9865F06}" sibTransId="{BF04E50D-0405-4331-B507-C605FD93EA83}"/>
    <dgm:cxn modelId="{2EED18A5-2F38-4889-948D-CE3A9510D161}" type="presOf" srcId="{FD6F9B24-2E11-4578-8748-F008C576F17A}" destId="{6E58A0AB-B42D-4E5F-B66F-5391098BF67F}" srcOrd="0" destOrd="0" presId="urn:microsoft.com/office/officeart/2005/8/layout/vList6"/>
    <dgm:cxn modelId="{F0235FA7-0B27-4CC9-87F6-9D7BA57F864A}" type="presOf" srcId="{1921782B-C7D2-4192-B9CE-3000718FDA4F}" destId="{D71DA3A5-00DB-454F-8406-61BBA7A2507F}" srcOrd="0" destOrd="0" presId="urn:microsoft.com/office/officeart/2005/8/layout/vList6"/>
    <dgm:cxn modelId="{37E631BA-2871-4222-91AB-432DA77BC1FE}" srcId="{1921782B-C7D2-4192-B9CE-3000718FDA4F}" destId="{72A6F0C9-95DA-41F3-ACE1-7A6255EC95FD}" srcOrd="0" destOrd="0" parTransId="{F7351056-2265-4664-A0BB-EE70CCA9EA02}" sibTransId="{972770B4-7AA4-4077-9075-CB50C20F58A2}"/>
    <dgm:cxn modelId="{25A32CE9-B61A-4FE6-8FE9-4C85CE9BFA83}" srcId="{4F1D1E23-B6F0-4E4E-B4F5-C8C5741ABC2D}" destId="{3A67065A-147F-445D-9A21-1988BE93C169}" srcOrd="0" destOrd="0" parTransId="{7C77301C-CDB5-4350-867B-72F08404D435}" sibTransId="{B922AC3A-5B95-4142-AAE2-C63E7F100159}"/>
    <dgm:cxn modelId="{19BDABED-C3A6-4B9A-B6EB-9E0BE047AF44}" type="presOf" srcId="{3A67065A-147F-445D-9A21-1988BE93C169}" destId="{F71D63AA-38DB-482D-9A13-1063075E9073}" srcOrd="0" destOrd="0" presId="urn:microsoft.com/office/officeart/2005/8/layout/vList6"/>
    <dgm:cxn modelId="{3D67E2AA-03C5-4547-874D-C0D3346A2448}" type="presParOf" srcId="{6E58A0AB-B42D-4E5F-B66F-5391098BF67F}" destId="{76A3F8EE-E595-4EDA-A0B2-B3229D344372}" srcOrd="0" destOrd="0" presId="urn:microsoft.com/office/officeart/2005/8/layout/vList6"/>
    <dgm:cxn modelId="{5B223DCC-F929-49CC-AB0C-55175CB285B7}" type="presParOf" srcId="{76A3F8EE-E595-4EDA-A0B2-B3229D344372}" destId="{6F7392A4-C372-4F4E-BCDE-0AD84A0B2358}" srcOrd="0" destOrd="0" presId="urn:microsoft.com/office/officeart/2005/8/layout/vList6"/>
    <dgm:cxn modelId="{73CD96E0-DB1D-4E07-ADD4-21DE214BA610}" type="presParOf" srcId="{76A3F8EE-E595-4EDA-A0B2-B3229D344372}" destId="{F71D63AA-38DB-482D-9A13-1063075E9073}" srcOrd="1" destOrd="0" presId="urn:microsoft.com/office/officeart/2005/8/layout/vList6"/>
    <dgm:cxn modelId="{078EEE0E-8E90-4789-A48D-25939BB853A4}" type="presParOf" srcId="{6E58A0AB-B42D-4E5F-B66F-5391098BF67F}" destId="{000589CF-087F-4CF0-B61F-41CD9044F84F}" srcOrd="1" destOrd="0" presId="urn:microsoft.com/office/officeart/2005/8/layout/vList6"/>
    <dgm:cxn modelId="{73F828F2-C0F6-4946-B81C-16C8D92712CC}" type="presParOf" srcId="{6E58A0AB-B42D-4E5F-B66F-5391098BF67F}" destId="{3C8A9EFB-2A17-43B0-9C4B-CB8469FE58AB}" srcOrd="2" destOrd="0" presId="urn:microsoft.com/office/officeart/2005/8/layout/vList6"/>
    <dgm:cxn modelId="{DC93F1E4-FE70-4268-AEE8-94148221982E}" type="presParOf" srcId="{3C8A9EFB-2A17-43B0-9C4B-CB8469FE58AB}" destId="{D71DA3A5-00DB-454F-8406-61BBA7A2507F}" srcOrd="0" destOrd="0" presId="urn:microsoft.com/office/officeart/2005/8/layout/vList6"/>
    <dgm:cxn modelId="{71E76119-BE00-4910-A363-B842E20183A4}" type="presParOf" srcId="{3C8A9EFB-2A17-43B0-9C4B-CB8469FE58AB}" destId="{45BAA7B9-CB66-4C2F-B320-B018F35FA25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458D6A-F22C-4A4A-A101-D0463D95A1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FA3273F-D1ED-4DFD-96F8-564E3C969710}">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b="1" dirty="0"/>
            <a:t>Safe, calm, and secure environment with supportive care</a:t>
          </a:r>
        </a:p>
      </dgm:t>
    </dgm:pt>
    <dgm:pt modelId="{F9053696-1F03-49C2-8EFB-A54C26515FC1}" type="parTrans" cxnId="{537CDB6C-3CA4-4D80-BB6E-4B8F90548EF4}">
      <dgm:prSet/>
      <dgm:spPr/>
      <dgm:t>
        <a:bodyPr/>
        <a:lstStyle/>
        <a:p>
          <a:endParaRPr lang="en-US"/>
        </a:p>
      </dgm:t>
    </dgm:pt>
    <dgm:pt modelId="{9879A5A0-1871-41C9-ACD3-FFABA6D00CFB}" type="sibTrans" cxnId="{537CDB6C-3CA4-4D80-BB6E-4B8F90548EF4}">
      <dgm:prSet/>
      <dgm:spPr/>
      <dgm:t>
        <a:bodyPr/>
        <a:lstStyle/>
        <a:p>
          <a:endParaRPr lang="en-US"/>
        </a:p>
      </dgm:t>
    </dgm:pt>
    <dgm:pt modelId="{919FBF49-9F0C-4DC8-B824-F7ADD78F1832}">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b="1" dirty="0">
              <a:solidFill>
                <a:schemeClr val="tx1"/>
              </a:solidFill>
            </a:rPr>
            <a:t>System-wide understanding of trauma prevalence, impact, and trauma-informed care</a:t>
          </a:r>
          <a:endParaRPr lang="en-US" sz="2400" b="1" dirty="0"/>
        </a:p>
      </dgm:t>
    </dgm:pt>
    <dgm:pt modelId="{C4E66D07-47F5-44AB-90E2-FB0B7F7F1B97}" type="parTrans" cxnId="{3E8BE76A-0DB0-4F0A-80BA-AF342638F9EF}">
      <dgm:prSet/>
      <dgm:spPr/>
      <dgm:t>
        <a:bodyPr/>
        <a:lstStyle/>
        <a:p>
          <a:endParaRPr lang="en-US"/>
        </a:p>
      </dgm:t>
    </dgm:pt>
    <dgm:pt modelId="{A9251029-2694-4938-8829-B84EF7FF669C}" type="sibTrans" cxnId="{3E8BE76A-0DB0-4F0A-80BA-AF342638F9EF}">
      <dgm:prSet/>
      <dgm:spPr/>
      <dgm:t>
        <a:bodyPr/>
        <a:lstStyle/>
        <a:p>
          <a:endParaRPr lang="en-US"/>
        </a:p>
      </dgm:t>
    </dgm:pt>
    <dgm:pt modelId="{B0C05002-A84E-4C6B-A176-E297E2793AA1}">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b="1" dirty="0"/>
            <a:t>Consumer voice, choice and advocacy</a:t>
          </a:r>
        </a:p>
      </dgm:t>
    </dgm:pt>
    <dgm:pt modelId="{F0D5A1B7-9638-4D86-877A-4DC262B61C4E}" type="parTrans" cxnId="{D4D70388-98E5-4DA8-A32F-0561F9FE8468}">
      <dgm:prSet/>
      <dgm:spPr/>
      <dgm:t>
        <a:bodyPr/>
        <a:lstStyle/>
        <a:p>
          <a:endParaRPr lang="en-US"/>
        </a:p>
      </dgm:t>
    </dgm:pt>
    <dgm:pt modelId="{74B5942E-7AB6-44B8-9DEC-9F997260A8DF}" type="sibTrans" cxnId="{D4D70388-98E5-4DA8-A32F-0561F9FE8468}">
      <dgm:prSet/>
      <dgm:spPr/>
      <dgm:t>
        <a:bodyPr/>
        <a:lstStyle/>
        <a:p>
          <a:endParaRPr lang="en-US"/>
        </a:p>
      </dgm:t>
    </dgm:pt>
    <dgm:pt modelId="{A968176C-6B46-4633-946A-FCCDB7BDD215}">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b="1" dirty="0"/>
            <a:t>Recovery-oriented, consumer-driven, trauma-specific services </a:t>
          </a:r>
        </a:p>
      </dgm:t>
    </dgm:pt>
    <dgm:pt modelId="{F1214CA8-0EE4-42FF-8C32-18EEECF04083}" type="parTrans" cxnId="{1ACE3F6D-8DE0-4026-9E49-6D8394E4260E}">
      <dgm:prSet/>
      <dgm:spPr/>
      <dgm:t>
        <a:bodyPr/>
        <a:lstStyle/>
        <a:p>
          <a:endParaRPr lang="en-US"/>
        </a:p>
      </dgm:t>
    </dgm:pt>
    <dgm:pt modelId="{545086D2-FD01-432D-B3B1-4CC2C4828FEA}" type="sibTrans" cxnId="{1ACE3F6D-8DE0-4026-9E49-6D8394E4260E}">
      <dgm:prSet/>
      <dgm:spPr/>
      <dgm:t>
        <a:bodyPr/>
        <a:lstStyle/>
        <a:p>
          <a:endParaRPr lang="en-US"/>
        </a:p>
      </dgm:t>
    </dgm:pt>
    <dgm:pt modelId="{B61651B2-21DB-4DE9-AA71-C92446EB329F}">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b="1" dirty="0"/>
            <a:t>Healing, hopeful, honest and trusting relationships</a:t>
          </a:r>
        </a:p>
      </dgm:t>
    </dgm:pt>
    <dgm:pt modelId="{8A0344CF-365A-4D60-BBE8-218DC052D558}" type="parTrans" cxnId="{56E4B3D3-1B2C-4AF1-B58D-F7281BE05ED2}">
      <dgm:prSet/>
      <dgm:spPr/>
      <dgm:t>
        <a:bodyPr/>
        <a:lstStyle/>
        <a:p>
          <a:endParaRPr lang="en-US"/>
        </a:p>
      </dgm:t>
    </dgm:pt>
    <dgm:pt modelId="{C0132CD3-EB4E-44A0-BDE8-FF00F53502D0}" type="sibTrans" cxnId="{56E4B3D3-1B2C-4AF1-B58D-F7281BE05ED2}">
      <dgm:prSet/>
      <dgm:spPr/>
      <dgm:t>
        <a:bodyPr/>
        <a:lstStyle/>
        <a:p>
          <a:endParaRPr lang="en-US"/>
        </a:p>
      </dgm:t>
    </dgm:pt>
    <dgm:pt modelId="{9AE125B3-0134-431D-A9C7-A1770EACA952}">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b="1"/>
            <a:t>Cultural </a:t>
          </a:r>
          <a:r>
            <a:rPr lang="en-US" sz="2400" b="1" dirty="0"/>
            <a:t>competence and humility</a:t>
          </a:r>
        </a:p>
      </dgm:t>
    </dgm:pt>
    <dgm:pt modelId="{1F1A69F0-5D03-479F-98D6-F901F307CB19}" type="parTrans" cxnId="{F5280771-5861-401B-AC3F-237D2A1C9572}">
      <dgm:prSet/>
      <dgm:spPr/>
      <dgm:t>
        <a:bodyPr/>
        <a:lstStyle/>
        <a:p>
          <a:endParaRPr lang="en-US"/>
        </a:p>
      </dgm:t>
    </dgm:pt>
    <dgm:pt modelId="{57EA99A1-8057-4B30-8846-99EDF94166C4}" type="sibTrans" cxnId="{F5280771-5861-401B-AC3F-237D2A1C9572}">
      <dgm:prSet/>
      <dgm:spPr/>
      <dgm:t>
        <a:bodyPr/>
        <a:lstStyle/>
        <a:p>
          <a:endParaRPr lang="en-US"/>
        </a:p>
      </dgm:t>
    </dgm:pt>
    <dgm:pt modelId="{697E85FA-B2BF-4839-AE8B-74B2B79D383C}" type="pres">
      <dgm:prSet presAssocID="{E9458D6A-F22C-4A4A-A101-D0463D95A138}" presName="Name0" presStyleCnt="0">
        <dgm:presLayoutVars>
          <dgm:dir/>
          <dgm:animLvl val="lvl"/>
          <dgm:resizeHandles val="exact"/>
        </dgm:presLayoutVars>
      </dgm:prSet>
      <dgm:spPr/>
    </dgm:pt>
    <dgm:pt modelId="{B74F4A35-6F09-44CA-A597-119A2DB93866}" type="pres">
      <dgm:prSet presAssocID="{EFA3273F-D1ED-4DFD-96F8-564E3C969710}" presName="linNode" presStyleCnt="0"/>
      <dgm:spPr/>
    </dgm:pt>
    <dgm:pt modelId="{EFB8FCE6-7EDF-4A5D-B639-FF0492A9D105}" type="pres">
      <dgm:prSet presAssocID="{EFA3273F-D1ED-4DFD-96F8-564E3C969710}" presName="parentText" presStyleLbl="node1" presStyleIdx="0" presStyleCnt="6" custScaleX="190387" custLinFactNeighborX="-215" custLinFactNeighborY="-172">
        <dgm:presLayoutVars>
          <dgm:chMax val="1"/>
          <dgm:bulletEnabled val="1"/>
        </dgm:presLayoutVars>
      </dgm:prSet>
      <dgm:spPr/>
    </dgm:pt>
    <dgm:pt modelId="{1218E121-132D-460B-A589-30F0C191F1BB}" type="pres">
      <dgm:prSet presAssocID="{9879A5A0-1871-41C9-ACD3-FFABA6D00CFB}" presName="sp" presStyleCnt="0"/>
      <dgm:spPr/>
    </dgm:pt>
    <dgm:pt modelId="{19084506-190D-4378-B620-AF3D26CD3A31}" type="pres">
      <dgm:prSet presAssocID="{919FBF49-9F0C-4DC8-B824-F7ADD78F1832}" presName="linNode" presStyleCnt="0"/>
      <dgm:spPr/>
    </dgm:pt>
    <dgm:pt modelId="{2B7D6706-51CD-4EAD-8A48-A2FB5A557F49}" type="pres">
      <dgm:prSet presAssocID="{919FBF49-9F0C-4DC8-B824-F7ADD78F1832}" presName="parentText" presStyleLbl="node1" presStyleIdx="1" presStyleCnt="6" custScaleX="190822">
        <dgm:presLayoutVars>
          <dgm:chMax val="1"/>
          <dgm:bulletEnabled val="1"/>
        </dgm:presLayoutVars>
      </dgm:prSet>
      <dgm:spPr/>
    </dgm:pt>
    <dgm:pt modelId="{64443DCD-341C-4280-813E-DC5D063C26A2}" type="pres">
      <dgm:prSet presAssocID="{A9251029-2694-4938-8829-B84EF7FF669C}" presName="sp" presStyleCnt="0"/>
      <dgm:spPr/>
    </dgm:pt>
    <dgm:pt modelId="{49ABA1C3-3FD5-4462-8AE9-4068B68EFFA4}" type="pres">
      <dgm:prSet presAssocID="{9AE125B3-0134-431D-A9C7-A1770EACA952}" presName="linNode" presStyleCnt="0"/>
      <dgm:spPr/>
    </dgm:pt>
    <dgm:pt modelId="{7BD91469-5CE3-406C-BC58-1EC014C99C39}" type="pres">
      <dgm:prSet presAssocID="{9AE125B3-0134-431D-A9C7-A1770EACA952}" presName="parentText" presStyleLbl="node1" presStyleIdx="2" presStyleCnt="6" custScaleX="191825">
        <dgm:presLayoutVars>
          <dgm:chMax val="1"/>
          <dgm:bulletEnabled val="1"/>
        </dgm:presLayoutVars>
      </dgm:prSet>
      <dgm:spPr/>
    </dgm:pt>
    <dgm:pt modelId="{A5E16BE6-B011-44B2-B648-A477EECD2A78}" type="pres">
      <dgm:prSet presAssocID="{57EA99A1-8057-4B30-8846-99EDF94166C4}" presName="sp" presStyleCnt="0"/>
      <dgm:spPr/>
    </dgm:pt>
    <dgm:pt modelId="{078FF027-572B-4A0E-9F9E-9ABEF3390470}" type="pres">
      <dgm:prSet presAssocID="{B0C05002-A84E-4C6B-A176-E297E2793AA1}" presName="linNode" presStyleCnt="0"/>
      <dgm:spPr/>
    </dgm:pt>
    <dgm:pt modelId="{27763AB5-045B-4FEE-9C07-4A61CD1CFE90}" type="pres">
      <dgm:prSet presAssocID="{B0C05002-A84E-4C6B-A176-E297E2793AA1}" presName="parentText" presStyleLbl="node1" presStyleIdx="3" presStyleCnt="6" custScaleX="190822">
        <dgm:presLayoutVars>
          <dgm:chMax val="1"/>
          <dgm:bulletEnabled val="1"/>
        </dgm:presLayoutVars>
      </dgm:prSet>
      <dgm:spPr/>
    </dgm:pt>
    <dgm:pt modelId="{94BBA80B-5318-4CBB-AE82-7E9FECC675A8}" type="pres">
      <dgm:prSet presAssocID="{74B5942E-7AB6-44B8-9DEC-9F997260A8DF}" presName="sp" presStyleCnt="0"/>
      <dgm:spPr/>
    </dgm:pt>
    <dgm:pt modelId="{60DC6408-2B49-44EF-9B8D-396404A3AAED}" type="pres">
      <dgm:prSet presAssocID="{A968176C-6B46-4633-946A-FCCDB7BDD215}" presName="linNode" presStyleCnt="0"/>
      <dgm:spPr/>
    </dgm:pt>
    <dgm:pt modelId="{B16C99EE-46BC-4A63-B4A9-E00195DE826B}" type="pres">
      <dgm:prSet presAssocID="{A968176C-6B46-4633-946A-FCCDB7BDD215}" presName="parentText" presStyleLbl="node1" presStyleIdx="4" presStyleCnt="6" custScaleX="189985">
        <dgm:presLayoutVars>
          <dgm:chMax val="1"/>
          <dgm:bulletEnabled val="1"/>
        </dgm:presLayoutVars>
      </dgm:prSet>
      <dgm:spPr/>
    </dgm:pt>
    <dgm:pt modelId="{B5C807C3-700E-4B45-9CC2-01D56A7081AD}" type="pres">
      <dgm:prSet presAssocID="{545086D2-FD01-432D-B3B1-4CC2C4828FEA}" presName="sp" presStyleCnt="0"/>
      <dgm:spPr/>
    </dgm:pt>
    <dgm:pt modelId="{5526C6D0-DBF1-490C-964F-A337B12EF8D6}" type="pres">
      <dgm:prSet presAssocID="{B61651B2-21DB-4DE9-AA71-C92446EB329F}" presName="linNode" presStyleCnt="0"/>
      <dgm:spPr/>
    </dgm:pt>
    <dgm:pt modelId="{138C9A93-9A33-487C-A926-C4AB19C33BA5}" type="pres">
      <dgm:prSet presAssocID="{B61651B2-21DB-4DE9-AA71-C92446EB329F}" presName="parentText" presStyleLbl="node1" presStyleIdx="5" presStyleCnt="6" custScaleX="189267" custLinFactNeighborX="553" custLinFactNeighborY="172">
        <dgm:presLayoutVars>
          <dgm:chMax val="1"/>
          <dgm:bulletEnabled val="1"/>
        </dgm:presLayoutVars>
      </dgm:prSet>
      <dgm:spPr/>
    </dgm:pt>
  </dgm:ptLst>
  <dgm:cxnLst>
    <dgm:cxn modelId="{434CCB13-EDCD-4CAA-A8F1-ABD4E3A3C900}" type="presOf" srcId="{E9458D6A-F22C-4A4A-A101-D0463D95A138}" destId="{697E85FA-B2BF-4839-AE8B-74B2B79D383C}" srcOrd="0" destOrd="0" presId="urn:microsoft.com/office/officeart/2005/8/layout/vList5"/>
    <dgm:cxn modelId="{9759D32F-3D36-4FCC-9652-29911DB4FB67}" type="presOf" srcId="{9AE125B3-0134-431D-A9C7-A1770EACA952}" destId="{7BD91469-5CE3-406C-BC58-1EC014C99C39}" srcOrd="0" destOrd="0" presId="urn:microsoft.com/office/officeart/2005/8/layout/vList5"/>
    <dgm:cxn modelId="{3E8BE76A-0DB0-4F0A-80BA-AF342638F9EF}" srcId="{E9458D6A-F22C-4A4A-A101-D0463D95A138}" destId="{919FBF49-9F0C-4DC8-B824-F7ADD78F1832}" srcOrd="1" destOrd="0" parTransId="{C4E66D07-47F5-44AB-90E2-FB0B7F7F1B97}" sibTransId="{A9251029-2694-4938-8829-B84EF7FF669C}"/>
    <dgm:cxn modelId="{537CDB6C-3CA4-4D80-BB6E-4B8F90548EF4}" srcId="{E9458D6A-F22C-4A4A-A101-D0463D95A138}" destId="{EFA3273F-D1ED-4DFD-96F8-564E3C969710}" srcOrd="0" destOrd="0" parTransId="{F9053696-1F03-49C2-8EFB-A54C26515FC1}" sibTransId="{9879A5A0-1871-41C9-ACD3-FFABA6D00CFB}"/>
    <dgm:cxn modelId="{1ACE3F6D-8DE0-4026-9E49-6D8394E4260E}" srcId="{E9458D6A-F22C-4A4A-A101-D0463D95A138}" destId="{A968176C-6B46-4633-946A-FCCDB7BDD215}" srcOrd="4" destOrd="0" parTransId="{F1214CA8-0EE4-42FF-8C32-18EEECF04083}" sibTransId="{545086D2-FD01-432D-B3B1-4CC2C4828FEA}"/>
    <dgm:cxn modelId="{DCE2DB50-96BE-4D47-A0E5-A419BA8C76FB}" type="presOf" srcId="{919FBF49-9F0C-4DC8-B824-F7ADD78F1832}" destId="{2B7D6706-51CD-4EAD-8A48-A2FB5A557F49}" srcOrd="0" destOrd="0" presId="urn:microsoft.com/office/officeart/2005/8/layout/vList5"/>
    <dgm:cxn modelId="{F5280771-5861-401B-AC3F-237D2A1C9572}" srcId="{E9458D6A-F22C-4A4A-A101-D0463D95A138}" destId="{9AE125B3-0134-431D-A9C7-A1770EACA952}" srcOrd="2" destOrd="0" parTransId="{1F1A69F0-5D03-479F-98D6-F901F307CB19}" sibTransId="{57EA99A1-8057-4B30-8846-99EDF94166C4}"/>
    <dgm:cxn modelId="{FC049E7E-8D64-48C6-8112-3B418749ADBE}" type="presOf" srcId="{B0C05002-A84E-4C6B-A176-E297E2793AA1}" destId="{27763AB5-045B-4FEE-9C07-4A61CD1CFE90}" srcOrd="0" destOrd="0" presId="urn:microsoft.com/office/officeart/2005/8/layout/vList5"/>
    <dgm:cxn modelId="{46B2D882-95B7-4C01-BCB2-DA37728CD33B}" type="presOf" srcId="{EFA3273F-D1ED-4DFD-96F8-564E3C969710}" destId="{EFB8FCE6-7EDF-4A5D-B639-FF0492A9D105}" srcOrd="0" destOrd="0" presId="urn:microsoft.com/office/officeart/2005/8/layout/vList5"/>
    <dgm:cxn modelId="{D4D70388-98E5-4DA8-A32F-0561F9FE8468}" srcId="{E9458D6A-F22C-4A4A-A101-D0463D95A138}" destId="{B0C05002-A84E-4C6B-A176-E297E2793AA1}" srcOrd="3" destOrd="0" parTransId="{F0D5A1B7-9638-4D86-877A-4DC262B61C4E}" sibTransId="{74B5942E-7AB6-44B8-9DEC-9F997260A8DF}"/>
    <dgm:cxn modelId="{8364A4AF-B706-4430-B853-91979B9AB6FE}" type="presOf" srcId="{B61651B2-21DB-4DE9-AA71-C92446EB329F}" destId="{138C9A93-9A33-487C-A926-C4AB19C33BA5}" srcOrd="0" destOrd="0" presId="urn:microsoft.com/office/officeart/2005/8/layout/vList5"/>
    <dgm:cxn modelId="{56E4B3D3-1B2C-4AF1-B58D-F7281BE05ED2}" srcId="{E9458D6A-F22C-4A4A-A101-D0463D95A138}" destId="{B61651B2-21DB-4DE9-AA71-C92446EB329F}" srcOrd="5" destOrd="0" parTransId="{8A0344CF-365A-4D60-BBE8-218DC052D558}" sibTransId="{C0132CD3-EB4E-44A0-BDE8-FF00F53502D0}"/>
    <dgm:cxn modelId="{797E24E4-7F99-489B-A72C-4793AA0D01FD}" type="presOf" srcId="{A968176C-6B46-4633-946A-FCCDB7BDD215}" destId="{B16C99EE-46BC-4A63-B4A9-E00195DE826B}" srcOrd="0" destOrd="0" presId="urn:microsoft.com/office/officeart/2005/8/layout/vList5"/>
    <dgm:cxn modelId="{214E6A64-1420-4305-8D7B-4877C67F9698}" type="presParOf" srcId="{697E85FA-B2BF-4839-AE8B-74B2B79D383C}" destId="{B74F4A35-6F09-44CA-A597-119A2DB93866}" srcOrd="0" destOrd="0" presId="urn:microsoft.com/office/officeart/2005/8/layout/vList5"/>
    <dgm:cxn modelId="{24617CFA-741D-4305-B1B7-358A42D36B04}" type="presParOf" srcId="{B74F4A35-6F09-44CA-A597-119A2DB93866}" destId="{EFB8FCE6-7EDF-4A5D-B639-FF0492A9D105}" srcOrd="0" destOrd="0" presId="urn:microsoft.com/office/officeart/2005/8/layout/vList5"/>
    <dgm:cxn modelId="{3BA43CBF-1CA5-4B77-977B-EC3ED66E81C4}" type="presParOf" srcId="{697E85FA-B2BF-4839-AE8B-74B2B79D383C}" destId="{1218E121-132D-460B-A589-30F0C191F1BB}" srcOrd="1" destOrd="0" presId="urn:microsoft.com/office/officeart/2005/8/layout/vList5"/>
    <dgm:cxn modelId="{591969EC-F4E0-4268-BB20-25BEF48BA828}" type="presParOf" srcId="{697E85FA-B2BF-4839-AE8B-74B2B79D383C}" destId="{19084506-190D-4378-B620-AF3D26CD3A31}" srcOrd="2" destOrd="0" presId="urn:microsoft.com/office/officeart/2005/8/layout/vList5"/>
    <dgm:cxn modelId="{E618511E-B1D9-4FA1-A919-81DB67081089}" type="presParOf" srcId="{19084506-190D-4378-B620-AF3D26CD3A31}" destId="{2B7D6706-51CD-4EAD-8A48-A2FB5A557F49}" srcOrd="0" destOrd="0" presId="urn:microsoft.com/office/officeart/2005/8/layout/vList5"/>
    <dgm:cxn modelId="{8D82D881-5C94-4C62-850F-E3D401B0D511}" type="presParOf" srcId="{697E85FA-B2BF-4839-AE8B-74B2B79D383C}" destId="{64443DCD-341C-4280-813E-DC5D063C26A2}" srcOrd="3" destOrd="0" presId="urn:microsoft.com/office/officeart/2005/8/layout/vList5"/>
    <dgm:cxn modelId="{0B6FDE6F-DD2D-47B8-AF24-E47C2B09DD36}" type="presParOf" srcId="{697E85FA-B2BF-4839-AE8B-74B2B79D383C}" destId="{49ABA1C3-3FD5-4462-8AE9-4068B68EFFA4}" srcOrd="4" destOrd="0" presId="urn:microsoft.com/office/officeart/2005/8/layout/vList5"/>
    <dgm:cxn modelId="{49D2C393-B71A-4506-ADF1-AAA4CC26D080}" type="presParOf" srcId="{49ABA1C3-3FD5-4462-8AE9-4068B68EFFA4}" destId="{7BD91469-5CE3-406C-BC58-1EC014C99C39}" srcOrd="0" destOrd="0" presId="urn:microsoft.com/office/officeart/2005/8/layout/vList5"/>
    <dgm:cxn modelId="{480E79F2-1E66-48FB-92D1-CE9F17D74C58}" type="presParOf" srcId="{697E85FA-B2BF-4839-AE8B-74B2B79D383C}" destId="{A5E16BE6-B011-44B2-B648-A477EECD2A78}" srcOrd="5" destOrd="0" presId="urn:microsoft.com/office/officeart/2005/8/layout/vList5"/>
    <dgm:cxn modelId="{29914080-44A7-4075-96B0-70ACCE60A01C}" type="presParOf" srcId="{697E85FA-B2BF-4839-AE8B-74B2B79D383C}" destId="{078FF027-572B-4A0E-9F9E-9ABEF3390470}" srcOrd="6" destOrd="0" presId="urn:microsoft.com/office/officeart/2005/8/layout/vList5"/>
    <dgm:cxn modelId="{E8C689B5-933A-4D7E-AAF1-5A8ADFDA3A6D}" type="presParOf" srcId="{078FF027-572B-4A0E-9F9E-9ABEF3390470}" destId="{27763AB5-045B-4FEE-9C07-4A61CD1CFE90}" srcOrd="0" destOrd="0" presId="urn:microsoft.com/office/officeart/2005/8/layout/vList5"/>
    <dgm:cxn modelId="{E84FDFAC-2952-49ED-B5C6-7EEFBB8C397B}" type="presParOf" srcId="{697E85FA-B2BF-4839-AE8B-74B2B79D383C}" destId="{94BBA80B-5318-4CBB-AE82-7E9FECC675A8}" srcOrd="7" destOrd="0" presId="urn:microsoft.com/office/officeart/2005/8/layout/vList5"/>
    <dgm:cxn modelId="{3D1F7CF0-69EF-4529-BD4E-EE8544ABC985}" type="presParOf" srcId="{697E85FA-B2BF-4839-AE8B-74B2B79D383C}" destId="{60DC6408-2B49-44EF-9B8D-396404A3AAED}" srcOrd="8" destOrd="0" presId="urn:microsoft.com/office/officeart/2005/8/layout/vList5"/>
    <dgm:cxn modelId="{88E175C8-6628-4A6E-8F21-35D3E3096A55}" type="presParOf" srcId="{60DC6408-2B49-44EF-9B8D-396404A3AAED}" destId="{B16C99EE-46BC-4A63-B4A9-E00195DE826B}" srcOrd="0" destOrd="0" presId="urn:microsoft.com/office/officeart/2005/8/layout/vList5"/>
    <dgm:cxn modelId="{EFDDD458-DA2B-4FF2-BA87-F7E250A403B4}" type="presParOf" srcId="{697E85FA-B2BF-4839-AE8B-74B2B79D383C}" destId="{B5C807C3-700E-4B45-9CC2-01D56A7081AD}" srcOrd="9" destOrd="0" presId="urn:microsoft.com/office/officeart/2005/8/layout/vList5"/>
    <dgm:cxn modelId="{82F10F64-861D-4131-A732-41438DAAC393}" type="presParOf" srcId="{697E85FA-B2BF-4839-AE8B-74B2B79D383C}" destId="{5526C6D0-DBF1-490C-964F-A337B12EF8D6}" srcOrd="10" destOrd="0" presId="urn:microsoft.com/office/officeart/2005/8/layout/vList5"/>
    <dgm:cxn modelId="{BF455975-E31C-4DC0-8664-379DFE77830B}" type="presParOf" srcId="{5526C6D0-DBF1-490C-964F-A337B12EF8D6}" destId="{138C9A93-9A33-487C-A926-C4AB19C33BA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65CBE-FB8E-41F9-9BDC-D363B126D700}">
      <dsp:nvSpPr>
        <dsp:cNvPr id="0" name=""/>
        <dsp:cNvSpPr/>
      </dsp:nvSpPr>
      <dsp:spPr>
        <a:xfrm>
          <a:off x="1576" y="0"/>
          <a:ext cx="1652713" cy="3967559"/>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Trauma Informed Care</a:t>
          </a:r>
        </a:p>
      </dsp:txBody>
      <dsp:txXfrm>
        <a:off x="1576" y="1587023"/>
        <a:ext cx="1652713" cy="1587023"/>
      </dsp:txXfrm>
    </dsp:sp>
    <dsp:sp modelId="{04E28A2E-EE1B-42AA-9108-A36E99237519}">
      <dsp:nvSpPr>
        <dsp:cNvPr id="0" name=""/>
        <dsp:cNvSpPr/>
      </dsp:nvSpPr>
      <dsp:spPr>
        <a:xfrm>
          <a:off x="167334" y="238053"/>
          <a:ext cx="1321197" cy="132119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263E42-0700-45CF-99D9-DB77781B4E25}">
      <dsp:nvSpPr>
        <dsp:cNvPr id="0" name=""/>
        <dsp:cNvSpPr/>
      </dsp:nvSpPr>
      <dsp:spPr>
        <a:xfrm>
          <a:off x="1703871" y="0"/>
          <a:ext cx="1652713" cy="396755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Whole health &amp; wellness integrated care practices</a:t>
          </a:r>
        </a:p>
      </dsp:txBody>
      <dsp:txXfrm>
        <a:off x="1703871" y="1587023"/>
        <a:ext cx="1652713" cy="1587023"/>
      </dsp:txXfrm>
    </dsp:sp>
    <dsp:sp modelId="{09C9F28B-37FB-4062-B272-29D6FE5A4BF6}">
      <dsp:nvSpPr>
        <dsp:cNvPr id="0" name=""/>
        <dsp:cNvSpPr/>
      </dsp:nvSpPr>
      <dsp:spPr>
        <a:xfrm>
          <a:off x="1869629" y="238053"/>
          <a:ext cx="1321197" cy="132119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CD4F7C-17C9-4D61-95B6-2C5242C4AFDA}">
      <dsp:nvSpPr>
        <dsp:cNvPr id="0" name=""/>
        <dsp:cNvSpPr/>
      </dsp:nvSpPr>
      <dsp:spPr>
        <a:xfrm>
          <a:off x="3406165" y="0"/>
          <a:ext cx="1652713" cy="3967559"/>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Recovery &amp; Resilience framework/practice</a:t>
          </a:r>
        </a:p>
      </dsp:txBody>
      <dsp:txXfrm>
        <a:off x="3406165" y="1587023"/>
        <a:ext cx="1652713" cy="1587023"/>
      </dsp:txXfrm>
    </dsp:sp>
    <dsp:sp modelId="{57655F4D-5D96-4A18-8D80-51DB94C69FED}">
      <dsp:nvSpPr>
        <dsp:cNvPr id="0" name=""/>
        <dsp:cNvSpPr/>
      </dsp:nvSpPr>
      <dsp:spPr>
        <a:xfrm>
          <a:off x="3575741" y="209819"/>
          <a:ext cx="1321197" cy="1321197"/>
        </a:xfrm>
        <a:prstGeom prst="ellipse">
          <a:avLst/>
        </a:prstGeom>
        <a:blipFill>
          <a:blip xmlns:r="http://schemas.openxmlformats.org/officeDocument/2006/relationships" r:embed="rId3"/>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AC7A87-7499-4D8A-A0E4-EA29BA736A95}">
      <dsp:nvSpPr>
        <dsp:cNvPr id="0" name=""/>
        <dsp:cNvSpPr/>
      </dsp:nvSpPr>
      <dsp:spPr>
        <a:xfrm>
          <a:off x="5110036" y="0"/>
          <a:ext cx="1652713" cy="3967559"/>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Family &amp; Community Connections</a:t>
          </a:r>
        </a:p>
      </dsp:txBody>
      <dsp:txXfrm>
        <a:off x="5110036" y="1587023"/>
        <a:ext cx="1652713" cy="1587023"/>
      </dsp:txXfrm>
    </dsp:sp>
    <dsp:sp modelId="{1047338D-19EF-4BBE-856D-E2765C005771}">
      <dsp:nvSpPr>
        <dsp:cNvPr id="0" name=""/>
        <dsp:cNvSpPr/>
      </dsp:nvSpPr>
      <dsp:spPr>
        <a:xfrm>
          <a:off x="5274218" y="238053"/>
          <a:ext cx="1321197" cy="132119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D5BA76-6CE5-4476-886E-0425BFD18F8E}">
      <dsp:nvSpPr>
        <dsp:cNvPr id="0" name=""/>
        <dsp:cNvSpPr/>
      </dsp:nvSpPr>
      <dsp:spPr>
        <a:xfrm>
          <a:off x="-10" y="3004007"/>
          <a:ext cx="6762771" cy="963551"/>
        </a:xfrm>
        <a:prstGeom prst="leftRightArrow">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D63AA-38DB-482D-9A13-1063075E9073}">
      <dsp:nvSpPr>
        <dsp:cNvPr id="0" name=""/>
        <dsp:cNvSpPr/>
      </dsp:nvSpPr>
      <dsp:spPr>
        <a:xfrm>
          <a:off x="4389119" y="434"/>
          <a:ext cx="6583680" cy="1692919"/>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Strengths-based service delivery</a:t>
          </a:r>
        </a:p>
      </dsp:txBody>
      <dsp:txXfrm>
        <a:off x="4389119" y="212049"/>
        <a:ext cx="5948835" cy="1269689"/>
      </dsp:txXfrm>
    </dsp:sp>
    <dsp:sp modelId="{6F7392A4-C372-4F4E-BCDE-0AD84A0B2358}">
      <dsp:nvSpPr>
        <dsp:cNvPr id="0" name=""/>
        <dsp:cNvSpPr/>
      </dsp:nvSpPr>
      <dsp:spPr>
        <a:xfrm>
          <a:off x="0" y="434"/>
          <a:ext cx="4389120" cy="1692919"/>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Trauma-Informed Care</a:t>
          </a:r>
        </a:p>
      </dsp:txBody>
      <dsp:txXfrm>
        <a:off x="82641" y="83075"/>
        <a:ext cx="4223838" cy="1527637"/>
      </dsp:txXfrm>
    </dsp:sp>
    <dsp:sp modelId="{45BAA7B9-CB66-4C2F-B320-B018F35FA258}">
      <dsp:nvSpPr>
        <dsp:cNvPr id="0" name=""/>
        <dsp:cNvSpPr/>
      </dsp:nvSpPr>
      <dsp:spPr>
        <a:xfrm>
          <a:off x="4389119" y="1862645"/>
          <a:ext cx="6583680" cy="1692919"/>
        </a:xfrm>
        <a:prstGeom prst="rightArrow">
          <a:avLst>
            <a:gd name="adj1" fmla="val 75000"/>
            <a:gd name="adj2" fmla="val 50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Evidence-based and promising prevention, intervention or treatment services that address traumatic stress as well as any co-occurring disorders</a:t>
          </a:r>
        </a:p>
      </dsp:txBody>
      <dsp:txXfrm>
        <a:off x="4389119" y="2074260"/>
        <a:ext cx="5948835" cy="1269689"/>
      </dsp:txXfrm>
    </dsp:sp>
    <dsp:sp modelId="{D71DA3A5-00DB-454F-8406-61BBA7A2507F}">
      <dsp:nvSpPr>
        <dsp:cNvPr id="0" name=""/>
        <dsp:cNvSpPr/>
      </dsp:nvSpPr>
      <dsp:spPr>
        <a:xfrm>
          <a:off x="0" y="1862645"/>
          <a:ext cx="4389120" cy="1692919"/>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Trauma-Specific Intervention</a:t>
          </a:r>
        </a:p>
      </dsp:txBody>
      <dsp:txXfrm>
        <a:off x="82641" y="1945286"/>
        <a:ext cx="4223838" cy="1527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8FCE6-7EDF-4A5D-B639-FF0492A9D105}">
      <dsp:nvSpPr>
        <dsp:cNvPr id="0" name=""/>
        <dsp:cNvSpPr/>
      </dsp:nvSpPr>
      <dsp:spPr>
        <a:xfrm>
          <a:off x="1695615" y="0"/>
          <a:ext cx="7549407" cy="751077"/>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Safe, calm, and secure environment with supportive care</a:t>
          </a:r>
        </a:p>
      </dsp:txBody>
      <dsp:txXfrm>
        <a:off x="1732280" y="36665"/>
        <a:ext cx="7476077" cy="677747"/>
      </dsp:txXfrm>
    </dsp:sp>
    <dsp:sp modelId="{2B7D6706-51CD-4EAD-8A48-A2FB5A557F49}">
      <dsp:nvSpPr>
        <dsp:cNvPr id="0" name=""/>
        <dsp:cNvSpPr/>
      </dsp:nvSpPr>
      <dsp:spPr>
        <a:xfrm>
          <a:off x="1704140" y="789920"/>
          <a:ext cx="7566656" cy="751077"/>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rPr>
            <a:t>System-wide understanding of trauma prevalence, impact, and trauma-informed care</a:t>
          </a:r>
          <a:endParaRPr lang="en-US" sz="2400" b="1" kern="1200" dirty="0"/>
        </a:p>
      </dsp:txBody>
      <dsp:txXfrm>
        <a:off x="1740805" y="826585"/>
        <a:ext cx="7493326" cy="677747"/>
      </dsp:txXfrm>
    </dsp:sp>
    <dsp:sp modelId="{7BD91469-5CE3-406C-BC58-1EC014C99C39}">
      <dsp:nvSpPr>
        <dsp:cNvPr id="0" name=""/>
        <dsp:cNvSpPr/>
      </dsp:nvSpPr>
      <dsp:spPr>
        <a:xfrm>
          <a:off x="1704140" y="1578551"/>
          <a:ext cx="7606428" cy="751077"/>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a:t>Cultural </a:t>
          </a:r>
          <a:r>
            <a:rPr lang="en-US" sz="2400" b="1" kern="1200" dirty="0"/>
            <a:t>competence and humility</a:t>
          </a:r>
        </a:p>
      </dsp:txBody>
      <dsp:txXfrm>
        <a:off x="1740805" y="1615216"/>
        <a:ext cx="7533098" cy="677747"/>
      </dsp:txXfrm>
    </dsp:sp>
    <dsp:sp modelId="{27763AB5-045B-4FEE-9C07-4A61CD1CFE90}">
      <dsp:nvSpPr>
        <dsp:cNvPr id="0" name=""/>
        <dsp:cNvSpPr/>
      </dsp:nvSpPr>
      <dsp:spPr>
        <a:xfrm>
          <a:off x="1704140" y="2367182"/>
          <a:ext cx="7566656" cy="751077"/>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Consumer voice, choice and advocacy</a:t>
          </a:r>
        </a:p>
      </dsp:txBody>
      <dsp:txXfrm>
        <a:off x="1740805" y="2403847"/>
        <a:ext cx="7493326" cy="677747"/>
      </dsp:txXfrm>
    </dsp:sp>
    <dsp:sp modelId="{B16C99EE-46BC-4A63-B4A9-E00195DE826B}">
      <dsp:nvSpPr>
        <dsp:cNvPr id="0" name=""/>
        <dsp:cNvSpPr/>
      </dsp:nvSpPr>
      <dsp:spPr>
        <a:xfrm>
          <a:off x="1704140" y="3155813"/>
          <a:ext cx="7533466" cy="751077"/>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Recovery-oriented, consumer-driven, trauma-specific services </a:t>
          </a:r>
        </a:p>
      </dsp:txBody>
      <dsp:txXfrm>
        <a:off x="1740805" y="3192478"/>
        <a:ext cx="7460136" cy="677747"/>
      </dsp:txXfrm>
    </dsp:sp>
    <dsp:sp modelId="{138C9A93-9A33-487C-A926-C4AB19C33BA5}">
      <dsp:nvSpPr>
        <dsp:cNvPr id="0" name=""/>
        <dsp:cNvSpPr/>
      </dsp:nvSpPr>
      <dsp:spPr>
        <a:xfrm>
          <a:off x="1726068" y="3945734"/>
          <a:ext cx="7504996" cy="751077"/>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Healing, hopeful, honest and trusting relationships</a:t>
          </a:r>
        </a:p>
      </dsp:txBody>
      <dsp:txXfrm>
        <a:off x="1762733" y="3982399"/>
        <a:ext cx="7431666" cy="67774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381A5F-F303-4DCF-98B0-E6209888ED1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BB16897-A852-4162-9646-A0F017D002F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00A7E1B9-3EED-C44C-82AF-80CB9612D9BC}" type="datetimeFigureOut">
              <a:rPr lang="en-US" altLang="en-US"/>
              <a:pPr>
                <a:defRPr/>
              </a:pPr>
              <a:t>11/17/2019</a:t>
            </a:fld>
            <a:endParaRPr lang="en-US" altLang="en-US"/>
          </a:p>
        </p:txBody>
      </p:sp>
      <p:sp>
        <p:nvSpPr>
          <p:cNvPr id="4" name="Footer Placeholder 3">
            <a:extLst>
              <a:ext uri="{FF2B5EF4-FFF2-40B4-BE49-F238E27FC236}">
                <a16:creationId xmlns:a16="http://schemas.microsoft.com/office/drawing/2014/main" id="{B543DDF5-17CE-4A54-BB03-3F67DD4EF6F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3890B43C-5918-44E4-8666-3C9A7B70878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9F32CFC0-7D48-B944-9802-2BF7AE744E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08B6D9-399E-4DE4-B000-A8521CAA349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E28D3132-CD49-4B1B-BB3F-DF8E4B98FEE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AADE3690-CBB4-A648-9E93-0EC905B0F65F}" type="datetimeFigureOut">
              <a:rPr lang="en-US" altLang="en-US"/>
              <a:pPr>
                <a:defRPr/>
              </a:pPr>
              <a:t>11/17/2019</a:t>
            </a:fld>
            <a:endParaRPr lang="en-US" altLang="en-US"/>
          </a:p>
        </p:txBody>
      </p:sp>
      <p:sp>
        <p:nvSpPr>
          <p:cNvPr id="4" name="Slide Image Placeholder 3">
            <a:extLst>
              <a:ext uri="{FF2B5EF4-FFF2-40B4-BE49-F238E27FC236}">
                <a16:creationId xmlns:a16="http://schemas.microsoft.com/office/drawing/2014/main" id="{E9B43E65-E836-480A-A3CB-0F6D3F7D4F0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9305222-0DD2-462A-A2A0-271A8C41AA9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FB8316B-A6FA-4063-A7C1-5D815AB5274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1E407DA-525D-4404-8836-42CE896F19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7F08EFB2-7EAA-F84C-B560-BDB523F49A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a:extLst>
              <a:ext uri="{FF2B5EF4-FFF2-40B4-BE49-F238E27FC236}">
                <a16:creationId xmlns:a16="http://schemas.microsoft.com/office/drawing/2014/main" id="{26E46684-73DC-4F94-AD6F-98BA184582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a:extLst>
              <a:ext uri="{FF2B5EF4-FFF2-40B4-BE49-F238E27FC236}">
                <a16:creationId xmlns:a16="http://schemas.microsoft.com/office/drawing/2014/main" id="{A8201C96-1A9B-4F17-88DC-FB8FFAE57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Hippocrates said it best over 1700 years ago, the body must be treated as a whole and not just a series of parts.  As staff working intimately with people we have to understand that our brains are the central part of our bodies that directs everything, including our feelings/emotions.  So if we want people to get better we need to treat all of them, all of their different dimensions and parts.</a:t>
            </a:r>
          </a:p>
        </p:txBody>
      </p:sp>
      <p:sp>
        <p:nvSpPr>
          <p:cNvPr id="429060" name="Slide Number Placeholder 3">
            <a:extLst>
              <a:ext uri="{FF2B5EF4-FFF2-40B4-BE49-F238E27FC236}">
                <a16:creationId xmlns:a16="http://schemas.microsoft.com/office/drawing/2014/main" id="{D8921593-A918-4C10-89A3-5A6FDEFB87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0E21E1A-B420-49F1-8103-98F0D4F7EEC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5851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a:extLst>
              <a:ext uri="{FF2B5EF4-FFF2-40B4-BE49-F238E27FC236}">
                <a16:creationId xmlns:a16="http://schemas.microsoft.com/office/drawing/2014/main" id="{29676F68-22D0-4C0F-BEEB-E112D3D8A0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Notes Placeholder 2">
            <a:extLst>
              <a:ext uri="{FF2B5EF4-FFF2-40B4-BE49-F238E27FC236}">
                <a16:creationId xmlns:a16="http://schemas.microsoft.com/office/drawing/2014/main" id="{BF56F087-AA80-47CD-8426-3E554C5610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b="0" i="0" dirty="0">
                <a:solidFill>
                  <a:srgbClr val="000000"/>
                </a:solidFill>
                <a:latin typeface="Open Sans" pitchFamily="-84" charset="0"/>
                <a:cs typeface="Open Sans" pitchFamily="-84" charset="0"/>
              </a:rPr>
              <a:t>Trustworthiness and transparency is about </a:t>
            </a:r>
            <a:r>
              <a:rPr lang="en-US" altLang="en-US" dirty="0">
                <a:solidFill>
                  <a:srgbClr val="000000"/>
                </a:solidFill>
                <a:latin typeface="Open Sans" pitchFamily="-84" charset="0"/>
                <a:cs typeface="Open Sans" pitchFamily="-84" charset="0"/>
              </a:rPr>
              <a:t>organizational operations and decisions being conducted with transparency and the goal of building and maintaining trust among clients, family members, staff, and others involved with the organization.</a:t>
            </a:r>
            <a:r>
              <a:rPr lang="en-US" altLang="en-US" i="1" dirty="0">
                <a:solidFill>
                  <a:srgbClr val="000000"/>
                </a:solidFill>
                <a:latin typeface="Open Sans" pitchFamily="-84" charset="0"/>
                <a:cs typeface="Open Sans" pitchFamily="-84" charset="0"/>
              </a:rPr>
              <a:t>  </a:t>
            </a:r>
            <a:endParaRPr lang="en-US" altLang="en-US" dirty="0">
              <a:solidFill>
                <a:srgbClr val="000000"/>
              </a:solidFill>
              <a:latin typeface="Open Sans" pitchFamily="-84" charset="0"/>
              <a:cs typeface="Open Sans" pitchFamily="-84" charset="0"/>
            </a:endParaRPr>
          </a:p>
          <a:p>
            <a:pPr eaLnBrk="1" hangingPunct="1">
              <a:spcBef>
                <a:spcPct val="0"/>
              </a:spcBef>
            </a:pPr>
            <a:endParaRPr lang="en-US" altLang="en-US" dirty="0"/>
          </a:p>
        </p:txBody>
      </p:sp>
      <p:sp>
        <p:nvSpPr>
          <p:cNvPr id="4" name="Slide Number Placeholder 3">
            <a:extLst>
              <a:ext uri="{FF2B5EF4-FFF2-40B4-BE49-F238E27FC236}">
                <a16:creationId xmlns:a16="http://schemas.microsoft.com/office/drawing/2014/main" id="{50BA8DA4-A6AE-4939-B21A-23DA1BB622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5F8FEA-A23D-4E47-A535-0A902F3DA79E}"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0519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a:extLst>
              <a:ext uri="{FF2B5EF4-FFF2-40B4-BE49-F238E27FC236}">
                <a16:creationId xmlns:a16="http://schemas.microsoft.com/office/drawing/2014/main" id="{CAEFF4D3-5757-4A01-AD89-59AEA6BF2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Notes Placeholder 2">
            <a:extLst>
              <a:ext uri="{FF2B5EF4-FFF2-40B4-BE49-F238E27FC236}">
                <a16:creationId xmlns:a16="http://schemas.microsoft.com/office/drawing/2014/main" id="{DC2D8AD1-28AA-4964-9A63-4235B4C456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mj-lt"/>
              <a:buNone/>
              <a:tabLst>
                <a:tab pos="457200" algn="l"/>
              </a:tabLst>
            </a:pPr>
            <a:r>
              <a:rPr kumimoji="0" lang="en-US" sz="1800" b="0" i="0" u="none" strike="noStrike" kern="1200" cap="none" spc="0" normalizeH="0" baseline="0" noProof="0" dirty="0">
                <a:ln>
                  <a:noFill/>
                </a:ln>
                <a:solidFill>
                  <a:prstClr val="black"/>
                </a:solidFill>
                <a:effectLst/>
                <a:uLnTx/>
                <a:uFillTx/>
                <a:latin typeface="+mn-lt"/>
                <a:ea typeface="+mn-ea"/>
                <a:cs typeface="+mn-cs"/>
              </a:rPr>
              <a:t>Peer support and mutual self-help are key vehicles for establishing safety and hope, building trust, enhancing collaboration, and utilizing their stories and lived experience to promote recovery and healing. </a:t>
            </a:r>
            <a:r>
              <a:rPr lang="en-US" altLang="en-US" sz="1800" dirty="0">
                <a:solidFill>
                  <a:srgbClr val="000000"/>
                </a:solidFill>
                <a:ea typeface="Times New Roman" panose="02020603050405020304" pitchFamily="18" charset="0"/>
                <a:cs typeface="Calibri"/>
              </a:rPr>
              <a:t>These are integral to the organizational and service delivery approach and are understood as a key vehicle for building trust, establishing safety, and empowerment.</a:t>
            </a:r>
          </a:p>
          <a:p>
            <a:pPr>
              <a:spcBef>
                <a:spcPct val="0"/>
              </a:spcBef>
              <a:buFont typeface="+mj-lt"/>
              <a:buNone/>
              <a:tabLst>
                <a:tab pos="457200" algn="l"/>
              </a:tabLst>
            </a:pPr>
            <a:endParaRPr lang="en-US" altLang="en-US" sz="1800" dirty="0">
              <a:solidFill>
                <a:srgbClr val="000000"/>
              </a:solidFill>
              <a:ea typeface="Calibri" panose="020F0502020204030204" pitchFamily="34" charset="0"/>
              <a:cs typeface="Arial" panose="020B0604020202020204" pitchFamily="34" charset="0"/>
            </a:endParaRPr>
          </a:p>
          <a:p>
            <a:pPr>
              <a:spcBef>
                <a:spcPct val="0"/>
              </a:spcBef>
              <a:tabLst>
                <a:tab pos="457200" algn="l"/>
              </a:tabLst>
            </a:pPr>
            <a:endParaRPr lang="en-US" sz="1800" dirty="0">
              <a:cs typeface="Calibri"/>
            </a:endParaRPr>
          </a:p>
        </p:txBody>
      </p:sp>
      <p:sp>
        <p:nvSpPr>
          <p:cNvPr id="445444" name="Slide Number Placeholder 3">
            <a:extLst>
              <a:ext uri="{FF2B5EF4-FFF2-40B4-BE49-F238E27FC236}">
                <a16:creationId xmlns:a16="http://schemas.microsoft.com/office/drawing/2014/main" id="{6ACB608D-C27F-4F1A-89DA-1C7E1B1676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15CDA9E-BCC2-4BDB-9EFC-64DB8817F50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6832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a:extLst>
              <a:ext uri="{FF2B5EF4-FFF2-40B4-BE49-F238E27FC236}">
                <a16:creationId xmlns:a16="http://schemas.microsoft.com/office/drawing/2014/main" id="{8306DD74-A53A-46E0-BD9B-9623EFD9B8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Notes Placeholder 2">
            <a:extLst>
              <a:ext uri="{FF2B5EF4-FFF2-40B4-BE49-F238E27FC236}">
                <a16:creationId xmlns:a16="http://schemas.microsoft.com/office/drawing/2014/main" id="{6A19FE54-03C3-4A2D-AE30-9D40E37BC6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b="0" i="0" dirty="0">
                <a:solidFill>
                  <a:srgbClr val="000000"/>
                </a:solidFill>
                <a:latin typeface="Open Sans" pitchFamily="-84" charset="0"/>
                <a:cs typeface="Open Sans" pitchFamily="-84" charset="0"/>
              </a:rPr>
              <a:t>In Collaboration and mutuality</a:t>
            </a:r>
            <a:r>
              <a:rPr lang="en-US" altLang="en-US" sz="1800" b="1" i="1" dirty="0">
                <a:solidFill>
                  <a:srgbClr val="000000"/>
                </a:solidFill>
                <a:latin typeface="Open Sans" pitchFamily="-84" charset="0"/>
                <a:cs typeface="Open Sans" pitchFamily="-84" charset="0"/>
              </a:rPr>
              <a:t> </a:t>
            </a:r>
            <a:r>
              <a:rPr lang="en-US" altLang="en-US" dirty="0">
                <a:solidFill>
                  <a:srgbClr val="000000"/>
                </a:solidFill>
                <a:latin typeface="Open Sans" pitchFamily="-84" charset="0"/>
                <a:cs typeface="Open Sans" pitchFamily="-84" charset="0"/>
              </a:rPr>
              <a:t>there is true partnering and leveling of power differences between staff and clients and among organizational staff from direct care staff to administrators; there is recognition that healing happens in relationships and in the meaningful sharing of power and decision-making. The organization recognizes that everyone has a role to play in a trauma-informed approach; one does not have to be a therapist to be therapeutic. </a:t>
            </a:r>
          </a:p>
          <a:p>
            <a:pPr eaLnBrk="1" hangingPunct="1">
              <a:spcBef>
                <a:spcPct val="0"/>
              </a:spcBef>
            </a:pPr>
            <a:endParaRPr lang="en-US" altLang="en-US" dirty="0">
              <a:solidFill>
                <a:srgbClr val="000000"/>
              </a:solidFill>
              <a:latin typeface="Open Sans" pitchFamily="-84" charset="0"/>
              <a:cs typeface="Open Sans" pitchFamily="-84" charset="0"/>
            </a:endParaRPr>
          </a:p>
          <a:p>
            <a:pPr eaLnBrk="1" hangingPunct="1">
              <a:spcBef>
                <a:spcPct val="0"/>
              </a:spcBef>
            </a:pPr>
            <a:endParaRPr lang="en-US" dirty="0">
              <a:cs typeface="Calibri"/>
            </a:endParaRPr>
          </a:p>
          <a:p>
            <a:endParaRPr lang="en-US" altLang="en-US" dirty="0"/>
          </a:p>
        </p:txBody>
      </p:sp>
      <p:sp>
        <p:nvSpPr>
          <p:cNvPr id="4" name="Slide Number Placeholder 3">
            <a:extLst>
              <a:ext uri="{FF2B5EF4-FFF2-40B4-BE49-F238E27FC236}">
                <a16:creationId xmlns:a16="http://schemas.microsoft.com/office/drawing/2014/main" id="{9372428D-3D59-44E9-94DA-C62FE91F0B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81BCA-51E5-47D3-AE6F-6EE26D6AF884}"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9371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a:extLst>
              <a:ext uri="{FF2B5EF4-FFF2-40B4-BE49-F238E27FC236}">
                <a16:creationId xmlns:a16="http://schemas.microsoft.com/office/drawing/2014/main" id="{B801E3DE-DCBF-484E-8539-8A3E68AF51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Notes Placeholder 2">
            <a:extLst>
              <a:ext uri="{FF2B5EF4-FFF2-40B4-BE49-F238E27FC236}">
                <a16:creationId xmlns:a16="http://schemas.microsoft.com/office/drawing/2014/main" id="{15B4A7E6-768A-447F-B9F0-6B77EBB636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Open Sans"/>
                <a:ea typeface="MS PGothic"/>
                <a:cs typeface="Open Sans" pitchFamily="-84" charset="0"/>
              </a:rPr>
              <a:t>This slide lays out the following:</a:t>
            </a:r>
          </a:p>
          <a:p>
            <a:r>
              <a:rPr lang="en-US" altLang="en-US" dirty="0">
                <a:latin typeface="Open Sans" pitchFamily="-84" charset="0"/>
                <a:cs typeface="Open Sans" pitchFamily="-84" charset="0"/>
              </a:rPr>
              <a:t>Leveling power differential leads to</a:t>
            </a:r>
          </a:p>
          <a:p>
            <a:r>
              <a:rPr lang="en-US" altLang="en-US" dirty="0">
                <a:latin typeface="Open Sans" pitchFamily="-84" charset="0"/>
                <a:cs typeface="Open Sans" pitchFamily="-84" charset="0"/>
              </a:rPr>
              <a:t>Increased engagement and fulfillment which leads to </a:t>
            </a:r>
          </a:p>
          <a:p>
            <a:r>
              <a:rPr lang="en-US" altLang="en-US" dirty="0">
                <a:latin typeface="Open Sans" pitchFamily="-84" charset="0"/>
                <a:cs typeface="Open Sans" pitchFamily="-84" charset="0"/>
              </a:rPr>
              <a:t>Healthier relationships which leads to </a:t>
            </a:r>
          </a:p>
          <a:p>
            <a:r>
              <a:rPr lang="en-US" altLang="en-US" dirty="0">
                <a:latin typeface="Open Sans" pitchFamily="-84" charset="0"/>
                <a:cs typeface="Open Sans" pitchFamily="-84" charset="0"/>
              </a:rPr>
              <a:t>TIC, which leads to the Quadruple Aim </a:t>
            </a:r>
          </a:p>
          <a:p>
            <a:endParaRPr lang="en-US" altLang="en-US" dirty="0">
              <a:latin typeface="Open Sans" pitchFamily="-84" charset="0"/>
              <a:cs typeface="Open Sans" pitchFamily="-84" charset="0"/>
            </a:endParaRPr>
          </a:p>
          <a:p>
            <a:pPr algn="l"/>
            <a:r>
              <a:rPr lang="en-US" b="0" i="0" dirty="0">
                <a:effectLst/>
                <a:latin typeface="Lato"/>
              </a:rPr>
              <a:t>Over the last few years, healthcare has seen a shift in how providing care is addressed. Changes in regulations, patient access to information, and technological advances have led to an increased focus on the patient experience. During this transition, the Triple AIM</a:t>
            </a:r>
            <a:r>
              <a:rPr lang="en-US" b="0" i="0" u="none" strike="noStrike" dirty="0">
                <a:solidFill>
                  <a:srgbClr val="00B4A4"/>
                </a:solidFill>
                <a:effectLst/>
                <a:latin typeface="Lato"/>
              </a:rPr>
              <a:t> was developed, which is </a:t>
            </a:r>
            <a:r>
              <a:rPr lang="en-US" b="0" i="0" dirty="0">
                <a:effectLst/>
                <a:latin typeface="Lato"/>
              </a:rPr>
              <a:t>an approach to optimizing health system performance. The triple aim includes the following:</a:t>
            </a:r>
          </a:p>
          <a:p>
            <a:pPr algn="l">
              <a:buFont typeface="Arial" panose="020B0604020202020204" pitchFamily="34" charset="0"/>
              <a:buChar char="•"/>
            </a:pPr>
            <a:r>
              <a:rPr lang="en-US" b="0" i="0" dirty="0">
                <a:effectLst/>
                <a:latin typeface="Lato"/>
              </a:rPr>
              <a:t>Improving the patient experience of care (including quality and satisfaction);</a:t>
            </a:r>
          </a:p>
          <a:p>
            <a:pPr algn="l">
              <a:buFont typeface="Arial" panose="020B0604020202020204" pitchFamily="34" charset="0"/>
              <a:buChar char="•"/>
            </a:pPr>
            <a:r>
              <a:rPr lang="en-US" b="0" i="0" dirty="0">
                <a:effectLst/>
                <a:latin typeface="Lato"/>
              </a:rPr>
              <a:t>Improving the health of populations; and</a:t>
            </a:r>
          </a:p>
          <a:p>
            <a:pPr algn="l">
              <a:buFont typeface="Arial" panose="020B0604020202020204" pitchFamily="34" charset="0"/>
              <a:buChar char="•"/>
            </a:pPr>
            <a:r>
              <a:rPr lang="en-US" b="0" i="0" dirty="0">
                <a:effectLst/>
                <a:latin typeface="Lato"/>
              </a:rPr>
              <a:t>Reducing the per capita cost of health care.</a:t>
            </a:r>
          </a:p>
          <a:p>
            <a:pPr algn="l">
              <a:buFont typeface="Arial" panose="020B0604020202020204" pitchFamily="34" charset="0"/>
              <a:buChar char="•"/>
            </a:pPr>
            <a:endParaRPr lang="en-US" b="0" i="0" dirty="0">
              <a:effectLst/>
              <a:latin typeface="Lato"/>
            </a:endParaRPr>
          </a:p>
          <a:p>
            <a:pPr algn="l"/>
            <a:r>
              <a:rPr lang="en-US" b="0" i="0" dirty="0">
                <a:effectLst/>
                <a:latin typeface="Lato"/>
              </a:rPr>
              <a:t>While each of these “aims” is necessary to succeed in the new era of healthcare, there is a key component missing from the equation, care providers themselves. Without a focus on staff, achieving triple aim goals becomes even harder to achieve; however, if organizations start implementing ways in which staff member’s lives can be made easier, patient care can be greatly enhanced.</a:t>
            </a:r>
          </a:p>
          <a:p>
            <a:pPr algn="l"/>
            <a:endParaRPr lang="en-US" b="0" i="0" dirty="0">
              <a:effectLst/>
              <a:latin typeface="Lato"/>
            </a:endParaRPr>
          </a:p>
          <a:p>
            <a:r>
              <a:rPr lang="en-US" sz="1200" b="0" i="0" kern="1200" dirty="0">
                <a:solidFill>
                  <a:schemeClr val="tx1"/>
                </a:solidFill>
                <a:effectLst/>
                <a:latin typeface="+mn-lt"/>
                <a:ea typeface="+mn-ea"/>
                <a:cs typeface="+mn-cs"/>
              </a:rPr>
              <a:t>Taking the time to listen to staff members is the first step in understanding what they value and wish to achieve. By creating on open, collaborative and mutual environment for shared feedback and learning, leaders can hear first-hand what it means to drive staff satisfaction. The second step is to take the feedback and understand underlying trends. For example, if staff members feel overburdened by data entry, it may be time to invest in software to make this easier.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listening and taking action on staff member feedback leaders showcase their dedication to making the organization a better working environment. This creates a more open culture and can help proactively address issues before they arise.</a:t>
            </a:r>
          </a:p>
          <a:p>
            <a:endParaRPr lang="en-US" sz="1200" b="0" i="0" kern="1200" dirty="0">
              <a:solidFill>
                <a:schemeClr val="tx1"/>
              </a:solidFill>
              <a:effectLst/>
              <a:latin typeface="+mn-lt"/>
              <a:ea typeface="+mn-ea"/>
              <a:cs typeface="+mn-cs"/>
            </a:endParaRPr>
          </a:p>
          <a:p>
            <a:r>
              <a:rPr lang="en-US" b="0" i="0" dirty="0">
                <a:effectLst/>
                <a:latin typeface="Lato"/>
              </a:rPr>
              <a:t>Achieving the quadruple aim in healthcare is no easy task. It takes high levels of organizational coordination and commitment to both patients and staff members. By implementing initiatives, programs, and technology aimed at improving each of the quadruple aim’s, organizations can expect to see large returns. Working towards quadruple aim goals can help organizations see financial and organization improvement from enhanced staff engagement, cost efficiencies, and higher levels of patient satisfaction.</a:t>
            </a:r>
            <a:endParaRPr lang="en-US" altLang="en-US" dirty="0">
              <a:latin typeface="Open Sans" pitchFamily="-84" charset="0"/>
              <a:cs typeface="Open Sans" pitchFamily="-84" charset="0"/>
            </a:endParaRPr>
          </a:p>
          <a:p>
            <a:endParaRPr lang="en-US" altLang="en-US" dirty="0"/>
          </a:p>
        </p:txBody>
      </p:sp>
      <p:sp>
        <p:nvSpPr>
          <p:cNvPr id="4" name="Slide Number Placeholder 3">
            <a:extLst>
              <a:ext uri="{FF2B5EF4-FFF2-40B4-BE49-F238E27FC236}">
                <a16:creationId xmlns:a16="http://schemas.microsoft.com/office/drawing/2014/main" id="{C17755D5-F60C-4D5D-AF2B-F0D0C934DE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50C7F-3C4E-4EE8-9B3B-7ADBD09B9483}"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12629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a:extLst>
              <a:ext uri="{FF2B5EF4-FFF2-40B4-BE49-F238E27FC236}">
                <a16:creationId xmlns:a16="http://schemas.microsoft.com/office/drawing/2014/main" id="{412982CD-ABED-45BC-9F2F-1524169BA2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ECE72583-D989-4A48-B39C-768ED400BBE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0"/>
              </a:spcAft>
              <a:tabLst>
                <a:tab pos="457200" algn="l"/>
              </a:tabLst>
              <a:defRPr/>
            </a:pPr>
            <a:r>
              <a:rPr lang="en-US" sz="1800" b="0" dirty="0">
                <a:solidFill>
                  <a:prstClr val="black"/>
                </a:solidFill>
                <a:ea typeface="Times New Roman" panose="02020603050405020304" pitchFamily="18" charset="0"/>
                <a:cs typeface="Calibri"/>
              </a:rPr>
              <a:t>Empowerment, voice, and choice</a:t>
            </a:r>
            <a:r>
              <a:rPr lang="en-US" sz="1800" dirty="0">
                <a:solidFill>
                  <a:prstClr val="black"/>
                </a:solidFill>
                <a:ea typeface="Times New Roman" panose="02020603050405020304" pitchFamily="18" charset="0"/>
                <a:cs typeface="Calibri"/>
              </a:rPr>
              <a:t> - </a:t>
            </a:r>
            <a:r>
              <a:rPr lang="en-US" sz="1800" dirty="0">
                <a:ea typeface="MS PGothic"/>
                <a:cs typeface="Calibri"/>
              </a:rPr>
              <a:t>Throughout the organization and among the clients served, individuals’ strengths and experiences are recognized and built upon. The organization fosters a belief in the primacy of the people served, in resilience, and in the ability of individuals, organizations, and communities to heal and promote recovery from trauma. The organization understands that the experience of trauma may be a unifying aspect in the lives of those who run the organization, who provide the services, and/ or who come to the organization for assistance and support. As such, operations, workforce development and services are organized to foster empowerment for staff and clients alike. Organizations understand the importance of power differentials and ways in which clients, historically, have been diminished in voice and choice and are often recipients of coercive treatment. Clients are supported in shared decision-making, choice, and goal setting to determine the plan of action they need to heal and move forward. They are supported in cultivating self-advocacy skills. Staff are facilitators of recovery rather than controllers of recovery . </a:t>
            </a:r>
            <a:endParaRPr lang="en-US" dirty="0"/>
          </a:p>
        </p:txBody>
      </p:sp>
      <p:sp>
        <p:nvSpPr>
          <p:cNvPr id="4" name="Slide Number Placeholder 3">
            <a:extLst>
              <a:ext uri="{FF2B5EF4-FFF2-40B4-BE49-F238E27FC236}">
                <a16:creationId xmlns:a16="http://schemas.microsoft.com/office/drawing/2014/main" id="{82B34352-D113-4838-B4DA-C63951457F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C2BB6-3437-4E3D-8ACC-0A31F3093816}"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1498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a:extLst>
              <a:ext uri="{FF2B5EF4-FFF2-40B4-BE49-F238E27FC236}">
                <a16:creationId xmlns:a16="http://schemas.microsoft.com/office/drawing/2014/main" id="{C4625E3A-6573-4A89-AFE0-944E17EF9B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Notes Placeholder 2">
            <a:extLst>
              <a:ext uri="{FF2B5EF4-FFF2-40B4-BE49-F238E27FC236}">
                <a16:creationId xmlns:a16="http://schemas.microsoft.com/office/drawing/2014/main" id="{6B8E74FD-C943-45FA-A7A6-1DB9B39BD5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mj-lt"/>
              <a:buNone/>
              <a:tabLst>
                <a:tab pos="457200" algn="l"/>
              </a:tabLst>
            </a:pPr>
            <a:r>
              <a:rPr lang="en-US" sz="2800" b="0" i="0" dirty="0"/>
              <a:t>Cultural, Historical and Gender Issues:  </a:t>
            </a:r>
            <a:r>
              <a:rPr lang="en-US" sz="2800" dirty="0"/>
              <a:t>The organization actively moves past cultural stereotypes and biases (e.g. those based on race, ethnicity, sexual orientation, age, geography, etc.), offers gender responsive services, leverages the healing value of traditional cultural connections, and incorporates policies, protocols, and processes that are responsive to the racial, ethnic and cultural needs of individuals served; and recognizes and addresses historical trauma. The system treats all clients fairly and respectfully, and employs culturally competent staff and interventions. </a:t>
            </a:r>
            <a:r>
              <a:rPr kumimoji="0" lang="en-US" sz="2800" b="0" i="0" u="none" strike="noStrike" kern="1200" cap="none" spc="0" normalizeH="0" baseline="0" noProof="0" dirty="0">
                <a:ln>
                  <a:noFill/>
                </a:ln>
                <a:solidFill>
                  <a:prstClr val="black"/>
                </a:solidFill>
                <a:effectLst/>
                <a:uLnTx/>
                <a:uFillTx/>
                <a:latin typeface="+mn-lt"/>
                <a:ea typeface="+mn-ea"/>
                <a:cs typeface="+mn-cs"/>
              </a:rPr>
              <a:t>Families require culturally competent services and supports reflecting their race, ethnicity, gender orientation, language, socio-economic background, and family structure. Language access and cultural competence are important as it lays groundwork for understanding. What is normal for one client or family may be strange or even unacceptable to another client or family.</a:t>
            </a:r>
            <a:endParaRPr lang="en-US" sz="2800" dirty="0"/>
          </a:p>
          <a:p>
            <a:pPr>
              <a:spcBef>
                <a:spcPct val="0"/>
              </a:spcBef>
              <a:buFont typeface="+mj-lt"/>
              <a:buNone/>
              <a:tabLst>
                <a:tab pos="457200" algn="l"/>
              </a:tabLst>
            </a:pPr>
            <a:endParaRPr lang="en-US" sz="2800" dirty="0"/>
          </a:p>
        </p:txBody>
      </p:sp>
      <p:sp>
        <p:nvSpPr>
          <p:cNvPr id="4" name="Slide Number Placeholder 3">
            <a:extLst>
              <a:ext uri="{FF2B5EF4-FFF2-40B4-BE49-F238E27FC236}">
                <a16:creationId xmlns:a16="http://schemas.microsoft.com/office/drawing/2014/main" id="{201B5A44-FA97-4C58-A72F-65AD03DB32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2E26D-16C6-400F-AE46-B49759940D83}"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1351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a:extLst>
              <a:ext uri="{FF2B5EF4-FFF2-40B4-BE49-F238E27FC236}">
                <a16:creationId xmlns:a16="http://schemas.microsoft.com/office/drawing/2014/main" id="{0C2E5CA0-19E8-414A-ADD4-5287ABA9D6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Notes Placeholder 2">
            <a:extLst>
              <a:ext uri="{FF2B5EF4-FFF2-40B4-BE49-F238E27FC236}">
                <a16:creationId xmlns:a16="http://schemas.microsoft.com/office/drawing/2014/main" id="{2128FF9F-DC46-4493-BCC8-0F90DFA3F1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How do we know if an organization, system or community is trauma-informed?  Overall, a trauma-informed organization or community includes a safe, calm and secure environment with supportive care for clients and staff.  There is system-wide understanding of trauma prevalence, impact, and trauma-informed care including clients, administrative staff, executive leadership and clinical staff.  There is cultural competency and humility, consumer voice, choice and advocacy, access to recovery-oriented, consumer-driven trauma-specific services and above all….there are healing, hopeful, honest and trusting relationships between staff, between staff and leadership and staff and clients.  Healing only happens in relationship.  </a:t>
            </a:r>
          </a:p>
        </p:txBody>
      </p:sp>
      <p:sp>
        <p:nvSpPr>
          <p:cNvPr id="4" name="Slide Number Placeholder 3">
            <a:extLst>
              <a:ext uri="{FF2B5EF4-FFF2-40B4-BE49-F238E27FC236}">
                <a16:creationId xmlns:a16="http://schemas.microsoft.com/office/drawing/2014/main" id="{CE178A15-D4BB-48C5-BB11-002772A0C0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2607B-D90E-4075-8DF6-3CD2DC92142B}"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5573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a:extLst>
              <a:ext uri="{FF2B5EF4-FFF2-40B4-BE49-F238E27FC236}">
                <a16:creationId xmlns:a16="http://schemas.microsoft.com/office/drawing/2014/main" id="{ED5D7200-1FDE-4D54-919A-75415BC170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a:extLst>
              <a:ext uri="{FF2B5EF4-FFF2-40B4-BE49-F238E27FC236}">
                <a16:creationId xmlns:a16="http://schemas.microsoft.com/office/drawing/2014/main" id="{717D1A32-A7D5-42D0-B5BD-A5B8F1FA1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CLICK THROUGH ALL PICTURES</a:t>
            </a:r>
          </a:p>
          <a:p>
            <a:endParaRPr lang="en-US" altLang="en-US" b="1" dirty="0"/>
          </a:p>
          <a:p>
            <a:r>
              <a:rPr lang="en-US" altLang="en-US" b="0" dirty="0"/>
              <a:t>Remember, trauma-informed care is about EVERYONE!  Everyone is included.  Everyone plays a part.  </a:t>
            </a:r>
          </a:p>
        </p:txBody>
      </p:sp>
      <p:sp>
        <p:nvSpPr>
          <p:cNvPr id="106500" name="Slide Number Placeholder 3">
            <a:extLst>
              <a:ext uri="{FF2B5EF4-FFF2-40B4-BE49-F238E27FC236}">
                <a16:creationId xmlns:a16="http://schemas.microsoft.com/office/drawing/2014/main" id="{83BA106A-ED77-47F6-BAAA-16D7E715DADC}"/>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ECBA5C-FAC8-4D8B-93C1-9B1DF3914F96}"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8047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a:extLst>
              <a:ext uri="{FF2B5EF4-FFF2-40B4-BE49-F238E27FC236}">
                <a16:creationId xmlns:a16="http://schemas.microsoft.com/office/drawing/2014/main" id="{C2B25F7C-19ED-4EBD-8E17-5FBF2E8C1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a:extLst>
              <a:ext uri="{FF2B5EF4-FFF2-40B4-BE49-F238E27FC236}">
                <a16:creationId xmlns:a16="http://schemas.microsoft.com/office/drawing/2014/main" id="{641807C9-054A-4020-97AF-52FB49E1F2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ea typeface="MS PGothic"/>
                <a:cs typeface="Calibri"/>
              </a:rPr>
              <a:t>In a trauma-informed approach, all people at all levels of the organization or system have a basic realization about trauma and understand how trauma can affect families, groups, organizations, and communities as well as individuals.  There is an understanding that trauma plays a role in mental and substance use disorders and should be systematically addressed in prevention, treatment, and recovery settings. Similarly, there is a realization that trauma is not confined to the behavioral health specialty service sector, but is integral to other systems (e.g., child welfare, criminal justice, primary health care, peer–run and community organizations) and is often a barrier to effective outcomes in those systems as well. </a:t>
            </a:r>
            <a:endParaRPr lang="en-US" dirty="0"/>
          </a:p>
          <a:p>
            <a:pPr>
              <a:spcBef>
                <a:spcPct val="0"/>
              </a:spcBef>
            </a:pPr>
            <a:endParaRPr lang="en-US" dirty="0">
              <a:ea typeface="MS PGothic"/>
              <a:cs typeface="Calibri"/>
            </a:endParaRPr>
          </a:p>
          <a:p>
            <a:pPr>
              <a:spcBef>
                <a:spcPct val="0"/>
              </a:spcBef>
            </a:pPr>
            <a:r>
              <a:rPr lang="en-US" dirty="0">
                <a:ea typeface="MS PGothic"/>
                <a:cs typeface="Calibri"/>
              </a:rPr>
              <a:t>People in the organization or system are also able to recognize the signs of trauma. These signs may be gender, age, or setting-specific and may be manifest by individuals seeking or providing services in these settings. Trauma screening and assessment assist in the recognition of trauma, as do workforce development, employee assistance, and supervision practices.</a:t>
            </a:r>
            <a:endParaRPr lang="en-US" dirty="0"/>
          </a:p>
          <a:p>
            <a:pPr eaLnBrk="1" hangingPunct="1">
              <a:spcBef>
                <a:spcPct val="0"/>
              </a:spcBef>
            </a:pPr>
            <a:endParaRPr lang="en-US" altLang="en-US" dirty="0"/>
          </a:p>
          <a:p>
            <a:pPr eaLnBrk="1" hangingPunct="1">
              <a:spcBef>
                <a:spcPct val="0"/>
              </a:spcBef>
            </a:pPr>
            <a:r>
              <a:rPr lang="en-US" dirty="0">
                <a:ea typeface="MS PGothic"/>
                <a:cs typeface="Calibri"/>
              </a:rPr>
              <a:t>The program, organization, or system responds by applying the principles of a trauma-informed approach to all areas of functioning. The program, organization, or system integrates an understanding that the experience of traumatic events impacts all people involved, whether directly or indirectly. Staff in every part of the organization, from the person who greets clients at the door to the executives and the governance board, have changed their language, behaviors and policies to take into consideration the experiences of trauma among children and adult users of the services and among staff providing the services. This is accomplished through staff training, a budget that supports this ongoing training, and leadership that realizes the role of trauma in the lives of their staff and the people they serve. The organization has practitioners trained in evidence-based trauma practices. Policies of the organization, such as mission statements, staff handbooks and manuals promote a culture based on beliefs about resilience, recovery, and healing from trauma. For instance, the agency’s mission may include an intentional statement on the organization’s commitment to promote trauma recovery; agency policies demonstrate a commitment to incorporating perspectives of people served through the establishment of client advisory boards or inclusion of people who have received services on the agency’s board of directors; or agency training includes resources for mentoring supervisors on helping staff address secondary traumatic stress. The organization is committed to providing a physically and psychologically safe environment. Leadership ensures that staff work in an environment that promotes trust, fairness and transparency. The program’s, organization’s, or system’s response involves a universal precautions approach in which one expects the presence of trauma in lives of individuals being served, ensuring not to replicate it. </a:t>
            </a:r>
            <a:endParaRPr lang="en-US" altLang="en-US" dirty="0">
              <a:ea typeface="MS PGothic"/>
              <a:cs typeface="Calibri"/>
            </a:endParaRPr>
          </a:p>
          <a:p>
            <a:pPr>
              <a:spcBef>
                <a:spcPct val="0"/>
              </a:spcBef>
            </a:pPr>
            <a:endParaRPr lang="en-US" dirty="0">
              <a:ea typeface="MS PGothic"/>
              <a:cs typeface="Calibri"/>
            </a:endParaRPr>
          </a:p>
          <a:p>
            <a:pPr>
              <a:spcBef>
                <a:spcPct val="0"/>
              </a:spcBef>
            </a:pPr>
            <a:r>
              <a:rPr lang="en-US" dirty="0">
                <a:ea typeface="MS PGothic"/>
                <a:cs typeface="Calibri"/>
              </a:rPr>
              <a:t>A trauma-informed approach seeks to resist re-traumatization of clients as well as staff. Organizations often inadvertently create stressful or toxic environments that interfere with the recovery of clients, the well-being of staff and the fulfillment of the organizational mission.  Staff who work within a trauma-informed environment are taught to recognize how organizational practices may trigger painful memories and re-traumatize clients with trauma histories. For example, they recognize that using restraints on a person who has been sexually abused or placing a child who has been neglected and abandoned in a seclusion room may be re-traumatizing and interfere with healing and recovery. </a:t>
            </a:r>
            <a:endParaRPr lang="en-US" altLang="en-US" dirty="0">
              <a:cs typeface="Calibri"/>
            </a:endParaRPr>
          </a:p>
        </p:txBody>
      </p:sp>
      <p:sp>
        <p:nvSpPr>
          <p:cNvPr id="459780" name="Slide Number Placeholder 3">
            <a:extLst>
              <a:ext uri="{FF2B5EF4-FFF2-40B4-BE49-F238E27FC236}">
                <a16:creationId xmlns:a16="http://schemas.microsoft.com/office/drawing/2014/main" id="{37A5D555-43C1-4FC6-B0C1-2AB52B97F2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6190B3-E61E-4CAD-9EE8-33F44F0081A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990809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S PGothic"/>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D242736-57CA-4AAC-9B60-678A2561043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7979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cs typeface="Calibri"/>
              </a:rPr>
              <a:t>We are seeing a transformation in the healthcare system towards a recovery based system with a whole health and wellness focus. We are not seeing things as lifelong disabling conditions but more that people can live healthy and productive lives. We are doing it through good coordination of care. </a:t>
            </a:r>
            <a:endParaRPr lang="en-US" dirty="0"/>
          </a:p>
        </p:txBody>
      </p:sp>
      <p:sp>
        <p:nvSpPr>
          <p:cNvPr id="4" name="Slide Number Placeholder 3"/>
          <p:cNvSpPr>
            <a:spLocks noGrp="1"/>
          </p:cNvSpPr>
          <p:nvPr>
            <p:ph type="sldNum" sz="quarter" idx="10"/>
          </p:nvPr>
        </p:nvSpPr>
        <p:spPr/>
        <p:txBody>
          <a:bodyPr/>
          <a:lstStyle/>
          <a:p>
            <a:pPr>
              <a:defRPr/>
            </a:pPr>
            <a:fld id="{8600604C-8BBA-4122-90FD-601497583F38}" type="slidenum">
              <a:rPr lang="en-US" smtClean="0"/>
              <a:pPr>
                <a:defRPr/>
              </a:pPr>
              <a:t>3</a:t>
            </a:fld>
            <a:endParaRPr lang="en-US" dirty="0"/>
          </a:p>
        </p:txBody>
      </p:sp>
    </p:spTree>
    <p:extLst>
      <p:ext uri="{BB962C8B-B14F-4D97-AF65-F5344CB8AC3E}">
        <p14:creationId xmlns:p14="http://schemas.microsoft.com/office/powerpoint/2010/main" val="3819346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a:extLst>
              <a:ext uri="{FF2B5EF4-FFF2-40B4-BE49-F238E27FC236}">
                <a16:creationId xmlns:a16="http://schemas.microsoft.com/office/drawing/2014/main" id="{B270D9B1-A097-48F2-A6B8-F6BBF12129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286EC34-B115-445D-A1F0-C2EB5A323E7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charset="-128"/>
              <a:cs typeface="Arial" panose="020B0604020202020204" pitchFamily="34" charset="0"/>
            </a:endParaRPr>
          </a:p>
        </p:txBody>
      </p:sp>
      <p:sp>
        <p:nvSpPr>
          <p:cNvPr id="462851" name="Rectangle 2">
            <a:extLst>
              <a:ext uri="{FF2B5EF4-FFF2-40B4-BE49-F238E27FC236}">
                <a16:creationId xmlns:a16="http://schemas.microsoft.com/office/drawing/2014/main" id="{5581ED3C-24B8-439B-8CBE-C8185FCF0D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2" name="Rectangle 3">
            <a:extLst>
              <a:ext uri="{FF2B5EF4-FFF2-40B4-BE49-F238E27FC236}">
                <a16:creationId xmlns:a16="http://schemas.microsoft.com/office/drawing/2014/main" id="{173C5845-A5E8-4C82-A2F8-F2195E7E4E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cs typeface="Calibri"/>
            </a:endParaRPr>
          </a:p>
        </p:txBody>
      </p:sp>
    </p:spTree>
    <p:extLst>
      <p:ext uri="{BB962C8B-B14F-4D97-AF65-F5344CB8AC3E}">
        <p14:creationId xmlns:p14="http://schemas.microsoft.com/office/powerpoint/2010/main" val="2506850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a:extLst>
              <a:ext uri="{FF2B5EF4-FFF2-40B4-BE49-F238E27FC236}">
                <a16:creationId xmlns:a16="http://schemas.microsoft.com/office/drawing/2014/main" id="{CECDB218-74A1-4AEF-9EFC-99F016CE6A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Notes Placeholder 2">
            <a:extLst>
              <a:ext uri="{FF2B5EF4-FFF2-40B4-BE49-F238E27FC236}">
                <a16:creationId xmlns:a16="http://schemas.microsoft.com/office/drawing/2014/main" id="{74302854-19C3-45EE-8014-0D207984FB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Becoming a trauma-informed organization ultimately requires that we continue to ask what do we need to stop doing, start doing and do more of.  </a:t>
            </a:r>
          </a:p>
          <a:p>
            <a:pPr eaLnBrk="1" hangingPunct="1">
              <a:spcBef>
                <a:spcPct val="0"/>
              </a:spcBef>
            </a:pPr>
            <a:endParaRPr lang="en-US" altLang="en-US" dirty="0"/>
          </a:p>
          <a:p>
            <a:pPr eaLnBrk="1" hangingPunct="1">
              <a:spcBef>
                <a:spcPct val="0"/>
              </a:spcBef>
            </a:pPr>
            <a:r>
              <a:rPr lang="en-US" altLang="en-US" dirty="0">
                <a:ea typeface="MS PGothic"/>
                <a:cs typeface="Calibri"/>
              </a:rPr>
              <a:t>Activity:  In your group tables, take 10-15 minutes to write down what you need to stop doing, start doing and do more of as an organization or as a community (depends on who you are presenting to) to become a more wellness-oriented, trauma-informed organization/community. –</a:t>
            </a:r>
          </a:p>
          <a:p>
            <a:pPr eaLnBrk="1" hangingPunct="1">
              <a:spcBef>
                <a:spcPct val="0"/>
              </a:spcBef>
            </a:pPr>
            <a:endParaRPr lang="en-US" altLang="en-US" dirty="0"/>
          </a:p>
          <a:p>
            <a:pPr eaLnBrk="1" hangingPunct="1">
              <a:spcBef>
                <a:spcPct val="0"/>
              </a:spcBef>
            </a:pPr>
            <a:endParaRPr lang="en-US" altLang="en-US" b="1" dirty="0">
              <a:cs typeface="Calibri"/>
            </a:endParaRPr>
          </a:p>
        </p:txBody>
      </p:sp>
      <p:sp>
        <p:nvSpPr>
          <p:cNvPr id="464900" name="Slide Number Placeholder 3">
            <a:extLst>
              <a:ext uri="{FF2B5EF4-FFF2-40B4-BE49-F238E27FC236}">
                <a16:creationId xmlns:a16="http://schemas.microsoft.com/office/drawing/2014/main" id="{B290F305-8EC6-4D06-BE9F-F665CF1B8A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F9FC67-821F-4C05-BAC9-6B39170F580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5056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a:extLst>
              <a:ext uri="{FF2B5EF4-FFF2-40B4-BE49-F238E27FC236}">
                <a16:creationId xmlns:a16="http://schemas.microsoft.com/office/drawing/2014/main" id="{F65D5645-DA8E-4FBA-9C7E-E2CDAC4F96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Notes Placeholder 2">
            <a:extLst>
              <a:ext uri="{FF2B5EF4-FFF2-40B4-BE49-F238E27FC236}">
                <a16:creationId xmlns:a16="http://schemas.microsoft.com/office/drawing/2014/main" id="{2AAE784A-E49F-4834-8D88-EDA949CD32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Substance Abuse and Mental Health Services Administration, also known as SAMHSA, understands that mental health is a part of a persons wellness and in order for people to recover from trauma, mental health issues or substance use issues, you must address all of the domains of wellness.  If someone is financial unstable, it is hard for them to focus on their health.  If they have no social connections or support system, it is hard for them to be emotionally well.  All of these dimensions of wellness are interconnected and need to be addressed when working with individuals.</a:t>
            </a:r>
          </a:p>
        </p:txBody>
      </p:sp>
      <p:sp>
        <p:nvSpPr>
          <p:cNvPr id="431108" name="Slide Number Placeholder 3">
            <a:extLst>
              <a:ext uri="{FF2B5EF4-FFF2-40B4-BE49-F238E27FC236}">
                <a16:creationId xmlns:a16="http://schemas.microsoft.com/office/drawing/2014/main" id="{BB363BE3-77AD-4BA7-A795-5F75B45AE7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113C8F-E649-498B-99EF-6E07A6240C1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2735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cs typeface="Calibri"/>
              </a:rPr>
              <a:t>Definitions (SAMHSA, 2014) Trauma-specific services: The term “trauma-specific services” refers to evidence-based and promising prevention, intervention, or treatment services that address traumatic stress as well as any co-occurring disorders (including substance use and mental disorders) that developed during or after trauma. </a:t>
            </a:r>
            <a:endParaRPr lang="en-US">
              <a:ea typeface="MS PGothic"/>
              <a:cs typeface="Calibri"/>
            </a:endParaRPr>
          </a:p>
          <a:p>
            <a:endParaRPr lang="en-US" dirty="0">
              <a:ea typeface="MS PGothic"/>
              <a:cs typeface="Calibri"/>
            </a:endParaRPr>
          </a:p>
          <a:p>
            <a:r>
              <a:rPr lang="en-US" dirty="0">
                <a:ea typeface="MS PGothic"/>
                <a:cs typeface="Calibri"/>
              </a:rPr>
              <a:t>Trauma-informed care: Trauma-informed care is a strengths-based service delivery approach “that is grounded in an understanding of and responsiveness to the impact of trauma, that emphasizes physical, psychological, and emotional safety for both providers and survivors, and that creates opportunities for survivors to rebuild a sense of control and empowerment” (Hopper, Bassuk, &amp; Olivet, 2010, p. 82). It also involves vigilance in anticipating and avoiding institutional processes and individual practices that are likely to retraumatize individuals who already have histories of trauma, and it upholds the importance of consumer participation in the development, delivery, and evaluation of services. </a:t>
            </a:r>
            <a:endParaRPr lang="en-US">
              <a:cs typeface="Calibri"/>
            </a:endParaRPr>
          </a:p>
        </p:txBody>
      </p:sp>
      <p:sp>
        <p:nvSpPr>
          <p:cNvPr id="4" name="Slide Number Placeholder 3"/>
          <p:cNvSpPr>
            <a:spLocks noGrp="1"/>
          </p:cNvSpPr>
          <p:nvPr>
            <p:ph type="sldNum" sz="quarter" idx="10"/>
          </p:nvPr>
        </p:nvSpPr>
        <p:spPr/>
        <p:txBody>
          <a:bodyPr/>
          <a:lstStyle/>
          <a:p>
            <a:fld id="{3EDF648C-4B2D-4DE1-8C35-8DAA726D439D}" type="slidenum">
              <a:rPr lang="en-US" smtClean="0"/>
              <a:t>5</a:t>
            </a:fld>
            <a:endParaRPr lang="en-US"/>
          </a:p>
        </p:txBody>
      </p:sp>
    </p:spTree>
    <p:extLst>
      <p:ext uri="{BB962C8B-B14F-4D97-AF65-F5344CB8AC3E}">
        <p14:creationId xmlns:p14="http://schemas.microsoft.com/office/powerpoint/2010/main" val="3841001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a:extLst>
              <a:ext uri="{FF2B5EF4-FFF2-40B4-BE49-F238E27FC236}">
                <a16:creationId xmlns:a16="http://schemas.microsoft.com/office/drawing/2014/main" id="{7A7B6902-BDC3-4E39-ABE4-11D7E8B635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Notes Placeholder 2">
            <a:extLst>
              <a:ext uri="{FF2B5EF4-FFF2-40B4-BE49-F238E27FC236}">
                <a16:creationId xmlns:a16="http://schemas.microsoft.com/office/drawing/2014/main" id="{4510AB70-6477-43F3-8432-27DC4A8C6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a:cs typeface="Calibri"/>
              </a:rPr>
              <a:t>In addressing the 8 dimensions of wellness, a trauma-informed organization or community must ensure that all actions and decision-making are made through the TIC Principles, which according to SAMHSA are safety, trustworthiness and transparency, collaboration and mutuality, empowerment, voice and choice and addressing cultural, gender and historical issues.</a:t>
            </a:r>
          </a:p>
          <a:p>
            <a:endParaRPr lang="en-US" altLang="en-US" dirty="0"/>
          </a:p>
          <a:p>
            <a:endParaRPr lang="en-US" altLang="en-US" dirty="0"/>
          </a:p>
        </p:txBody>
      </p:sp>
      <p:sp>
        <p:nvSpPr>
          <p:cNvPr id="4" name="Slide Number Placeholder 3">
            <a:extLst>
              <a:ext uri="{FF2B5EF4-FFF2-40B4-BE49-F238E27FC236}">
                <a16:creationId xmlns:a16="http://schemas.microsoft.com/office/drawing/2014/main" id="{016B2FA5-4EC8-4F66-B696-ECEB7DB385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745BB-E0AD-4243-BBBF-83DA2A92DFAC}"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08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a:extLst>
              <a:ext uri="{FF2B5EF4-FFF2-40B4-BE49-F238E27FC236}">
                <a16:creationId xmlns:a16="http://schemas.microsoft.com/office/drawing/2014/main" id="{D7B4CAA9-987B-45D6-A9AE-652C5566D6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Notes Placeholder 2">
            <a:extLst>
              <a:ext uri="{FF2B5EF4-FFF2-40B4-BE49-F238E27FC236}">
                <a16:creationId xmlns:a16="http://schemas.microsoft.com/office/drawing/2014/main" id="{FDC2E802-9094-490B-89B7-8401893FE5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solidFill>
                  <a:srgbClr val="000000"/>
                </a:solidFill>
                <a:latin typeface="Open Sans"/>
                <a:ea typeface="MS PGothic"/>
                <a:cs typeface="Open Sans" pitchFamily="-84" charset="0"/>
              </a:rPr>
              <a:t>According to SAMHSA, safety means that throughout</a:t>
            </a:r>
            <a:r>
              <a:rPr lang="en-US" altLang="en-US" dirty="0">
                <a:solidFill>
                  <a:srgbClr val="000000"/>
                </a:solidFill>
                <a:latin typeface="Open Sans"/>
                <a:ea typeface="MS PGothic"/>
                <a:cs typeface="Open Sans" pitchFamily="-84" charset="0"/>
              </a:rPr>
              <a:t> the organization, staff and the people they serve feel physically and psychologically safe; the physical setting is safe and interpersonal interactions promote a sense of safety.  However, that is not the complete picture of safety.  According to Sandra Bloom, there are four types of safety.  Physical safety, which is o</a:t>
            </a:r>
            <a:r>
              <a:rPr lang="en-US" altLang="en-US" dirty="0">
                <a:ea typeface="MS PGothic"/>
                <a:cs typeface="Calibri"/>
              </a:rPr>
              <a:t>ur refusal to tolerate violence of any sort is just one of them.  The other types of safety include psychological, social and moral safety.  Let’s talk about each one of those now.</a:t>
            </a:r>
          </a:p>
          <a:p>
            <a:pPr eaLnBrk="1" hangingPunct="1">
              <a:spcBef>
                <a:spcPct val="0"/>
              </a:spcBef>
            </a:pPr>
            <a:endParaRPr lang="en-US" altLang="en-US" dirty="0">
              <a:solidFill>
                <a:srgbClr val="000000"/>
              </a:solidFill>
              <a:cs typeface="Arial" panose="020B0604020202020204" pitchFamily="34" charset="0"/>
            </a:endParaRPr>
          </a:p>
          <a:p>
            <a:r>
              <a:rPr lang="en-US" b="0" i="0" u="none" strike="noStrike" dirty="0">
                <a:solidFill>
                  <a:srgbClr val="444444"/>
                </a:solidFill>
                <a:effectLst/>
                <a:latin typeface="inherit"/>
                <a:ea typeface="MS PGothic"/>
              </a:rPr>
              <a:t>Physical safety is the easiest aspect of a safety culture to describe, largely because it relies on tangible and concrete factors that can be easily evaluated and measured. Physical safety is usually what people think of when describing the sense of being safe, since without it, other forms of safety are difficult to achieve.</a:t>
            </a:r>
            <a:r>
              <a:rPr lang="en-US" dirty="0">
                <a:solidFill>
                  <a:srgbClr val="444444"/>
                </a:solidFill>
                <a:latin typeface="inherit"/>
                <a:ea typeface="MS PGothic"/>
              </a:rPr>
              <a:t> </a:t>
            </a:r>
            <a:endParaRPr lang="en-US" b="0" i="0" u="none" strike="noStrike">
              <a:solidFill>
                <a:srgbClr val="444444"/>
              </a:solidFill>
              <a:effectLst/>
              <a:latin typeface="droid_sansregular"/>
              <a:ea typeface="MS PGothic"/>
            </a:endParaRPr>
          </a:p>
          <a:p>
            <a:endParaRPr lang="en-US" dirty="0">
              <a:solidFill>
                <a:srgbClr val="444444"/>
              </a:solidFill>
              <a:latin typeface="inherit"/>
              <a:ea typeface="MS PGothic"/>
            </a:endParaRPr>
          </a:p>
          <a:p>
            <a:pPr algn="l" fontAlgn="base"/>
            <a:r>
              <a:rPr lang="en-US" b="0" i="0" u="none" strike="noStrike" dirty="0">
                <a:solidFill>
                  <a:srgbClr val="444444"/>
                </a:solidFill>
                <a:effectLst/>
                <a:latin typeface="inherit"/>
              </a:rPr>
              <a:t>Feeling physically safe requires an environment that is free of threats to our physical wellbeing. Such an environment is free from:  suicidality and self-destructive behavior: physical or sexual attacks on others; dangerous risk-taking behavior; substance abuse; physical hazards such as toxins, weapons; predatory aggression or coercion; threats; helplessness and lack of control; learned helplessness. Physically safe environments encourage: supportive and caring relationships; non-coercive forms of persuasion; healthy, safe, relational sexual behavior; good health practices; commitment to nonviolence to self and others; healthy expression of anger and assertiveness; opportunities for mastery experiences; avoidance of further experiences with helplessness; patience; repetition; structure that ensures success.</a:t>
            </a:r>
            <a:endParaRPr lang="en-US" b="0" i="0" u="none" strike="noStrike" dirty="0">
              <a:solidFill>
                <a:srgbClr val="444444"/>
              </a:solidFill>
              <a:effectLst/>
              <a:latin typeface="droid_sansregular"/>
            </a:endParaRPr>
          </a:p>
          <a:p>
            <a:pPr algn="l" fontAlgn="base"/>
            <a:endParaRPr lang="en-US" b="0" i="0" u="none" strike="noStrike" dirty="0">
              <a:solidFill>
                <a:srgbClr val="444444"/>
              </a:solidFill>
              <a:effectLst/>
              <a:latin typeface="inherit"/>
            </a:endParaRPr>
          </a:p>
          <a:p>
            <a:pPr algn="l" fontAlgn="base"/>
            <a:endParaRPr lang="en-US" altLang="en-US" dirty="0"/>
          </a:p>
        </p:txBody>
      </p:sp>
      <p:sp>
        <p:nvSpPr>
          <p:cNvPr id="91140" name="Slide Number Placeholder 3">
            <a:extLst>
              <a:ext uri="{FF2B5EF4-FFF2-40B4-BE49-F238E27FC236}">
                <a16:creationId xmlns:a16="http://schemas.microsoft.com/office/drawing/2014/main" id="{CDEB7ED7-9471-49A5-B28F-9013C45992BE}"/>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3DF3D74-235F-44C0-B123-6EEB55652C73}" type="slidenum">
              <a:rPr kumimoji="0" lang="en-US" altLang="en-US" sz="1200" b="0" i="0" u="none" strike="noStrike" kern="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2749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a:extLst>
              <a:ext uri="{FF2B5EF4-FFF2-40B4-BE49-F238E27FC236}">
                <a16:creationId xmlns:a16="http://schemas.microsoft.com/office/drawing/2014/main" id="{513EB27D-CF07-4BCD-B4AE-42816BF3A6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1" name="Notes Placeholder 2">
            <a:extLst>
              <a:ext uri="{FF2B5EF4-FFF2-40B4-BE49-F238E27FC236}">
                <a16:creationId xmlns:a16="http://schemas.microsoft.com/office/drawing/2014/main" id="{C5706255-A584-4187-8722-DB4B47AEAE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Psychological safety is a shared belief that it is safe for interpersonal risk taking. It can be defined as "being able to show one's self without fear of negative consequences of self-image, status or career" (Kahn 1990, p. 708). In </a:t>
            </a:r>
            <a:r>
              <a:rPr lang="en-US" sz="1200" b="0" i="1" kern="1200" dirty="0">
                <a:solidFill>
                  <a:schemeClr val="tx1"/>
                </a:solidFill>
                <a:effectLst/>
                <a:latin typeface="+mn-lt"/>
                <a:ea typeface="+mn-ea"/>
                <a:cs typeface="+mn-cs"/>
              </a:rPr>
              <a:t>psychologically safe</a:t>
            </a:r>
            <a:r>
              <a:rPr lang="en-US" sz="1200" b="0" i="0" kern="1200" dirty="0">
                <a:solidFill>
                  <a:schemeClr val="tx1"/>
                </a:solidFill>
                <a:effectLst/>
                <a:latin typeface="+mn-lt"/>
                <a:ea typeface="+mn-ea"/>
                <a:cs typeface="+mn-cs"/>
              </a:rPr>
              <a:t> situations, people feel accepted and respected.</a:t>
            </a:r>
            <a:r>
              <a:rPr lang="en-US" dirty="0">
                <a:ea typeface="+mn-ea"/>
                <a:cs typeface="+mn-cs"/>
              </a:rPr>
              <a:t> </a:t>
            </a:r>
            <a:endParaRPr lang="en-US">
              <a:ea typeface="+mn-ea"/>
              <a:cs typeface="+mn-cs"/>
            </a:endParaRPr>
          </a:p>
          <a:p>
            <a:endParaRPr lang="en-US" sz="1200" b="0" i="0" kern="1200" dirty="0">
              <a:solidFill>
                <a:schemeClr val="tx1"/>
              </a:solidFill>
              <a:effectLst/>
              <a:latin typeface="+mn-lt"/>
              <a:ea typeface="+mn-ea"/>
              <a:cs typeface="Calibri"/>
            </a:endParaRPr>
          </a:p>
          <a:p>
            <a:r>
              <a:rPr lang="en-US" b="0" i="0" u="none" strike="noStrike" dirty="0">
                <a:solidFill>
                  <a:srgbClr val="434343"/>
                </a:solidFill>
                <a:effectLst/>
                <a:latin typeface="inherit"/>
                <a:ea typeface="MS PGothic"/>
              </a:rPr>
              <a:t>What are common threats to psychological safety?</a:t>
            </a:r>
            <a:r>
              <a:rPr lang="en-US" dirty="0">
                <a:solidFill>
                  <a:srgbClr val="434343"/>
                </a:solidFill>
                <a:latin typeface="inherit"/>
                <a:ea typeface="MS PGothic"/>
              </a:rPr>
              <a:t> </a:t>
            </a:r>
            <a:r>
              <a:rPr lang="en-US" b="0" i="0" u="none" strike="noStrike" dirty="0">
                <a:solidFill>
                  <a:srgbClr val="434343"/>
                </a:solidFill>
                <a:effectLst/>
                <a:latin typeface="inherit"/>
                <a:ea typeface="MS PGothic"/>
              </a:rPr>
              <a:t> sarcasm, lecturing, put-downs, outbursts, public humiliation, negative tone of voice or body language, inconsistency, unfairness, rigidity, favoritism, endless rules and regulations; infantilizing treatment, blaming and shaming. We are all vulnerable to these kinds of behaviors from others but people who have been psychologically unsafe while growing up are particularly vulnerable to being profoundly reinjured by psychological torments and to adopting behaviors that have been inflicted upon them in the past.</a:t>
            </a:r>
            <a:endParaRPr lang="en-US" b="0" i="0" u="none" strike="noStrike" dirty="0">
              <a:solidFill>
                <a:srgbClr val="434343"/>
              </a:solidFill>
              <a:effectLst/>
              <a:latin typeface="droid_sansregular"/>
              <a:ea typeface="MS PGothic"/>
            </a:endParaRPr>
          </a:p>
          <a:p>
            <a:pPr algn="l" fontAlgn="base"/>
            <a:endParaRPr lang="en-US" b="0" i="0" u="none" strike="noStrike" dirty="0">
              <a:solidFill>
                <a:srgbClr val="434343"/>
              </a:solidFill>
              <a:effectLst/>
              <a:latin typeface="droid_sansregular"/>
            </a:endParaRPr>
          </a:p>
        </p:txBody>
      </p:sp>
      <p:sp>
        <p:nvSpPr>
          <p:cNvPr id="93188" name="Slide Number Placeholder 3">
            <a:extLst>
              <a:ext uri="{FF2B5EF4-FFF2-40B4-BE49-F238E27FC236}">
                <a16:creationId xmlns:a16="http://schemas.microsoft.com/office/drawing/2014/main" id="{FA833377-9541-414D-B1EA-8537BF29359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4A28B05-62BC-4D1D-8CCF-8139586B1C4E}" type="slidenum">
              <a:rPr kumimoji="0" lang="en-US" altLang="en-US" sz="1200" b="0" i="0" u="none" strike="noStrike" kern="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5018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a:extLst>
              <a:ext uri="{FF2B5EF4-FFF2-40B4-BE49-F238E27FC236}">
                <a16:creationId xmlns:a16="http://schemas.microsoft.com/office/drawing/2014/main" id="{924C6EC7-8D1D-4F74-88D7-92964FCD04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Notes Placeholder 2">
            <a:extLst>
              <a:ext uri="{FF2B5EF4-FFF2-40B4-BE49-F238E27FC236}">
                <a16:creationId xmlns:a16="http://schemas.microsoft.com/office/drawing/2014/main" id="{7B2B2209-C8A4-40AD-96D4-891BD6BF9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MS PGothic"/>
                <a:cs typeface="Calibri"/>
              </a:rPr>
              <a:t>Workplaces are, by their very nature, social environments and social safety describes the sense of feeling safe with other people. How many of us have ever felt truly safe in a social setting, a setting in which we felt secure, cared for, trusted, free to express our deepest thoughts and feelings without censure, unafraid of being abandoned or misjudged, unfettered by the constant pressure of interpersonal competition and yet stimulated to be thoughtful, solve problems, be creative, and be spontaneous? Yet this is the kind of setting that human beings need to maximize their emotional and intellectual functioning in an integrated way. </a:t>
            </a:r>
            <a:endParaRPr lang="en-US" altLang="en-US">
              <a:ea typeface="MS PGothic"/>
              <a:cs typeface="Calibri"/>
            </a:endParaRPr>
          </a:p>
          <a:p>
            <a:pPr eaLnBrk="1" hangingPunct="1">
              <a:spcBef>
                <a:spcPct val="0"/>
              </a:spcBef>
            </a:pPr>
            <a:endParaRPr lang="en-US" altLang="en-US" dirty="0"/>
          </a:p>
          <a:p>
            <a:pPr eaLnBrk="1" hangingPunct="1">
              <a:spcBef>
                <a:spcPct val="0"/>
              </a:spcBef>
            </a:pPr>
            <a:r>
              <a:rPr lang="en-US" altLang="en-US" dirty="0">
                <a:ea typeface="MS PGothic"/>
                <a:cs typeface="Calibri"/>
              </a:rPr>
              <a:t>Creating a safe social environment requires a shift in perspective away from viewing only the individual, towards viewing the individual-in-context. In so doing, the entire community serves as a model of “organization as therapist” so that all of the chaotic, impulsive, and painful feelings of the members can be safely contained and defused. A strict emphasis on the individual is exchanged for the work of creating and sustaining a well-bounded structure within which all the therapeutic interactions can safely take place [5].</a:t>
            </a:r>
          </a:p>
          <a:p>
            <a:pPr eaLnBrk="1" hangingPunct="1">
              <a:spcBef>
                <a:spcPct val="0"/>
              </a:spcBef>
            </a:pPr>
            <a:endParaRPr lang="en-US" altLang="en-US" dirty="0"/>
          </a:p>
          <a:p>
            <a:pPr eaLnBrk="1" hangingPunct="1">
              <a:spcBef>
                <a:spcPct val="0"/>
              </a:spcBef>
            </a:pPr>
            <a:r>
              <a:rPr lang="en-US" altLang="en-US" dirty="0">
                <a:ea typeface="MS PGothic"/>
                <a:cs typeface="Calibri"/>
              </a:rPr>
              <a:t>A socially safe environment is one that is free from abusive relationships of all kinds. People are not isolated but instead are connected to each other in a network of support. Emotion is successfully managed and the level of emotional intelligence is high. There is tolerance for diverse opinions, beliefs and values but what ties everyone together is a shared belief in the importance of being safe. There is tolerance for individual eccentricities as long as these peculiarities do not harm others. Boundaries are clear, firm, but flexible. There is a high level of awareness in a socially safe environment, about group dynamics and the likelihood of getting caught in reenactments with other people as well as a willingness to learn how to get out of these tough situations without harm. People can work productively and creatively toward a shared goal.</a:t>
            </a:r>
          </a:p>
        </p:txBody>
      </p:sp>
      <p:sp>
        <p:nvSpPr>
          <p:cNvPr id="95236" name="Slide Number Placeholder 3">
            <a:extLst>
              <a:ext uri="{FF2B5EF4-FFF2-40B4-BE49-F238E27FC236}">
                <a16:creationId xmlns:a16="http://schemas.microsoft.com/office/drawing/2014/main" id="{0189A434-FF53-409C-88AF-AEC91A85110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32CA2CE-C726-4294-8FD3-658847C7ACB0}" type="slidenum">
              <a:rPr kumimoji="0" lang="en-US" altLang="en-US" sz="1200" b="0" i="0" u="none" strike="noStrike" kern="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6498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a:extLst>
              <a:ext uri="{FF2B5EF4-FFF2-40B4-BE49-F238E27FC236}">
                <a16:creationId xmlns:a16="http://schemas.microsoft.com/office/drawing/2014/main" id="{6C4BC7E2-C955-4414-A06A-EA01050E2D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Notes Placeholder 2">
            <a:extLst>
              <a:ext uri="{FF2B5EF4-FFF2-40B4-BE49-F238E27FC236}">
                <a16:creationId xmlns:a16="http://schemas.microsoft.com/office/drawing/2014/main" id="{808C0588-B1B0-4C37-A836-1C0BB6574B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solidFill>
                  <a:srgbClr val="434343"/>
                </a:solidFill>
                <a:latin typeface="inherit"/>
                <a:ea typeface="MS PGothic"/>
              </a:rPr>
              <a:t>A </a:t>
            </a:r>
            <a:r>
              <a:rPr lang="en-US" b="0" i="0" u="none" strike="noStrike" dirty="0">
                <a:solidFill>
                  <a:srgbClr val="434343"/>
                </a:solidFill>
                <a:effectLst/>
                <a:latin typeface="inherit"/>
                <a:ea typeface="MS PGothic"/>
              </a:rPr>
              <a:t>morally safe environment is one where you are able to do your work with a sense of integrity because your sense of what is right is supported by the institution within which you work and the people who directly supervise you. </a:t>
            </a:r>
            <a:endParaRPr lang="en-US" dirty="0"/>
          </a:p>
        </p:txBody>
      </p:sp>
      <p:sp>
        <p:nvSpPr>
          <p:cNvPr id="97284" name="Slide Number Placeholder 3">
            <a:extLst>
              <a:ext uri="{FF2B5EF4-FFF2-40B4-BE49-F238E27FC236}">
                <a16:creationId xmlns:a16="http://schemas.microsoft.com/office/drawing/2014/main" id="{5BBD0CC1-BF63-49EF-9AF8-04D990E6FDB1}"/>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A9DA486-8B2F-4094-B301-38F17619708B}" type="slidenum">
              <a:rPr kumimoji="0" lang="en-US" altLang="en-US" sz="1200" b="0" i="0" u="none" strike="noStrike" kern="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144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67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atC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64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9D40000-0402-4C36-A828-2CC2379CADD4}"/>
              </a:ext>
            </a:extLst>
          </p:cNvPr>
          <p:cNvSpPr txBox="1">
            <a:spLocks/>
          </p:cNvSpPr>
          <p:nvPr userDrawn="1"/>
        </p:nvSpPr>
        <p:spPr bwMode="auto">
          <a:xfrm>
            <a:off x="8401051" y="1150939"/>
            <a:ext cx="342688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defTabSz="457200" rtl="0" eaLnBrk="0" fontAlgn="base" hangingPunct="0">
              <a:spcBef>
                <a:spcPct val="20000"/>
              </a:spcBef>
              <a:spcAft>
                <a:spcPct val="0"/>
              </a:spcAft>
              <a:buClr>
                <a:srgbClr val="609BCD"/>
              </a:buClr>
              <a:buSzPct val="110000"/>
              <a:buFontTx/>
              <a:buNone/>
              <a:defRPr sz="1100" kern="1200" spc="0" baseline="0">
                <a:solidFill>
                  <a:srgbClr val="000000"/>
                </a:solidFill>
                <a:latin typeface="Open Sans"/>
                <a:ea typeface="ＭＳ Ｐゴシック" charset="0"/>
                <a:cs typeface="Open Sans"/>
              </a:defRPr>
            </a:lvl1pPr>
            <a:lvl2pPr marL="742950" indent="-285750" algn="l" defTabSz="457200" rtl="0" eaLnBrk="0" fontAlgn="base" hangingPunct="0">
              <a:spcBef>
                <a:spcPct val="20000"/>
              </a:spcBef>
              <a:spcAft>
                <a:spcPct val="0"/>
              </a:spcAft>
              <a:buClr>
                <a:srgbClr val="609BCD"/>
              </a:buClr>
              <a:buSzPct val="125000"/>
              <a:buFont typeface="Lucida Grande" charset="0"/>
              <a:buChar char="»"/>
              <a:defRPr kern="1200">
                <a:solidFill>
                  <a:srgbClr val="000000"/>
                </a:solidFill>
                <a:latin typeface="Open Sans"/>
                <a:ea typeface="ＭＳ Ｐゴシック" charset="0"/>
                <a:cs typeface="Open Sans"/>
              </a:defRPr>
            </a:lvl2pPr>
            <a:lvl3pPr marL="1143000" indent="-228600" algn="l" defTabSz="457200" rtl="0" eaLnBrk="0" fontAlgn="base" hangingPunct="0">
              <a:spcBef>
                <a:spcPct val="20000"/>
              </a:spcBef>
              <a:spcAft>
                <a:spcPct val="0"/>
              </a:spcAft>
              <a:buClr>
                <a:srgbClr val="609BCD"/>
              </a:buClr>
              <a:buFont typeface="Lucida Grande" charset="0"/>
              <a:buChar char="●"/>
              <a:defRPr sz="1600" kern="1200">
                <a:solidFill>
                  <a:srgbClr val="000000"/>
                </a:solidFill>
                <a:latin typeface="Open Sans"/>
                <a:ea typeface="ＭＳ Ｐゴシック" charset="0"/>
                <a:cs typeface="Open Sans"/>
              </a:defRPr>
            </a:lvl3pPr>
            <a:lvl4pPr marL="1600200" indent="-228600" algn="l" defTabSz="457200" rtl="0" eaLnBrk="0" fontAlgn="base" hangingPunct="0">
              <a:spcBef>
                <a:spcPct val="20000"/>
              </a:spcBef>
              <a:spcAft>
                <a:spcPct val="0"/>
              </a:spcAft>
              <a:buClr>
                <a:srgbClr val="609BCD"/>
              </a:buClr>
              <a:buFont typeface="Courier New" charset="0"/>
              <a:buChar char="o"/>
              <a:defRPr sz="1400" kern="1200">
                <a:solidFill>
                  <a:srgbClr val="000000"/>
                </a:solidFill>
                <a:latin typeface="Open Sans"/>
                <a:ea typeface="ＭＳ Ｐゴシック" charset="0"/>
                <a:cs typeface="Open Sans"/>
              </a:defRPr>
            </a:lvl4pPr>
            <a:lvl5pPr marL="2057400" indent="-228600" algn="l" defTabSz="457200" rtl="0" eaLnBrk="0" fontAlgn="base" hangingPunct="0">
              <a:spcBef>
                <a:spcPct val="20000"/>
              </a:spcBef>
              <a:spcAft>
                <a:spcPct val="0"/>
              </a:spcAft>
              <a:buClr>
                <a:srgbClr val="609BCD"/>
              </a:buClr>
              <a:buFont typeface="Arial" charset="0"/>
              <a:buChar char="•"/>
              <a:defRPr sz="1400" kern="1200">
                <a:solidFill>
                  <a:srgbClr val="000000"/>
                </a:solidFill>
                <a:latin typeface="Open Sans"/>
                <a:ea typeface="ＭＳ Ｐゴシック"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dist">
              <a:defRPr/>
            </a:pPr>
            <a:r>
              <a:rPr lang="en-US" sz="1100">
                <a:solidFill>
                  <a:srgbClr val="FFFFFF"/>
                </a:solidFill>
                <a:latin typeface="Arial"/>
                <a:cs typeface="Arial"/>
              </a:rPr>
              <a:t>www.</a:t>
            </a:r>
            <a:r>
              <a:rPr lang="en-US" sz="1100" b="1">
                <a:solidFill>
                  <a:srgbClr val="FFFFFF"/>
                </a:solidFill>
                <a:latin typeface="Arial"/>
                <a:cs typeface="Arial"/>
              </a:rPr>
              <a:t>TheNationalCouncil</a:t>
            </a:r>
            <a:r>
              <a:rPr lang="en-US" sz="1100">
                <a:solidFill>
                  <a:srgbClr val="FFFFFF"/>
                </a:solidFill>
                <a:latin typeface="Arial"/>
                <a:cs typeface="Arial"/>
              </a:rPr>
              <a:t>.org</a:t>
            </a:r>
          </a:p>
          <a:p>
            <a:pPr algn="dist">
              <a:defRPr/>
            </a:pPr>
            <a:endParaRPr lang="en-US" sz="1100">
              <a:solidFill>
                <a:srgbClr val="FFFFFF"/>
              </a:solidFill>
              <a:latin typeface="Open Sans" charset="0"/>
            </a:endParaRPr>
          </a:p>
        </p:txBody>
      </p:sp>
      <p:sp>
        <p:nvSpPr>
          <p:cNvPr id="11" name="Picture Placeholder 4"/>
          <p:cNvSpPr>
            <a:spLocks noGrp="1"/>
          </p:cNvSpPr>
          <p:nvPr>
            <p:ph type="pic" sz="quarter" idx="15"/>
          </p:nvPr>
        </p:nvSpPr>
        <p:spPr>
          <a:xfrm>
            <a:off x="593744" y="2192503"/>
            <a:ext cx="4193916" cy="3820108"/>
          </a:xfrm>
          <a:effectLst>
            <a:outerShdw blurRad="50800" dist="38100" dir="2700000" algn="tl" rotWithShape="0">
              <a:prstClr val="black">
                <a:alpha val="40000"/>
              </a:prstClr>
            </a:outerShdw>
          </a:effectLst>
        </p:spPr>
        <p:txBody>
          <a:bodyPr rtlCol="0">
            <a:normAutofit/>
          </a:bodyPr>
          <a:lstStyle>
            <a:lvl1pPr marL="0" indent="0">
              <a:buNone/>
              <a:defRPr sz="1600"/>
            </a:lvl1pPr>
          </a:lstStyle>
          <a:p>
            <a:pPr lvl="0"/>
            <a:endParaRPr lang="en-US" noProof="0"/>
          </a:p>
        </p:txBody>
      </p:sp>
      <p:sp>
        <p:nvSpPr>
          <p:cNvPr id="13" name="Text Placeholder 2"/>
          <p:cNvSpPr>
            <a:spLocks noGrp="1"/>
          </p:cNvSpPr>
          <p:nvPr>
            <p:ph idx="1"/>
          </p:nvPr>
        </p:nvSpPr>
        <p:spPr bwMode="auto">
          <a:xfrm>
            <a:off x="5203845" y="2192504"/>
            <a:ext cx="6394411" cy="382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buFont typeface="Arial" panose="020B0604020202020204" pitchFamily="34" charset="0"/>
              <a:buChar char="•"/>
              <a:defRPr sz="2400">
                <a:solidFill>
                  <a:schemeClr val="tx1"/>
                </a:solidFill>
              </a:defRPr>
            </a:lvl1pPr>
            <a:lvl2pPr marL="742950" indent="-285750">
              <a:buFont typeface="Arial" panose="020B0604020202020204" pitchFamily="34" charset="0"/>
              <a:buChar char="•"/>
              <a:defRPr sz="1800">
                <a:solidFill>
                  <a:schemeClr val="tx1"/>
                </a:solidFill>
              </a:defRPr>
            </a:lvl2pPr>
            <a:lvl3pPr marL="1200150" indent="-285750">
              <a:buFont typeface="Arial" panose="020B0604020202020204" pitchFamily="34" charset="0"/>
              <a:buChar char="•"/>
              <a:defRPr sz="1600">
                <a:solidFill>
                  <a:schemeClr val="tx1"/>
                </a:solidFill>
              </a:defRPr>
            </a:lvl3pPr>
            <a:lvl4pPr marL="1600200" indent="-228600">
              <a:buFont typeface="Arial" panose="020B0604020202020204" pitchFamily="34" charset="0"/>
              <a:buChar char="•"/>
              <a:defRPr sz="1400">
                <a:solidFill>
                  <a:schemeClr val="tx1"/>
                </a:solidFill>
              </a:defRPr>
            </a:lvl4pPr>
            <a:lvl5pPr marL="2057400" indent="-228600">
              <a:buFont typeface="Arial" panose="020B0604020202020204" pitchFamily="34" charset="0"/>
              <a:buChar cha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le Placeholder 1"/>
          <p:cNvSpPr>
            <a:spLocks noGrp="1"/>
          </p:cNvSpPr>
          <p:nvPr>
            <p:ph type="title"/>
          </p:nvPr>
        </p:nvSpPr>
        <p:spPr bwMode="auto">
          <a:xfrm>
            <a:off x="425190" y="1496339"/>
            <a:ext cx="769914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3000" b="1" kern="1200" dirty="0">
                <a:solidFill>
                  <a:srgbClr val="2584C6"/>
                </a:solidFill>
                <a:latin typeface="+mj-lt"/>
                <a:ea typeface="MS PGothic" pitchFamily="34" charset="-128"/>
                <a:cs typeface="Open Sans"/>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01F5BFA-94AF-43DF-850C-86FF3F755C70}"/>
              </a:ext>
            </a:extLst>
          </p:cNvPr>
          <p:cNvSpPr>
            <a:spLocks noGrp="1"/>
          </p:cNvSpPr>
          <p:nvPr>
            <p:ph type="sldNum" sz="quarter" idx="16"/>
          </p:nvPr>
        </p:nvSpPr>
        <p:spPr>
          <a:xfrm>
            <a:off x="11303000" y="6488113"/>
            <a:ext cx="889000" cy="23336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pPr>
              <a:defRPr/>
            </a:pPr>
            <a:fld id="{7116EFB9-0126-4E8E-AFFF-3FB55FA166EB}" type="slidenum">
              <a:rPr lang="en-US" altLang="en-US"/>
              <a:pPr>
                <a:defRPr/>
              </a:pPr>
              <a:t>‹#›</a:t>
            </a:fld>
            <a:endParaRPr lang="en-US" altLang="en-US"/>
          </a:p>
        </p:txBody>
      </p:sp>
    </p:spTree>
    <p:extLst>
      <p:ext uri="{BB962C8B-B14F-4D97-AF65-F5344CB8AC3E}">
        <p14:creationId xmlns:p14="http://schemas.microsoft.com/office/powerpoint/2010/main" val="720673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0" name="Title 9"/>
          <p:cNvSpPr>
            <a:spLocks noGrp="1"/>
          </p:cNvSpPr>
          <p:nvPr>
            <p:ph type="title"/>
          </p:nvPr>
        </p:nvSpPr>
        <p:spPr>
          <a:xfrm>
            <a:off x="524749" y="1436619"/>
            <a:ext cx="11136784" cy="537633"/>
          </a:xfrm>
          <a:prstGeom prst="rect">
            <a:avLst/>
          </a:prstGeom>
        </p:spPr>
        <p:txBody>
          <a:bodyPr tIns="0" bIns="0">
            <a:noAutofit/>
          </a:bodyPr>
          <a:lstStyle>
            <a:lvl1pPr algn="l">
              <a:defRPr lang="en-US" sz="3000" b="1" kern="1200" dirty="0">
                <a:solidFill>
                  <a:srgbClr val="2584C6"/>
                </a:solidFill>
                <a:latin typeface="+mj-lt"/>
                <a:ea typeface="MS PGothic" pitchFamily="34" charset="-128"/>
                <a:cs typeface="Open Sans"/>
              </a:defRPr>
            </a:lvl1pPr>
          </a:lstStyle>
          <a:p>
            <a:r>
              <a:rPr lang="en-US" dirty="0"/>
              <a:t>Click to edit Master title style</a:t>
            </a:r>
          </a:p>
        </p:txBody>
      </p:sp>
      <p:sp>
        <p:nvSpPr>
          <p:cNvPr id="7" name="Text Placeholder 6"/>
          <p:cNvSpPr>
            <a:spLocks noGrp="1"/>
          </p:cNvSpPr>
          <p:nvPr>
            <p:ph type="body" sz="quarter" idx="10"/>
          </p:nvPr>
        </p:nvSpPr>
        <p:spPr>
          <a:xfrm>
            <a:off x="524749" y="2544791"/>
            <a:ext cx="11136784" cy="3466929"/>
          </a:xfrm>
        </p:spPr>
        <p:txBody>
          <a:bodyPr>
            <a:noAutofit/>
          </a:bodyPr>
          <a:lstStyle>
            <a:lvl1pPr marL="285750" indent="-285750">
              <a:lnSpc>
                <a:spcPct val="110000"/>
              </a:lnSpc>
              <a:spcBef>
                <a:spcPts val="0"/>
              </a:spcBef>
              <a:buFont typeface="Arial" panose="020B0604020202020204" pitchFamily="34" charset="0"/>
              <a:buChar char="•"/>
              <a:defRPr sz="16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87" name="Text Placeholder 2"/>
          <p:cNvSpPr>
            <a:spLocks noGrp="1"/>
          </p:cNvSpPr>
          <p:nvPr>
            <p:ph type="body" sz="quarter" idx="13"/>
          </p:nvPr>
        </p:nvSpPr>
        <p:spPr>
          <a:xfrm>
            <a:off x="524749" y="2115353"/>
            <a:ext cx="11136784" cy="349761"/>
          </a:xfrm>
        </p:spPr>
        <p:txBody>
          <a:bodyPr tIns="0" bIns="0">
            <a:noAutofit/>
          </a:bodyPr>
          <a:lstStyle>
            <a:lvl1pPr marL="0" indent="0" algn="ctr">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762E7C27-F93E-4D97-A2E5-28005B56652A}"/>
              </a:ext>
            </a:extLst>
          </p:cNvPr>
          <p:cNvSpPr>
            <a:spLocks noGrp="1"/>
          </p:cNvSpPr>
          <p:nvPr>
            <p:ph type="sldNum" sz="quarter" idx="14"/>
          </p:nvPr>
        </p:nvSpPr>
        <p:spPr>
          <a:xfrm>
            <a:off x="11387667" y="192089"/>
            <a:ext cx="681567" cy="439737"/>
          </a:xfrm>
          <a:prstGeom prst="rect">
            <a:avLst/>
          </a:prstGeom>
        </p:spPr>
        <p:txBody>
          <a:bodyPr vert="horz" wrap="square" lIns="91440" tIns="45720" rIns="91440" bIns="45720" numCol="1" anchor="t" anchorCtr="0" compatLnSpc="1">
            <a:prstTxWarp prst="textNoShape">
              <a:avLst/>
            </a:prstTxWarp>
          </a:bodyPr>
          <a:lstStyle>
            <a:lvl1pPr algn="r" eaLnBrk="1" hangingPunct="1">
              <a:defRPr>
                <a:solidFill>
                  <a:srgbClr val="0C3190"/>
                </a:solidFill>
                <a:latin typeface="Open Sans"/>
                <a:ea typeface="Open Sans"/>
                <a:cs typeface="Open Sans"/>
              </a:defRPr>
            </a:lvl1pPr>
          </a:lstStyle>
          <a:p>
            <a:pPr>
              <a:defRPr/>
            </a:pPr>
            <a:fld id="{402538B6-FD2D-4AD1-9547-2C6A24FA5AE4}" type="slidenum">
              <a:rPr lang="en-US" altLang="en-US"/>
              <a:pPr>
                <a:defRPr/>
              </a:pPr>
              <a:t>‹#›</a:t>
            </a:fld>
            <a:endParaRPr lang="en-US" altLang="en-US" dirty="0"/>
          </a:p>
        </p:txBody>
      </p:sp>
    </p:spTree>
    <p:extLst>
      <p:ext uri="{BB962C8B-B14F-4D97-AF65-F5344CB8AC3E}">
        <p14:creationId xmlns:p14="http://schemas.microsoft.com/office/powerpoint/2010/main" val="416252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7FE3E0D-7F6D-41E4-B899-D84512CA12E5}"/>
              </a:ext>
            </a:extLst>
          </p:cNvPr>
          <p:cNvSpPr txBox="1">
            <a:spLocks/>
          </p:cNvSpPr>
          <p:nvPr userDrawn="1"/>
        </p:nvSpPr>
        <p:spPr bwMode="auto">
          <a:xfrm>
            <a:off x="8401051" y="1150939"/>
            <a:ext cx="342688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defTabSz="457200" rtl="0" eaLnBrk="0" fontAlgn="base" hangingPunct="0">
              <a:spcBef>
                <a:spcPct val="20000"/>
              </a:spcBef>
              <a:spcAft>
                <a:spcPct val="0"/>
              </a:spcAft>
              <a:buClr>
                <a:srgbClr val="609BCD"/>
              </a:buClr>
              <a:buSzPct val="110000"/>
              <a:buFontTx/>
              <a:buNone/>
              <a:defRPr sz="1100" kern="1200" spc="0" baseline="0">
                <a:solidFill>
                  <a:srgbClr val="000000"/>
                </a:solidFill>
                <a:latin typeface="Open Sans"/>
                <a:ea typeface="ＭＳ Ｐゴシック" charset="0"/>
                <a:cs typeface="Open Sans"/>
              </a:defRPr>
            </a:lvl1pPr>
            <a:lvl2pPr marL="742950" indent="-285750" algn="l" defTabSz="457200" rtl="0" eaLnBrk="0" fontAlgn="base" hangingPunct="0">
              <a:spcBef>
                <a:spcPct val="20000"/>
              </a:spcBef>
              <a:spcAft>
                <a:spcPct val="0"/>
              </a:spcAft>
              <a:buClr>
                <a:srgbClr val="609BCD"/>
              </a:buClr>
              <a:buSzPct val="125000"/>
              <a:buFont typeface="Lucida Grande" charset="0"/>
              <a:buChar char="»"/>
              <a:defRPr kern="1200">
                <a:solidFill>
                  <a:srgbClr val="000000"/>
                </a:solidFill>
                <a:latin typeface="Open Sans"/>
                <a:ea typeface="ＭＳ Ｐゴシック" charset="0"/>
                <a:cs typeface="Open Sans"/>
              </a:defRPr>
            </a:lvl2pPr>
            <a:lvl3pPr marL="1143000" indent="-228600" algn="l" defTabSz="457200" rtl="0" eaLnBrk="0" fontAlgn="base" hangingPunct="0">
              <a:spcBef>
                <a:spcPct val="20000"/>
              </a:spcBef>
              <a:spcAft>
                <a:spcPct val="0"/>
              </a:spcAft>
              <a:buClr>
                <a:srgbClr val="609BCD"/>
              </a:buClr>
              <a:buFont typeface="Lucida Grande" charset="0"/>
              <a:buChar char="●"/>
              <a:defRPr sz="1600" kern="1200">
                <a:solidFill>
                  <a:srgbClr val="000000"/>
                </a:solidFill>
                <a:latin typeface="Open Sans"/>
                <a:ea typeface="ＭＳ Ｐゴシック" charset="0"/>
                <a:cs typeface="Open Sans"/>
              </a:defRPr>
            </a:lvl3pPr>
            <a:lvl4pPr marL="1600200" indent="-228600" algn="l" defTabSz="457200" rtl="0" eaLnBrk="0" fontAlgn="base" hangingPunct="0">
              <a:spcBef>
                <a:spcPct val="20000"/>
              </a:spcBef>
              <a:spcAft>
                <a:spcPct val="0"/>
              </a:spcAft>
              <a:buClr>
                <a:srgbClr val="609BCD"/>
              </a:buClr>
              <a:buFont typeface="Courier New" charset="0"/>
              <a:buChar char="o"/>
              <a:defRPr sz="1400" kern="1200">
                <a:solidFill>
                  <a:srgbClr val="000000"/>
                </a:solidFill>
                <a:latin typeface="Open Sans"/>
                <a:ea typeface="ＭＳ Ｐゴシック" charset="0"/>
                <a:cs typeface="Open Sans"/>
              </a:defRPr>
            </a:lvl4pPr>
            <a:lvl5pPr marL="2057400" indent="-228600" algn="l" defTabSz="457200" rtl="0" eaLnBrk="0" fontAlgn="base" hangingPunct="0">
              <a:spcBef>
                <a:spcPct val="20000"/>
              </a:spcBef>
              <a:spcAft>
                <a:spcPct val="0"/>
              </a:spcAft>
              <a:buClr>
                <a:srgbClr val="609BCD"/>
              </a:buClr>
              <a:buFont typeface="Arial" charset="0"/>
              <a:buChar char="•"/>
              <a:defRPr sz="1400" kern="1200">
                <a:solidFill>
                  <a:srgbClr val="000000"/>
                </a:solidFill>
                <a:latin typeface="Open Sans"/>
                <a:ea typeface="ＭＳ Ｐゴシック"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dist">
              <a:defRPr/>
            </a:pPr>
            <a:r>
              <a:rPr lang="en-US" sz="1100" dirty="0">
                <a:solidFill>
                  <a:srgbClr val="FFFFFF"/>
                </a:solidFill>
                <a:latin typeface="Arial"/>
                <a:cs typeface="Arial"/>
              </a:rPr>
              <a:t>www.</a:t>
            </a:r>
            <a:r>
              <a:rPr lang="en-US" sz="1100" b="1" dirty="0">
                <a:solidFill>
                  <a:srgbClr val="FFFFFF"/>
                </a:solidFill>
                <a:latin typeface="Arial"/>
                <a:cs typeface="Arial"/>
              </a:rPr>
              <a:t>TheNationalCouncil</a:t>
            </a:r>
            <a:r>
              <a:rPr lang="en-US" sz="1100" dirty="0">
                <a:solidFill>
                  <a:srgbClr val="FFFFFF"/>
                </a:solidFill>
                <a:latin typeface="Arial"/>
                <a:cs typeface="Arial"/>
              </a:rPr>
              <a:t>.org</a:t>
            </a:r>
          </a:p>
          <a:p>
            <a:pPr algn="dist">
              <a:defRPr/>
            </a:pPr>
            <a:endParaRPr lang="en-US" sz="1100" dirty="0">
              <a:solidFill>
                <a:srgbClr val="FFFFFF"/>
              </a:solidFill>
              <a:latin typeface="Open Sans" charset="0"/>
            </a:endParaRPr>
          </a:p>
        </p:txBody>
      </p:sp>
      <p:sp>
        <p:nvSpPr>
          <p:cNvPr id="14" name="Title Placeholder 1"/>
          <p:cNvSpPr>
            <a:spLocks noGrp="1"/>
          </p:cNvSpPr>
          <p:nvPr>
            <p:ph type="title"/>
          </p:nvPr>
        </p:nvSpPr>
        <p:spPr bwMode="auto">
          <a:xfrm>
            <a:off x="211719" y="1465994"/>
            <a:ext cx="11270039"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457200" rtl="0" eaLnBrk="1" fontAlgn="base" hangingPunct="1">
              <a:spcBef>
                <a:spcPct val="0"/>
              </a:spcBef>
              <a:spcAft>
                <a:spcPct val="0"/>
              </a:spcAft>
              <a:defRPr lang="en-US" sz="3000" b="1" kern="1200" dirty="0">
                <a:solidFill>
                  <a:srgbClr val="2584C6"/>
                </a:solidFill>
                <a:latin typeface="+mj-lt"/>
                <a:ea typeface="MS PGothic" pitchFamily="34" charset="-128"/>
                <a:cs typeface="Open Sans"/>
              </a:defRPr>
            </a:lvl1pPr>
          </a:lstStyle>
          <a:p>
            <a:r>
              <a:rPr lang="en-US" dirty="0"/>
              <a:t>Click to edit Master title style</a:t>
            </a:r>
          </a:p>
        </p:txBody>
      </p:sp>
      <p:sp>
        <p:nvSpPr>
          <p:cNvPr id="15" name="Text Placeholder 2"/>
          <p:cNvSpPr>
            <a:spLocks noGrp="1"/>
          </p:cNvSpPr>
          <p:nvPr>
            <p:ph idx="1"/>
          </p:nvPr>
        </p:nvSpPr>
        <p:spPr bwMode="auto">
          <a:xfrm>
            <a:off x="225201" y="2314539"/>
            <a:ext cx="11270038" cy="346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noProof="0" dirty="0"/>
          </a:p>
        </p:txBody>
      </p:sp>
      <p:sp>
        <p:nvSpPr>
          <p:cNvPr id="5" name="Slide Number Placeholder 5">
            <a:extLst>
              <a:ext uri="{FF2B5EF4-FFF2-40B4-BE49-F238E27FC236}">
                <a16:creationId xmlns:a16="http://schemas.microsoft.com/office/drawing/2014/main" id="{415F2A79-55AB-48C9-BE48-7047984E810E}"/>
              </a:ext>
            </a:extLst>
          </p:cNvPr>
          <p:cNvSpPr>
            <a:spLocks noGrp="1"/>
          </p:cNvSpPr>
          <p:nvPr>
            <p:ph type="sldNum" sz="quarter" idx="10"/>
          </p:nvPr>
        </p:nvSpPr>
        <p:spPr>
          <a:xfrm>
            <a:off x="11303000" y="6488113"/>
            <a:ext cx="889000" cy="23336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pPr>
              <a:defRPr/>
            </a:pPr>
            <a:fld id="{02694763-B8D0-44D0-B68A-9C904FC12FB8}" type="slidenum">
              <a:rPr lang="en-US" altLang="en-US"/>
              <a:pPr>
                <a:defRPr/>
              </a:pPr>
              <a:t>‹#›</a:t>
            </a:fld>
            <a:endParaRPr lang="en-US" altLang="en-US" dirty="0"/>
          </a:p>
        </p:txBody>
      </p:sp>
    </p:spTree>
    <p:extLst>
      <p:ext uri="{BB962C8B-B14F-4D97-AF65-F5344CB8AC3E}">
        <p14:creationId xmlns:p14="http://schemas.microsoft.com/office/powerpoint/2010/main" val="73153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1"/>
          <p:cNvSpPr>
            <a:spLocks noGrp="1"/>
          </p:cNvSpPr>
          <p:nvPr>
            <p:ph type="ctrTitle"/>
          </p:nvPr>
        </p:nvSpPr>
        <p:spPr>
          <a:xfrm>
            <a:off x="914400" y="1639019"/>
            <a:ext cx="10363200" cy="958131"/>
          </a:xfrm>
          <a:prstGeom prst="rect">
            <a:avLst/>
          </a:prstGeom>
        </p:spPr>
        <p:txBody>
          <a:bodyPr/>
          <a:lstStyle>
            <a:lvl1pPr algn="ctr">
              <a:defRPr lang="en-US" sz="3200" b="1" kern="1200" dirty="0">
                <a:solidFill>
                  <a:srgbClr val="2584C6"/>
                </a:solidFill>
                <a:latin typeface="+mj-lt"/>
                <a:ea typeface="MS PGothic" pitchFamily="34" charset="-128"/>
                <a:cs typeface="Open Sans"/>
              </a:defRPr>
            </a:lvl1pPr>
          </a:lstStyle>
          <a:p>
            <a:r>
              <a:rPr lang="en-US" dirty="0"/>
              <a:t>Click to edit Master title style</a:t>
            </a:r>
          </a:p>
        </p:txBody>
      </p:sp>
      <p:sp>
        <p:nvSpPr>
          <p:cNvPr id="7" name="Subtitle 2"/>
          <p:cNvSpPr>
            <a:spLocks noGrp="1"/>
          </p:cNvSpPr>
          <p:nvPr>
            <p:ph type="subTitle" idx="1"/>
          </p:nvPr>
        </p:nvSpPr>
        <p:spPr>
          <a:xfrm>
            <a:off x="1947333" y="3073400"/>
            <a:ext cx="8534400" cy="886125"/>
          </a:xfrm>
          <a:prstGeom prst="rect">
            <a:avLst/>
          </a:prstGeom>
        </p:spPr>
        <p:txBody>
          <a:bodyPr/>
          <a:lstStyle>
            <a:lvl1pPr marL="0" indent="0" algn="ctr">
              <a:buNone/>
              <a:defRPr sz="2800" b="1">
                <a:solidFill>
                  <a:srgbClr val="000000"/>
                </a:solidFill>
                <a:latin typeface="+mj-lt"/>
                <a:cs typeface="Open Sans"/>
              </a:defRPr>
            </a:lvl1pPr>
          </a:lstStyle>
          <a:p>
            <a:endParaRPr lang="en-US" dirty="0"/>
          </a:p>
        </p:txBody>
      </p:sp>
    </p:spTree>
    <p:extLst>
      <p:ext uri="{BB962C8B-B14F-4D97-AF65-F5344CB8AC3E}">
        <p14:creationId xmlns:p14="http://schemas.microsoft.com/office/powerpoint/2010/main" val="383896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69448"/>
            <a:ext cx="10972800" cy="445051"/>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2286777"/>
            <a:ext cx="10972800" cy="3555883"/>
          </a:xfrm>
        </p:spPr>
        <p:txBody>
          <a:bodyPr/>
          <a:lstStyle>
            <a:lvl1pPr>
              <a:defRPr sz="2600"/>
            </a:lvl1pPr>
            <a:lvl2pPr>
              <a:defRPr sz="2400"/>
            </a:lvl2pPr>
            <a:lvl3pPr>
              <a:defRPr sz="2100"/>
            </a:lvl3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536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914400" y="1735005"/>
            <a:ext cx="10363200" cy="436632"/>
          </a:xfrm>
          <a:prstGeom prst="rect">
            <a:avLst/>
          </a:prstGeom>
        </p:spPr>
        <p:txBody>
          <a:bodyPr/>
          <a:lstStyle>
            <a:lvl1pPr algn="ctr">
              <a:defRPr sz="3600" b="1" i="0">
                <a:solidFill>
                  <a:srgbClr val="2584C6"/>
                </a:solidFill>
                <a:latin typeface="+mj-lt"/>
                <a:cs typeface="Open Sans"/>
              </a:defRPr>
            </a:lvl1pPr>
          </a:lstStyle>
          <a:p>
            <a:r>
              <a:rPr lang="en-US" dirty="0"/>
              <a:t>Click to edit Master title style</a:t>
            </a:r>
          </a:p>
        </p:txBody>
      </p:sp>
      <p:sp>
        <p:nvSpPr>
          <p:cNvPr id="8" name="Subtitle 2"/>
          <p:cNvSpPr>
            <a:spLocks noGrp="1"/>
          </p:cNvSpPr>
          <p:nvPr>
            <p:ph type="subTitle" idx="1"/>
          </p:nvPr>
        </p:nvSpPr>
        <p:spPr>
          <a:xfrm>
            <a:off x="1828800" y="2382567"/>
            <a:ext cx="8534400" cy="478183"/>
          </a:xfrm>
          <a:prstGeom prst="rect">
            <a:avLst/>
          </a:prstGeom>
        </p:spPr>
        <p:txBody>
          <a:bodyPr/>
          <a:lstStyle>
            <a:lvl1pPr marL="0" indent="0" algn="ctr">
              <a:buNone/>
              <a:defRPr sz="2600" b="0">
                <a:solidFill>
                  <a:srgbClr val="000000"/>
                </a:solidFill>
                <a:latin typeface="+mj-lt"/>
                <a:cs typeface="Open Sans"/>
              </a:defRPr>
            </a:lvl1pPr>
          </a:lstStyle>
          <a:p>
            <a:r>
              <a:rPr lang="en-US"/>
              <a:t>Click to edit Master subtitle style</a:t>
            </a:r>
            <a:endParaRPr lang="en-US" dirty="0"/>
          </a:p>
        </p:txBody>
      </p:sp>
    </p:spTree>
    <p:extLst>
      <p:ext uri="{BB962C8B-B14F-4D97-AF65-F5344CB8AC3E}">
        <p14:creationId xmlns:p14="http://schemas.microsoft.com/office/powerpoint/2010/main" val="66653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42941"/>
            <a:ext cx="10972800" cy="50303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300026"/>
            <a:ext cx="5384800" cy="3554509"/>
          </a:xfrm>
        </p:spPr>
        <p:txBody>
          <a:bodyPr/>
          <a:lstStyle>
            <a:lvl1pPr>
              <a:defRPr sz="2600"/>
            </a:lvl1pPr>
            <a:lvl2pPr>
              <a:defRPr sz="2400"/>
            </a:lvl2pPr>
            <a:lvl3pPr>
              <a:defRPr sz="21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300026"/>
            <a:ext cx="5384800" cy="3554509"/>
          </a:xfrm>
        </p:spPr>
        <p:txBody>
          <a:bodyPr/>
          <a:lstStyle>
            <a:lvl1pPr>
              <a:defRPr sz="2600"/>
            </a:lvl1pPr>
            <a:lvl2pPr>
              <a:defRPr sz="2400"/>
            </a:lvl2pPr>
            <a:lvl3pPr>
              <a:defRPr sz="21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00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83558"/>
            <a:ext cx="10972800" cy="49805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12000"/>
            <a:ext cx="5386917" cy="518974"/>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861357"/>
            <a:ext cx="5386917" cy="2981303"/>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2212000"/>
            <a:ext cx="5389033" cy="518974"/>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861357"/>
            <a:ext cx="5389033" cy="2981303"/>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094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651201"/>
            <a:ext cx="10972800" cy="511312"/>
          </a:xfrm>
        </p:spPr>
        <p:txBody>
          <a:bodyPr/>
          <a:lstStyle/>
          <a:p>
            <a:r>
              <a:rPr lang="en-US"/>
              <a:t>Click to edit Master title style</a:t>
            </a:r>
            <a:endParaRPr lang="en-US" dirty="0"/>
          </a:p>
        </p:txBody>
      </p:sp>
    </p:spTree>
    <p:extLst>
      <p:ext uri="{BB962C8B-B14F-4D97-AF65-F5344CB8AC3E}">
        <p14:creationId xmlns:p14="http://schemas.microsoft.com/office/powerpoint/2010/main" val="132576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30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1"/>
          <p:cNvSpPr>
            <a:spLocks noGrp="1"/>
          </p:cNvSpPr>
          <p:nvPr>
            <p:ph type="ctrTitle"/>
          </p:nvPr>
        </p:nvSpPr>
        <p:spPr>
          <a:xfrm>
            <a:off x="914400" y="1700755"/>
            <a:ext cx="10363200" cy="423379"/>
          </a:xfrm>
          <a:prstGeom prst="rect">
            <a:avLst/>
          </a:prstGeom>
        </p:spPr>
        <p:txBody>
          <a:bodyPr/>
          <a:lstStyle>
            <a:lvl1pPr algn="ctr">
              <a:defRPr sz="3600" b="1" i="0">
                <a:solidFill>
                  <a:srgbClr val="2584C6"/>
                </a:solidFill>
                <a:latin typeface="+mj-lt"/>
                <a:cs typeface="Open Sans"/>
              </a:defRPr>
            </a:lvl1pPr>
          </a:lstStyle>
          <a:p>
            <a:r>
              <a:rPr lang="en-US" dirty="0"/>
              <a:t>Click to edit Master title style</a:t>
            </a:r>
          </a:p>
        </p:txBody>
      </p:sp>
      <p:sp>
        <p:nvSpPr>
          <p:cNvPr id="7" name="Subtitle 2"/>
          <p:cNvSpPr>
            <a:spLocks noGrp="1"/>
          </p:cNvSpPr>
          <p:nvPr>
            <p:ph type="subTitle" idx="1"/>
          </p:nvPr>
        </p:nvSpPr>
        <p:spPr>
          <a:xfrm>
            <a:off x="1828800" y="2348319"/>
            <a:ext cx="8534400" cy="451678"/>
          </a:xfrm>
          <a:prstGeom prst="rect">
            <a:avLst/>
          </a:prstGeom>
        </p:spPr>
        <p:txBody>
          <a:bodyPr/>
          <a:lstStyle>
            <a:lvl1pPr marL="0" indent="0" algn="ctr">
              <a:buNone/>
              <a:defRPr b="0">
                <a:solidFill>
                  <a:srgbClr val="000000"/>
                </a:solidFill>
                <a:latin typeface="+mj-lt"/>
                <a:cs typeface="Open Sans"/>
              </a:defRPr>
            </a:lvl1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8331F423-72D8-4C2C-824A-C836CBA8875A}"/>
              </a:ext>
            </a:extLst>
          </p:cNvPr>
          <p:cNvSpPr>
            <a:spLocks noGrp="1"/>
          </p:cNvSpPr>
          <p:nvPr>
            <p:ph type="sldNum" sz="quarter" idx="10"/>
          </p:nvPr>
        </p:nvSpPr>
        <p:spPr>
          <a:xfrm>
            <a:off x="5300133" y="6413500"/>
            <a:ext cx="1270000" cy="446088"/>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ea typeface="MS PGothic" panose="020B0600070205080204" pitchFamily="34" charset="-128"/>
              </a:defRPr>
            </a:lvl1pPr>
          </a:lstStyle>
          <a:p>
            <a:pPr>
              <a:defRPr/>
            </a:pPr>
            <a:fld id="{87D73CED-BA21-D34A-999A-BD7EB4ED7CD7}" type="slidenum">
              <a:rPr lang="en-US" altLang="en-US"/>
              <a:pPr>
                <a:defRPr/>
              </a:pPr>
              <a:t>‹#›</a:t>
            </a:fld>
            <a:endParaRPr lang="en-US" altLang="en-US"/>
          </a:p>
        </p:txBody>
      </p:sp>
    </p:spTree>
    <p:extLst>
      <p:ext uri="{BB962C8B-B14F-4D97-AF65-F5344CB8AC3E}">
        <p14:creationId xmlns:p14="http://schemas.microsoft.com/office/powerpoint/2010/main" val="13500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706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751192"/>
            <a:ext cx="10972800" cy="4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609600" y="2381773"/>
            <a:ext cx="10972800" cy="342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4" name="Picture 3">
            <a:extLst>
              <a:ext uri="{FF2B5EF4-FFF2-40B4-BE49-F238E27FC236}">
                <a16:creationId xmlns:a16="http://schemas.microsoft.com/office/drawing/2014/main" id="{CACBF152-9C39-D046-B258-14CD627B8C6C}"/>
              </a:ext>
            </a:extLst>
          </p:cNvPr>
          <p:cNvPicPr>
            <a:picLocks noChangeAspect="1"/>
          </p:cNvPicPr>
          <p:nvPr userDrawn="1"/>
        </p:nvPicPr>
        <p:blipFill>
          <a:blip r:embed="rId16"/>
          <a:stretch>
            <a:fillRect/>
          </a:stretch>
        </p:blipFill>
        <p:spPr>
          <a:xfrm>
            <a:off x="3" y="5944716"/>
            <a:ext cx="12192000" cy="1070984"/>
          </a:xfrm>
          <a:prstGeom prst="rect">
            <a:avLst/>
          </a:prstGeom>
        </p:spPr>
      </p:pic>
      <p:pic>
        <p:nvPicPr>
          <p:cNvPr id="6" name="Picture 5">
            <a:extLst>
              <a:ext uri="{FF2B5EF4-FFF2-40B4-BE49-F238E27FC236}">
                <a16:creationId xmlns:a16="http://schemas.microsoft.com/office/drawing/2014/main" id="{0F61CFAF-01FC-9A4E-8960-DD08ED23ADD9}"/>
              </a:ext>
            </a:extLst>
          </p:cNvPr>
          <p:cNvPicPr>
            <a:picLocks noChangeAspect="1"/>
          </p:cNvPicPr>
          <p:nvPr userDrawn="1"/>
        </p:nvPicPr>
        <p:blipFill>
          <a:blip r:embed="rId17"/>
          <a:stretch>
            <a:fillRect/>
          </a:stretch>
        </p:blipFill>
        <p:spPr>
          <a:xfrm>
            <a:off x="-95004" y="133259"/>
            <a:ext cx="12192000" cy="1212095"/>
          </a:xfrm>
          <a:prstGeom prst="rect">
            <a:avLst/>
          </a:prstGeom>
        </p:spPr>
      </p:pic>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Lst>
  <p:txStyles>
    <p:titleStyle>
      <a:lvl1pPr algn="l" defTabSz="457200" rtl="0" eaLnBrk="1" fontAlgn="base" hangingPunct="1">
        <a:spcBef>
          <a:spcPct val="0"/>
        </a:spcBef>
        <a:spcAft>
          <a:spcPct val="0"/>
        </a:spcAft>
        <a:defRPr sz="3000" b="1" kern="1200">
          <a:solidFill>
            <a:srgbClr val="2584C6"/>
          </a:solidFill>
          <a:latin typeface="+mj-lt"/>
          <a:ea typeface="MS PGothic" pitchFamily="34" charset="-128"/>
          <a:cs typeface="Open Sans"/>
        </a:defRPr>
      </a:lvl1pPr>
      <a:lvl2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2pPr>
      <a:lvl3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3pPr>
      <a:lvl4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4pPr>
      <a:lvl5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5pPr>
      <a:lvl6pPr marL="4572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6pPr>
      <a:lvl7pPr marL="9144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7pPr>
      <a:lvl8pPr marL="13716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8pPr>
      <a:lvl9pPr marL="18288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2600" kern="1200">
          <a:solidFill>
            <a:schemeClr val="tx1"/>
          </a:solidFill>
          <a:latin typeface="+mj-lt"/>
          <a:ea typeface="MS PGothic" pitchFamily="34" charset="-128"/>
          <a:cs typeface="Open Sans"/>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itchFamily="34" charset="-128"/>
          <a:cs typeface="Open Sans"/>
        </a:defRPr>
      </a:lvl2pPr>
      <a:lvl3pPr marL="1143000" indent="-228600" algn="l" defTabSz="457200" rtl="0" eaLnBrk="1" fontAlgn="base" hangingPunct="1">
        <a:spcBef>
          <a:spcPct val="20000"/>
        </a:spcBef>
        <a:spcAft>
          <a:spcPct val="0"/>
        </a:spcAft>
        <a:buFont typeface="Arial" charset="0"/>
        <a:buChar char="•"/>
        <a:defRPr sz="2100" kern="1200">
          <a:solidFill>
            <a:schemeClr val="tx1"/>
          </a:solidFill>
          <a:latin typeface="+mj-lt"/>
          <a:ea typeface="MS PGothic" pitchFamily="34" charset="-128"/>
          <a:cs typeface="Open San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MS PGothic" pitchFamily="34" charset="-128"/>
          <a:cs typeface="Open San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j-lt"/>
          <a:ea typeface="MS PGothic"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EE8BEE-5A9F-4FDD-B0BC-69A92EF85DF1}"/>
              </a:ext>
            </a:extLst>
          </p:cNvPr>
          <p:cNvSpPr txBox="1"/>
          <p:nvPr/>
        </p:nvSpPr>
        <p:spPr>
          <a:xfrm>
            <a:off x="823024" y="1743929"/>
            <a:ext cx="9995110" cy="4093428"/>
          </a:xfrm>
          <a:prstGeom prst="rect">
            <a:avLst/>
          </a:prstGeom>
          <a:noFill/>
        </p:spPr>
        <p:txBody>
          <a:bodyPr wrap="square" rtlCol="0">
            <a:spAutoFit/>
          </a:bodyPr>
          <a:lstStyle/>
          <a:p>
            <a:r>
              <a:rPr lang="en-US" sz="2000" dirty="0"/>
              <a:t>For the trainer:</a:t>
            </a:r>
          </a:p>
          <a:p>
            <a:endParaRPr lang="en-US" sz="2000" dirty="0"/>
          </a:p>
          <a:p>
            <a:r>
              <a:rPr lang="en-US" sz="2000" dirty="0"/>
              <a:t>Please note this slide deck is not a train the trainer presentation with fully developed scripts and exercises.  These slides and accompanying notes are offered as suggestions.  Slides may be used separate from the slide deck and in a different order than how they are currently presented.   </a:t>
            </a:r>
          </a:p>
          <a:p>
            <a:endParaRPr lang="en-US" sz="2000" dirty="0"/>
          </a:p>
          <a:p>
            <a:r>
              <a:rPr lang="en-US" sz="2000" dirty="0"/>
              <a:t>If slides are used, please use the citation below and maintain all original citations found on the slides. </a:t>
            </a:r>
          </a:p>
          <a:p>
            <a:endParaRPr lang="en-US" sz="2000" dirty="0"/>
          </a:p>
          <a:p>
            <a:r>
              <a:rPr lang="en-US" sz="2000" b="1" dirty="0"/>
              <a:t>National Council for Behavioral Health. </a:t>
            </a:r>
            <a:r>
              <a:rPr lang="en-US" sz="2000" b="1" i="1" dirty="0"/>
              <a:t>Fostering Resilience and Recovery: A Change Package for Advancing Trauma-Informed Primary Care. </a:t>
            </a:r>
            <a:r>
              <a:rPr lang="en-US" sz="2000" b="1" dirty="0"/>
              <a:t>2019.</a:t>
            </a:r>
            <a:endParaRPr lang="en-US" sz="2000" b="1" i="1" dirty="0"/>
          </a:p>
          <a:p>
            <a:endParaRPr lang="en-US" sz="2000" dirty="0"/>
          </a:p>
        </p:txBody>
      </p:sp>
    </p:spTree>
    <p:extLst>
      <p:ext uri="{BB962C8B-B14F-4D97-AF65-F5344CB8AC3E}">
        <p14:creationId xmlns:p14="http://schemas.microsoft.com/office/powerpoint/2010/main" val="725275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3">
            <a:extLst>
              <a:ext uri="{FF2B5EF4-FFF2-40B4-BE49-F238E27FC236}">
                <a16:creationId xmlns:a16="http://schemas.microsoft.com/office/drawing/2014/main" id="{D7472EFE-467F-451E-AD3E-61281BFE7345}"/>
              </a:ext>
            </a:extLst>
          </p:cNvPr>
          <p:cNvSpPr>
            <a:spLocks noGrp="1"/>
          </p:cNvSpPr>
          <p:nvPr>
            <p:ph type="title"/>
          </p:nvPr>
        </p:nvSpPr>
        <p:spPr>
          <a:xfrm>
            <a:off x="609600" y="1411263"/>
            <a:ext cx="10972800" cy="445051"/>
          </a:xfrm>
        </p:spPr>
        <p:txBody>
          <a:bodyPr rtlCol="0" anchor="t">
            <a:noAutofit/>
          </a:bodyPr>
          <a:lstStyle/>
          <a:p>
            <a:pPr eaLnBrk="1" fontAlgn="auto" hangingPunct="1">
              <a:spcAft>
                <a:spcPts val="0"/>
              </a:spcAft>
              <a:defRPr/>
            </a:pPr>
            <a:r>
              <a:rPr lang="en-US" altLang="en-US" sz="3600" dirty="0">
                <a:latin typeface="+mj-lt"/>
                <a:cs typeface="Open Sans" pitchFamily="-84" charset="0"/>
              </a:rPr>
              <a:t>Social Safety</a:t>
            </a:r>
          </a:p>
        </p:txBody>
      </p:sp>
      <p:sp>
        <p:nvSpPr>
          <p:cNvPr id="53250" name="Content Placeholder 2">
            <a:extLst>
              <a:ext uri="{FF2B5EF4-FFF2-40B4-BE49-F238E27FC236}">
                <a16:creationId xmlns:a16="http://schemas.microsoft.com/office/drawing/2014/main" id="{82903872-85A2-43C9-B27E-C2425D2EA339}"/>
              </a:ext>
            </a:extLst>
          </p:cNvPr>
          <p:cNvSpPr>
            <a:spLocks noGrp="1"/>
          </p:cNvSpPr>
          <p:nvPr>
            <p:ph idx="1"/>
          </p:nvPr>
        </p:nvSpPr>
        <p:spPr>
          <a:xfrm>
            <a:off x="609600" y="2286777"/>
            <a:ext cx="6329082" cy="3555883"/>
          </a:xfrm>
        </p:spPr>
        <p:txBody>
          <a:bodyPr rtlCol="0">
            <a:normAutofit lnSpcReduction="10000"/>
          </a:bodyPr>
          <a:lstStyle/>
          <a:p>
            <a:pPr marL="0" indent="0" eaLnBrk="1" fontAlgn="auto" hangingPunct="1">
              <a:spcAft>
                <a:spcPts val="0"/>
              </a:spcAft>
              <a:buNone/>
              <a:defRPr/>
            </a:pPr>
            <a:r>
              <a:rPr lang="en-US" altLang="en-US" sz="2800" dirty="0">
                <a:latin typeface="+mj-lt"/>
                <a:cs typeface="Arial" pitchFamily="34" charset="0"/>
              </a:rPr>
              <a:t>“The sense of feeling safe with other people…There are so many traumatized people that there will never be enough individual therapists to treat them. We must begin to create naturally occurring, healing environments that provide some of the corrective experiences that are vital for recovery.”		</a:t>
            </a:r>
          </a:p>
          <a:p>
            <a:pPr marL="0" indent="0" algn="r" eaLnBrk="1" fontAlgn="auto" hangingPunct="1">
              <a:spcAft>
                <a:spcPts val="0"/>
              </a:spcAft>
              <a:buNone/>
              <a:defRPr/>
            </a:pPr>
            <a:r>
              <a:rPr lang="en-US" altLang="en-US" sz="2000" i="1" dirty="0">
                <a:latin typeface="+mj-lt"/>
                <a:cs typeface="Arial" pitchFamily="34" charset="0"/>
              </a:rPr>
              <a:t>-Bloom, 2013</a:t>
            </a:r>
          </a:p>
        </p:txBody>
      </p:sp>
      <p:pic>
        <p:nvPicPr>
          <p:cNvPr id="411652" name="Picture 3">
            <a:extLst>
              <a:ext uri="{FF2B5EF4-FFF2-40B4-BE49-F238E27FC236}">
                <a16:creationId xmlns:a16="http://schemas.microsoft.com/office/drawing/2014/main" id="{07697443-0451-4928-A015-1E9953C61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035" y="2024856"/>
            <a:ext cx="4572824" cy="3421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0889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69C997A7-DEDD-42D8-9F13-847E2AB20F96}"/>
              </a:ext>
            </a:extLst>
          </p:cNvPr>
          <p:cNvSpPr>
            <a:spLocks noGrp="1"/>
          </p:cNvSpPr>
          <p:nvPr>
            <p:ph type="title"/>
          </p:nvPr>
        </p:nvSpPr>
        <p:spPr>
          <a:xfrm>
            <a:off x="609600" y="1409252"/>
            <a:ext cx="10972800" cy="705247"/>
          </a:xfrm>
        </p:spPr>
        <p:txBody>
          <a:bodyPr rtlCol="0" anchor="t">
            <a:noAutofit/>
          </a:bodyPr>
          <a:lstStyle/>
          <a:p>
            <a:pPr eaLnBrk="1" fontAlgn="auto" hangingPunct="1">
              <a:spcAft>
                <a:spcPts val="0"/>
              </a:spcAft>
              <a:defRPr/>
            </a:pPr>
            <a:r>
              <a:rPr lang="en-US" altLang="en-US" sz="3600" dirty="0">
                <a:latin typeface="+mj-lt"/>
                <a:cs typeface="Open Sans" pitchFamily="-84" charset="0"/>
              </a:rPr>
              <a:t>Moral Safety</a:t>
            </a:r>
          </a:p>
        </p:txBody>
      </p:sp>
      <p:sp>
        <p:nvSpPr>
          <p:cNvPr id="3" name="Content Placeholder 2">
            <a:extLst>
              <a:ext uri="{FF2B5EF4-FFF2-40B4-BE49-F238E27FC236}">
                <a16:creationId xmlns:a16="http://schemas.microsoft.com/office/drawing/2014/main" id="{A61B9403-D2EC-497A-B368-DAC50DC0894C}"/>
              </a:ext>
            </a:extLst>
          </p:cNvPr>
          <p:cNvSpPr>
            <a:spLocks noGrp="1"/>
          </p:cNvSpPr>
          <p:nvPr>
            <p:ph idx="1"/>
          </p:nvPr>
        </p:nvSpPr>
        <p:spPr>
          <a:xfrm>
            <a:off x="430306" y="2114499"/>
            <a:ext cx="6271708" cy="3909783"/>
          </a:xfrm>
        </p:spPr>
        <p:txBody>
          <a:bodyPr rtlCol="0">
            <a:normAutofit/>
          </a:bodyPr>
          <a:lstStyle/>
          <a:p>
            <a:pPr eaLnBrk="1" fontAlgn="auto" hangingPunct="1">
              <a:spcAft>
                <a:spcPts val="0"/>
              </a:spcAft>
              <a:defRPr/>
            </a:pPr>
            <a:r>
              <a:rPr lang="en-US" dirty="0">
                <a:latin typeface="+mj-lt"/>
              </a:rPr>
              <a:t>The never-ending quest for understanding how organizations function in the healing process </a:t>
            </a:r>
          </a:p>
          <a:p>
            <a:pPr marL="457200" indent="-457200" eaLnBrk="1" fontAlgn="auto" hangingPunct="1">
              <a:spcAft>
                <a:spcPts val="0"/>
              </a:spcAft>
              <a:buFont typeface="Arial" panose="020B0604020202020204" pitchFamily="34" charset="0"/>
              <a:buChar char="•"/>
              <a:defRPr/>
            </a:pPr>
            <a:r>
              <a:rPr lang="en-US" dirty="0">
                <a:latin typeface="+mj-lt"/>
              </a:rPr>
              <a:t>An attempt to reduce the hypocrisy that is present, both explicitly and implicitly</a:t>
            </a:r>
          </a:p>
          <a:p>
            <a:pPr marL="457200" indent="-457200" eaLnBrk="1" fontAlgn="auto" hangingPunct="1">
              <a:spcAft>
                <a:spcPts val="0"/>
              </a:spcAft>
              <a:buFont typeface="Arial" panose="020B0604020202020204" pitchFamily="34" charset="0"/>
              <a:buChar char="•"/>
              <a:defRPr/>
            </a:pPr>
            <a:r>
              <a:rPr lang="en-US" dirty="0">
                <a:latin typeface="+mj-lt"/>
              </a:rPr>
              <a:t>A morally safe environment struggles with the issues of honesty and integrity</a:t>
            </a:r>
          </a:p>
          <a:p>
            <a:pPr lvl="7" indent="0" algn="r">
              <a:buNone/>
              <a:defRPr/>
            </a:pPr>
            <a:r>
              <a:rPr lang="en-US" i="1" dirty="0">
                <a:latin typeface="+mj-lt"/>
              </a:rPr>
              <a:t>-Bloom, 2013</a:t>
            </a:r>
          </a:p>
        </p:txBody>
      </p:sp>
      <p:pic>
        <p:nvPicPr>
          <p:cNvPr id="4" name="Picture 3">
            <a:extLst>
              <a:ext uri="{FF2B5EF4-FFF2-40B4-BE49-F238E27FC236}">
                <a16:creationId xmlns:a16="http://schemas.microsoft.com/office/drawing/2014/main" id="{CDB0854C-94DB-487C-908C-3FF63A6FAD27}"/>
              </a:ext>
            </a:extLst>
          </p:cNvPr>
          <p:cNvPicPr>
            <a:picLocks noChangeAspect="1"/>
          </p:cNvPicPr>
          <p:nvPr/>
        </p:nvPicPr>
        <p:blipFill>
          <a:blip r:embed="rId3"/>
          <a:stretch>
            <a:fillRect/>
          </a:stretch>
        </p:blipFill>
        <p:spPr>
          <a:xfrm>
            <a:off x="6852621" y="2315170"/>
            <a:ext cx="5015671" cy="3181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85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7" name="Picture 3">
            <a:extLst>
              <a:ext uri="{FF2B5EF4-FFF2-40B4-BE49-F238E27FC236}">
                <a16:creationId xmlns:a16="http://schemas.microsoft.com/office/drawing/2014/main" id="{4D8AF270-8D37-410A-AA6D-44E22E4B81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3954" y="1531954"/>
            <a:ext cx="7644093" cy="4222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3360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EFF8-5286-48F5-94E1-FDB3B55DED43}"/>
              </a:ext>
            </a:extLst>
          </p:cNvPr>
          <p:cNvSpPr>
            <a:spLocks noGrp="1"/>
          </p:cNvSpPr>
          <p:nvPr>
            <p:ph type="title"/>
          </p:nvPr>
        </p:nvSpPr>
        <p:spPr/>
        <p:txBody>
          <a:bodyPr/>
          <a:lstStyle/>
          <a:p>
            <a:pPr>
              <a:defRPr/>
            </a:pPr>
            <a:r>
              <a:rPr lang="en-US" sz="3600" dirty="0">
                <a:latin typeface="+mj-lt"/>
              </a:rPr>
              <a:t>Peer Support and Mutual Self-Help</a:t>
            </a:r>
          </a:p>
        </p:txBody>
      </p:sp>
      <p:pic>
        <p:nvPicPr>
          <p:cNvPr id="417795" name="Picture 4">
            <a:extLst>
              <a:ext uri="{FF2B5EF4-FFF2-40B4-BE49-F238E27FC236}">
                <a16:creationId xmlns:a16="http://schemas.microsoft.com/office/drawing/2014/main" id="{C14C9BFA-87E1-460E-9751-C7CE9FDE8C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953" y="2690290"/>
            <a:ext cx="5300901" cy="2997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4420" name="Picture 5">
            <a:extLst>
              <a:ext uri="{FF2B5EF4-FFF2-40B4-BE49-F238E27FC236}">
                <a16:creationId xmlns:a16="http://schemas.microsoft.com/office/drawing/2014/main" id="{E8995760-C68E-42F7-AF67-FE33972DA1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6627" y="2690290"/>
            <a:ext cx="5195420" cy="311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661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CF72-3C24-48BF-8C98-2FC418D6D384}"/>
              </a:ext>
            </a:extLst>
          </p:cNvPr>
          <p:cNvSpPr>
            <a:spLocks noGrp="1"/>
          </p:cNvSpPr>
          <p:nvPr>
            <p:ph type="title"/>
          </p:nvPr>
        </p:nvSpPr>
        <p:spPr/>
        <p:txBody>
          <a:bodyPr rtlCol="0">
            <a:noAutofit/>
          </a:bodyPr>
          <a:lstStyle/>
          <a:p>
            <a:pPr eaLnBrk="1" fontAlgn="auto" hangingPunct="1">
              <a:spcAft>
                <a:spcPts val="0"/>
              </a:spcAft>
              <a:defRPr/>
            </a:pPr>
            <a:r>
              <a:rPr lang="en-US" sz="3600" dirty="0">
                <a:latin typeface="+mn-lt"/>
              </a:rPr>
              <a:t>Collaboration and Mutuality</a:t>
            </a:r>
          </a:p>
        </p:txBody>
      </p:sp>
      <p:pic>
        <p:nvPicPr>
          <p:cNvPr id="419843" name="Picture 2">
            <a:extLst>
              <a:ext uri="{FF2B5EF4-FFF2-40B4-BE49-F238E27FC236}">
                <a16:creationId xmlns:a16="http://schemas.microsoft.com/office/drawing/2014/main" id="{6C80C9D7-EED0-421C-868E-E10FA6D3613D}"/>
              </a:ext>
            </a:extLst>
          </p:cNvPr>
          <p:cNvPicPr>
            <a:picLocks noChangeAspect="1"/>
          </p:cNvPicPr>
          <p:nvPr/>
        </p:nvPicPr>
        <p:blipFill>
          <a:blip r:embed="rId3">
            <a:extLst>
              <a:ext uri="{28A0092B-C50C-407E-A947-70E740481C1C}">
                <a14:useLocalDpi xmlns:a14="http://schemas.microsoft.com/office/drawing/2010/main" val="0"/>
              </a:ext>
            </a:extLst>
          </a:blip>
          <a:srcRect b="16368"/>
          <a:stretch>
            <a:fillRect/>
          </a:stretch>
        </p:blipFill>
        <p:spPr bwMode="auto">
          <a:xfrm>
            <a:off x="609600" y="2737815"/>
            <a:ext cx="4382385" cy="269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9844" name="Picture 3">
            <a:extLst>
              <a:ext uri="{FF2B5EF4-FFF2-40B4-BE49-F238E27FC236}">
                <a16:creationId xmlns:a16="http://schemas.microsoft.com/office/drawing/2014/main" id="{25D321F6-086A-4625-8350-6150CA5C16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2944" y="2737814"/>
            <a:ext cx="4719456" cy="2651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051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D4F328E-EACD-4D03-866B-DDFAB38511F2}"/>
              </a:ext>
            </a:extLst>
          </p:cNvPr>
          <p:cNvGrpSpPr/>
          <p:nvPr/>
        </p:nvGrpSpPr>
        <p:grpSpPr>
          <a:xfrm>
            <a:off x="349624" y="1079294"/>
            <a:ext cx="9879095" cy="4878117"/>
            <a:chOff x="173480" y="1079294"/>
            <a:chExt cx="9879095" cy="4878117"/>
          </a:xfrm>
        </p:grpSpPr>
        <p:pic>
          <p:nvPicPr>
            <p:cNvPr id="6" name="Picture 5">
              <a:extLst>
                <a:ext uri="{FF2B5EF4-FFF2-40B4-BE49-F238E27FC236}">
                  <a16:creationId xmlns:a16="http://schemas.microsoft.com/office/drawing/2014/main" id="{4CC7B48D-2FD3-427D-9557-9CC74C7BF3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106" y="1458914"/>
              <a:ext cx="1828800" cy="140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rrow: Curved Right 6">
              <a:extLst>
                <a:ext uri="{FF2B5EF4-FFF2-40B4-BE49-F238E27FC236}">
                  <a16:creationId xmlns:a16="http://schemas.microsoft.com/office/drawing/2014/main" id="{CCE1058A-0362-4ACE-AF2C-1DED80416589}"/>
                </a:ext>
              </a:extLst>
            </p:cNvPr>
            <p:cNvSpPr/>
            <p:nvPr/>
          </p:nvSpPr>
          <p:spPr>
            <a:xfrm>
              <a:off x="173480" y="2388075"/>
              <a:ext cx="650875" cy="1547812"/>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kern="0">
                <a:solidFill>
                  <a:prstClr val="black"/>
                </a:solidFill>
                <a:latin typeface="Calibri"/>
              </a:endParaRPr>
            </a:p>
          </p:txBody>
        </p:sp>
        <p:pic>
          <p:nvPicPr>
            <p:cNvPr id="8" name="Picture 7">
              <a:extLst>
                <a:ext uri="{FF2B5EF4-FFF2-40B4-BE49-F238E27FC236}">
                  <a16:creationId xmlns:a16="http://schemas.microsoft.com/office/drawing/2014/main" id="{78A7B279-313B-4250-ABAD-1E5F8052D7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3158" y="3250087"/>
              <a:ext cx="1871662"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D830B95-917C-43CA-8474-D50E848E54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0313" y="4699476"/>
              <a:ext cx="2332037" cy="1257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39F66D4C-D7CF-4DDC-8796-1605D09BD7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1582" y="3135676"/>
              <a:ext cx="1640993" cy="1966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8520" name="Picture 13">
              <a:extLst>
                <a:ext uri="{FF2B5EF4-FFF2-40B4-BE49-F238E27FC236}">
                  <a16:creationId xmlns:a16="http://schemas.microsoft.com/office/drawing/2014/main" id="{7F605B55-52EA-48C8-A7E7-DE56E9B29BC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130244">
              <a:off x="7334825" y="2588242"/>
              <a:ext cx="69532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F215E69-6907-49B5-B1E9-8A3109F1170A}"/>
                </a:ext>
              </a:extLst>
            </p:cNvPr>
            <p:cNvSpPr txBox="1"/>
            <p:nvPr/>
          </p:nvSpPr>
          <p:spPr>
            <a:xfrm>
              <a:off x="2650683" y="1828197"/>
              <a:ext cx="4988219" cy="1754326"/>
            </a:xfrm>
            <a:prstGeom prst="rect">
              <a:avLst/>
            </a:prstGeom>
            <a:noFill/>
          </p:spPr>
          <p:txBody>
            <a:bodyPr wrap="square">
              <a:spAutoFit/>
            </a:bodyPr>
            <a:lstStyle/>
            <a:p>
              <a:pPr algn="ctr" defTabSz="685800">
                <a:defRPr/>
              </a:pPr>
              <a:r>
                <a:rPr lang="en-US" sz="3600" b="1" kern="0" dirty="0">
                  <a:solidFill>
                    <a:srgbClr val="2584C6"/>
                  </a:solidFill>
                  <a:latin typeface="Calibri"/>
                  <a:cs typeface="Arial" panose="020B0604020202020204" pitchFamily="34" charset="0"/>
                </a:rPr>
                <a:t>Outcomes of Collaboration and Mutuality</a:t>
              </a:r>
            </a:p>
          </p:txBody>
        </p:sp>
        <p:sp>
          <p:nvSpPr>
            <p:cNvPr id="3" name="Arrow: Bent-Up 2">
              <a:extLst>
                <a:ext uri="{FF2B5EF4-FFF2-40B4-BE49-F238E27FC236}">
                  <a16:creationId xmlns:a16="http://schemas.microsoft.com/office/drawing/2014/main" id="{87604483-B124-4ED9-911F-992287A1BF39}"/>
                </a:ext>
              </a:extLst>
            </p:cNvPr>
            <p:cNvSpPr/>
            <p:nvPr/>
          </p:nvSpPr>
          <p:spPr>
            <a:xfrm>
              <a:off x="6682941" y="5184775"/>
              <a:ext cx="2611666" cy="630238"/>
            </a:xfrm>
            <a:prstGeom prst="bentUp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latin typeface="Calibri"/>
              </a:endParaRPr>
            </a:p>
          </p:txBody>
        </p:sp>
        <p:sp>
          <p:nvSpPr>
            <p:cNvPr id="4" name="Arrow: Bent 3">
              <a:extLst>
                <a:ext uri="{FF2B5EF4-FFF2-40B4-BE49-F238E27FC236}">
                  <a16:creationId xmlns:a16="http://schemas.microsoft.com/office/drawing/2014/main" id="{DF1E04B1-CB45-4FAC-94C3-0CFB670B8F7C}"/>
                </a:ext>
              </a:extLst>
            </p:cNvPr>
            <p:cNvSpPr/>
            <p:nvPr/>
          </p:nvSpPr>
          <p:spPr>
            <a:xfrm flipV="1">
              <a:off x="2643774" y="4833938"/>
              <a:ext cx="1185948" cy="989012"/>
            </a:xfrm>
            <a:prstGeom prst="bentArrow">
              <a:avLst>
                <a:gd name="adj1" fmla="val 25000"/>
                <a:gd name="adj2" fmla="val 32718"/>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pic>
          <p:nvPicPr>
            <p:cNvPr id="2" name="Picture 1">
              <a:extLst>
                <a:ext uri="{FF2B5EF4-FFF2-40B4-BE49-F238E27FC236}">
                  <a16:creationId xmlns:a16="http://schemas.microsoft.com/office/drawing/2014/main" id="{5F557D8E-4E82-4668-8F89-EB4CF11198AD}"/>
                </a:ext>
              </a:extLst>
            </p:cNvPr>
            <p:cNvPicPr>
              <a:picLocks noChangeAspect="1"/>
            </p:cNvPicPr>
            <p:nvPr/>
          </p:nvPicPr>
          <p:blipFill>
            <a:blip r:embed="rId8"/>
            <a:stretch>
              <a:fillRect/>
            </a:stretch>
          </p:blipFill>
          <p:spPr>
            <a:xfrm>
              <a:off x="8014679" y="1079294"/>
              <a:ext cx="1786145" cy="1786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5968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7C57-FC7E-4BE4-8447-269C33C96AF9}"/>
              </a:ext>
            </a:extLst>
          </p:cNvPr>
          <p:cNvSpPr>
            <a:spLocks noGrp="1"/>
          </p:cNvSpPr>
          <p:nvPr>
            <p:ph type="title"/>
          </p:nvPr>
        </p:nvSpPr>
        <p:spPr>
          <a:xfrm>
            <a:off x="609600" y="1561873"/>
            <a:ext cx="10972800" cy="445051"/>
          </a:xfrm>
        </p:spPr>
        <p:txBody>
          <a:bodyPr rtlCol="0">
            <a:noAutofit/>
          </a:bodyPr>
          <a:lstStyle/>
          <a:p>
            <a:pPr eaLnBrk="1" fontAlgn="auto" hangingPunct="1">
              <a:spcAft>
                <a:spcPts val="0"/>
              </a:spcAft>
              <a:defRPr/>
            </a:pPr>
            <a:r>
              <a:rPr lang="en-US" sz="3600" dirty="0">
                <a:latin typeface="+mj-lt"/>
              </a:rPr>
              <a:t>Empowerment, Voice and Choice</a:t>
            </a:r>
          </a:p>
        </p:txBody>
      </p:sp>
      <p:pic>
        <p:nvPicPr>
          <p:cNvPr id="423939" name="Picture 4">
            <a:extLst>
              <a:ext uri="{FF2B5EF4-FFF2-40B4-BE49-F238E27FC236}">
                <a16:creationId xmlns:a16="http://schemas.microsoft.com/office/drawing/2014/main" id="{320AABD3-3B90-40E1-B3ED-421F5EB365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34" y="2642626"/>
            <a:ext cx="2457450" cy="2457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3940" name="Picture 5">
            <a:extLst>
              <a:ext uri="{FF2B5EF4-FFF2-40B4-BE49-F238E27FC236}">
                <a16:creationId xmlns:a16="http://schemas.microsoft.com/office/drawing/2014/main" id="{D41CC4E5-6113-484F-A0D3-3EB8335E3A77}"/>
              </a:ext>
            </a:extLst>
          </p:cNvPr>
          <p:cNvPicPr>
            <a:picLocks noChangeAspect="1"/>
          </p:cNvPicPr>
          <p:nvPr/>
        </p:nvPicPr>
        <p:blipFill rotWithShape="1">
          <a:blip r:embed="rId4">
            <a:extLst>
              <a:ext uri="{28A0092B-C50C-407E-A947-70E740481C1C}">
                <a14:useLocalDpi xmlns:a14="http://schemas.microsoft.com/office/drawing/2010/main" val="0"/>
              </a:ext>
            </a:extLst>
          </a:blip>
          <a:srcRect b="4887"/>
          <a:stretch/>
        </p:blipFill>
        <p:spPr bwMode="auto">
          <a:xfrm>
            <a:off x="2705022" y="2701915"/>
            <a:ext cx="2459038" cy="2338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3941" name="Picture 2">
            <a:extLst>
              <a:ext uri="{FF2B5EF4-FFF2-40B4-BE49-F238E27FC236}">
                <a16:creationId xmlns:a16="http://schemas.microsoft.com/office/drawing/2014/main" id="{8D5596F7-7B2E-4B7D-BD1C-0DF67C9C34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49591" y="2801485"/>
            <a:ext cx="3457575" cy="229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3942" name="Picture 3">
            <a:extLst>
              <a:ext uri="{FF2B5EF4-FFF2-40B4-BE49-F238E27FC236}">
                <a16:creationId xmlns:a16="http://schemas.microsoft.com/office/drawing/2014/main" id="{F09898C9-E86E-4A2B-B647-6B426376AC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2362" y="2801485"/>
            <a:ext cx="3212574" cy="2146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0090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3B51-CB6E-448C-B1E4-7ED0A3A16BD6}"/>
              </a:ext>
            </a:extLst>
          </p:cNvPr>
          <p:cNvSpPr>
            <a:spLocks noGrp="1"/>
          </p:cNvSpPr>
          <p:nvPr>
            <p:ph type="title"/>
          </p:nvPr>
        </p:nvSpPr>
        <p:spPr>
          <a:xfrm>
            <a:off x="609600" y="1422021"/>
            <a:ext cx="10972800" cy="445051"/>
          </a:xfrm>
        </p:spPr>
        <p:txBody>
          <a:bodyPr rtlCol="0">
            <a:noAutofit/>
          </a:bodyPr>
          <a:lstStyle/>
          <a:p>
            <a:pPr eaLnBrk="1" fontAlgn="auto" hangingPunct="1">
              <a:spcAft>
                <a:spcPts val="0"/>
              </a:spcAft>
              <a:defRPr/>
            </a:pPr>
            <a:r>
              <a:rPr lang="en-US" sz="3600" dirty="0">
                <a:latin typeface="+mj-lt"/>
              </a:rPr>
              <a:t>Cultural, Historical, and Gender Issues</a:t>
            </a:r>
          </a:p>
        </p:txBody>
      </p:sp>
      <p:pic>
        <p:nvPicPr>
          <p:cNvPr id="452611" name="Picture 3">
            <a:extLst>
              <a:ext uri="{FF2B5EF4-FFF2-40B4-BE49-F238E27FC236}">
                <a16:creationId xmlns:a16="http://schemas.microsoft.com/office/drawing/2014/main" id="{D2C8D32F-7BBC-40C2-91E6-73B2B94C0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1189" y="4130923"/>
            <a:ext cx="6809622" cy="190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62FDD89-BCC2-4FEB-98B6-69EACACF531C}"/>
              </a:ext>
            </a:extLst>
          </p:cNvPr>
          <p:cNvPicPr>
            <a:picLocks noChangeAspect="1"/>
          </p:cNvPicPr>
          <p:nvPr/>
        </p:nvPicPr>
        <p:blipFill>
          <a:blip r:embed="rId4"/>
          <a:stretch>
            <a:fillRect/>
          </a:stretch>
        </p:blipFill>
        <p:spPr>
          <a:xfrm>
            <a:off x="156098" y="2146487"/>
            <a:ext cx="3203091" cy="2565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578A7D5-5BEF-43EE-9577-0D92F7B51869}"/>
              </a:ext>
            </a:extLst>
          </p:cNvPr>
          <p:cNvPicPr>
            <a:picLocks noChangeAspect="1"/>
          </p:cNvPicPr>
          <p:nvPr/>
        </p:nvPicPr>
        <p:blipFill>
          <a:blip r:embed="rId5"/>
          <a:stretch>
            <a:fillRect/>
          </a:stretch>
        </p:blipFill>
        <p:spPr>
          <a:xfrm>
            <a:off x="8832812" y="2183924"/>
            <a:ext cx="3054420" cy="249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019AAA9-DC9E-4709-B8BA-F89E65561814}"/>
              </a:ext>
            </a:extLst>
          </p:cNvPr>
          <p:cNvPicPr>
            <a:picLocks noChangeAspect="1"/>
          </p:cNvPicPr>
          <p:nvPr/>
        </p:nvPicPr>
        <p:blipFill>
          <a:blip r:embed="rId6"/>
          <a:stretch>
            <a:fillRect/>
          </a:stretch>
        </p:blipFill>
        <p:spPr>
          <a:xfrm flipH="1">
            <a:off x="4721779" y="1898775"/>
            <a:ext cx="2843487" cy="2254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7400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B635-DD06-4202-A4D3-C4E43151DDA0}"/>
              </a:ext>
            </a:extLst>
          </p:cNvPr>
          <p:cNvSpPr>
            <a:spLocks noGrp="1"/>
          </p:cNvSpPr>
          <p:nvPr>
            <p:ph type="title"/>
          </p:nvPr>
        </p:nvSpPr>
        <p:spPr>
          <a:xfrm>
            <a:off x="193639" y="1669448"/>
            <a:ext cx="4066390" cy="4107408"/>
          </a:xfrm>
        </p:spPr>
        <p:txBody>
          <a:bodyPr rtlCol="0">
            <a:noAutofit/>
          </a:bodyPr>
          <a:lstStyle/>
          <a:p>
            <a:pPr eaLnBrk="1" fontAlgn="auto" hangingPunct="1">
              <a:spcAft>
                <a:spcPts val="0"/>
              </a:spcAft>
              <a:defRPr/>
            </a:pPr>
            <a:r>
              <a:rPr lang="en-US" altLang="en-US" sz="3600" dirty="0">
                <a:latin typeface="+mj-lt"/>
                <a:cs typeface="Open Sans" pitchFamily="-84" charset="0"/>
              </a:rPr>
              <a:t>What Does a Trauma-Informed </a:t>
            </a:r>
            <a:br>
              <a:rPr lang="en-US" altLang="en-US" sz="3600" dirty="0">
                <a:latin typeface="+mj-lt"/>
                <a:cs typeface="Open Sans" pitchFamily="-84" charset="0"/>
              </a:rPr>
            </a:br>
            <a:r>
              <a:rPr lang="en-US" altLang="en-US" sz="3600" dirty="0">
                <a:latin typeface="+mj-lt"/>
                <a:cs typeface="Open Sans" pitchFamily="-84" charset="0"/>
              </a:rPr>
              <a:t>Organization Include?</a:t>
            </a:r>
            <a:endParaRPr lang="en-US" sz="3600" dirty="0">
              <a:latin typeface="+mj-lt"/>
            </a:endParaRPr>
          </a:p>
        </p:txBody>
      </p:sp>
      <p:graphicFrame>
        <p:nvGraphicFramePr>
          <p:cNvPr id="7" name="Diagram 6">
            <a:extLst>
              <a:ext uri="{FF2B5EF4-FFF2-40B4-BE49-F238E27FC236}">
                <a16:creationId xmlns:a16="http://schemas.microsoft.com/office/drawing/2014/main" id="{BFF642F1-FE94-42A6-93B0-4B7C6ECC7E01}"/>
              </a:ext>
            </a:extLst>
          </p:cNvPr>
          <p:cNvGraphicFramePr/>
          <p:nvPr>
            <p:extLst>
              <p:ext uri="{D42A27DB-BD31-4B8C-83A1-F6EECF244321}">
                <p14:modId xmlns:p14="http://schemas.microsoft.com/office/powerpoint/2010/main" val="45419591"/>
              </p:ext>
            </p:extLst>
          </p:nvPr>
        </p:nvGraphicFramePr>
        <p:xfrm>
          <a:off x="2697136" y="1297711"/>
          <a:ext cx="11014710" cy="4696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671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3" name="AutoShape 16" descr="Image result for police">
            <a:extLst>
              <a:ext uri="{FF2B5EF4-FFF2-40B4-BE49-F238E27FC236}">
                <a16:creationId xmlns:a16="http://schemas.microsoft.com/office/drawing/2014/main" id="{293415A2-1985-4CD8-AE4B-891A761E90A2}"/>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None/>
              <a:defRPr/>
            </a:pPr>
            <a:endParaRPr lang="en-US" altLang="en-US" sz="1800" kern="0">
              <a:solidFill>
                <a:prstClr val="black"/>
              </a:solidFill>
              <a:latin typeface="Calibri" panose="020F0502020204030204" pitchFamily="34" charset="0"/>
            </a:endParaRPr>
          </a:p>
        </p:txBody>
      </p:sp>
      <p:sp>
        <p:nvSpPr>
          <p:cNvPr id="105485" name="AutoShape 20" descr="Image result for police">
            <a:extLst>
              <a:ext uri="{FF2B5EF4-FFF2-40B4-BE49-F238E27FC236}">
                <a16:creationId xmlns:a16="http://schemas.microsoft.com/office/drawing/2014/main" id="{1C4F8284-3161-4FE3-B34F-043E139F0D82}"/>
              </a:ext>
            </a:extLst>
          </p:cNvPr>
          <p:cNvSpPr>
            <a:spLocks noChangeAspect="1" noChangeArrowheads="1"/>
          </p:cNvSpPr>
          <p:nvPr/>
        </p:nvSpPr>
        <p:spPr bwMode="auto">
          <a:xfrm>
            <a:off x="5600701" y="5457826"/>
            <a:ext cx="20542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None/>
              <a:defRPr/>
            </a:pPr>
            <a:endParaRPr lang="en-US" altLang="en-US" sz="1800" kern="0">
              <a:solidFill>
                <a:prstClr val="black"/>
              </a:solidFill>
              <a:latin typeface="Calibri" panose="020F0502020204030204" pitchFamily="34" charset="0"/>
            </a:endParaRPr>
          </a:p>
        </p:txBody>
      </p:sp>
      <p:grpSp>
        <p:nvGrpSpPr>
          <p:cNvPr id="456708" name="Group 1">
            <a:extLst>
              <a:ext uri="{FF2B5EF4-FFF2-40B4-BE49-F238E27FC236}">
                <a16:creationId xmlns:a16="http://schemas.microsoft.com/office/drawing/2014/main" id="{12EF2146-CC79-4CA5-9468-7C4CB13414CA}"/>
              </a:ext>
            </a:extLst>
          </p:cNvPr>
          <p:cNvGrpSpPr>
            <a:grpSpLocks noChangeAspect="1"/>
          </p:cNvGrpSpPr>
          <p:nvPr/>
        </p:nvGrpSpPr>
        <p:grpSpPr bwMode="auto">
          <a:xfrm>
            <a:off x="3117113" y="1267186"/>
            <a:ext cx="5957775" cy="4572000"/>
            <a:chOff x="-20638" y="-82550"/>
            <a:chExt cx="9213851" cy="7070725"/>
          </a:xfrm>
        </p:grpSpPr>
        <p:pic>
          <p:nvPicPr>
            <p:cNvPr id="456709" name="Picture 2" descr="Image result for security guard">
              <a:extLst>
                <a:ext uri="{FF2B5EF4-FFF2-40B4-BE49-F238E27FC236}">
                  <a16:creationId xmlns:a16="http://schemas.microsoft.com/office/drawing/2014/main" id="{79D124A5-1D8E-4D38-80AB-24F5385D9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82550"/>
              <a:ext cx="3824288"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0" name="Picture 4" descr="https://s-media-cache-ak0.pinimg.com/236x/4d/74/88/4d7488c9fcc82264f3f8825e3c02e424.jpg">
              <a:extLst>
                <a:ext uri="{FF2B5EF4-FFF2-40B4-BE49-F238E27FC236}">
                  <a16:creationId xmlns:a16="http://schemas.microsoft.com/office/drawing/2014/main" id="{391450CF-24C6-4E4D-BF35-176008D42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838" y="-77788"/>
              <a:ext cx="3595687" cy="269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AutoShape 6" descr="Image result for social worker">
              <a:extLst>
                <a:ext uri="{FF2B5EF4-FFF2-40B4-BE49-F238E27FC236}">
                  <a16:creationId xmlns:a16="http://schemas.microsoft.com/office/drawing/2014/main" id="{545740D2-69CC-48A5-8A70-9E94B5BEA58C}"/>
                </a:ext>
              </a:extLst>
            </p:cNvPr>
            <p:cNvSpPr>
              <a:spLocks noChangeAspect="1" noChangeArrowheads="1"/>
            </p:cNvSpPr>
            <p:nvPr/>
          </p:nvSpPr>
          <p:spPr bwMode="auto">
            <a:xfrm>
              <a:off x="1606550" y="46974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None/>
                <a:defRPr/>
              </a:pPr>
              <a:endParaRPr lang="en-US" altLang="en-US" sz="1800" kern="0">
                <a:solidFill>
                  <a:prstClr val="black"/>
                </a:solidFill>
                <a:latin typeface="Calibri" panose="020F0502020204030204" pitchFamily="34" charset="0"/>
              </a:endParaRPr>
            </a:p>
          </p:txBody>
        </p:sp>
        <p:pic>
          <p:nvPicPr>
            <p:cNvPr id="456712" name="Picture 8" descr="http://mgahomecare.com/phxpediatrics/wp-content/uploads/sites/17/2013/08/socialworker.jpg">
              <a:extLst>
                <a:ext uri="{FF2B5EF4-FFF2-40B4-BE49-F238E27FC236}">
                  <a16:creationId xmlns:a16="http://schemas.microsoft.com/office/drawing/2014/main" id="{47CB75A5-853F-4B29-BA18-BD9DDC142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4841875"/>
              <a:ext cx="3013076"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3" name="Picture 10" descr="Image result for psychologist">
              <a:extLst>
                <a:ext uri="{FF2B5EF4-FFF2-40B4-BE49-F238E27FC236}">
                  <a16:creationId xmlns:a16="http://schemas.microsoft.com/office/drawing/2014/main" id="{C19E8533-20A1-48B7-857A-1E47E598F9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1463" y="4246563"/>
              <a:ext cx="384175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4" name="Picture 6">
              <a:extLst>
                <a:ext uri="{FF2B5EF4-FFF2-40B4-BE49-F238E27FC236}">
                  <a16:creationId xmlns:a16="http://schemas.microsoft.com/office/drawing/2014/main" id="{7265E377-68B5-452D-B1AC-877D00E2F21B}"/>
                </a:ext>
              </a:extLst>
            </p:cNvPr>
            <p:cNvPicPr>
              <a:picLocks noChangeAspect="1"/>
            </p:cNvPicPr>
            <p:nvPr/>
          </p:nvPicPr>
          <p:blipFill>
            <a:blip r:embed="rId7">
              <a:extLst>
                <a:ext uri="{28A0092B-C50C-407E-A947-70E740481C1C}">
                  <a14:useLocalDpi xmlns:a14="http://schemas.microsoft.com/office/drawing/2010/main" val="0"/>
                </a:ext>
              </a:extLst>
            </a:blip>
            <a:srcRect l="-446" r="51003"/>
            <a:stretch>
              <a:fillRect/>
            </a:stretch>
          </p:blipFill>
          <p:spPr bwMode="auto">
            <a:xfrm>
              <a:off x="3262313" y="-77788"/>
              <a:ext cx="2686050" cy="354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5" name="Picture 12" descr="http://www.thinkhealthcare.org/wp-content/uploads/2015/01/Think_Team1a.jpg">
              <a:extLst>
                <a:ext uri="{FF2B5EF4-FFF2-40B4-BE49-F238E27FC236}">
                  <a16:creationId xmlns:a16="http://schemas.microsoft.com/office/drawing/2014/main" id="{B78DC681-5818-4525-A9E5-FCB91B0190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41538"/>
              <a:ext cx="4065588"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6" name="Picture 8">
              <a:extLst>
                <a:ext uri="{FF2B5EF4-FFF2-40B4-BE49-F238E27FC236}">
                  <a16:creationId xmlns:a16="http://schemas.microsoft.com/office/drawing/2014/main" id="{12F09B8E-7C26-44C9-B1C2-A5CDBC6F317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57838" y="2287588"/>
              <a:ext cx="3586162"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AutoShape 18" descr="Image result for police">
              <a:extLst>
                <a:ext uri="{FF2B5EF4-FFF2-40B4-BE49-F238E27FC236}">
                  <a16:creationId xmlns:a16="http://schemas.microsoft.com/office/drawing/2014/main" id="{07BB9263-0E67-498C-B674-328F057FCB47}"/>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None/>
                <a:defRPr/>
              </a:pPr>
              <a:endParaRPr lang="en-US" altLang="en-US" sz="1800" kern="0">
                <a:solidFill>
                  <a:prstClr val="black"/>
                </a:solidFill>
                <a:latin typeface="Calibri" panose="020F0502020204030204" pitchFamily="34" charset="0"/>
              </a:endParaRPr>
            </a:p>
          </p:txBody>
        </p:sp>
        <p:pic>
          <p:nvPicPr>
            <p:cNvPr id="456718" name="Picture 12">
              <a:extLst>
                <a:ext uri="{FF2B5EF4-FFF2-40B4-BE49-F238E27FC236}">
                  <a16:creationId xmlns:a16="http://schemas.microsoft.com/office/drawing/2014/main" id="{9DC9C97C-920D-4E01-9FB6-EC7C3BE2BAF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90838" y="2941638"/>
              <a:ext cx="26797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9" name="Picture 26" descr="http://www.sunherald.com/latest-news/6ncb1u/picture70280707/ALTERNATES/FREE_640/0407_BILO_Greenhouse%201.jpg">
              <a:extLst>
                <a:ext uri="{FF2B5EF4-FFF2-40B4-BE49-F238E27FC236}">
                  <a16:creationId xmlns:a16="http://schemas.microsoft.com/office/drawing/2014/main" id="{7F22CEFE-0156-40C8-8023-F022BF06D3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146"/>
            <a:stretch>
              <a:fillRect/>
            </a:stretch>
          </p:blipFill>
          <p:spPr bwMode="auto">
            <a:xfrm>
              <a:off x="1650365" y="1990725"/>
              <a:ext cx="584327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1846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CD67-8D77-4A34-B8E0-DDF33A411022}"/>
              </a:ext>
            </a:extLst>
          </p:cNvPr>
          <p:cNvSpPr>
            <a:spLocks noGrp="1"/>
          </p:cNvSpPr>
          <p:nvPr>
            <p:ph type="title"/>
          </p:nvPr>
        </p:nvSpPr>
        <p:spPr>
          <a:xfrm>
            <a:off x="609600" y="1823324"/>
            <a:ext cx="10972800" cy="3329590"/>
          </a:xfrm>
        </p:spPr>
        <p:txBody>
          <a:bodyPr/>
          <a:lstStyle/>
          <a:p>
            <a:pPr algn="ctr"/>
            <a:r>
              <a:rPr lang="en-US" sz="6600" dirty="0">
                <a:latin typeface="+mj-lt"/>
              </a:rPr>
              <a:t>Becoming Trauma-Informed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583B5919-B631-490C-BE19-2415691B5AE1}"/>
              </a:ext>
            </a:extLst>
          </p:cNvPr>
          <p:cNvSpPr>
            <a:spLocks noGrp="1"/>
          </p:cNvSpPr>
          <p:nvPr>
            <p:ph type="title"/>
          </p:nvPr>
        </p:nvSpPr>
        <p:spPr>
          <a:xfrm>
            <a:off x="609600" y="1529597"/>
            <a:ext cx="10972800" cy="445051"/>
          </a:xfrm>
        </p:spPr>
        <p:txBody>
          <a:bodyPr rtlCol="0" anchor="t">
            <a:noAutofit/>
          </a:bodyPr>
          <a:lstStyle/>
          <a:p>
            <a:pPr eaLnBrk="1" fontAlgn="auto" hangingPunct="1">
              <a:spcAft>
                <a:spcPts val="0"/>
              </a:spcAft>
              <a:defRPr/>
            </a:pPr>
            <a:r>
              <a:rPr lang="en-US" altLang="en-US" sz="3600" dirty="0">
                <a:latin typeface="+mj-lt"/>
                <a:cs typeface="Open Sans" pitchFamily="-84" charset="0"/>
              </a:rPr>
              <a:t>SAMHSA’s Four R’s</a:t>
            </a:r>
          </a:p>
        </p:txBody>
      </p:sp>
      <p:sp>
        <p:nvSpPr>
          <p:cNvPr id="55299" name="Content Placeholder 2">
            <a:extLst>
              <a:ext uri="{FF2B5EF4-FFF2-40B4-BE49-F238E27FC236}">
                <a16:creationId xmlns:a16="http://schemas.microsoft.com/office/drawing/2014/main" id="{92E8557E-80E9-4E8E-9BB0-76F702AC826C}"/>
              </a:ext>
            </a:extLst>
          </p:cNvPr>
          <p:cNvSpPr>
            <a:spLocks noGrp="1"/>
          </p:cNvSpPr>
          <p:nvPr>
            <p:ph idx="1"/>
          </p:nvPr>
        </p:nvSpPr>
        <p:spPr>
          <a:xfrm>
            <a:off x="609600" y="2286777"/>
            <a:ext cx="10972800" cy="3683717"/>
          </a:xfrm>
        </p:spPr>
        <p:txBody>
          <a:bodyPr rtlCol="0">
            <a:normAutofit/>
          </a:bodyPr>
          <a:lstStyle/>
          <a:p>
            <a:pPr marL="0" indent="0" eaLnBrk="1" fontAlgn="auto" hangingPunct="1">
              <a:spcAft>
                <a:spcPts val="0"/>
              </a:spcAft>
              <a:buNone/>
              <a:defRPr/>
            </a:pPr>
            <a:r>
              <a:rPr lang="en-US" altLang="en-US" dirty="0">
                <a:latin typeface="+mn-lt"/>
                <a:cs typeface="Arial" pitchFamily="34" charset="0"/>
              </a:rPr>
              <a:t>A program, organization or system that is trauma-informed </a:t>
            </a:r>
          </a:p>
          <a:p>
            <a:pPr eaLnBrk="1" fontAlgn="auto" hangingPunct="1">
              <a:spcAft>
                <a:spcPts val="0"/>
              </a:spcAft>
              <a:defRPr/>
            </a:pPr>
            <a:r>
              <a:rPr lang="en-US" altLang="en-US" b="1" dirty="0">
                <a:solidFill>
                  <a:srgbClr val="2584C6"/>
                </a:solidFill>
                <a:latin typeface="+mn-lt"/>
                <a:cs typeface="Arial" pitchFamily="34" charset="0"/>
              </a:rPr>
              <a:t>Realizes</a:t>
            </a:r>
            <a:r>
              <a:rPr lang="en-US" altLang="en-US" dirty="0">
                <a:solidFill>
                  <a:schemeClr val="accent1"/>
                </a:solidFill>
                <a:latin typeface="+mn-lt"/>
                <a:cs typeface="Arial" pitchFamily="34" charset="0"/>
              </a:rPr>
              <a:t> </a:t>
            </a:r>
            <a:r>
              <a:rPr lang="en-US" altLang="en-US" dirty="0">
                <a:latin typeface="+mn-lt"/>
                <a:cs typeface="Arial" pitchFamily="34" charset="0"/>
              </a:rPr>
              <a:t>the widespread impact of trauma and understands potential paths for recovery; </a:t>
            </a:r>
          </a:p>
          <a:p>
            <a:pPr eaLnBrk="1" fontAlgn="auto" hangingPunct="1">
              <a:spcAft>
                <a:spcPts val="0"/>
              </a:spcAft>
              <a:defRPr/>
            </a:pPr>
            <a:r>
              <a:rPr lang="en-US" altLang="en-US" b="1" dirty="0">
                <a:solidFill>
                  <a:srgbClr val="2584C6"/>
                </a:solidFill>
                <a:latin typeface="+mn-lt"/>
                <a:cs typeface="Arial" pitchFamily="34" charset="0"/>
              </a:rPr>
              <a:t>Recognizes</a:t>
            </a:r>
            <a:r>
              <a:rPr lang="en-US" altLang="en-US" dirty="0">
                <a:solidFill>
                  <a:schemeClr val="accent1"/>
                </a:solidFill>
                <a:latin typeface="+mn-lt"/>
                <a:cs typeface="Arial" pitchFamily="34" charset="0"/>
              </a:rPr>
              <a:t> </a:t>
            </a:r>
            <a:r>
              <a:rPr lang="en-US" altLang="en-US" dirty="0">
                <a:latin typeface="+mn-lt"/>
                <a:cs typeface="Arial" pitchFamily="34" charset="0"/>
              </a:rPr>
              <a:t>the signs and symptoms of trauma in clients, families, staff, and others involved with the system; </a:t>
            </a:r>
          </a:p>
          <a:p>
            <a:pPr eaLnBrk="1" fontAlgn="auto" hangingPunct="1">
              <a:spcAft>
                <a:spcPts val="0"/>
              </a:spcAft>
              <a:defRPr/>
            </a:pPr>
            <a:r>
              <a:rPr lang="en-US" altLang="en-US" b="1" dirty="0">
                <a:solidFill>
                  <a:srgbClr val="2584C6"/>
                </a:solidFill>
                <a:latin typeface="+mn-lt"/>
                <a:cs typeface="Arial" pitchFamily="34" charset="0"/>
              </a:rPr>
              <a:t>Resists</a:t>
            </a:r>
            <a:r>
              <a:rPr lang="en-US" altLang="en-US" dirty="0">
                <a:latin typeface="+mn-lt"/>
                <a:cs typeface="Arial" pitchFamily="34" charset="0"/>
              </a:rPr>
              <a:t> re-traumatization, and </a:t>
            </a:r>
          </a:p>
          <a:p>
            <a:pPr eaLnBrk="1" fontAlgn="auto" hangingPunct="1">
              <a:spcAft>
                <a:spcPts val="0"/>
              </a:spcAft>
              <a:defRPr/>
            </a:pPr>
            <a:r>
              <a:rPr lang="en-US" altLang="en-US" b="1" dirty="0">
                <a:solidFill>
                  <a:srgbClr val="2584C6"/>
                </a:solidFill>
                <a:latin typeface="+mn-lt"/>
                <a:cs typeface="Arial" pitchFamily="34" charset="0"/>
              </a:rPr>
              <a:t>Responds</a:t>
            </a:r>
            <a:r>
              <a:rPr lang="en-US" altLang="en-US" b="1" dirty="0">
                <a:latin typeface="+mn-lt"/>
                <a:cs typeface="Arial" pitchFamily="34" charset="0"/>
              </a:rPr>
              <a:t> </a:t>
            </a:r>
            <a:r>
              <a:rPr lang="en-US" altLang="en-US" dirty="0">
                <a:latin typeface="+mn-lt"/>
                <a:cs typeface="Arial" pitchFamily="34" charset="0"/>
              </a:rPr>
              <a:t>by fully integrating knowledge about trauma into policies, procedures, practices, and settings. </a:t>
            </a:r>
          </a:p>
        </p:txBody>
      </p:sp>
    </p:spTree>
    <p:extLst>
      <p:ext uri="{BB962C8B-B14F-4D97-AF65-F5344CB8AC3E}">
        <p14:creationId xmlns:p14="http://schemas.microsoft.com/office/powerpoint/2010/main" val="4141552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1608-F061-4725-8A7C-06C83D64D8D4}"/>
              </a:ext>
            </a:extLst>
          </p:cNvPr>
          <p:cNvSpPr>
            <a:spLocks noGrp="1"/>
          </p:cNvSpPr>
          <p:nvPr>
            <p:ph type="title"/>
          </p:nvPr>
        </p:nvSpPr>
        <p:spPr>
          <a:xfrm>
            <a:off x="609600" y="1486567"/>
            <a:ext cx="10972800" cy="445051"/>
          </a:xfrm>
        </p:spPr>
        <p:txBody>
          <a:bodyPr/>
          <a:lstStyle/>
          <a:p>
            <a:pPr>
              <a:defRPr/>
            </a:pPr>
            <a:r>
              <a:rPr lang="en-US" sz="3600" dirty="0">
                <a:latin typeface="+mn-lt"/>
              </a:rPr>
              <a:t>Trauma-Informed vs. Traditional</a:t>
            </a:r>
          </a:p>
        </p:txBody>
      </p:sp>
      <p:sp>
        <p:nvSpPr>
          <p:cNvPr id="434179" name="TextBox 3">
            <a:extLst>
              <a:ext uri="{FF2B5EF4-FFF2-40B4-BE49-F238E27FC236}">
                <a16:creationId xmlns:a16="http://schemas.microsoft.com/office/drawing/2014/main" id="{B828BE6F-D19E-411D-B905-FBAF25A45138}"/>
              </a:ext>
            </a:extLst>
          </p:cNvPr>
          <p:cNvSpPr txBox="1">
            <a:spLocks noChangeArrowheads="1"/>
          </p:cNvSpPr>
          <p:nvPr/>
        </p:nvSpPr>
        <p:spPr bwMode="auto">
          <a:xfrm>
            <a:off x="609600" y="2211334"/>
            <a:ext cx="511175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defTabSz="457200" eaLnBrk="0" fontAlgn="base" hangingPunct="0">
              <a:spcBef>
                <a:spcPct val="0"/>
              </a:spcBef>
              <a:spcAft>
                <a:spcPct val="0"/>
              </a:spcAft>
              <a:buNone/>
              <a:defRPr/>
            </a:pPr>
            <a:r>
              <a:rPr lang="en-US" altLang="en-US" sz="2000" b="1" dirty="0">
                <a:solidFill>
                  <a:srgbClr val="000000"/>
                </a:solidFill>
                <a:latin typeface="Calibri" panose="020F0502020204030204" pitchFamily="34" charset="0"/>
              </a:rPr>
              <a:t>Trauma-Informed</a:t>
            </a:r>
            <a:endParaRPr lang="en-US" altLang="en-US" sz="2000" dirty="0">
              <a:solidFill>
                <a:srgbClr val="000000"/>
              </a:solidFill>
              <a:latin typeface="Calibri" panose="020F0502020204030204" pitchFamily="34" charset="0"/>
            </a:endParaRP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Problem symptoms are inter-related responses or coping mechanisms to deal with trauma</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Shares power/decreases hierarchy</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Patient behaviors are viewed as adaptations/ways to get needs met</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Individuals/families are active experts and partners with service providers</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Understands providing choice, autonomy and control is central to healing</a:t>
            </a:r>
          </a:p>
        </p:txBody>
      </p:sp>
      <p:sp>
        <p:nvSpPr>
          <p:cNvPr id="434180" name="TextBox 4">
            <a:extLst>
              <a:ext uri="{FF2B5EF4-FFF2-40B4-BE49-F238E27FC236}">
                <a16:creationId xmlns:a16="http://schemas.microsoft.com/office/drawing/2014/main" id="{3921E265-6DF8-4071-8DF9-FB62385BE554}"/>
              </a:ext>
            </a:extLst>
          </p:cNvPr>
          <p:cNvSpPr txBox="1">
            <a:spLocks noChangeArrowheads="1"/>
          </p:cNvSpPr>
          <p:nvPr/>
        </p:nvSpPr>
        <p:spPr bwMode="auto">
          <a:xfrm>
            <a:off x="6372981" y="2205335"/>
            <a:ext cx="5233657"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defTabSz="457200" eaLnBrk="0" fontAlgn="base" hangingPunct="0">
              <a:spcBef>
                <a:spcPct val="0"/>
              </a:spcBef>
              <a:spcAft>
                <a:spcPct val="0"/>
              </a:spcAft>
              <a:buNone/>
              <a:defRPr/>
            </a:pPr>
            <a:r>
              <a:rPr lang="en-US" altLang="en-US" sz="2000" b="1" dirty="0">
                <a:solidFill>
                  <a:srgbClr val="000000"/>
                </a:solidFill>
                <a:latin typeface="Calibri" panose="020F0502020204030204" pitchFamily="34" charset="0"/>
              </a:rPr>
              <a:t>Traditional</a:t>
            </a:r>
            <a:endParaRPr lang="en-US" altLang="en-US" sz="2000" dirty="0">
              <a:solidFill>
                <a:srgbClr val="000000"/>
              </a:solidFill>
              <a:latin typeface="Calibri" panose="020F0502020204030204" pitchFamily="34" charset="0"/>
            </a:endParaRP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Problem symptoms are discrete and separate</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Hierarchical</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Patient behavior is viewed as ‘manipulative’ or ‘working the system’</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People providing services are the experts</a:t>
            </a:r>
          </a:p>
          <a:p>
            <a:pPr marL="285750" indent="-285750" defTabSz="457200" eaLnBrk="0" fontAlgn="base" hangingPunct="0">
              <a:spcBef>
                <a:spcPct val="0"/>
              </a:spcBef>
              <a:spcAft>
                <a:spcPct val="0"/>
              </a:spcAft>
              <a:defRPr/>
            </a:pPr>
            <a:r>
              <a:rPr lang="en-US" altLang="en-US" sz="1800" dirty="0">
                <a:solidFill>
                  <a:srgbClr val="000000"/>
                </a:solidFill>
                <a:latin typeface="Calibri" panose="020F0502020204030204" pitchFamily="34" charset="0"/>
              </a:rPr>
              <a:t>Patient is seen as broken, vulnerable and needing protection</a:t>
            </a:r>
          </a:p>
        </p:txBody>
      </p:sp>
      <p:cxnSp>
        <p:nvCxnSpPr>
          <p:cNvPr id="4" name="Straight Connector 3">
            <a:extLst>
              <a:ext uri="{FF2B5EF4-FFF2-40B4-BE49-F238E27FC236}">
                <a16:creationId xmlns:a16="http://schemas.microsoft.com/office/drawing/2014/main" id="{048350AD-68B4-4E77-8734-978E05B774ED}"/>
              </a:ext>
            </a:extLst>
          </p:cNvPr>
          <p:cNvCxnSpPr>
            <a:cxnSpLocks/>
          </p:cNvCxnSpPr>
          <p:nvPr/>
        </p:nvCxnSpPr>
        <p:spPr>
          <a:xfrm>
            <a:off x="6096000" y="2205335"/>
            <a:ext cx="0" cy="36369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652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A12AD23-B017-481A-B053-69332853774A}"/>
              </a:ext>
            </a:extLst>
          </p:cNvPr>
          <p:cNvSpPr>
            <a:spLocks noGrp="1" noChangeArrowheads="1"/>
          </p:cNvSpPr>
          <p:nvPr>
            <p:ph type="title"/>
          </p:nvPr>
        </p:nvSpPr>
        <p:spPr>
          <a:xfrm>
            <a:off x="394446" y="1368234"/>
            <a:ext cx="11481995" cy="1170571"/>
          </a:xfrm>
        </p:spPr>
        <p:txBody>
          <a:bodyPr rtlCol="0" anchor="t">
            <a:noAutofit/>
          </a:bodyPr>
          <a:lstStyle/>
          <a:p>
            <a:pPr eaLnBrk="1" fontAlgn="auto" hangingPunct="1">
              <a:spcAft>
                <a:spcPts val="0"/>
              </a:spcAft>
              <a:defRPr/>
            </a:pPr>
            <a:r>
              <a:rPr lang="en-US" altLang="en-US" sz="3600" dirty="0">
                <a:latin typeface="+mj-lt"/>
                <a:cs typeface="Open Sans" pitchFamily="-84" charset="0"/>
              </a:rPr>
              <a:t>What are the Benefits of Adopting Trauma-Informed Approaches?</a:t>
            </a:r>
            <a:br>
              <a:rPr lang="en-US" altLang="en-US" sz="3600" dirty="0">
                <a:latin typeface="+mj-lt"/>
                <a:cs typeface="Open Sans" pitchFamily="-84" charset="0"/>
              </a:rPr>
            </a:br>
            <a:br>
              <a:rPr lang="en-US" altLang="en-US" sz="3600" dirty="0">
                <a:latin typeface="+mj-lt"/>
                <a:cs typeface="Open Sans" pitchFamily="-84" charset="0"/>
              </a:rPr>
            </a:br>
            <a:endParaRPr lang="en-US" altLang="en-US" sz="3600" dirty="0">
              <a:latin typeface="+mj-lt"/>
              <a:cs typeface="Open Sans" pitchFamily="-84" charset="0"/>
            </a:endParaRPr>
          </a:p>
        </p:txBody>
      </p:sp>
      <p:sp>
        <p:nvSpPr>
          <p:cNvPr id="56323" name="Rectangle 3">
            <a:extLst>
              <a:ext uri="{FF2B5EF4-FFF2-40B4-BE49-F238E27FC236}">
                <a16:creationId xmlns:a16="http://schemas.microsoft.com/office/drawing/2014/main" id="{910D0912-C68F-4107-8FE7-3B8B3C51312C}"/>
              </a:ext>
            </a:extLst>
          </p:cNvPr>
          <p:cNvSpPr>
            <a:spLocks noGrp="1" noChangeArrowheads="1"/>
          </p:cNvSpPr>
          <p:nvPr>
            <p:ph idx="1"/>
          </p:nvPr>
        </p:nvSpPr>
        <p:spPr>
          <a:xfrm>
            <a:off x="502023" y="2786232"/>
            <a:ext cx="11187954" cy="3303855"/>
          </a:xfrm>
        </p:spPr>
        <p:txBody>
          <a:bodyPr numCol="2" rtlCol="0">
            <a:normAutofit/>
          </a:bodyPr>
          <a:lstStyle/>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Increases safety for all </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Improves the social environment </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Cares for the caregivers</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Improves the quality of services</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Reduces negative encounters and events</a:t>
            </a:r>
          </a:p>
          <a:p>
            <a:pPr lvl="1" eaLnBrk="1" fontAlgn="auto" hangingPunct="1">
              <a:lnSpc>
                <a:spcPct val="90000"/>
              </a:lnSpc>
              <a:spcAft>
                <a:spcPts val="0"/>
              </a:spcAft>
              <a:buFont typeface="Arial" panose="020B0604020202020204" pitchFamily="34" charset="0"/>
              <a:buChar char="•"/>
              <a:defRPr/>
            </a:pPr>
            <a:endParaRPr lang="en-US" altLang="en-US" sz="2700" dirty="0">
              <a:latin typeface="+mj-lt"/>
              <a:cs typeface="Arial" pitchFamily="34" charset="0"/>
            </a:endParaRP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Creates a community of hope, healing and recovery </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Increases success and satisfaction at work</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Promotes organizational wellness</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Improves the bottom line</a:t>
            </a:r>
          </a:p>
          <a:p>
            <a:pPr eaLnBrk="1" fontAlgn="auto" hangingPunct="1">
              <a:lnSpc>
                <a:spcPct val="90000"/>
              </a:lnSpc>
              <a:spcAft>
                <a:spcPts val="0"/>
              </a:spcAft>
              <a:buFont typeface="Arial"/>
              <a:buChar char="•"/>
              <a:defRPr/>
            </a:pPr>
            <a:endParaRPr lang="en-US" altLang="en-US" sz="2600" dirty="0">
              <a:latin typeface="Arial" pitchFamily="34" charset="0"/>
              <a:cs typeface="Arial" pitchFamily="34" charset="0"/>
            </a:endParaRPr>
          </a:p>
        </p:txBody>
      </p:sp>
    </p:spTree>
    <p:extLst>
      <p:ext uri="{BB962C8B-B14F-4D97-AF65-F5344CB8AC3E}">
        <p14:creationId xmlns:p14="http://schemas.microsoft.com/office/powerpoint/2010/main" val="3696547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0F7936F8-DE75-47A9-BB4A-A8B897AA902F}"/>
              </a:ext>
            </a:extLst>
          </p:cNvPr>
          <p:cNvSpPr>
            <a:spLocks noGrp="1"/>
          </p:cNvSpPr>
          <p:nvPr>
            <p:ph type="title"/>
          </p:nvPr>
        </p:nvSpPr>
        <p:spPr>
          <a:xfrm>
            <a:off x="609600" y="1518999"/>
            <a:ext cx="10972800" cy="445051"/>
          </a:xfrm>
        </p:spPr>
        <p:txBody>
          <a:bodyPr rtlCol="0" anchor="t">
            <a:noAutofit/>
          </a:bodyPr>
          <a:lstStyle/>
          <a:p>
            <a:pPr eaLnBrk="1" fontAlgn="auto" hangingPunct="1">
              <a:spcAft>
                <a:spcPts val="0"/>
              </a:spcAft>
              <a:defRPr/>
            </a:pPr>
            <a:r>
              <a:rPr lang="en-US" altLang="en-US" sz="3600" dirty="0">
                <a:latin typeface="+mj-lt"/>
                <a:cs typeface="Open Sans" pitchFamily="-84" charset="0"/>
              </a:rPr>
              <a:t>What Can We Do Next?</a:t>
            </a:r>
          </a:p>
        </p:txBody>
      </p:sp>
      <p:sp>
        <p:nvSpPr>
          <p:cNvPr id="3" name="Content Placeholder 2">
            <a:extLst>
              <a:ext uri="{FF2B5EF4-FFF2-40B4-BE49-F238E27FC236}">
                <a16:creationId xmlns:a16="http://schemas.microsoft.com/office/drawing/2014/main" id="{96D81480-91B6-4C9D-BFF2-9ED7FC4765A7}"/>
              </a:ext>
            </a:extLst>
          </p:cNvPr>
          <p:cNvSpPr>
            <a:spLocks noGrp="1"/>
          </p:cNvSpPr>
          <p:nvPr>
            <p:ph idx="1"/>
          </p:nvPr>
        </p:nvSpPr>
        <p:spPr>
          <a:ln w="79375">
            <a:solidFill>
              <a:schemeClr val="tx2">
                <a:lumMod val="60000"/>
                <a:lumOff val="40000"/>
              </a:schemeClr>
            </a:solidFill>
          </a:ln>
        </p:spPr>
        <p:txBody>
          <a:bodyPr rtlCol="0" anchor="ctr">
            <a:normAutofit lnSpcReduction="10000"/>
          </a:bodyPr>
          <a:lstStyle/>
          <a:p>
            <a:pPr marL="0" indent="0" algn="ctr" eaLnBrk="1" fontAlgn="auto" hangingPunct="1">
              <a:spcAft>
                <a:spcPts val="0"/>
              </a:spcAft>
              <a:buNone/>
              <a:defRPr/>
            </a:pPr>
            <a:r>
              <a:rPr lang="en-US" sz="4000" dirty="0">
                <a:latin typeface="+mj-lt"/>
              </a:rPr>
              <a:t>What do we need to….</a:t>
            </a:r>
          </a:p>
          <a:p>
            <a:pPr algn="ctr" fontAlgn="auto">
              <a:spcAft>
                <a:spcPts val="0"/>
              </a:spcAft>
              <a:buFont typeface="Wingdings" panose="05000000000000000000" pitchFamily="2" charset="2"/>
              <a:buChar char="ü"/>
              <a:defRPr/>
            </a:pPr>
            <a:r>
              <a:rPr lang="en-US" sz="4000" dirty="0">
                <a:latin typeface="+mj-lt"/>
                <a:ea typeface="MS PGothic"/>
              </a:rPr>
              <a:t>Keep Doing</a:t>
            </a:r>
          </a:p>
          <a:p>
            <a:pPr algn="ctr">
              <a:spcAft>
                <a:spcPts val="0"/>
              </a:spcAft>
              <a:buFont typeface="Wingdings" panose="05000000000000000000" pitchFamily="2" charset="2"/>
              <a:buChar char="ü"/>
              <a:defRPr/>
            </a:pPr>
            <a:r>
              <a:rPr lang="en-US" sz="4000" dirty="0">
                <a:ea typeface="MS PGothic"/>
              </a:rPr>
              <a:t>Stop Doing</a:t>
            </a:r>
            <a:endParaRPr lang="en-US" dirty="0"/>
          </a:p>
          <a:p>
            <a:pPr algn="ctr" eaLnBrk="1" fontAlgn="auto" hangingPunct="1">
              <a:spcAft>
                <a:spcPts val="0"/>
              </a:spcAft>
              <a:buFont typeface="Wingdings" panose="05000000000000000000" pitchFamily="2" charset="2"/>
              <a:buChar char="ü"/>
              <a:defRPr/>
            </a:pPr>
            <a:r>
              <a:rPr lang="en-US" sz="4000" dirty="0">
                <a:latin typeface="+mj-lt"/>
              </a:rPr>
              <a:t>Start Doing</a:t>
            </a:r>
          </a:p>
          <a:p>
            <a:pPr algn="ctr" fontAlgn="auto">
              <a:spcAft>
                <a:spcPts val="0"/>
              </a:spcAft>
              <a:buFont typeface="Wingdings" panose="05000000000000000000" pitchFamily="2" charset="2"/>
              <a:buChar char="ü"/>
              <a:defRPr/>
            </a:pPr>
            <a:r>
              <a:rPr lang="en-US" sz="4000" dirty="0">
                <a:latin typeface="+mj-lt"/>
                <a:ea typeface="MS PGothic"/>
              </a:rPr>
              <a:t>Change Doing</a:t>
            </a:r>
            <a:endParaRPr lang="en-US" sz="4000" dirty="0">
              <a:latin typeface="+mj-lt"/>
            </a:endParaRPr>
          </a:p>
        </p:txBody>
      </p:sp>
      <p:sp>
        <p:nvSpPr>
          <p:cNvPr id="463876" name="Slide Number Placeholder 3">
            <a:extLst>
              <a:ext uri="{FF2B5EF4-FFF2-40B4-BE49-F238E27FC236}">
                <a16:creationId xmlns:a16="http://schemas.microsoft.com/office/drawing/2014/main" id="{469B35A5-3EB0-406D-8757-FEFACA7F553D}"/>
              </a:ext>
            </a:extLst>
          </p:cNvPr>
          <p:cNvSpPr txBox="1">
            <a:spLocks/>
          </p:cNvSpPr>
          <p:nvPr/>
        </p:nvSpPr>
        <p:spPr bwMode="auto">
          <a:xfrm>
            <a:off x="10001250" y="6488113"/>
            <a:ext cx="6667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defTabSz="457200" fontAlgn="base">
              <a:spcBef>
                <a:spcPct val="0"/>
              </a:spcBef>
              <a:spcAft>
                <a:spcPct val="0"/>
              </a:spcAft>
              <a:buNone/>
            </a:pPr>
            <a:fld id="{3AD80DEA-84A9-48BA-A016-3E2B52F19E1A}" type="slidenum">
              <a:rPr lang="en-US" altLang="en-US" sz="1000" b="1">
                <a:solidFill>
                  <a:srgbClr val="FFFFFF"/>
                </a:solidFill>
                <a:ea typeface="ヒラギノ角ゴ Pro W3" charset="-128"/>
              </a:rPr>
              <a:pPr algn="ctr" defTabSz="457200" fontAlgn="base">
                <a:spcBef>
                  <a:spcPct val="0"/>
                </a:spcBef>
                <a:spcAft>
                  <a:spcPct val="0"/>
                </a:spcAft>
                <a:buNone/>
              </a:pPr>
              <a:t>22</a:t>
            </a:fld>
            <a:endParaRPr lang="en-US" altLang="en-US" sz="1000" b="1">
              <a:solidFill>
                <a:srgbClr val="FFFFFF"/>
              </a:solidFill>
              <a:ea typeface="ヒラギノ角ゴ Pro W3" charset="-128"/>
            </a:endParaRPr>
          </a:p>
        </p:txBody>
      </p:sp>
    </p:spTree>
    <p:extLst>
      <p:ext uri="{BB962C8B-B14F-4D97-AF65-F5344CB8AC3E}">
        <p14:creationId xmlns:p14="http://schemas.microsoft.com/office/powerpoint/2010/main" val="387476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878F2F-11BC-4F81-BF84-57A1298D97D6}"/>
              </a:ext>
            </a:extLst>
          </p:cNvPr>
          <p:cNvSpPr>
            <a:spLocks noGrp="1"/>
          </p:cNvSpPr>
          <p:nvPr>
            <p:ph type="title"/>
          </p:nvPr>
        </p:nvSpPr>
        <p:spPr>
          <a:xfrm>
            <a:off x="609600" y="1808785"/>
            <a:ext cx="10972800" cy="445051"/>
          </a:xfrm>
        </p:spPr>
        <p:txBody>
          <a:bodyPr/>
          <a:lstStyle/>
          <a:p>
            <a:pPr>
              <a:defRPr/>
            </a:pPr>
            <a:r>
              <a:rPr lang="en-US" sz="3600" dirty="0">
                <a:latin typeface="+mj-lt"/>
              </a:rPr>
              <a:t>Integration: A New Initiative?</a:t>
            </a:r>
          </a:p>
        </p:txBody>
      </p:sp>
      <p:sp>
        <p:nvSpPr>
          <p:cNvPr id="3" name="Content Placeholder 2">
            <a:extLst>
              <a:ext uri="{FF2B5EF4-FFF2-40B4-BE49-F238E27FC236}">
                <a16:creationId xmlns:a16="http://schemas.microsoft.com/office/drawing/2014/main" id="{DACB0343-1A09-485A-A7E7-E9D9F13A9123}"/>
              </a:ext>
            </a:extLst>
          </p:cNvPr>
          <p:cNvSpPr>
            <a:spLocks noGrp="1"/>
          </p:cNvSpPr>
          <p:nvPr>
            <p:ph idx="1"/>
          </p:nvPr>
        </p:nvSpPr>
        <p:spPr>
          <a:xfrm>
            <a:off x="2235595" y="2752805"/>
            <a:ext cx="7720810" cy="2302276"/>
          </a:xfrm>
        </p:spPr>
        <p:txBody>
          <a:bodyPr>
            <a:normAutofit/>
          </a:bodyPr>
          <a:lstStyle/>
          <a:p>
            <a:pPr marL="0" indent="0" algn="ctr" eaLnBrk="1" hangingPunct="1">
              <a:buFont typeface="Arial" panose="020B0604020202020204" pitchFamily="34" charset="0"/>
              <a:buNone/>
              <a:defRPr/>
            </a:pPr>
            <a:r>
              <a:rPr lang="en-US" sz="3200" dirty="0">
                <a:latin typeface="+mj-lt"/>
              </a:rPr>
              <a:t>“The body must be treated as a whole and not just a series of parts.”</a:t>
            </a:r>
            <a:endParaRPr lang="en-US" sz="4000" dirty="0">
              <a:effectLst>
                <a:outerShdw blurRad="38100" dist="63500" dir="2700000" algn="tl">
                  <a:srgbClr val="000000"/>
                </a:outerShdw>
              </a:effectLst>
              <a:latin typeface="+mj-lt"/>
            </a:endParaRPr>
          </a:p>
          <a:p>
            <a:pPr algn="r" eaLnBrk="1" hangingPunct="1">
              <a:buFont typeface="Arial" panose="020B0604020202020204" pitchFamily="34" charset="0"/>
              <a:buNone/>
              <a:defRPr/>
            </a:pPr>
            <a:r>
              <a:rPr lang="en-US" sz="2800" i="1" dirty="0">
                <a:latin typeface="+mj-lt"/>
              </a:rPr>
              <a:t>-</a:t>
            </a:r>
            <a:r>
              <a:rPr lang="en-US" sz="2400" i="1" dirty="0">
                <a:latin typeface="+mj-lt"/>
              </a:rPr>
              <a:t>Hippocrates, 300 BC</a:t>
            </a:r>
            <a:endParaRPr lang="en-US" sz="3200" i="1" dirty="0">
              <a:latin typeface="+mj-lt"/>
            </a:endParaRPr>
          </a:p>
        </p:txBody>
      </p:sp>
    </p:spTree>
    <p:extLst>
      <p:ext uri="{BB962C8B-B14F-4D97-AF65-F5344CB8AC3E}">
        <p14:creationId xmlns:p14="http://schemas.microsoft.com/office/powerpoint/2010/main" val="42575267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EDD1-16FE-4964-8BB1-54CC58EA2F0A}"/>
              </a:ext>
            </a:extLst>
          </p:cNvPr>
          <p:cNvSpPr>
            <a:spLocks noGrp="1"/>
          </p:cNvSpPr>
          <p:nvPr>
            <p:ph type="title"/>
          </p:nvPr>
        </p:nvSpPr>
        <p:spPr>
          <a:xfrm>
            <a:off x="247426" y="2043275"/>
            <a:ext cx="3506993" cy="2461488"/>
          </a:xfrm>
        </p:spPr>
        <p:txBody>
          <a:bodyPr/>
          <a:lstStyle/>
          <a:p>
            <a:r>
              <a:rPr lang="en-US" sz="3600" dirty="0">
                <a:latin typeface="+mj-lt"/>
              </a:rPr>
              <a:t>How do we get there from here?</a:t>
            </a:r>
          </a:p>
        </p:txBody>
      </p:sp>
      <p:graphicFrame>
        <p:nvGraphicFramePr>
          <p:cNvPr id="17" name="Diagram 16">
            <a:extLst>
              <a:ext uri="{FF2B5EF4-FFF2-40B4-BE49-F238E27FC236}">
                <a16:creationId xmlns:a16="http://schemas.microsoft.com/office/drawing/2014/main" id="{96FA934A-0A87-454F-894F-E3AEB2B9976D}"/>
              </a:ext>
            </a:extLst>
          </p:cNvPr>
          <p:cNvGraphicFramePr/>
          <p:nvPr>
            <p:extLst>
              <p:ext uri="{D42A27DB-BD31-4B8C-83A1-F6EECF244321}">
                <p14:modId xmlns:p14="http://schemas.microsoft.com/office/powerpoint/2010/main" val="4036641406"/>
              </p:ext>
            </p:extLst>
          </p:nvPr>
        </p:nvGraphicFramePr>
        <p:xfrm>
          <a:off x="4053843" y="1290240"/>
          <a:ext cx="6762750" cy="3967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F230DCC4-30AF-497D-8A33-1321F597E20C}"/>
              </a:ext>
            </a:extLst>
          </p:cNvPr>
          <p:cNvSpPr txBox="1"/>
          <p:nvPr/>
        </p:nvSpPr>
        <p:spPr>
          <a:xfrm>
            <a:off x="4358643" y="4583668"/>
            <a:ext cx="6457950" cy="369332"/>
          </a:xfrm>
          <a:prstGeom prst="rect">
            <a:avLst/>
          </a:prstGeom>
          <a:noFill/>
        </p:spPr>
        <p:txBody>
          <a:bodyPr wrap="square" rtlCol="0">
            <a:spAutoFit/>
          </a:bodyPr>
          <a:lstStyle/>
          <a:p>
            <a:pPr algn="ctr"/>
            <a:r>
              <a:rPr lang="en-US" b="1" dirty="0"/>
              <a:t>Care coordination, care management &amp; data driven care</a:t>
            </a:r>
          </a:p>
        </p:txBody>
      </p:sp>
      <p:sp>
        <p:nvSpPr>
          <p:cNvPr id="21" name="TextBox 20">
            <a:extLst>
              <a:ext uri="{FF2B5EF4-FFF2-40B4-BE49-F238E27FC236}">
                <a16:creationId xmlns:a16="http://schemas.microsoft.com/office/drawing/2014/main" id="{2950FB14-70D3-497B-ACE4-934D0A7BC50D}"/>
              </a:ext>
            </a:extLst>
          </p:cNvPr>
          <p:cNvSpPr txBox="1"/>
          <p:nvPr/>
        </p:nvSpPr>
        <p:spPr>
          <a:xfrm>
            <a:off x="4053843" y="5410200"/>
            <a:ext cx="6762750" cy="369332"/>
          </a:xfrm>
          <a:prstGeom prst="rect">
            <a:avLst/>
          </a:prstGeom>
          <a:solidFill>
            <a:schemeClr val="tx2">
              <a:lumMod val="40000"/>
              <a:lumOff val="60000"/>
            </a:schemeClr>
          </a:solidFill>
        </p:spPr>
        <p:txBody>
          <a:bodyPr wrap="square" rtlCol="0">
            <a:spAutoFit/>
          </a:bodyPr>
          <a:lstStyle/>
          <a:p>
            <a:pPr algn="ctr"/>
            <a:r>
              <a:rPr lang="en-US" dirty="0"/>
              <a:t>Methods: MI, shared decision making, PST/BA, EBP Wellness</a:t>
            </a:r>
          </a:p>
        </p:txBody>
      </p:sp>
    </p:spTree>
    <p:extLst>
      <p:ext uri="{BB962C8B-B14F-4D97-AF65-F5344CB8AC3E}">
        <p14:creationId xmlns:p14="http://schemas.microsoft.com/office/powerpoint/2010/main" val="576023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C25C-5F3E-4858-B6DF-6875FB68A1D1}"/>
              </a:ext>
            </a:extLst>
          </p:cNvPr>
          <p:cNvSpPr>
            <a:spLocks noGrp="1"/>
          </p:cNvSpPr>
          <p:nvPr>
            <p:ph type="title"/>
          </p:nvPr>
        </p:nvSpPr>
        <p:spPr>
          <a:xfrm>
            <a:off x="282262" y="1603945"/>
            <a:ext cx="3195022" cy="4107408"/>
          </a:xfrm>
        </p:spPr>
        <p:txBody>
          <a:bodyPr>
            <a:noAutofit/>
          </a:bodyPr>
          <a:lstStyle/>
          <a:p>
            <a:pPr>
              <a:defRPr/>
            </a:pPr>
            <a:r>
              <a:rPr lang="en-US" sz="3600" dirty="0">
                <a:latin typeface="+mj-lt"/>
              </a:rPr>
              <a:t>SAMHSA’s 8 Dimensions of Wellness</a:t>
            </a:r>
          </a:p>
        </p:txBody>
      </p:sp>
      <p:pic>
        <p:nvPicPr>
          <p:cNvPr id="430083" name="Picture 2">
            <a:extLst>
              <a:ext uri="{FF2B5EF4-FFF2-40B4-BE49-F238E27FC236}">
                <a16:creationId xmlns:a16="http://schemas.microsoft.com/office/drawing/2014/main" id="{8B560559-5EB9-40BF-99AF-7D7F36840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903" y="1331168"/>
            <a:ext cx="7388225" cy="46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184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9EA7-6215-4EC0-912E-063EB0AF88A9}"/>
              </a:ext>
            </a:extLst>
          </p:cNvPr>
          <p:cNvSpPr>
            <a:spLocks noGrp="1"/>
          </p:cNvSpPr>
          <p:nvPr>
            <p:ph type="title"/>
          </p:nvPr>
        </p:nvSpPr>
        <p:spPr>
          <a:xfrm>
            <a:off x="609600" y="1446922"/>
            <a:ext cx="10972800" cy="445051"/>
          </a:xfrm>
        </p:spPr>
        <p:txBody>
          <a:bodyPr/>
          <a:lstStyle/>
          <a:p>
            <a:r>
              <a:rPr lang="en-US" sz="3600" dirty="0">
                <a:latin typeface="+mj-lt"/>
              </a:rPr>
              <a:t>Trauma-Informed vs. Trauma-Specific Interventions</a:t>
            </a:r>
          </a:p>
        </p:txBody>
      </p:sp>
      <p:graphicFrame>
        <p:nvGraphicFramePr>
          <p:cNvPr id="4" name="Content Placeholder 3">
            <a:extLst>
              <a:ext uri="{FF2B5EF4-FFF2-40B4-BE49-F238E27FC236}">
                <a16:creationId xmlns:a16="http://schemas.microsoft.com/office/drawing/2014/main" id="{C31694B2-A0CE-47E6-ADE4-159257795AC9}"/>
              </a:ext>
            </a:extLst>
          </p:cNvPr>
          <p:cNvGraphicFramePr>
            <a:graphicFrameLocks noGrp="1"/>
          </p:cNvGraphicFramePr>
          <p:nvPr>
            <p:ph idx="1"/>
            <p:extLst>
              <p:ext uri="{D42A27DB-BD31-4B8C-83A1-F6EECF244321}">
                <p14:modId xmlns:p14="http://schemas.microsoft.com/office/powerpoint/2010/main" val="285796966"/>
              </p:ext>
            </p:extLst>
          </p:nvPr>
        </p:nvGraphicFramePr>
        <p:xfrm>
          <a:off x="609600" y="2286000"/>
          <a:ext cx="10972800" cy="355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6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1">
            <a:extLst>
              <a:ext uri="{FF2B5EF4-FFF2-40B4-BE49-F238E27FC236}">
                <a16:creationId xmlns:a16="http://schemas.microsoft.com/office/drawing/2014/main" id="{912E15C4-CAEB-46DF-B261-7C6F2D0971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723" y="1237130"/>
            <a:ext cx="6266554" cy="470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66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3">
            <a:extLst>
              <a:ext uri="{FF2B5EF4-FFF2-40B4-BE49-F238E27FC236}">
                <a16:creationId xmlns:a16="http://schemas.microsoft.com/office/drawing/2014/main" id="{9E3495BC-8E6F-495E-ABD0-D0A8B573A5B3}"/>
              </a:ext>
            </a:extLst>
          </p:cNvPr>
          <p:cNvSpPr>
            <a:spLocks noGrp="1"/>
          </p:cNvSpPr>
          <p:nvPr>
            <p:ph type="title"/>
          </p:nvPr>
        </p:nvSpPr>
        <p:spPr>
          <a:xfrm>
            <a:off x="609600" y="1506072"/>
            <a:ext cx="10972800" cy="608428"/>
          </a:xfrm>
        </p:spPr>
        <p:txBody>
          <a:bodyPr rtlCol="0" anchor="t"/>
          <a:lstStyle/>
          <a:p>
            <a:pPr eaLnBrk="1" fontAlgn="auto" hangingPunct="1">
              <a:spcAft>
                <a:spcPts val="0"/>
              </a:spcAft>
              <a:defRPr/>
            </a:pPr>
            <a:r>
              <a:rPr lang="en-US" altLang="en-US" sz="3600" dirty="0">
                <a:latin typeface="+mj-lt"/>
                <a:cs typeface="Open Sans" pitchFamily="-84" charset="0"/>
              </a:rPr>
              <a:t>What Does Safety Mean?</a:t>
            </a:r>
          </a:p>
        </p:txBody>
      </p:sp>
      <p:sp>
        <p:nvSpPr>
          <p:cNvPr id="25602" name="Content Placeholder 2">
            <a:extLst>
              <a:ext uri="{FF2B5EF4-FFF2-40B4-BE49-F238E27FC236}">
                <a16:creationId xmlns:a16="http://schemas.microsoft.com/office/drawing/2014/main" id="{6864F2E5-3D0C-4E33-A932-85DA750274DA}"/>
              </a:ext>
            </a:extLst>
          </p:cNvPr>
          <p:cNvSpPr>
            <a:spLocks noGrp="1"/>
          </p:cNvSpPr>
          <p:nvPr>
            <p:ph idx="1"/>
          </p:nvPr>
        </p:nvSpPr>
        <p:spPr>
          <a:xfrm>
            <a:off x="1675520" y="2330687"/>
            <a:ext cx="8840959" cy="2728994"/>
          </a:xfrm>
        </p:spPr>
        <p:txBody>
          <a:bodyPr rtlCol="0">
            <a:normAutofit/>
          </a:bodyPr>
          <a:lstStyle/>
          <a:p>
            <a:pPr marL="0" indent="0" algn="ctr" eaLnBrk="1" fontAlgn="auto" hangingPunct="1">
              <a:spcAft>
                <a:spcPts val="0"/>
              </a:spcAft>
              <a:buNone/>
              <a:defRPr/>
            </a:pPr>
            <a:r>
              <a:rPr lang="en-US" altLang="en-US" sz="2600" dirty="0">
                <a:latin typeface="+mj-lt"/>
                <a:cs typeface="Arial" pitchFamily="34" charset="0"/>
              </a:rPr>
              <a:t>“</a:t>
            </a:r>
            <a:r>
              <a:rPr lang="en-US" altLang="en-US" dirty="0">
                <a:latin typeface="+mj-lt"/>
                <a:cs typeface="Arial" pitchFamily="34" charset="0"/>
              </a:rPr>
              <a:t>A</a:t>
            </a:r>
            <a:r>
              <a:rPr lang="en-US" altLang="en-US" sz="2600" dirty="0">
                <a:latin typeface="+mj-lt"/>
                <a:cs typeface="Arial" pitchFamily="34" charset="0"/>
              </a:rPr>
              <a:t> physically safe environment, although necessary, was not sufficient. So there had to be other kinds of safety, which I have termed psychological safety, social safety, and moral safety.”		</a:t>
            </a:r>
            <a:r>
              <a:rPr lang="en-US" altLang="en-US" sz="2800" dirty="0">
                <a:latin typeface="+mj-lt"/>
                <a:cs typeface="Arial" pitchFamily="34" charset="0"/>
              </a:rPr>
              <a:t>		</a:t>
            </a:r>
          </a:p>
          <a:p>
            <a:pPr algn="r" eaLnBrk="1" fontAlgn="auto" hangingPunct="1">
              <a:spcAft>
                <a:spcPts val="0"/>
              </a:spcAft>
              <a:buNone/>
              <a:defRPr/>
            </a:pPr>
            <a:r>
              <a:rPr lang="en-US" altLang="en-US" sz="1800" i="1" dirty="0">
                <a:latin typeface="+mj-lt"/>
                <a:cs typeface="Arial" pitchFamily="34" charset="0"/>
              </a:rPr>
              <a:t>-Sandra L. Bloom, </a:t>
            </a:r>
          </a:p>
          <a:p>
            <a:pPr algn="r" eaLnBrk="1" fontAlgn="auto" hangingPunct="1">
              <a:spcAft>
                <a:spcPts val="0"/>
              </a:spcAft>
              <a:buNone/>
              <a:defRPr/>
            </a:pPr>
            <a:r>
              <a:rPr lang="en-US" altLang="en-US" sz="1800" i="1" dirty="0">
                <a:latin typeface="+mj-lt"/>
                <a:cs typeface="Arial" pitchFamily="34" charset="0"/>
              </a:rPr>
              <a:t>Creating Sanctuary, 2013</a:t>
            </a:r>
          </a:p>
        </p:txBody>
      </p:sp>
    </p:spTree>
    <p:extLst>
      <p:ext uri="{BB962C8B-B14F-4D97-AF65-F5344CB8AC3E}">
        <p14:creationId xmlns:p14="http://schemas.microsoft.com/office/powerpoint/2010/main" val="569719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56820-2BB6-40FE-BEE0-38C99E25916B}"/>
              </a:ext>
            </a:extLst>
          </p:cNvPr>
          <p:cNvPicPr>
            <a:picLocks noChangeAspect="1"/>
          </p:cNvPicPr>
          <p:nvPr/>
        </p:nvPicPr>
        <p:blipFill>
          <a:blip r:embed="rId3"/>
          <a:stretch>
            <a:fillRect/>
          </a:stretch>
        </p:blipFill>
        <p:spPr>
          <a:xfrm>
            <a:off x="1340279" y="2130013"/>
            <a:ext cx="4318732" cy="3164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26" name="Title 3">
            <a:extLst>
              <a:ext uri="{FF2B5EF4-FFF2-40B4-BE49-F238E27FC236}">
                <a16:creationId xmlns:a16="http://schemas.microsoft.com/office/drawing/2014/main" id="{AB124B80-2389-4906-8AF9-F0E06B3D2AE1}"/>
              </a:ext>
            </a:extLst>
          </p:cNvPr>
          <p:cNvSpPr>
            <a:spLocks noGrp="1"/>
          </p:cNvSpPr>
          <p:nvPr>
            <p:ph type="title"/>
          </p:nvPr>
        </p:nvSpPr>
        <p:spPr>
          <a:xfrm>
            <a:off x="609600" y="1357474"/>
            <a:ext cx="10972800" cy="445051"/>
          </a:xfrm>
        </p:spPr>
        <p:txBody>
          <a:bodyPr vert="horz" wrap="square" lIns="91440" tIns="45720" rIns="91440" bIns="45720" numCol="1" rtlCol="0" anchor="t" anchorCtr="0" compatLnSpc="1">
            <a:prstTxWarp prst="textNoShape">
              <a:avLst/>
            </a:prstTxWarp>
            <a:noAutofit/>
          </a:bodyPr>
          <a:lstStyle/>
          <a:p>
            <a:pPr eaLnBrk="1" fontAlgn="auto" hangingPunct="1">
              <a:spcAft>
                <a:spcPts val="0"/>
              </a:spcAft>
              <a:defRPr/>
            </a:pPr>
            <a:r>
              <a:rPr lang="en-US" altLang="en-US" sz="3600" dirty="0">
                <a:latin typeface="+mj-lt"/>
                <a:cs typeface="Open Sans" pitchFamily="-84" charset="0"/>
              </a:rPr>
              <a:t>Psychological Safety</a:t>
            </a:r>
          </a:p>
        </p:txBody>
      </p:sp>
      <p:sp>
        <p:nvSpPr>
          <p:cNvPr id="52227" name="Content Placeholder 2">
            <a:extLst>
              <a:ext uri="{FF2B5EF4-FFF2-40B4-BE49-F238E27FC236}">
                <a16:creationId xmlns:a16="http://schemas.microsoft.com/office/drawing/2014/main" id="{F9CD91AB-1F6F-44F9-B11E-0FED4A9BA1E4}"/>
              </a:ext>
            </a:extLst>
          </p:cNvPr>
          <p:cNvSpPr>
            <a:spLocks noGrp="1"/>
          </p:cNvSpPr>
          <p:nvPr>
            <p:ph idx="1"/>
          </p:nvPr>
        </p:nvSpPr>
        <p:spPr>
          <a:xfrm>
            <a:off x="609600" y="5558978"/>
            <a:ext cx="10972800" cy="445051"/>
          </a:xfrm>
          <a:ln w="38100">
            <a:solidFill>
              <a:schemeClr val="tx2">
                <a:lumMod val="60000"/>
                <a:lumOff val="40000"/>
              </a:schemeClr>
            </a:solidFill>
          </a:ln>
        </p:spPr>
        <p:txBody>
          <a:bodyPr rtlCol="0" anchor="ctr"/>
          <a:lstStyle/>
          <a:p>
            <a:pPr marL="0" indent="0" algn="ctr" eaLnBrk="1" fontAlgn="auto" hangingPunct="1">
              <a:spcBef>
                <a:spcPct val="0"/>
              </a:spcBef>
              <a:spcAft>
                <a:spcPts val="0"/>
              </a:spcAft>
              <a:buNone/>
              <a:defRPr/>
            </a:pPr>
            <a:r>
              <a:rPr lang="en-US" altLang="en-US" sz="2000" dirty="0">
                <a:latin typeface="+mj-lt"/>
                <a:cs typeface="Arial" pitchFamily="34" charset="0"/>
              </a:rPr>
              <a:t>If you have never felt safe or remembered safety, how will you know it when it is present?</a:t>
            </a:r>
          </a:p>
        </p:txBody>
      </p:sp>
      <p:sp>
        <p:nvSpPr>
          <p:cNvPr id="52228" name="Content Placeholder 2">
            <a:extLst>
              <a:ext uri="{FF2B5EF4-FFF2-40B4-BE49-F238E27FC236}">
                <a16:creationId xmlns:a16="http://schemas.microsoft.com/office/drawing/2014/main" id="{60027B97-1335-4B3B-AA9D-5947EDDA1713}"/>
              </a:ext>
            </a:extLst>
          </p:cNvPr>
          <p:cNvSpPr txBox="1">
            <a:spLocks/>
          </p:cNvSpPr>
          <p:nvPr/>
        </p:nvSpPr>
        <p:spPr bwMode="auto">
          <a:xfrm>
            <a:off x="6532991" y="2488321"/>
            <a:ext cx="5213873" cy="244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buClr>
                <a:srgbClr val="609BCD"/>
              </a:buClr>
              <a:buSzPct val="110000"/>
              <a:defRPr/>
            </a:pPr>
            <a:r>
              <a:rPr lang="en-US" altLang="en-US" sz="2800" kern="0" dirty="0">
                <a:solidFill>
                  <a:srgbClr val="000000"/>
                </a:solidFill>
                <a:latin typeface="Calibri"/>
                <a:cs typeface="Arial" panose="020B0604020202020204" pitchFamily="34" charset="0"/>
              </a:rPr>
              <a:t>“The ability to be safe within oneself, to rely on one’s ability to self-protect and keep oneself out of harm’s way.”</a:t>
            </a:r>
          </a:p>
          <a:p>
            <a:pPr algn="r" eaLnBrk="1" hangingPunct="1">
              <a:spcBef>
                <a:spcPct val="20000"/>
              </a:spcBef>
              <a:buClr>
                <a:srgbClr val="609BCD"/>
              </a:buClr>
              <a:buSzPct val="110000"/>
              <a:defRPr/>
            </a:pPr>
            <a:r>
              <a:rPr lang="en-US" altLang="en-US" sz="2000" i="1" kern="0" dirty="0">
                <a:solidFill>
                  <a:srgbClr val="000000"/>
                </a:solidFill>
                <a:latin typeface="Calibri"/>
                <a:cs typeface="Arial" panose="020B0604020202020204" pitchFamily="34" charset="0"/>
              </a:rPr>
              <a:t>-Bloom, 2013</a:t>
            </a:r>
            <a:endParaRPr lang="en-US" altLang="en-US" sz="2000" b="1" i="1" kern="0" dirty="0">
              <a:solidFill>
                <a:srgbClr val="000000"/>
              </a:solidFill>
              <a:latin typeface="Calibri"/>
              <a:cs typeface="Arial" panose="020B0604020202020204" pitchFamily="34" charset="0"/>
            </a:endParaRPr>
          </a:p>
        </p:txBody>
      </p:sp>
    </p:spTree>
    <p:extLst>
      <p:ext uri="{BB962C8B-B14F-4D97-AF65-F5344CB8AC3E}">
        <p14:creationId xmlns:p14="http://schemas.microsoft.com/office/powerpoint/2010/main" val="24313116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72618_TIC_PPTTemplate" id="{38CC006D-4352-724C-9AEB-7EAEDCEEF71C}" vid="{4AD0D2F8-C50D-CC4F-B804-B9C542BDC6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072618_TIC_PPTTemplate</Template>
  <TotalTime>37</TotalTime>
  <Words>2043</Words>
  <Application>Microsoft Office PowerPoint</Application>
  <PresentationFormat>Widescreen</PresentationFormat>
  <Paragraphs>169</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Custom Design</vt:lpstr>
      <vt:lpstr>PowerPoint Presentation</vt:lpstr>
      <vt:lpstr>Becoming Trauma-Informed</vt:lpstr>
      <vt:lpstr>Integration: A New Initiative?</vt:lpstr>
      <vt:lpstr>How do we get there from here?</vt:lpstr>
      <vt:lpstr>SAMHSA’s 8 Dimensions of Wellness</vt:lpstr>
      <vt:lpstr>Trauma-Informed vs. Trauma-Specific Interventions</vt:lpstr>
      <vt:lpstr>PowerPoint Presentation</vt:lpstr>
      <vt:lpstr>What Does Safety Mean?</vt:lpstr>
      <vt:lpstr>Psychological Safety</vt:lpstr>
      <vt:lpstr>Social Safety</vt:lpstr>
      <vt:lpstr>Moral Safety</vt:lpstr>
      <vt:lpstr>PowerPoint Presentation</vt:lpstr>
      <vt:lpstr>Peer Support and Mutual Self-Help</vt:lpstr>
      <vt:lpstr>Collaboration and Mutuality</vt:lpstr>
      <vt:lpstr>PowerPoint Presentation</vt:lpstr>
      <vt:lpstr>Empowerment, Voice and Choice</vt:lpstr>
      <vt:lpstr>Cultural, Historical, and Gender Issues</vt:lpstr>
      <vt:lpstr>What Does a Trauma-Informed  Organization Include?</vt:lpstr>
      <vt:lpstr>PowerPoint Presentation</vt:lpstr>
      <vt:lpstr>SAMHSA’s Four R’s</vt:lpstr>
      <vt:lpstr>Trauma-Informed vs. Traditional</vt:lpstr>
      <vt:lpstr>What are the Benefits of Adopting Trauma-Informed Approaches?  </vt:lpstr>
      <vt:lpstr>What Can We Do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Flinspach</dc:creator>
  <cp:lastModifiedBy>Sarah Flinspach</cp:lastModifiedBy>
  <cp:revision>112</cp:revision>
  <dcterms:created xsi:type="dcterms:W3CDTF">2018-08-08T19:44:52Z</dcterms:created>
  <dcterms:modified xsi:type="dcterms:W3CDTF">2019-11-18T05:04:27Z</dcterms:modified>
</cp:coreProperties>
</file>