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4"/>
  </p:sldMasterIdLst>
  <p:notesMasterIdLst>
    <p:notesMasterId r:id="rId31"/>
  </p:notesMasterIdLst>
  <p:handoutMasterIdLst>
    <p:handoutMasterId r:id="rId32"/>
  </p:handoutMasterIdLst>
  <p:sldIdLst>
    <p:sldId id="1282" r:id="rId5"/>
    <p:sldId id="268" r:id="rId6"/>
    <p:sldId id="271" r:id="rId7"/>
    <p:sldId id="272" r:id="rId8"/>
    <p:sldId id="1269" r:id="rId9"/>
    <p:sldId id="276" r:id="rId10"/>
    <p:sldId id="277" r:id="rId11"/>
    <p:sldId id="1270" r:id="rId12"/>
    <p:sldId id="1237" r:id="rId13"/>
    <p:sldId id="302" r:id="rId14"/>
    <p:sldId id="303" r:id="rId15"/>
    <p:sldId id="1218" r:id="rId16"/>
    <p:sldId id="1280" r:id="rId17"/>
    <p:sldId id="296" r:id="rId18"/>
    <p:sldId id="350" r:id="rId19"/>
    <p:sldId id="1281" r:id="rId20"/>
    <p:sldId id="297" r:id="rId21"/>
    <p:sldId id="575" r:id="rId22"/>
    <p:sldId id="311" r:id="rId23"/>
    <p:sldId id="345" r:id="rId24"/>
    <p:sldId id="1241" r:id="rId25"/>
    <p:sldId id="346" r:id="rId26"/>
    <p:sldId id="304" r:id="rId27"/>
    <p:sldId id="1220" r:id="rId28"/>
    <p:sldId id="275" r:id="rId29"/>
    <p:sldId id="1272"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4BBBEC"/>
    <a:srgbClr val="2B98D3"/>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AFB81-6AB1-4696-B991-7E0F5D380362}" v="127" dt="2019-11-15T13:47:5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61" autoAdjust="0"/>
  </p:normalViewPr>
  <p:slideViewPr>
    <p:cSldViewPr snapToGrid="0" snapToObjects="1">
      <p:cViewPr varScale="1">
        <p:scale>
          <a:sx n="65" d="100"/>
          <a:sy n="65" d="100"/>
        </p:scale>
        <p:origin x="1238"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1</a:t>
            </a:fld>
            <a:endParaRPr lang="en-US" altLang="en-US"/>
          </a:p>
        </p:txBody>
      </p:sp>
    </p:spTree>
    <p:extLst>
      <p:ext uri="{BB962C8B-B14F-4D97-AF65-F5344CB8AC3E}">
        <p14:creationId xmlns:p14="http://schemas.microsoft.com/office/powerpoint/2010/main" val="68921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2:notes"/>
          <p:cNvSpPr>
            <a:spLocks noGrp="1" noRot="1" noChangeAspect="1"/>
          </p:cNvSpPr>
          <p:nvPr>
            <p:ph type="sldImg" idx="2"/>
          </p:nvPr>
        </p:nvSpPr>
        <p:spPr>
          <a:xfrm>
            <a:off x="-7259638" y="2406650"/>
            <a:ext cx="21401088" cy="12039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52:notes"/>
          <p:cNvSpPr txBox="1">
            <a:spLocks noGrp="1"/>
          </p:cNvSpPr>
          <p:nvPr>
            <p:ph type="body" idx="1"/>
          </p:nvPr>
        </p:nvSpPr>
        <p:spPr>
          <a:xfrm>
            <a:off x="688004" y="15250702"/>
            <a:ext cx="5504029" cy="14448033"/>
          </a:xfrm>
          <a:prstGeom prst="rect">
            <a:avLst/>
          </a:prstGeom>
          <a:noFill/>
          <a:ln>
            <a:noFill/>
          </a:ln>
        </p:spPr>
        <p:txBody>
          <a:bodyPr spcFirstLastPara="1" wrap="square" lIns="154517" tIns="154517" rIns="154517" bIns="154517" anchor="t" anchorCtr="0">
            <a:noAutofit/>
          </a:bodyPr>
          <a:lstStyle/>
          <a:p>
            <a:pPr marL="262890">
              <a:spcBef>
                <a:spcPts val="0"/>
              </a:spcBef>
              <a:spcAft>
                <a:spcPts val="0"/>
              </a:spcAft>
              <a:buClr>
                <a:srgbClr val="000000"/>
              </a:buClr>
              <a:buSzPts val="1100"/>
            </a:pPr>
            <a:r>
              <a:rPr lang="en-US" sz="2100" dirty="0">
                <a:solidFill>
                  <a:srgbClr val="000000"/>
                </a:solidFill>
                <a:latin typeface="Calibri"/>
                <a:ea typeface="Calibri"/>
                <a:cs typeface="Calibri"/>
                <a:sym typeface="Calibri"/>
              </a:rPr>
              <a:t>Personal self-care occurs within an organization’s culture and system.  </a:t>
            </a:r>
            <a:r>
              <a:rPr lang="en-US" sz="2100" dirty="0">
                <a:solidFill>
                  <a:schemeClr val="dk1"/>
                </a:solidFill>
                <a:latin typeface="Calibri"/>
                <a:ea typeface="Calibri"/>
                <a:cs typeface="Calibri"/>
                <a:sym typeface="Calibri"/>
              </a:rPr>
              <a:t>E</a:t>
            </a:r>
            <a:r>
              <a:rPr lang="en-US" sz="2100" dirty="0">
                <a:solidFill>
                  <a:srgbClr val="000000"/>
                </a:solidFill>
                <a:latin typeface="Calibri"/>
                <a:ea typeface="Calibri"/>
                <a:cs typeface="Calibri"/>
                <a:sym typeface="Calibri"/>
              </a:rPr>
              <a:t>mployees self-care impacts the culture just as the  culture impacts their personal wellness. </a:t>
            </a:r>
          </a:p>
          <a:p>
            <a:pPr marL="262890">
              <a:spcBef>
                <a:spcPts val="0"/>
              </a:spcBef>
              <a:spcAft>
                <a:spcPts val="0"/>
              </a:spcAft>
              <a:buClr>
                <a:srgbClr val="000000"/>
              </a:buClr>
              <a:buSzPts val="1100"/>
            </a:pPr>
            <a:endParaRPr lang="en-US" sz="2100" dirty="0">
              <a:solidFill>
                <a:srgbClr val="000000"/>
              </a:solidFill>
              <a:latin typeface="Calibri"/>
              <a:ea typeface="Calibri"/>
              <a:cs typeface="Calibri"/>
              <a:sym typeface="Calibri"/>
            </a:endParaRPr>
          </a:p>
          <a:p>
            <a:pPr marL="262890">
              <a:spcBef>
                <a:spcPts val="0"/>
              </a:spcBef>
              <a:spcAft>
                <a:spcPts val="0"/>
              </a:spcAft>
              <a:buClr>
                <a:srgbClr val="000000"/>
              </a:buClr>
              <a:buSzPts val="1100"/>
            </a:pPr>
            <a:r>
              <a:rPr lang="en-US" sz="2100" dirty="0">
                <a:solidFill>
                  <a:srgbClr val="000000"/>
                </a:solidFill>
                <a:latin typeface="Calibri"/>
                <a:ea typeface="Calibri"/>
                <a:cs typeface="Calibri"/>
                <a:sym typeface="Calibri"/>
              </a:rPr>
              <a:t>Working on the organization’s wellness is imperative to increasing the compassion resilience and wellness of each of the employees.  On this slide are the components of personal and system wellness. </a:t>
            </a:r>
          </a:p>
          <a:p>
            <a:pPr marL="262890">
              <a:spcBef>
                <a:spcPts val="0"/>
              </a:spcBef>
              <a:spcAft>
                <a:spcPts val="0"/>
              </a:spcAft>
              <a:buClr>
                <a:srgbClr val="000000"/>
              </a:buClr>
              <a:buSzPts val="1100"/>
            </a:pPr>
            <a:r>
              <a:rPr lang="en-US" sz="2100" dirty="0">
                <a:solidFill>
                  <a:srgbClr val="000000"/>
                </a:solidFill>
                <a:latin typeface="Calibri"/>
                <a:ea typeface="Calibri"/>
                <a:cs typeface="Calibri"/>
                <a:sym typeface="Calibri"/>
              </a:rPr>
              <a:t>To create and maintain healthy employees and a healthy system all of the areas  need to be addressed.   </a:t>
            </a:r>
          </a:p>
          <a:p>
            <a:pPr marL="558641" indent="-295751">
              <a:spcBef>
                <a:spcPts val="0"/>
              </a:spcBef>
              <a:spcAft>
                <a:spcPts val="0"/>
              </a:spcAft>
              <a:buClr>
                <a:srgbClr val="000000"/>
              </a:buClr>
              <a:buSzPts val="1100"/>
              <a:buFont typeface="Arial" panose="020B0604020202020204" pitchFamily="34" charset="0"/>
              <a:buChar char="•"/>
            </a:pPr>
            <a:endParaRPr lang="en-US" sz="2100" dirty="0">
              <a:solidFill>
                <a:srgbClr val="000000"/>
              </a:solidFill>
              <a:latin typeface="Calibri"/>
              <a:ea typeface="Calibri"/>
              <a:cs typeface="Calibri"/>
              <a:sym typeface="Calibri"/>
            </a:endParaRPr>
          </a:p>
          <a:p>
            <a:pPr marL="262890">
              <a:spcBef>
                <a:spcPts val="0"/>
              </a:spcBef>
              <a:spcAft>
                <a:spcPts val="0"/>
              </a:spcAft>
              <a:buClr>
                <a:srgbClr val="000000"/>
              </a:buClr>
              <a:buSzPts val="1100"/>
            </a:pPr>
            <a:endParaRPr sz="2100" dirty="0">
              <a:solidFill>
                <a:schemeClr val="dk1"/>
              </a:solidFill>
              <a:latin typeface="Calibri"/>
              <a:ea typeface="Calibri"/>
              <a:cs typeface="Calibri"/>
              <a:sym typeface="Calibri"/>
            </a:endParaRPr>
          </a:p>
          <a:p>
            <a:pPr marL="262890">
              <a:spcBef>
                <a:spcPts val="0"/>
              </a:spcBef>
              <a:spcAft>
                <a:spcPts val="0"/>
              </a:spcAft>
              <a:buClr>
                <a:srgbClr val="000000"/>
              </a:buClr>
              <a:buSzPts val="1100"/>
            </a:pPr>
            <a:endParaRPr dirty="0">
              <a:solidFill>
                <a:srgbClr val="000000"/>
              </a:solidFill>
            </a:endParaRPr>
          </a:p>
        </p:txBody>
      </p:sp>
    </p:spTree>
    <p:extLst>
      <p:ext uri="{BB962C8B-B14F-4D97-AF65-F5344CB8AC3E}">
        <p14:creationId xmlns:p14="http://schemas.microsoft.com/office/powerpoint/2010/main" val="373135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a:spLocks noGrp="1" noRot="1" noChangeAspect="1"/>
          </p:cNvSpPr>
          <p:nvPr>
            <p:ph type="sldImg" idx="2"/>
          </p:nvPr>
        </p:nvSpPr>
        <p:spPr>
          <a:xfrm>
            <a:off x="-7667625" y="2565400"/>
            <a:ext cx="22826663" cy="12841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notes"/>
          <p:cNvSpPr txBox="1">
            <a:spLocks noGrp="1"/>
          </p:cNvSpPr>
          <p:nvPr>
            <p:ph type="body" idx="1"/>
          </p:nvPr>
        </p:nvSpPr>
        <p:spPr>
          <a:xfrm>
            <a:off x="749131" y="16267140"/>
            <a:ext cx="5993044" cy="15410974"/>
          </a:xfrm>
          <a:prstGeom prst="rect">
            <a:avLst/>
          </a:prstGeom>
          <a:noFill/>
          <a:ln>
            <a:noFill/>
          </a:ln>
        </p:spPr>
        <p:txBody>
          <a:bodyPr spcFirstLastPara="1" wrap="square" lIns="157708" tIns="157708" rIns="157708" bIns="157708" anchor="t" anchorCtr="0">
            <a:noAutofit/>
          </a:bodyPr>
          <a:lstStyle/>
          <a:p>
            <a:pPr marL="0" indent="0">
              <a:spcBef>
                <a:spcPts val="621"/>
              </a:spcBef>
              <a:spcAft>
                <a:spcPts val="0"/>
              </a:spcAft>
              <a:buClr>
                <a:schemeClr val="dk1"/>
              </a:buClr>
              <a:buSzPts val="300"/>
              <a:buFont typeface="Arial" panose="020B0604020202020204" pitchFamily="34" charset="0"/>
              <a:buNone/>
            </a:pPr>
            <a:endParaRPr sz="2100" dirty="0">
              <a:solidFill>
                <a:schemeClr val="dk1"/>
              </a:solidFill>
              <a:latin typeface="Calibri"/>
              <a:ea typeface="Calibri"/>
              <a:cs typeface="Calibri"/>
              <a:sym typeface="Calibri"/>
            </a:endParaRPr>
          </a:p>
          <a:p>
            <a:pPr>
              <a:spcBef>
                <a:spcPts val="621"/>
              </a:spcBef>
              <a:spcAft>
                <a:spcPts val="0"/>
              </a:spcAft>
              <a:buClr>
                <a:schemeClr val="dk1"/>
              </a:buClr>
              <a:buSzPts val="300"/>
            </a:pPr>
            <a:endParaRPr sz="2100" dirty="0">
              <a:solidFill>
                <a:schemeClr val="dk1"/>
              </a:solidFill>
              <a:latin typeface="Calibri"/>
              <a:ea typeface="Calibri"/>
              <a:cs typeface="Calibri"/>
              <a:sym typeface="Calibri"/>
            </a:endParaRPr>
          </a:p>
        </p:txBody>
      </p:sp>
      <p:sp>
        <p:nvSpPr>
          <p:cNvPr id="184" name="Google Shape;184;p4:notes"/>
          <p:cNvSpPr txBox="1">
            <a:spLocks noGrp="1"/>
          </p:cNvSpPr>
          <p:nvPr>
            <p:ph type="sldNum" idx="12"/>
          </p:nvPr>
        </p:nvSpPr>
        <p:spPr>
          <a:xfrm>
            <a:off x="4243341" y="32528343"/>
            <a:ext cx="3246233" cy="1712324"/>
          </a:xfrm>
          <a:prstGeom prst="rect">
            <a:avLst/>
          </a:prstGeom>
          <a:noFill/>
          <a:ln>
            <a:noFill/>
          </a:ln>
        </p:spPr>
        <p:txBody>
          <a:bodyPr spcFirstLastPara="1" wrap="square" lIns="166721" tIns="83361" rIns="166721" bIns="83361" anchor="b" anchorCtr="0">
            <a:noAutofit/>
          </a:bodyPr>
          <a:lstStyle/>
          <a:p>
            <a:pPr>
              <a:spcBef>
                <a:spcPts val="0"/>
              </a:spcBef>
              <a:spcAft>
                <a:spcPts val="0"/>
              </a:spcAft>
              <a:buClr>
                <a:schemeClr val="dk1"/>
              </a:buClr>
              <a:buSzPts val="300"/>
            </a:pPr>
            <a:fld id="{00000000-1234-1234-1234-123412341234}" type="slidenum">
              <a:rPr lang="en-US">
                <a:solidFill>
                  <a:schemeClr val="dk1"/>
                </a:solidFill>
                <a:latin typeface="Arial"/>
                <a:ea typeface="Arial"/>
                <a:cs typeface="Arial"/>
                <a:sym typeface="Arial"/>
              </a:rPr>
              <a:pPr>
                <a:spcBef>
                  <a:spcPts val="0"/>
                </a:spcBef>
                <a:spcAft>
                  <a:spcPts val="0"/>
                </a:spcAft>
                <a:buClr>
                  <a:schemeClr val="dk1"/>
                </a:buClr>
                <a:buSzPts val="300"/>
              </a:pPr>
              <a:t>11</a:t>
            </a:fld>
            <a:endParaRPr/>
          </a:p>
        </p:txBody>
      </p:sp>
    </p:spTree>
    <p:extLst>
      <p:ext uri="{BB962C8B-B14F-4D97-AF65-F5344CB8AC3E}">
        <p14:creationId xmlns:p14="http://schemas.microsoft.com/office/powerpoint/2010/main" val="294513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Section 5 of the Compassion Resilience Toolkit explores t</a:t>
            </a:r>
            <a:r>
              <a:rPr lang="en-US" baseline="0" dirty="0"/>
              <a:t>he role of expectations in our ability to remain strong in our compassion without over or under committing ourselves. </a:t>
            </a:r>
            <a:endParaRPr lang="en-US" dirty="0">
              <a:cs typeface="Calibri"/>
            </a:endParaRPr>
          </a:p>
        </p:txBody>
      </p:sp>
      <p:sp>
        <p:nvSpPr>
          <p:cNvPr id="4" name="Slide Number Placeholder 3"/>
          <p:cNvSpPr>
            <a:spLocks noGrp="1"/>
          </p:cNvSpPr>
          <p:nvPr>
            <p:ph type="sldNum" sz="quarter" idx="5"/>
          </p:nvPr>
        </p:nvSpPr>
        <p:spPr/>
        <p:txBody>
          <a:bodyPr/>
          <a:lstStyle/>
          <a:p>
            <a:fld id="{D06A3801-B4EE-BD4A-B948-CA1B96FBC41E}" type="slidenum">
              <a:rPr lang="en-US" smtClean="0"/>
              <a:t>12</a:t>
            </a:fld>
            <a:endParaRPr lang="en-US"/>
          </a:p>
        </p:txBody>
      </p:sp>
    </p:spTree>
    <p:extLst>
      <p:ext uri="{BB962C8B-B14F-4D97-AF65-F5344CB8AC3E}">
        <p14:creationId xmlns:p14="http://schemas.microsoft.com/office/powerpoint/2010/main" val="197450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dk1"/>
              </a:buClr>
              <a:buSzPct val="25000"/>
            </a:pPr>
            <a:r>
              <a:rPr lang="en-US" b="0" dirty="0">
                <a:latin typeface="Arial"/>
                <a:ea typeface="Arial"/>
                <a:cs typeface="Arial"/>
                <a:sym typeface="Arial"/>
              </a:rPr>
              <a:t>Signs of poor boundaries:</a:t>
            </a:r>
            <a:endParaRPr lang="en-US" dirty="0"/>
          </a:p>
          <a:p>
            <a:pPr marL="1083945" lvl="1" indent="-295275">
              <a:spcBef>
                <a:spcPts val="0"/>
              </a:spcBef>
              <a:buClr>
                <a:schemeClr val="dk1"/>
              </a:buClr>
              <a:buSzPct val="25000"/>
              <a:buFont typeface="Wingdings" panose="05000000000000000000" pitchFamily="2" charset="2"/>
              <a:buChar char="v"/>
            </a:pPr>
            <a:r>
              <a:rPr lang="en-US" b="0" i="1" dirty="0">
                <a:latin typeface="Arial"/>
                <a:ea typeface="Arial"/>
                <a:cs typeface="Arial"/>
                <a:sym typeface="Arial"/>
              </a:rPr>
              <a:t>Too close</a:t>
            </a:r>
            <a:endParaRPr lang="en-US" b="0" i="1" dirty="0">
              <a:latin typeface="Arial"/>
              <a:ea typeface="Arial"/>
              <a:cs typeface="Arial"/>
            </a:endParaRPr>
          </a:p>
          <a:p>
            <a:pPr marL="1083945" lvl="1" indent="-295275">
              <a:spcBef>
                <a:spcPts val="0"/>
              </a:spcBef>
              <a:buClr>
                <a:schemeClr val="dk1"/>
              </a:buClr>
              <a:buSzPct val="25000"/>
              <a:buFont typeface="Wingdings" panose="05000000000000000000" pitchFamily="2" charset="2"/>
              <a:buChar char="v"/>
            </a:pPr>
            <a:r>
              <a:rPr lang="en-US" b="0" i="1" dirty="0">
                <a:latin typeface="Arial"/>
                <a:ea typeface="Arial"/>
                <a:cs typeface="Arial"/>
                <a:sym typeface="Arial"/>
              </a:rPr>
              <a:t>Avoid conflict</a:t>
            </a:r>
            <a:endParaRPr lang="en-US" b="0" i="1" dirty="0">
              <a:latin typeface="Arial"/>
              <a:ea typeface="Arial"/>
              <a:cs typeface="Arial"/>
            </a:endParaRPr>
          </a:p>
          <a:p>
            <a:pPr marL="1083945" lvl="1" indent="-295275">
              <a:spcBef>
                <a:spcPts val="0"/>
              </a:spcBef>
              <a:buClr>
                <a:schemeClr val="dk1"/>
              </a:buClr>
              <a:buSzPct val="25000"/>
              <a:buFont typeface="Wingdings" panose="05000000000000000000" pitchFamily="2" charset="2"/>
              <a:buChar char="v"/>
            </a:pPr>
            <a:r>
              <a:rPr lang="en-US" b="0" i="1" dirty="0">
                <a:latin typeface="Arial"/>
                <a:ea typeface="Arial"/>
                <a:cs typeface="Arial"/>
                <a:sym typeface="Arial"/>
              </a:rPr>
              <a:t>Victimhood</a:t>
            </a:r>
            <a:endParaRPr lang="en-US" b="0" i="1" dirty="0">
              <a:latin typeface="Arial"/>
              <a:ea typeface="Arial"/>
              <a:cs typeface="Arial"/>
            </a:endParaRPr>
          </a:p>
          <a:p>
            <a:pPr marL="1083945" lvl="1" indent="-295275">
              <a:spcBef>
                <a:spcPts val="0"/>
              </a:spcBef>
              <a:buClr>
                <a:schemeClr val="dk1"/>
              </a:buClr>
              <a:buSzPct val="25000"/>
              <a:buFont typeface="Wingdings" panose="05000000000000000000" pitchFamily="2" charset="2"/>
              <a:buChar char="v"/>
            </a:pPr>
            <a:r>
              <a:rPr lang="en-US" b="0" i="1" dirty="0">
                <a:latin typeface="Arial"/>
                <a:ea typeface="Arial"/>
                <a:cs typeface="Arial"/>
                <a:sym typeface="Arial"/>
              </a:rPr>
              <a:t>Distant</a:t>
            </a:r>
            <a:endParaRPr lang="en-US" b="0" i="1" dirty="0">
              <a:latin typeface="Arial"/>
              <a:ea typeface="Arial"/>
              <a:cs typeface="Arial"/>
            </a:endParaRPr>
          </a:p>
          <a:p>
            <a:r>
              <a:rPr lang="en-US" sz="2100" b="1" dirty="0">
                <a:solidFill>
                  <a:schemeClr val="dk1"/>
                </a:solidFill>
                <a:latin typeface="Calibri"/>
                <a:ea typeface="Calibri"/>
                <a:cs typeface="Calibri"/>
                <a:sym typeface="Calibri"/>
              </a:rPr>
              <a:t>Behavior and Beliefs in Relationships that Might be Signs of Ignored/Unestablished Boundaries:</a:t>
            </a:r>
            <a:endParaRPr lang="en-US" sz="2100" dirty="0">
              <a:solidFill>
                <a:schemeClr val="dk1"/>
              </a:solidFill>
              <a:latin typeface="Calibri"/>
              <a:ea typeface="Calibri"/>
              <a:cs typeface="Calibri"/>
              <a:sym typeface="Calibri"/>
            </a:endParaRPr>
          </a:p>
          <a:p>
            <a:r>
              <a:rPr lang="en-US" sz="2100" dirty="0">
                <a:solidFill>
                  <a:schemeClr val="dk1"/>
                </a:solidFill>
                <a:latin typeface="Calibri"/>
                <a:ea typeface="Calibri"/>
                <a:cs typeface="Calibri"/>
                <a:sym typeface="Calibri"/>
              </a:rPr>
              <a:t>Too close – total dependence, “I need your approval and support 100% of the time.”  </a:t>
            </a:r>
          </a:p>
          <a:p>
            <a:r>
              <a:rPr lang="en-US" sz="2100" dirty="0">
                <a:solidFill>
                  <a:schemeClr val="dk1"/>
                </a:solidFill>
                <a:latin typeface="Calibri"/>
                <a:ea typeface="Calibri"/>
                <a:cs typeface="Calibri"/>
                <a:sym typeface="Calibri"/>
              </a:rPr>
              <a:t>Avoid conflict - “If I ignore it, it will go away eventually.”</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Victimhood – Identify self as the victim, “I have no power.”</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Distant – Due to past real or perceived violations, one is fiercely independent, “I dare you to come close!” or shies away from openness with others</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Invisibility – Not wanting to be seen or heard so that boundaries are not violated</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(revised from livestrong.com/article/14718-building-healthy-boundaries/)</a:t>
            </a:r>
            <a:endParaRPr lang="en-US" sz="2100" dirty="0">
              <a:solidFill>
                <a:schemeClr val="dk1"/>
              </a:solidFill>
              <a:latin typeface="Calibri"/>
              <a:ea typeface="Calibri"/>
              <a:cs typeface="Calibri"/>
            </a:endParaRPr>
          </a:p>
          <a:p>
            <a:r>
              <a:rPr lang="en-US" sz="2100" b="1" dirty="0">
                <a:solidFill>
                  <a:schemeClr val="dk1"/>
                </a:solidFill>
                <a:latin typeface="Calibri"/>
                <a:ea typeface="Calibri"/>
                <a:cs typeface="Calibri"/>
                <a:sym typeface="Calibri"/>
              </a:rPr>
              <a:t>Three Types of Boundaries:</a:t>
            </a:r>
            <a:endParaRPr lang="en-US" sz="2100" dirty="0">
              <a:solidFill>
                <a:schemeClr val="dk1"/>
              </a:solidFill>
              <a:latin typeface="Calibri"/>
              <a:ea typeface="Calibri"/>
              <a:cs typeface="Calibri"/>
              <a:sym typeface="Calibri"/>
            </a:endParaRPr>
          </a:p>
          <a:p>
            <a:r>
              <a:rPr lang="en-US" sz="2100" dirty="0">
                <a:solidFill>
                  <a:schemeClr val="dk1"/>
                </a:solidFill>
                <a:latin typeface="Calibri"/>
                <a:ea typeface="Calibri"/>
                <a:cs typeface="Calibri"/>
                <a:sym typeface="Calibri"/>
              </a:rPr>
              <a:t>Permeable – A boundary is set but there is very little reinforcement of the boundary. For most of us, having overly permeable boundaries will allow unwanted emotional and mental assault from others and may mean that we are letting too much of ourselves out, limiting our privacy and self-care.</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Rigid – These are the boundaries that you reinforce at all costs. Too rigid boundaries do not allow us to be open to new ideas or perspectives and can often keep us in the dark and unapproachable. </a:t>
            </a:r>
            <a:endParaRPr lang="en-US" sz="2100" dirty="0">
              <a:solidFill>
                <a:schemeClr val="dk1"/>
              </a:solidFill>
              <a:latin typeface="Calibri"/>
              <a:ea typeface="Calibri"/>
              <a:cs typeface="Calibri"/>
            </a:endParaRPr>
          </a:p>
          <a:p>
            <a:r>
              <a:rPr lang="en-US" sz="2100" dirty="0">
                <a:solidFill>
                  <a:schemeClr val="dk1"/>
                </a:solidFill>
                <a:latin typeface="Calibri"/>
                <a:ea typeface="Calibri"/>
                <a:cs typeface="Calibri"/>
                <a:sym typeface="Calibri"/>
              </a:rPr>
              <a:t>Flexible – Flexible boundaries are firm and clear yet open to new ideas and resources when needed. They are also sufficiently closed to protect us from harm</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a:solidFill>
                  <a:schemeClr val="dk1"/>
                </a:solidFill>
                <a:ea typeface="Arial"/>
                <a:cs typeface="Arial"/>
                <a:sym typeface="Arial"/>
              </a:rPr>
              <a:pPr algn="r">
                <a:buClr>
                  <a:schemeClr val="dk1"/>
                </a:buClr>
                <a:buSzPct val="25000"/>
              </a:pPr>
              <a:t>13</a:t>
            </a:fld>
            <a:endParaRPr lang="en-US">
              <a:solidFill>
                <a:schemeClr val="dk1"/>
              </a:solidFill>
              <a:ea typeface="Arial"/>
              <a:cs typeface="Arial"/>
              <a:sym typeface="Arial"/>
            </a:endParaRPr>
          </a:p>
        </p:txBody>
      </p:sp>
    </p:spTree>
    <p:extLst>
      <p:ext uri="{BB962C8B-B14F-4D97-AF65-F5344CB8AC3E}">
        <p14:creationId xmlns:p14="http://schemas.microsoft.com/office/powerpoint/2010/main" val="301313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89853">
              <a:spcBef>
                <a:spcPts val="623"/>
              </a:spcBef>
              <a:defRPr/>
            </a:pPr>
            <a:r>
              <a:rPr lang="en-US" dirty="0"/>
              <a:t>Begin by brainstorming the attitudes </a:t>
            </a:r>
            <a:r>
              <a:rPr lang="en-US" b="1" dirty="0"/>
              <a:t>and behaviors </a:t>
            </a:r>
            <a:r>
              <a:rPr lang="en-US" dirty="0"/>
              <a:t>at your organization that you believe fit into three categories-</a:t>
            </a:r>
          </a:p>
          <a:p>
            <a:pPr marL="296195" indent="-296195" defTabSz="789853">
              <a:spcBef>
                <a:spcPts val="623"/>
              </a:spcBef>
              <a:buFont typeface="Arial" panose="020B0604020202020204" pitchFamily="34" charset="0"/>
              <a:buChar char="•"/>
              <a:defRPr/>
            </a:pPr>
            <a:r>
              <a:rPr lang="en-US" dirty="0"/>
              <a:t> those that show a </a:t>
            </a:r>
            <a:r>
              <a:rPr lang="en-US" u="sng" dirty="0"/>
              <a:t>lack of involvement in the work</a:t>
            </a:r>
            <a:r>
              <a:rPr lang="en-US" dirty="0"/>
              <a:t>,</a:t>
            </a:r>
          </a:p>
          <a:p>
            <a:pPr marL="296195" indent="-296195" defTabSz="789853">
              <a:spcBef>
                <a:spcPts val="623"/>
              </a:spcBef>
              <a:buFont typeface="Arial" panose="020B0604020202020204" pitchFamily="34" charset="0"/>
              <a:buChar char="•"/>
              <a:defRPr/>
            </a:pPr>
            <a:r>
              <a:rPr lang="en-US" dirty="0"/>
              <a:t> those that are </a:t>
            </a:r>
            <a:r>
              <a:rPr lang="en-US" u="sng" dirty="0"/>
              <a:t>important to the mission and well-being of the organization</a:t>
            </a:r>
            <a:r>
              <a:rPr lang="en-US" dirty="0"/>
              <a:t>, </a:t>
            </a:r>
          </a:p>
          <a:p>
            <a:pPr marL="296195" indent="-296195" defTabSz="789853">
              <a:spcBef>
                <a:spcPts val="623"/>
              </a:spcBef>
              <a:buFont typeface="Arial" panose="020B0604020202020204" pitchFamily="34" charset="0"/>
              <a:buChar char="•"/>
              <a:defRPr/>
            </a:pPr>
            <a:r>
              <a:rPr lang="en-US" dirty="0"/>
              <a:t> those that show </a:t>
            </a:r>
            <a:r>
              <a:rPr lang="en-US" u="sng" dirty="0"/>
              <a:t>over-involvement in the work</a:t>
            </a:r>
            <a:r>
              <a:rPr lang="en-US" dirty="0"/>
              <a:t>.</a:t>
            </a:r>
          </a:p>
          <a:p>
            <a:pPr marL="296195" indent="-296195" defTabSz="789853">
              <a:spcBef>
                <a:spcPts val="623"/>
              </a:spcBef>
              <a:buFont typeface="Arial" panose="020B0604020202020204" pitchFamily="34" charset="0"/>
              <a:buChar char="•"/>
              <a:defRPr/>
            </a:pPr>
            <a:endParaRPr lang="en-US" dirty="0"/>
          </a:p>
          <a:p>
            <a:pPr defTabSz="789853">
              <a:spcBef>
                <a:spcPts val="623"/>
              </a:spcBef>
              <a:defRPr/>
            </a:pPr>
            <a:r>
              <a:rPr lang="en-US" dirty="0"/>
              <a:t> Focus more on behaviors than attitudes- ask yourself for example, “What behavior would demonstrate this attitude?”</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a:solidFill>
                  <a:schemeClr val="dk1"/>
                </a:solidFill>
                <a:ea typeface="Arial"/>
                <a:cs typeface="Arial"/>
                <a:sym typeface="Arial"/>
              </a:rPr>
              <a:pPr algn="r">
                <a:buClr>
                  <a:schemeClr val="dk1"/>
                </a:buClr>
                <a:buSzPct val="25000"/>
              </a:pPr>
              <a:t>14</a:t>
            </a:fld>
            <a:endParaRPr lang="en-US">
              <a:solidFill>
                <a:schemeClr val="dk1"/>
              </a:solidFill>
              <a:ea typeface="Arial"/>
              <a:cs typeface="Arial"/>
              <a:sym typeface="Arial"/>
            </a:endParaRPr>
          </a:p>
        </p:txBody>
      </p:sp>
    </p:spTree>
    <p:extLst>
      <p:ext uri="{BB962C8B-B14F-4D97-AF65-F5344CB8AC3E}">
        <p14:creationId xmlns:p14="http://schemas.microsoft.com/office/powerpoint/2010/main" val="2351592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over points on slide.</a:t>
            </a:r>
          </a:p>
          <a:p>
            <a:pPr defTabSz="1607286">
              <a:defRPr/>
            </a:pPr>
            <a:r>
              <a:rPr lang="en-US"/>
              <a:t>Give some examples</a:t>
            </a:r>
            <a:r>
              <a:rPr lang="en-US" baseline="0"/>
              <a:t> based on the behaviors they identify as helpful:</a:t>
            </a:r>
          </a:p>
          <a:p>
            <a:pPr defTabSz="1607286">
              <a:defRPr/>
            </a:pPr>
            <a:r>
              <a:rPr lang="en-US"/>
              <a:t>Example: </a:t>
            </a:r>
            <a:r>
              <a:rPr lang="en-US" b="1"/>
              <a:t>Helpful Behavior (what they want to say YES to)</a:t>
            </a:r>
            <a:r>
              <a:rPr lang="en-US"/>
              <a:t> – Welcoming clients when they come into the building. </a:t>
            </a:r>
            <a:r>
              <a:rPr lang="en-US" b="1"/>
              <a:t>Boundary </a:t>
            </a:r>
            <a:r>
              <a:rPr lang="en-US"/>
              <a:t>– I prioritize my focus on being present when I am in the hallways above all other options. </a:t>
            </a:r>
            <a:r>
              <a:rPr lang="en-US" b="1"/>
              <a:t>Stating the boundary </a:t>
            </a:r>
            <a:r>
              <a:rPr lang="en-US"/>
              <a:t>in the moment -   “I’d like to discuss this when we get to the meeting room because I like to focus on welcoming our visitors. Will that work for you?” </a:t>
            </a:r>
            <a:r>
              <a:rPr lang="en-US" b="1"/>
              <a:t>Possible organizational policy </a:t>
            </a:r>
            <a:r>
              <a:rPr lang="en-US"/>
              <a:t>that would support this shared boundary – Keep work and personal conversations to a minimum when in the hallways. Use our offices and staff break areas for such conversations.</a:t>
            </a:r>
          </a:p>
          <a:p>
            <a:endParaRPr lang="en-US"/>
          </a:p>
        </p:txBody>
      </p:sp>
      <p:sp>
        <p:nvSpPr>
          <p:cNvPr id="4" name="Slide Number Placeholder 3"/>
          <p:cNvSpPr>
            <a:spLocks noGrp="1"/>
          </p:cNvSpPr>
          <p:nvPr>
            <p:ph type="sldNum" sz="quarter" idx="5"/>
          </p:nvPr>
        </p:nvSpPr>
        <p:spPr/>
        <p:txBody>
          <a:bodyPr/>
          <a:lstStyle/>
          <a:p>
            <a:fld id="{D06A3801-B4EE-BD4A-B948-CA1B96FBC41E}" type="slidenum">
              <a:rPr lang="en-US" smtClean="0"/>
              <a:t>15</a:t>
            </a:fld>
            <a:endParaRPr lang="en-US"/>
          </a:p>
        </p:txBody>
      </p:sp>
    </p:spTree>
    <p:extLst>
      <p:ext uri="{BB962C8B-B14F-4D97-AF65-F5344CB8AC3E}">
        <p14:creationId xmlns:p14="http://schemas.microsoft.com/office/powerpoint/2010/main" val="113133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7464425" y="2484438"/>
            <a:ext cx="22109113" cy="124364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717917" y="15750723"/>
            <a:ext cx="5743277" cy="14921939"/>
          </a:xfrm>
          <a:prstGeom prst="rect">
            <a:avLst/>
          </a:prstGeom>
          <a:noFill/>
          <a:ln>
            <a:noFill/>
          </a:ln>
        </p:spPr>
        <p:txBody>
          <a:bodyPr lIns="152016" tIns="152016" rIns="152016" bIns="152016" anchor="t" anchorCtr="0">
            <a:noAutofit/>
          </a:bodyPr>
          <a:lstStyle/>
          <a:p>
            <a:pPr>
              <a:spcBef>
                <a:spcPts val="0"/>
              </a:spcBef>
              <a:buClr>
                <a:schemeClr val="dk1"/>
              </a:buClr>
              <a:buSzPct val="25000"/>
            </a:pPr>
            <a:r>
              <a:rPr lang="en-US" b="1" dirty="0">
                <a:latin typeface="Arial"/>
                <a:ea typeface="Arial"/>
                <a:cs typeface="Arial"/>
                <a:sym typeface="Arial"/>
              </a:rPr>
              <a:t>Script:</a:t>
            </a:r>
          </a:p>
          <a:p>
            <a:pPr>
              <a:spcBef>
                <a:spcPts val="0"/>
              </a:spcBef>
              <a:buClr>
                <a:schemeClr val="dk1"/>
              </a:buClr>
              <a:buSzPct val="25000"/>
            </a:pPr>
            <a:endParaRPr lang="en-US" b="1" dirty="0">
              <a:latin typeface="Arial"/>
              <a:ea typeface="Arial"/>
              <a:cs typeface="Arial"/>
              <a:sym typeface="Arial"/>
            </a:endParaRPr>
          </a:p>
          <a:p>
            <a:pPr>
              <a:spcBef>
                <a:spcPts val="0"/>
              </a:spcBef>
              <a:buClr>
                <a:schemeClr val="dk1"/>
              </a:buClr>
              <a:buSzPct val="25000"/>
            </a:pPr>
            <a:r>
              <a:rPr lang="en-US" b="1" dirty="0">
                <a:latin typeface="Arial"/>
                <a:ea typeface="Arial"/>
                <a:cs typeface="Arial"/>
                <a:sym typeface="Arial"/>
              </a:rPr>
              <a:t>What’s okay and what’s not okay.   Boundaries are about respect.:  </a:t>
            </a:r>
          </a:p>
          <a:p>
            <a:pPr>
              <a:spcBef>
                <a:spcPts val="0"/>
              </a:spcBef>
              <a:buClr>
                <a:schemeClr val="dk1"/>
              </a:buClr>
              <a:buSzPct val="25000"/>
            </a:pPr>
            <a:endParaRPr lang="en-US" b="1" dirty="0">
              <a:latin typeface="Arial"/>
              <a:ea typeface="Arial"/>
              <a:cs typeface="Arial"/>
              <a:sym typeface="Arial"/>
            </a:endParaRPr>
          </a:p>
          <a:p>
            <a:pPr>
              <a:spcBef>
                <a:spcPts val="0"/>
              </a:spcBef>
              <a:buClr>
                <a:schemeClr val="dk1"/>
              </a:buClr>
              <a:buSzPct val="25000"/>
            </a:pPr>
            <a:endParaRPr lang="en-US" b="1" dirty="0">
              <a:latin typeface="Arial"/>
              <a:ea typeface="Arial"/>
              <a:cs typeface="Arial"/>
              <a:sym typeface="Arial"/>
            </a:endParaRP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Division between our personal and professional selves/thoughts and those of our students, parents, and colleagues/policies of our school, among many other possible distinctions.  </a:t>
            </a: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Mindful of professional responsibilities</a:t>
            </a:r>
          </a:p>
          <a:p>
            <a:pPr marL="295751" indent="-295751">
              <a:spcBef>
                <a:spcPts val="0"/>
              </a:spcBef>
              <a:buClr>
                <a:schemeClr val="dk1"/>
              </a:buClr>
              <a:buSzPct val="25000"/>
              <a:buFont typeface="Arial" panose="020B0604020202020204" pitchFamily="34" charset="0"/>
              <a:buChar char="•"/>
            </a:pPr>
            <a:endParaRPr lang="en-US" b="0" dirty="0">
              <a:latin typeface="Arial"/>
              <a:ea typeface="Arial"/>
              <a:cs typeface="Arial"/>
              <a:sym typeface="Arial"/>
            </a:endParaRP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Treating students with respect—in the middle of the zone of helpfulness</a:t>
            </a: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Accepting school police</a:t>
            </a:r>
          </a:p>
          <a:p>
            <a:pPr marL="295751" indent="-295751">
              <a:spcBef>
                <a:spcPts val="0"/>
              </a:spcBef>
              <a:buClr>
                <a:schemeClr val="dk1"/>
              </a:buClr>
              <a:buSzPct val="25000"/>
              <a:buFont typeface="Arial" panose="020B0604020202020204" pitchFamily="34" charset="0"/>
              <a:buChar char="•"/>
            </a:pPr>
            <a:endParaRPr lang="en-US" b="0" dirty="0">
              <a:latin typeface="Arial"/>
              <a:ea typeface="Arial"/>
              <a:cs typeface="Arial"/>
              <a:sym typeface="Arial"/>
            </a:endParaRP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Persons impacted by trauma have little understanding of what a boundary is.  </a:t>
            </a:r>
          </a:p>
          <a:p>
            <a:pPr marL="295751" indent="-295751">
              <a:spcBef>
                <a:spcPts val="0"/>
              </a:spcBef>
              <a:buClr>
                <a:schemeClr val="dk1"/>
              </a:buClr>
              <a:buSzPct val="25000"/>
              <a:buFont typeface="Arial" panose="020B0604020202020204" pitchFamily="34" charset="0"/>
              <a:buChar char="•"/>
            </a:pPr>
            <a:r>
              <a:rPr lang="en-US" b="0" dirty="0">
                <a:latin typeface="Arial"/>
                <a:ea typeface="Arial"/>
                <a:cs typeface="Arial"/>
                <a:sym typeface="Arial"/>
              </a:rPr>
              <a:t>Need to communicate in a proactive manner. </a:t>
            </a:r>
          </a:p>
          <a:p>
            <a:pPr>
              <a:spcBef>
                <a:spcPts val="0"/>
              </a:spcBef>
              <a:buClr>
                <a:schemeClr val="dk1"/>
              </a:buClr>
              <a:buSzPct val="25000"/>
            </a:pPr>
            <a:endParaRPr lang="en-US" b="0" dirty="0">
              <a:latin typeface="Arial"/>
              <a:ea typeface="Arial"/>
              <a:cs typeface="Arial"/>
              <a:sym typeface="Arial"/>
            </a:endParaRPr>
          </a:p>
          <a:p>
            <a:pPr>
              <a:spcBef>
                <a:spcPts val="0"/>
              </a:spcBef>
              <a:buClr>
                <a:schemeClr val="dk1"/>
              </a:buClr>
              <a:buSzPct val="25000"/>
            </a:pPr>
            <a:endParaRPr lang="en-US" b="1" dirty="0">
              <a:latin typeface="Arial"/>
              <a:ea typeface="Arial"/>
              <a:cs typeface="Arial"/>
              <a:sym typeface="Arial"/>
            </a:endParaRPr>
          </a:p>
          <a:p>
            <a:r>
              <a:rPr lang="en-US" sz="2100" b="1" u="sng" dirty="0">
                <a:solidFill>
                  <a:schemeClr val="dk1"/>
                </a:solidFill>
                <a:latin typeface="Calibri"/>
                <a:ea typeface="Calibri"/>
                <a:cs typeface="Calibri"/>
                <a:sym typeface="Calibri"/>
              </a:rPr>
              <a:t>Examples of simple and direct language for boundaries</a:t>
            </a:r>
            <a:endParaRPr lang="en-US" sz="2100" dirty="0">
              <a:solidFill>
                <a:schemeClr val="dk1"/>
              </a:solidFill>
              <a:latin typeface="Calibri"/>
              <a:ea typeface="Calibri"/>
              <a:cs typeface="Calibri"/>
              <a:sym typeface="Calibri"/>
            </a:endParaRP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set a boundary with a colleague that complains too much about what you cannot control:</a:t>
            </a:r>
          </a:p>
          <a:p>
            <a:r>
              <a:rPr lang="en-US" sz="2100" dirty="0">
                <a:solidFill>
                  <a:schemeClr val="dk1"/>
                </a:solidFill>
                <a:latin typeface="Calibri"/>
                <a:ea typeface="Calibri"/>
                <a:cs typeface="Calibri"/>
                <a:sym typeface="Calibri"/>
              </a:rPr>
              <a:t>“I am working on showing up with good energy for my students, I find that talking too much about what I can’t control makes that hard for me. Let’s switch topics.”</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set a boundary with someone who takes more ideas/assistance than they give:</a:t>
            </a:r>
          </a:p>
          <a:p>
            <a:r>
              <a:rPr lang="en-US" sz="2100" dirty="0">
                <a:solidFill>
                  <a:schemeClr val="dk1"/>
                </a:solidFill>
                <a:latin typeface="Calibri"/>
                <a:ea typeface="Calibri"/>
                <a:cs typeface="Calibri"/>
                <a:sym typeface="Calibri"/>
              </a:rPr>
              <a:t>“I wouldn’t be here if it weren’t for the collaboration I have had with other teachers. I am happy to offer you advice and want to be sure that I also learn a few tricks from you. I’d love to know how you approached _________.”</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set a boundary with someone who seems to always share bad news:</a:t>
            </a:r>
          </a:p>
          <a:p>
            <a:r>
              <a:rPr lang="en-US" sz="2100" dirty="0">
                <a:solidFill>
                  <a:schemeClr val="dk1"/>
                </a:solidFill>
                <a:latin typeface="Calibri"/>
                <a:ea typeface="Calibri"/>
                <a:cs typeface="Calibri"/>
                <a:sym typeface="Calibri"/>
              </a:rPr>
              <a:t>“I am making it a priority to find things to laugh about this year. Humor and positivity are how I make it through the year in good shape! I need you to bring some funny stuff along with the bad news. Want to hear what made me laugh yesterday?”</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set a boundary with an angry person: </a:t>
            </a:r>
          </a:p>
          <a:p>
            <a:r>
              <a:rPr lang="en-US" sz="2100" dirty="0">
                <a:solidFill>
                  <a:schemeClr val="dk1"/>
                </a:solidFill>
                <a:latin typeface="Calibri"/>
                <a:ea typeface="Calibri"/>
                <a:cs typeface="Calibri"/>
                <a:sym typeface="Calibri"/>
              </a:rPr>
              <a:t>“I cannot think when your voice is so loud. I will need to talk to you later if you cannot soften your voice.”</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say no to extra commitments:</a:t>
            </a:r>
          </a:p>
          <a:p>
            <a:r>
              <a:rPr lang="en-US" sz="2100" dirty="0">
                <a:solidFill>
                  <a:schemeClr val="dk1"/>
                </a:solidFill>
                <a:latin typeface="Calibri"/>
                <a:ea typeface="Calibri"/>
                <a:cs typeface="Calibri"/>
                <a:sym typeface="Calibri"/>
              </a:rPr>
              <a:t>“Although our schoolwide goals for the year are important to me, I need to decline your request for me to volunteer in order to honor my family’s needs.”</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set a boundary with someone who is critical without your permission:</a:t>
            </a:r>
          </a:p>
          <a:p>
            <a:r>
              <a:rPr lang="en-US" sz="2100" dirty="0">
                <a:solidFill>
                  <a:schemeClr val="dk1"/>
                </a:solidFill>
                <a:latin typeface="Calibri"/>
                <a:ea typeface="Calibri"/>
                <a:cs typeface="Calibri"/>
                <a:sym typeface="Calibri"/>
              </a:rPr>
              <a:t>“It’s not Ok with me that you comment on my teaching practices without my permission or request, I’d like to ask you to stop.”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To buy yourself time when making decisions:</a:t>
            </a:r>
          </a:p>
          <a:p>
            <a:r>
              <a:rPr lang="en-US" sz="2100" dirty="0">
                <a:solidFill>
                  <a:schemeClr val="dk1"/>
                </a:solidFill>
                <a:latin typeface="Calibri"/>
                <a:ea typeface="Calibri"/>
                <a:cs typeface="Calibri"/>
                <a:sym typeface="Calibri"/>
              </a:rPr>
              <a:t>“I find I make my best decisions when I have time to think them through; I’ll need a day to think on it.”</a:t>
            </a:r>
          </a:p>
          <a:p>
            <a:endParaRPr lang="en-US" sz="2100" dirty="0">
              <a:solidFill>
                <a:schemeClr val="dk1"/>
              </a:solidFill>
              <a:latin typeface="Calibri"/>
              <a:ea typeface="Calibri"/>
              <a:cs typeface="Calibri"/>
              <a:sym typeface="Calibri"/>
            </a:endParaRPr>
          </a:p>
          <a:p>
            <a:r>
              <a:rPr lang="en-US" sz="2100" dirty="0">
                <a:solidFill>
                  <a:schemeClr val="dk1"/>
                </a:solidFill>
                <a:latin typeface="Calibri"/>
                <a:ea typeface="Calibri"/>
                <a:cs typeface="Calibri"/>
                <a:sym typeface="Calibri"/>
              </a:rPr>
              <a:t>What drains your energy?  How can  you address that in a way that helps others understand?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 </a:t>
            </a:r>
          </a:p>
          <a:p>
            <a:r>
              <a:rPr lang="en-US" sz="2100" dirty="0">
                <a:solidFill>
                  <a:schemeClr val="dk1"/>
                </a:solidFill>
                <a:latin typeface="Calibri"/>
                <a:ea typeface="Calibri"/>
                <a:cs typeface="Calibri"/>
                <a:sym typeface="Calibri"/>
              </a:rPr>
              <a:t> </a:t>
            </a:r>
          </a:p>
          <a:p>
            <a:pPr>
              <a:spcBef>
                <a:spcPts val="0"/>
              </a:spcBef>
              <a:buClr>
                <a:schemeClr val="dk1"/>
              </a:buClr>
              <a:buSzPct val="25000"/>
            </a:pPr>
            <a:endParaRPr lang="en-US" b="1" dirty="0">
              <a:latin typeface="Arial"/>
              <a:ea typeface="Arial"/>
              <a:cs typeface="Arial"/>
              <a:sym typeface="Arial"/>
            </a:endParaRPr>
          </a:p>
        </p:txBody>
      </p:sp>
      <p:sp>
        <p:nvSpPr>
          <p:cNvPr id="186" name="Shape 186"/>
          <p:cNvSpPr txBox="1">
            <a:spLocks noGrp="1"/>
          </p:cNvSpPr>
          <p:nvPr>
            <p:ph type="sldNum" idx="12"/>
          </p:nvPr>
        </p:nvSpPr>
        <p:spPr>
          <a:xfrm>
            <a:off x="4066535" y="31495700"/>
            <a:ext cx="3110854" cy="1657761"/>
          </a:xfrm>
          <a:prstGeom prst="rect">
            <a:avLst/>
          </a:prstGeom>
          <a:noFill/>
          <a:ln>
            <a:noFill/>
          </a:ln>
        </p:spPr>
        <p:txBody>
          <a:bodyPr lIns="160703" tIns="80351" rIns="160703" bIns="80351" anchor="b" anchorCtr="0">
            <a:noAutofit/>
          </a:bodyPr>
          <a:lstStyle/>
          <a:p>
            <a:pPr>
              <a:buClr>
                <a:schemeClr val="dk1"/>
              </a:buClr>
              <a:buSzPct val="25000"/>
            </a:pPr>
            <a:fld id="{00000000-1234-1234-1234-123412341234}" type="slidenum">
              <a:rPr lang="en-US" sz="2200">
                <a:solidFill>
                  <a:srgbClr val="000000"/>
                </a:solidFill>
                <a:latin typeface="Arial"/>
                <a:ea typeface="Arial"/>
                <a:cs typeface="Arial"/>
                <a:sym typeface="Arial"/>
              </a:rPr>
              <a:pPr>
                <a:buClr>
                  <a:schemeClr val="dk1"/>
                </a:buClr>
                <a:buSzPct val="25000"/>
              </a:pPr>
              <a:t>16</a:t>
            </a:fld>
            <a:endParaRPr lang="en-US"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295117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practice empathy with each other.</a:t>
            </a:r>
          </a:p>
        </p:txBody>
      </p:sp>
      <p:sp>
        <p:nvSpPr>
          <p:cNvPr id="4" name="Slide Number Placeholder 3"/>
          <p:cNvSpPr>
            <a:spLocks noGrp="1"/>
          </p:cNvSpPr>
          <p:nvPr>
            <p:ph type="sldNum" sz="quarter" idx="5"/>
          </p:nvPr>
        </p:nvSpPr>
        <p:spPr/>
        <p:txBody>
          <a:bodyPr/>
          <a:lstStyle/>
          <a:p>
            <a:pPr>
              <a:defRPr/>
            </a:pPr>
            <a:fld id="{BC9E5159-02EE-48D7-8997-2A25E600CB71}" type="slidenum">
              <a:rPr lang="en-US" altLang="en-US" smtClean="0"/>
              <a:pPr>
                <a:defRPr/>
              </a:pPr>
              <a:t>17</a:t>
            </a:fld>
            <a:endParaRPr lang="en-US" altLang="en-US"/>
          </a:p>
        </p:txBody>
      </p:sp>
    </p:spTree>
    <p:extLst>
      <p:ext uri="{BB962C8B-B14F-4D97-AF65-F5344CB8AC3E}">
        <p14:creationId xmlns:p14="http://schemas.microsoft.com/office/powerpoint/2010/main" val="214979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examples…</a:t>
            </a:r>
          </a:p>
        </p:txBody>
      </p:sp>
      <p:sp>
        <p:nvSpPr>
          <p:cNvPr id="4" name="Slide Number Placeholder 3"/>
          <p:cNvSpPr>
            <a:spLocks noGrp="1"/>
          </p:cNvSpPr>
          <p:nvPr>
            <p:ph type="sldNum" sz="quarter" idx="10"/>
          </p:nvPr>
        </p:nvSpPr>
        <p:spPr/>
        <p:txBody>
          <a:bodyPr/>
          <a:lstStyle/>
          <a:p>
            <a:fld id="{D06A3801-B4EE-BD4A-B948-CA1B96FBC41E}" type="slidenum">
              <a:rPr lang="en-US" smtClean="0"/>
              <a:t>18</a:t>
            </a:fld>
            <a:endParaRPr lang="en-US"/>
          </a:p>
        </p:txBody>
      </p:sp>
    </p:spTree>
    <p:extLst>
      <p:ext uri="{BB962C8B-B14F-4D97-AF65-F5344CB8AC3E}">
        <p14:creationId xmlns:p14="http://schemas.microsoft.com/office/powerpoint/2010/main" val="164895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Calibri"/>
              </a:rPr>
              <a:t>Julie</a:t>
            </a:r>
            <a:endParaRPr lang="en-US" u="sng" dirty="0">
              <a:cs typeface="Calibri"/>
            </a:endParaRPr>
          </a:p>
          <a:p>
            <a:endParaRPr lang="en-US" b="1" i="1" u="sng" dirty="0"/>
          </a:p>
          <a:p>
            <a:r>
              <a:rPr lang="en-US" b="1" i="1" u="sng" dirty="0"/>
              <a:t>Mind </a:t>
            </a:r>
            <a:endParaRPr lang="en-US" i="1" u="sng" dirty="0">
              <a:cs typeface="Calibri"/>
            </a:endParaRPr>
          </a:p>
          <a:p>
            <a:pPr lvl="0"/>
            <a:r>
              <a:rPr lang="en-US" b="1" dirty="0"/>
              <a:t>Work/School</a:t>
            </a:r>
            <a:r>
              <a:rPr lang="en-US" dirty="0"/>
              <a:t> - the ability to get the most out of educational, volunteer, and employment opportunities</a:t>
            </a:r>
            <a:endParaRPr lang="en-US" dirty="0">
              <a:cs typeface="Calibri"/>
            </a:endParaRPr>
          </a:p>
          <a:p>
            <a:r>
              <a:rPr lang="en-US" dirty="0"/>
              <a:t>	This area of wellness focuses on having meaningful work to do (or schooling, if we are a student). All of us have unique gifts and talents. We will find our work 	to be most meaningful when we feel that we are actively engaging our gifts and talents to make a positive impact.  Working in a setting that supports and 	celebrates our work adds to our sense of well-being.  </a:t>
            </a:r>
            <a:endParaRPr lang="en-US" dirty="0">
              <a:cs typeface="Calibri"/>
            </a:endParaRPr>
          </a:p>
          <a:p>
            <a:r>
              <a:rPr lang="en-US" dirty="0"/>
              <a:t> </a:t>
            </a:r>
            <a:endParaRPr lang="en-US" dirty="0">
              <a:cs typeface="Calibri"/>
            </a:endParaRPr>
          </a:p>
          <a:p>
            <a:r>
              <a:rPr lang="en-US" dirty="0"/>
              <a:t>	The other factor that will influence our wellness in this area is what is often referred to as work-life balance. If we find that our work is consistently taking over 	too much of our personal time, we, or others we are close to, may become exhausted and resentful. </a:t>
            </a:r>
            <a:endParaRPr lang="en-US" dirty="0">
              <a:cs typeface="Calibri"/>
            </a:endParaRPr>
          </a:p>
          <a:p>
            <a:r>
              <a:rPr lang="en-US" dirty="0"/>
              <a:t> </a:t>
            </a:r>
            <a:endParaRPr lang="en-US" dirty="0">
              <a:cs typeface="Calibri"/>
            </a:endParaRPr>
          </a:p>
          <a:p>
            <a:r>
              <a:rPr lang="en-US" b="1" dirty="0"/>
              <a:t>	Fatigue</a:t>
            </a:r>
            <a:r>
              <a:rPr lang="en-US" dirty="0"/>
              <a:t> in this area of wellness usually shows up in either doing work that we do not feel makes good use of our gifts and talents, or because work has taken 	over our personal lives and we find ourselves feeling resentful toward our work.  </a:t>
            </a:r>
            <a:endParaRPr lang="en-US" dirty="0">
              <a:cs typeface="Calibri"/>
            </a:endParaRPr>
          </a:p>
          <a:p>
            <a:r>
              <a:rPr lang="en-US" dirty="0"/>
              <a:t> </a:t>
            </a:r>
            <a:endParaRPr lang="en-US" dirty="0">
              <a:cs typeface="Calibri"/>
            </a:endParaRPr>
          </a:p>
          <a:p>
            <a:r>
              <a:rPr lang="en-US" b="1" dirty="0"/>
              <a:t>	Resilience</a:t>
            </a:r>
            <a:r>
              <a:rPr lang="en-US" dirty="0"/>
              <a:t> in this area of wellness comes from being able to find a balance of time and focus between meaningful work and our personal life.  </a:t>
            </a:r>
            <a:endParaRPr lang="en-US" dirty="0">
              <a:cs typeface="Calibri"/>
            </a:endParaRPr>
          </a:p>
          <a:p>
            <a:r>
              <a:rPr lang="en-US" dirty="0"/>
              <a:t>_____</a:t>
            </a:r>
            <a:endParaRPr lang="en-US" dirty="0">
              <a:cs typeface="Calibri"/>
            </a:endParaRPr>
          </a:p>
          <a:p>
            <a:pPr lvl="0"/>
            <a:endParaRPr lang="en-US"/>
          </a:p>
          <a:p>
            <a:pPr lvl="0"/>
            <a:r>
              <a:rPr lang="en-US" b="1" dirty="0"/>
              <a:t>Organization</a:t>
            </a:r>
            <a:r>
              <a:rPr lang="en-US" dirty="0"/>
              <a:t> - the ability to manage time, priorities, money, and belongings</a:t>
            </a:r>
            <a:endParaRPr lang="en-US" dirty="0">
              <a:cs typeface="Calibri"/>
            </a:endParaRPr>
          </a:p>
          <a:p>
            <a:r>
              <a:rPr lang="en-US" dirty="0"/>
              <a:t>	This area of wellness has to do with how we manage our time, our money, our priorities, and our “stuff.”  Disorganization can both cause us to feel stressed 	and it can be a symptom of stress as well. Teachers see this first hand in their students, and the same good habits of organization that serve students well, also 	serve adults well.  Given the number of books on organizing clutter that are best sellers, it appears that being organized is a challenge for most of us these 	days.</a:t>
            </a:r>
            <a:endParaRPr lang="en-US" dirty="0">
              <a:cs typeface="Calibri"/>
            </a:endParaRPr>
          </a:p>
          <a:p>
            <a:pPr lvl="0"/>
            <a:endParaRPr lang="en-US"/>
          </a:p>
          <a:p>
            <a:r>
              <a:rPr lang="en-US" dirty="0"/>
              <a:t>	</a:t>
            </a:r>
            <a:r>
              <a:rPr lang="en-US" b="1" dirty="0"/>
              <a:t>Fatigue</a:t>
            </a:r>
            <a:r>
              <a:rPr lang="en-US" dirty="0"/>
              <a:t> in this area of wellness can show up in any of the following ways: being chronically late for appointments, forgetting to pay bills, forgetting or being</a:t>
            </a:r>
            <a:endParaRPr lang="en-US" dirty="0">
              <a:cs typeface="Calibri"/>
            </a:endParaRPr>
          </a:p>
          <a:p>
            <a:r>
              <a:rPr lang="en-US" dirty="0"/>
              <a:t>	 late for assignments, and having an excessively messy work or home environment. </a:t>
            </a:r>
            <a:endParaRPr lang="en-US" dirty="0">
              <a:cs typeface="Calibri"/>
            </a:endParaRPr>
          </a:p>
          <a:p>
            <a:r>
              <a:rPr lang="en-US" dirty="0"/>
              <a:t> </a:t>
            </a:r>
            <a:endParaRPr lang="en-US" dirty="0">
              <a:cs typeface="Calibri"/>
            </a:endParaRPr>
          </a:p>
          <a:p>
            <a:r>
              <a:rPr lang="en-US" b="1" dirty="0"/>
              <a:t>	Resilience</a:t>
            </a:r>
            <a:r>
              <a:rPr lang="en-US" dirty="0"/>
              <a:t> in this area of wellness is characterized by being well organized regarding our time, money, environment, and priorities. We don’t overcommit or</a:t>
            </a:r>
            <a:endParaRPr lang="en-US" dirty="0">
              <a:cs typeface="Calibri"/>
            </a:endParaRPr>
          </a:p>
          <a:p>
            <a:r>
              <a:rPr lang="en-US" dirty="0"/>
              <a:t>	 over-schedule ourselves and we follow through on plans and assignments. And we regularly make time in our lives to be organized.  </a:t>
            </a:r>
            <a:endParaRPr lang="en-US" dirty="0">
              <a:cs typeface="Calibri"/>
            </a:endParaRPr>
          </a:p>
          <a:p>
            <a:pPr lvl="0"/>
            <a:endParaRPr lang="en-US"/>
          </a:p>
          <a:p>
            <a:r>
              <a:rPr lang="en-US" b="1" dirty="0"/>
              <a:t> </a:t>
            </a:r>
            <a:endParaRPr lang="en-US" dirty="0"/>
          </a:p>
          <a:p>
            <a:r>
              <a:rPr lang="en-US" b="1" i="1" u="sng" dirty="0"/>
              <a:t>Spirit </a:t>
            </a:r>
            <a:endParaRPr lang="en-US" i="1" u="sng"/>
          </a:p>
          <a:p>
            <a:pPr lvl="0"/>
            <a:r>
              <a:rPr lang="en-US" b="1" dirty="0"/>
              <a:t>Core Values</a:t>
            </a:r>
            <a:r>
              <a:rPr lang="en-US" dirty="0"/>
              <a:t> - the development of a personal value system that supports your sense of meaning and purpose</a:t>
            </a:r>
            <a:endParaRPr lang="en-US" dirty="0">
              <a:cs typeface="Calibri"/>
            </a:endParaRPr>
          </a:p>
          <a:p>
            <a:r>
              <a:rPr lang="en-US" dirty="0"/>
              <a:t>	Our core values are those values, ideals, and beliefs that are at the center of our identity. Our core values serve as an inner compass that guide us in the 	important decisions that we make, including the career we choose and the people we choose to commit to as friends and family. </a:t>
            </a:r>
            <a:endParaRPr lang="en-US" dirty="0">
              <a:cs typeface="Calibri"/>
            </a:endParaRPr>
          </a:p>
          <a:p>
            <a:r>
              <a:rPr lang="en-US" dirty="0"/>
              <a:t> </a:t>
            </a:r>
            <a:endParaRPr lang="en-US" dirty="0">
              <a:cs typeface="Calibri"/>
            </a:endParaRPr>
          </a:p>
          <a:p>
            <a:r>
              <a:rPr lang="en-US" dirty="0"/>
              <a:t>	Core values are not just relevant in our personal lives, they are also important in our work lives.  It is not uncommon to find businesses, organizations, and 	schools that publicly state the core values that guide their mission, the reasons they do what they do.  Again, these core values serve as a compass for guiding 	important decisions.  </a:t>
            </a:r>
            <a:endParaRPr lang="en-US" dirty="0">
              <a:cs typeface="Calibri"/>
            </a:endParaRPr>
          </a:p>
          <a:p>
            <a:r>
              <a:rPr lang="en-US" dirty="0"/>
              <a:t> </a:t>
            </a:r>
            <a:endParaRPr lang="en-US" dirty="0">
              <a:cs typeface="Calibri"/>
            </a:endParaRPr>
          </a:p>
          <a:p>
            <a:r>
              <a:rPr lang="en-US" b="1" dirty="0"/>
              <a:t>	Fatigue</a:t>
            </a:r>
            <a:r>
              <a:rPr lang="en-US" dirty="0"/>
              <a:t> in this area of wellness will occur whenever we find ourselves acting or living in ways that are contrary to our core values. We will also become 	fatigued if we find ourselves working in systems whose core values are at odds with our personal core values.</a:t>
            </a:r>
            <a:endParaRPr lang="en-US" dirty="0">
              <a:cs typeface="Calibri"/>
            </a:endParaRPr>
          </a:p>
          <a:p>
            <a:r>
              <a:rPr lang="en-US" dirty="0"/>
              <a:t> </a:t>
            </a:r>
            <a:endParaRPr lang="en-US" dirty="0">
              <a:cs typeface="Calibri"/>
            </a:endParaRPr>
          </a:p>
          <a:p>
            <a:r>
              <a:rPr lang="en-US" b="1" dirty="0"/>
              <a:t>	Resilience</a:t>
            </a:r>
            <a:r>
              <a:rPr lang="en-US" dirty="0"/>
              <a:t> in this area of wellness is experienced when we are living and working in alignment with our core values.  When the direction we are headed in 	aligns with our inner compass, we will experience an overall sense of well-being</a:t>
            </a:r>
            <a:endParaRPr lang="en-US" dirty="0">
              <a:cs typeface="Calibri"/>
            </a:endParaRPr>
          </a:p>
          <a:p>
            <a:endParaRPr lang="en-US"/>
          </a:p>
          <a:p>
            <a:pPr lvl="0"/>
            <a:r>
              <a:rPr lang="en-US" b="1" dirty="0"/>
              <a:t>Rest &amp; Play</a:t>
            </a:r>
            <a:r>
              <a:rPr lang="en-US" dirty="0"/>
              <a:t> - the ability to balance work and play to renew oneself</a:t>
            </a:r>
            <a:endParaRPr lang="en-US" dirty="0">
              <a:cs typeface="Calibri"/>
            </a:endParaRPr>
          </a:p>
          <a:p>
            <a:r>
              <a:rPr lang="en-US" dirty="0"/>
              <a:t>	There is a wonderful story about two lumberjacks cutting down trees all day using an old fashioned, two-handed saw. They push and pull the saw all day until 	by mid-afternoon they find that their efforts are no longer producing results. While they were able to cut through trees with ease in the morning, they now 	can’t make any progress at all. Suddenly the problem becomes clear. They have been so focused on working so hard that they never took a break to sharpen 	their saw. As they discovered, it’s impossible to cut down a tree with a dull saw.</a:t>
            </a:r>
            <a:endParaRPr lang="en-US" dirty="0">
              <a:cs typeface="Calibri"/>
            </a:endParaRPr>
          </a:p>
          <a:p>
            <a:r>
              <a:rPr lang="en-US" dirty="0"/>
              <a:t> </a:t>
            </a:r>
            <a:endParaRPr lang="en-US" dirty="0">
              <a:cs typeface="Calibri"/>
            </a:endParaRPr>
          </a:p>
          <a:p>
            <a:r>
              <a:rPr lang="en-US" dirty="0"/>
              <a:t>	Like the saw in this story, we can become dull when we work too hard or do not stop to rest and renew ourselves on a consistent basis. Like the two 	lumberjacks, we can easily get so focused on all the “trees” that need to be cut in our lives, that we completely forget the importance of rest and play as ways 	to sharpen our saw.</a:t>
            </a:r>
            <a:endParaRPr lang="en-US" dirty="0">
              <a:cs typeface="Calibri"/>
            </a:endParaRPr>
          </a:p>
          <a:p>
            <a:r>
              <a:rPr lang="en-US" dirty="0"/>
              <a:t> </a:t>
            </a:r>
            <a:endParaRPr lang="en-US" dirty="0">
              <a:cs typeface="Calibri"/>
            </a:endParaRPr>
          </a:p>
          <a:p>
            <a:r>
              <a:rPr lang="en-US" b="1" dirty="0"/>
              <a:t>	Fatigue</a:t>
            </a:r>
            <a:r>
              <a:rPr lang="en-US" dirty="0"/>
              <a:t> in this area of wellness often shows up as being chronically tired and irritable from working too many hours and never being able to turn work off, 	even when not at work.</a:t>
            </a:r>
            <a:endParaRPr lang="en-US" dirty="0">
              <a:cs typeface="Calibri"/>
            </a:endParaRPr>
          </a:p>
          <a:p>
            <a:r>
              <a:rPr lang="en-US" dirty="0"/>
              <a:t> </a:t>
            </a:r>
            <a:endParaRPr lang="en-US" dirty="0">
              <a:cs typeface="Calibri"/>
            </a:endParaRPr>
          </a:p>
          <a:p>
            <a:r>
              <a:rPr lang="en-US" b="1" dirty="0"/>
              <a:t>	Resilience</a:t>
            </a:r>
            <a:r>
              <a:rPr lang="en-US" dirty="0"/>
              <a:t> in this area of wellness comes from engaging in activities that are truly re-creative of our bodies and our spirits, those activities that sharpen our 	saws.</a:t>
            </a:r>
            <a:endParaRPr lang="en-US" dirty="0">
              <a:cs typeface="Calibri"/>
            </a:endParaRPr>
          </a:p>
          <a:p>
            <a:pPr lvl="0"/>
            <a:endParaRPr lang="en-US"/>
          </a:p>
          <a:p>
            <a:r>
              <a:rPr lang="en-US" b="1" dirty="0"/>
              <a:t> </a:t>
            </a:r>
            <a:endParaRPr lang="en-US" dirty="0"/>
          </a:p>
          <a:p>
            <a:r>
              <a:rPr lang="en-US" b="1" i="1" u="sng" dirty="0"/>
              <a:t>Strength </a:t>
            </a:r>
            <a:endParaRPr lang="en-US" i="1" u="sng"/>
          </a:p>
          <a:p>
            <a:r>
              <a:rPr lang="en-US" b="1" dirty="0"/>
              <a:t>Stress Resilience</a:t>
            </a:r>
            <a:r>
              <a:rPr lang="en-US" dirty="0"/>
              <a:t> - the ability to deal positively with the challenges of life </a:t>
            </a:r>
            <a:endParaRPr lang="en-US" dirty="0">
              <a:cs typeface="Calibri"/>
            </a:endParaRPr>
          </a:p>
          <a:p>
            <a:r>
              <a:rPr lang="en-US" dirty="0"/>
              <a:t>	Viktor Frankl, an Austrian psychiatrist who survived the Holocaust, wrote in his best-selling book, </a:t>
            </a:r>
            <a:r>
              <a:rPr lang="en-US" i="1" dirty="0"/>
              <a:t>Man’s Search for Meaning</a:t>
            </a:r>
            <a:r>
              <a:rPr lang="en-US" dirty="0"/>
              <a:t>, “Between stimulus and response 	there is a space. In that space is our power to choose our response. In our response lies our growth and our freedom.”</a:t>
            </a:r>
            <a:endParaRPr lang="en-US" dirty="0">
              <a:cs typeface="Calibri"/>
            </a:endParaRPr>
          </a:p>
          <a:p>
            <a:r>
              <a:rPr lang="en-US" dirty="0"/>
              <a:t>	Frankl makes the point that what he learned from his time in a concentration camp is that no matter how bad things are around us, nothing can ever take 	away the fact that we still have a choice about how we will respond.</a:t>
            </a:r>
            <a:endParaRPr lang="en-US" dirty="0">
              <a:cs typeface="Calibri"/>
            </a:endParaRPr>
          </a:p>
          <a:p>
            <a:r>
              <a:rPr lang="en-US" dirty="0"/>
              <a:t> </a:t>
            </a:r>
            <a:endParaRPr lang="en-US" dirty="0">
              <a:cs typeface="Calibri"/>
            </a:endParaRPr>
          </a:p>
          <a:p>
            <a:r>
              <a:rPr lang="en-US" dirty="0"/>
              <a:t>	Research shows that one of the most important factors in being resilient in the face of significant stress is having a supportive community of people to lean 	on. When it comes to facing stress, it seems that one of the most important responses we can choose is to turn to others for support rather than trying to go 	it alone.  </a:t>
            </a:r>
            <a:endParaRPr lang="en-US" dirty="0">
              <a:cs typeface="Calibri"/>
            </a:endParaRPr>
          </a:p>
          <a:p>
            <a:r>
              <a:rPr lang="en-US" dirty="0"/>
              <a:t> </a:t>
            </a:r>
            <a:endParaRPr lang="en-US" dirty="0">
              <a:cs typeface="Calibri"/>
            </a:endParaRPr>
          </a:p>
          <a:p>
            <a:r>
              <a:rPr lang="en-US" b="1" dirty="0"/>
              <a:t>	Fatigue</a:t>
            </a:r>
            <a:r>
              <a:rPr lang="en-US" dirty="0"/>
              <a:t> in this area of wellness usually shows up when we find ourselves facing stress alone, isolated from others. At such times we are much more likely to 	</a:t>
            </a:r>
            <a:r>
              <a:rPr lang="en-US" u="sng" dirty="0"/>
              <a:t>react</a:t>
            </a:r>
            <a:r>
              <a:rPr lang="en-US" dirty="0"/>
              <a:t> to stress rather than </a:t>
            </a:r>
            <a:r>
              <a:rPr lang="en-US" u="sng" dirty="0"/>
              <a:t>respond,</a:t>
            </a:r>
            <a:r>
              <a:rPr lang="en-US" dirty="0"/>
              <a:t> which can actually have the effect of increasing our stress.</a:t>
            </a:r>
            <a:endParaRPr lang="en-US" dirty="0">
              <a:cs typeface="Calibri"/>
            </a:endParaRPr>
          </a:p>
          <a:p>
            <a:r>
              <a:rPr lang="en-US" dirty="0"/>
              <a:t> </a:t>
            </a:r>
            <a:endParaRPr lang="en-US" dirty="0">
              <a:cs typeface="Calibri"/>
            </a:endParaRPr>
          </a:p>
          <a:p>
            <a:r>
              <a:rPr lang="en-US" b="1" dirty="0"/>
              <a:t>	Resilience</a:t>
            </a:r>
            <a:r>
              <a:rPr lang="en-US" dirty="0"/>
              <a:t> in this area of wellness is highly correlated with our ability to ask for help from others and to create emotional space and perspective where we can 	respond to our stress in ways that are productive. </a:t>
            </a:r>
            <a:endParaRPr lang="en-US" dirty="0">
              <a:cs typeface="Calibri"/>
            </a:endParaRPr>
          </a:p>
          <a:p>
            <a:pPr lvl="0"/>
            <a:endParaRPr lang="en-US"/>
          </a:p>
          <a:p>
            <a:pPr lvl="0"/>
            <a:r>
              <a:rPr lang="en-US" b="1" dirty="0"/>
              <a:t>Care for Body</a:t>
            </a:r>
            <a:r>
              <a:rPr lang="en-US" dirty="0"/>
              <a:t> - the ability to build healthy habits around your physical well-being and to end unhealthy habits</a:t>
            </a:r>
            <a:endParaRPr lang="en-US" dirty="0">
              <a:cs typeface="Calibri"/>
            </a:endParaRPr>
          </a:p>
          <a:p>
            <a:r>
              <a:rPr lang="en-US" dirty="0"/>
              <a:t>	Most of us are well aware of what it takes to take good care of our bodies, of our physical wellness.  Doing those things, is of course, a different matter!  	Making consistently good decisions about our diet, exercise, and sleep, while not easy, will always pay off as we find ourselves with increased energy. </a:t>
            </a:r>
            <a:endParaRPr lang="en-US" dirty="0">
              <a:cs typeface="Calibri"/>
            </a:endParaRPr>
          </a:p>
          <a:p>
            <a:r>
              <a:rPr lang="en-US" dirty="0"/>
              <a:t> </a:t>
            </a:r>
            <a:endParaRPr lang="en-US" dirty="0">
              <a:cs typeface="Calibri"/>
            </a:endParaRPr>
          </a:p>
          <a:p>
            <a:r>
              <a:rPr lang="en-US" dirty="0"/>
              <a:t>	Stress can cause anyone to make bad choices in regard to their physical wellness. At such times fast food or an extra drink can seem like just the comfort we 	need. The paradox is that we quickly find that such short term comfort produces long term discomfort in our physical wellness.</a:t>
            </a:r>
            <a:endParaRPr lang="en-US" dirty="0">
              <a:cs typeface="Calibri"/>
            </a:endParaRPr>
          </a:p>
          <a:p>
            <a:r>
              <a:rPr lang="en-US" dirty="0"/>
              <a:t> </a:t>
            </a:r>
            <a:endParaRPr lang="en-US" dirty="0">
              <a:cs typeface="Calibri"/>
            </a:endParaRPr>
          </a:p>
          <a:p>
            <a:r>
              <a:rPr lang="en-US" b="1" dirty="0"/>
              <a:t>	Fatigue</a:t>
            </a:r>
            <a:r>
              <a:rPr lang="en-US" dirty="0"/>
              <a:t> in this area of wellness shows up as literal physical fatigue.  We may find it hard to get out of bed in the morning and hard to get through the day. 	Our bodies will always tell the truth about how we are treating them.</a:t>
            </a:r>
            <a:endParaRPr lang="en-US" dirty="0">
              <a:cs typeface="Calibri"/>
            </a:endParaRPr>
          </a:p>
          <a:p>
            <a:r>
              <a:rPr lang="en-US" dirty="0"/>
              <a:t> </a:t>
            </a:r>
            <a:endParaRPr lang="en-US" dirty="0">
              <a:cs typeface="Calibri"/>
            </a:endParaRPr>
          </a:p>
          <a:p>
            <a:r>
              <a:rPr lang="en-US" b="1" dirty="0"/>
              <a:t>	Resilience</a:t>
            </a:r>
            <a:r>
              <a:rPr lang="en-US" dirty="0"/>
              <a:t> in this area of wellness will show up as increased vitality and energy. It’s not about perfection when it comes to caring for our bodies. Just a basic 	and consistent practice of eating well, getting a moderate amount of exercise, and consistently getting a good night’s sleep will pay large dividends in our 	physical wellness.  </a:t>
            </a:r>
            <a:endParaRPr lang="en-US" dirty="0">
              <a:cs typeface="Calibri"/>
            </a:endParaRPr>
          </a:p>
          <a:p>
            <a:pPr lvl="0"/>
            <a:endParaRPr lang="en-US"/>
          </a:p>
          <a:p>
            <a:r>
              <a:rPr lang="en-US" b="1" dirty="0"/>
              <a:t> </a:t>
            </a:r>
            <a:endParaRPr lang="en-US" dirty="0"/>
          </a:p>
          <a:p>
            <a:r>
              <a:rPr lang="en-US" b="1" i="1" u="sng" dirty="0"/>
              <a:t>Heart </a:t>
            </a:r>
            <a:endParaRPr lang="en-US" i="1" u="sng"/>
          </a:p>
          <a:p>
            <a:r>
              <a:rPr lang="en-US" b="1" dirty="0"/>
              <a:t>Relationships</a:t>
            </a:r>
            <a:r>
              <a:rPr lang="en-US" dirty="0"/>
              <a:t> - the ability to create and maintain healthy connections with others </a:t>
            </a:r>
            <a:endParaRPr lang="en-US" dirty="0">
              <a:cs typeface="Calibri"/>
            </a:endParaRPr>
          </a:p>
          <a:p>
            <a:r>
              <a:rPr lang="en-US" dirty="0"/>
              <a:t>	Few things affect the quality of our lives more than the quality of our relationships. When our wellness in this area is high we experience trust, integrity, honesty, commitment, and kindness in our relationships.</a:t>
            </a:r>
            <a:endParaRPr lang="en-US" dirty="0">
              <a:cs typeface="Calibri"/>
            </a:endParaRPr>
          </a:p>
          <a:p>
            <a:r>
              <a:rPr lang="en-US" dirty="0"/>
              <a:t> </a:t>
            </a:r>
            <a:endParaRPr lang="en-US" dirty="0">
              <a:cs typeface="Calibri"/>
            </a:endParaRPr>
          </a:p>
          <a:p>
            <a:r>
              <a:rPr lang="en-US" dirty="0"/>
              <a:t>	Like all areas of wellness, relationships—both work and personal—need tending on a regular basis. Our relationships are like a garden. When we water them 	they grow and flourish. When we neglect them, they wilt. All relationships have challenges at times. Healthy relationships are ones that face those challenges, 	and if 	necessary, seek help to overcome them.  </a:t>
            </a:r>
            <a:endParaRPr lang="en-US" dirty="0">
              <a:cs typeface="Calibri"/>
            </a:endParaRPr>
          </a:p>
          <a:p>
            <a:r>
              <a:rPr lang="en-US" dirty="0"/>
              <a:t> </a:t>
            </a:r>
            <a:endParaRPr lang="en-US" dirty="0">
              <a:cs typeface="Calibri"/>
            </a:endParaRPr>
          </a:p>
          <a:p>
            <a:r>
              <a:rPr lang="en-US" b="1" dirty="0"/>
              <a:t>	Fatigue</a:t>
            </a:r>
            <a:r>
              <a:rPr lang="en-US" dirty="0"/>
              <a:t> in this area of wellness can show up as increased conflict in one or more of our important relationships. If we find ourselves pulling away from others 	and failing to nurture important relationships, that is probably a sure sign of fatigue.  </a:t>
            </a:r>
            <a:endParaRPr lang="en-US" dirty="0">
              <a:cs typeface="Calibri"/>
            </a:endParaRPr>
          </a:p>
          <a:p>
            <a:r>
              <a:rPr lang="en-US" dirty="0"/>
              <a:t> </a:t>
            </a:r>
            <a:endParaRPr lang="en-US" dirty="0">
              <a:cs typeface="Calibri"/>
            </a:endParaRPr>
          </a:p>
          <a:p>
            <a:r>
              <a:rPr lang="en-US" b="1" dirty="0"/>
              <a:t>	Resilience</a:t>
            </a:r>
            <a:r>
              <a:rPr lang="en-US" dirty="0"/>
              <a:t> in this area of wellness is seen in having a variety of relationships, both personal and work-related, that are mutually satisfying. These relationships 	are life giving to us and are characterized by trust, integrity, honesty, commitment, and kindness.  </a:t>
            </a:r>
            <a:endParaRPr lang="en-US" dirty="0">
              <a:cs typeface="Calibri"/>
            </a:endParaRPr>
          </a:p>
          <a:p>
            <a:r>
              <a:rPr lang="en-US" b="1" dirty="0"/>
              <a:t> </a:t>
            </a:r>
            <a:endParaRPr lang="en-US" dirty="0"/>
          </a:p>
          <a:p>
            <a:r>
              <a:rPr lang="en-US" b="1" dirty="0"/>
              <a:t> Emotions</a:t>
            </a:r>
            <a:r>
              <a:rPr lang="en-US" dirty="0"/>
              <a:t> - the ability to express your emotions and receive others’ emotions in a healthy way</a:t>
            </a:r>
            <a:endParaRPr lang="en-US" dirty="0">
              <a:cs typeface="Calibri"/>
            </a:endParaRPr>
          </a:p>
          <a:p>
            <a:r>
              <a:rPr lang="en-US" dirty="0"/>
              <a:t>	Our emotional wellness is high when we are able to do the following:</a:t>
            </a:r>
            <a:endParaRPr lang="en-US" dirty="0">
              <a:cs typeface="Calibri"/>
            </a:endParaRPr>
          </a:p>
          <a:p>
            <a:r>
              <a:rPr lang="en-US" dirty="0"/>
              <a:t> </a:t>
            </a:r>
            <a:endParaRPr lang="en-US" dirty="0">
              <a:cs typeface="Calibri"/>
            </a:endParaRPr>
          </a:p>
          <a:p>
            <a:pPr lvl="0" fontAlgn="base"/>
            <a:r>
              <a:rPr lang="en-US" dirty="0">
                <a:effectLst>
                  <a:outerShdw sx="0" sy="0">
                    <a:srgbClr val="000000"/>
                  </a:outerShdw>
                </a:effectLst>
              </a:rPr>
              <a:t>	Feel and express the full range of emotions in a healthy manner</a:t>
            </a:r>
            <a:endParaRPr lang="en-US" dirty="0">
              <a:effectLst>
                <a:outerShdw sx="0" sy="0">
                  <a:srgbClr val="000000"/>
                </a:outerShdw>
              </a:effectLst>
              <a:cs typeface="Calibri"/>
            </a:endParaRPr>
          </a:p>
          <a:p>
            <a:pPr lvl="0" fontAlgn="base"/>
            <a:r>
              <a:rPr lang="en-US" dirty="0">
                <a:effectLst>
                  <a:outerShdw sx="0" sy="0">
                    <a:srgbClr val="000000"/>
                  </a:outerShdw>
                </a:effectLst>
              </a:rPr>
              <a:t>	Adapt comfortably to change</a:t>
            </a:r>
            <a:endParaRPr lang="en-US" dirty="0">
              <a:effectLst>
                <a:outerShdw sx="0" sy="0">
                  <a:srgbClr val="000000"/>
                </a:outerShdw>
              </a:effectLst>
              <a:cs typeface="Calibri"/>
            </a:endParaRPr>
          </a:p>
          <a:p>
            <a:pPr lvl="0" fontAlgn="base"/>
            <a:r>
              <a:rPr lang="en-US" dirty="0">
                <a:effectLst>
                  <a:outerShdw sx="0" sy="0">
                    <a:srgbClr val="000000"/>
                  </a:outerShdw>
                </a:effectLst>
              </a:rPr>
              <a:t>	Recognize when we are not handling emotions well</a:t>
            </a:r>
            <a:endParaRPr lang="en-US" dirty="0">
              <a:effectLst>
                <a:outerShdw sx="0" sy="0">
                  <a:srgbClr val="000000"/>
                </a:outerShdw>
              </a:effectLst>
              <a:cs typeface="Calibri"/>
            </a:endParaRPr>
          </a:p>
          <a:p>
            <a:pPr lvl="0" fontAlgn="base"/>
            <a:r>
              <a:rPr lang="en-US" dirty="0">
                <a:effectLst>
                  <a:outerShdw sx="0" sy="0">
                    <a:srgbClr val="000000"/>
                  </a:outerShdw>
                </a:effectLst>
              </a:rPr>
              <a:t>	Recognize when we are “stuck” emotionally and asking for help to get unstuck</a:t>
            </a:r>
            <a:endParaRPr lang="en-US" dirty="0">
              <a:effectLst>
                <a:outerShdw sx="0" sy="0">
                  <a:srgbClr val="000000"/>
                </a:outerShdw>
              </a:effectLst>
              <a:cs typeface="Calibri"/>
            </a:endParaRPr>
          </a:p>
          <a:p>
            <a:pPr lvl="0" fontAlgn="base"/>
            <a:r>
              <a:rPr lang="en-US" dirty="0">
                <a:effectLst>
                  <a:outerShdw sx="0" sy="0">
                    <a:srgbClr val="000000"/>
                  </a:outerShdw>
                </a:effectLst>
              </a:rPr>
              <a:t>	Understand the emotional “wake” we leave behind in our interactions with others</a:t>
            </a:r>
            <a:endParaRPr lang="en-US" dirty="0">
              <a:effectLst>
                <a:outerShdw sx="0" sy="0">
                  <a:srgbClr val="000000"/>
                </a:outerShdw>
              </a:effectLst>
              <a:cs typeface="Calibri"/>
            </a:endParaRPr>
          </a:p>
          <a:p>
            <a:pPr lvl="0" fontAlgn="base"/>
            <a:r>
              <a:rPr lang="en-US" dirty="0">
                <a:effectLst>
                  <a:outerShdw sx="0" sy="0">
                    <a:srgbClr val="000000"/>
                  </a:outerShdw>
                </a:effectLst>
              </a:rPr>
              <a:t>	Maintain a sense of humor, keep a positive outlook on life, and not take ourselves too seriously</a:t>
            </a:r>
            <a:endParaRPr lang="en-US" dirty="0">
              <a:effectLst>
                <a:outerShdw sx="0" sy="0">
                  <a:srgbClr val="000000"/>
                </a:outerShdw>
              </a:effectLst>
              <a:cs typeface="Calibri"/>
            </a:endParaRPr>
          </a:p>
          <a:p>
            <a:pPr lvl="0" fontAlgn="base"/>
            <a:endParaRPr lang="en-US">
              <a:effectLst>
                <a:outerShdw sx="0" sy="0">
                  <a:srgbClr val="000000"/>
                </a:outerShdw>
              </a:effectLst>
            </a:endParaRPr>
          </a:p>
          <a:p>
            <a:pPr lvl="0" fontAlgn="base"/>
            <a:r>
              <a:rPr lang="en-US" dirty="0">
                <a:effectLst>
                  <a:outerShdw sx="0" sy="0">
                    <a:srgbClr val="000000"/>
                  </a:outerShdw>
                </a:effectLst>
              </a:rPr>
              <a:t>	</a:t>
            </a:r>
            <a:endParaRPr lang="en-US" dirty="0">
              <a:effectLst>
                <a:outerShdw sx="0" sy="0">
                  <a:srgbClr val="000000"/>
                </a:outerShdw>
              </a:effectLst>
              <a:cs typeface="Calibri"/>
            </a:endParaRPr>
          </a:p>
          <a:p>
            <a:r>
              <a:rPr lang="en-US" dirty="0"/>
              <a:t> 	</a:t>
            </a:r>
            <a:r>
              <a:rPr lang="en-US" b="1" dirty="0"/>
              <a:t>Fatigue</a:t>
            </a:r>
            <a:r>
              <a:rPr lang="en-US" dirty="0"/>
              <a:t> in this area of wellness can manifest itself when we find ourselves chronically stuck in feelings of anxiety, sadness, irritability, or grief. While everyone 	feels these emotions at times, if we are feeling chronically stuck or shut down then we will benefit from seeking help from a mental health professional.  </a:t>
            </a:r>
            <a:endParaRPr lang="en-US" dirty="0">
              <a:cs typeface="Calibri"/>
            </a:endParaRPr>
          </a:p>
          <a:p>
            <a:r>
              <a:rPr lang="en-US" dirty="0"/>
              <a:t> </a:t>
            </a:r>
            <a:endParaRPr lang="en-US" dirty="0">
              <a:cs typeface="Calibri"/>
            </a:endParaRPr>
          </a:p>
          <a:p>
            <a:r>
              <a:rPr lang="en-US" b="1" dirty="0"/>
              <a:t>	Resilience</a:t>
            </a:r>
            <a:r>
              <a:rPr lang="en-US" dirty="0"/>
              <a:t> in this area of wellness means that we are able to feel and express the full range of emotions. While we may experience sadness or anxiety, these 	feelings pass, and we also equally feel joy and happiness.  We have a sense of humor and avoid taking ourselves, and life itself, too seriously.</a:t>
            </a:r>
            <a:endParaRPr lang="en-US" dirty="0">
              <a:cs typeface="Calibri"/>
            </a:endParaRPr>
          </a:p>
          <a:p>
            <a:endParaRPr lang="en-US"/>
          </a:p>
          <a:p>
            <a:pPr lvl="0"/>
            <a:endParaRPr lang="en-US"/>
          </a:p>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a:solidFill>
                  <a:schemeClr val="dk1"/>
                </a:solidFill>
                <a:ea typeface="Arial"/>
                <a:cs typeface="Arial"/>
                <a:sym typeface="Arial"/>
              </a:rPr>
              <a:pPr algn="r">
                <a:buClr>
                  <a:schemeClr val="dk1"/>
                </a:buClr>
                <a:buSzPct val="25000"/>
              </a:pPr>
              <a:t>19</a:t>
            </a:fld>
            <a:endParaRPr lang="en-US">
              <a:solidFill>
                <a:schemeClr val="dk1"/>
              </a:solidFill>
              <a:ea typeface="Arial"/>
              <a:cs typeface="Arial"/>
              <a:sym typeface="Arial"/>
            </a:endParaRPr>
          </a:p>
        </p:txBody>
      </p:sp>
    </p:spTree>
    <p:extLst>
      <p:ext uri="{BB962C8B-B14F-4D97-AF65-F5344CB8AC3E}">
        <p14:creationId xmlns:p14="http://schemas.microsoft.com/office/powerpoint/2010/main" val="6802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a:extLst>
              <a:ext uri="{FF2B5EF4-FFF2-40B4-BE49-F238E27FC236}">
                <a16:creationId xmlns:a16="http://schemas.microsoft.com/office/drawing/2014/main" id="{328E6F85-C7F3-4605-9C36-369BD57A80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Notes Placeholder 2">
            <a:extLst>
              <a:ext uri="{FF2B5EF4-FFF2-40B4-BE49-F238E27FC236}">
                <a16:creationId xmlns:a16="http://schemas.microsoft.com/office/drawing/2014/main" id="{41401185-3BD1-49B4-976A-182C9605C3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333333"/>
                </a:solidFill>
                <a:latin typeface="Open Sans" pitchFamily="-84" charset="0"/>
              </a:rPr>
              <a:t>As professionals who provide care it is helpful to be reminded of Viktor Frankl's poignant statement, "What is to give light must endure burning...“ </a:t>
            </a:r>
            <a:r>
              <a:rPr lang="en-US" altLang="en-US" dirty="0"/>
              <a:t>Quality care, as we know, requires empathy which means exposing ourselves to the trauma and suffering of those whom we are seeking to assist.  For treatment and services to be effective for the long haul, professionals will need to maintain active personal self-care--but equally important is the less frequently discussed necessity for organizations to create effective structures of care for staff.  </a:t>
            </a:r>
          </a:p>
        </p:txBody>
      </p:sp>
      <p:sp>
        <p:nvSpPr>
          <p:cNvPr id="467972" name="Slide Number Placeholder 3">
            <a:extLst>
              <a:ext uri="{FF2B5EF4-FFF2-40B4-BE49-F238E27FC236}">
                <a16:creationId xmlns:a16="http://schemas.microsoft.com/office/drawing/2014/main" id="{7DD35039-0406-4575-8E91-FF876EB5B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894AA9-A4D9-4A7F-8BA7-27F1E3929C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19056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Compass Model of Wellness is found in the Compassion Resilience Toolkit</a:t>
            </a:r>
          </a:p>
        </p:txBody>
      </p:sp>
      <p:sp>
        <p:nvSpPr>
          <p:cNvPr id="4" name="Slide Number Placeholder 3"/>
          <p:cNvSpPr>
            <a:spLocks noGrp="1"/>
          </p:cNvSpPr>
          <p:nvPr>
            <p:ph type="sldNum" sz="quarter" idx="5"/>
          </p:nvPr>
        </p:nvSpPr>
        <p:spPr/>
        <p:txBody>
          <a:bodyPr/>
          <a:lstStyle/>
          <a:p>
            <a:pPr>
              <a:defRPr/>
            </a:pPr>
            <a:fld id="{BC9E5159-02EE-48D7-8997-2A25E600CB71}" type="slidenum">
              <a:rPr lang="en-US" altLang="en-US" smtClean="0"/>
              <a:pPr>
                <a:defRPr/>
              </a:pPr>
              <a:t>20</a:t>
            </a:fld>
            <a:endParaRPr lang="en-US" altLang="en-US"/>
          </a:p>
        </p:txBody>
      </p:sp>
    </p:spTree>
    <p:extLst>
      <p:ext uri="{BB962C8B-B14F-4D97-AF65-F5344CB8AC3E}">
        <p14:creationId xmlns:p14="http://schemas.microsoft.com/office/powerpoint/2010/main" val="939119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7472363" y="2490788"/>
            <a:ext cx="22137688" cy="124539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19218" y="15772244"/>
            <a:ext cx="5753681" cy="14942324"/>
          </a:xfrm>
          <a:prstGeom prst="rect">
            <a:avLst/>
          </a:prstGeom>
          <a:noFill/>
          <a:ln>
            <a:noFill/>
          </a:ln>
        </p:spPr>
        <p:txBody>
          <a:bodyPr lIns="152243" tIns="152243" rIns="152243" bIns="152243" anchor="t" anchorCtr="0">
            <a:noAutofit/>
          </a:bodyPr>
          <a:lstStyle/>
          <a:p>
            <a:pPr>
              <a:spcBef>
                <a:spcPts val="0"/>
              </a:spcBef>
              <a:buClr>
                <a:schemeClr val="dk1"/>
              </a:buClr>
            </a:pPr>
            <a:r>
              <a:rPr lang="en-US" dirty="0">
                <a:latin typeface="Arial"/>
                <a:ea typeface="Arial"/>
                <a:cs typeface="Arial"/>
                <a:sym typeface="Arial"/>
              </a:rPr>
              <a:t>Care for the body</a:t>
            </a:r>
          </a:p>
          <a:p>
            <a:pPr>
              <a:spcBef>
                <a:spcPts val="0"/>
              </a:spcBef>
              <a:buClr>
                <a:schemeClr val="dk1"/>
              </a:buClr>
            </a:pPr>
            <a:endParaRPr lang="en-US" dirty="0">
              <a:latin typeface="Arial"/>
              <a:ea typeface="Arial"/>
              <a:cs typeface="Arial"/>
              <a:sym typeface="Arial"/>
            </a:endParaRPr>
          </a:p>
          <a:p>
            <a:pPr>
              <a:spcBef>
                <a:spcPts val="0"/>
              </a:spcBef>
              <a:buClr>
                <a:schemeClr val="dk1"/>
              </a:buClr>
            </a:pPr>
            <a:r>
              <a:rPr lang="en-US" dirty="0">
                <a:latin typeface="Arial"/>
                <a:ea typeface="Arial"/>
                <a:cs typeface="Arial"/>
                <a:sym typeface="Arial"/>
              </a:rPr>
              <a:t>Exercise</a:t>
            </a:r>
          </a:p>
          <a:p>
            <a:pPr>
              <a:spcBef>
                <a:spcPts val="0"/>
              </a:spcBef>
              <a:buClr>
                <a:schemeClr val="dk1"/>
              </a:buClr>
            </a:pPr>
            <a:r>
              <a:rPr lang="en-US" dirty="0">
                <a:latin typeface="Arial"/>
                <a:ea typeface="Arial"/>
                <a:cs typeface="Arial"/>
                <a:sym typeface="Arial"/>
              </a:rPr>
              <a:t>Eat healthy foods</a:t>
            </a:r>
          </a:p>
          <a:p>
            <a:pPr>
              <a:spcBef>
                <a:spcPts val="0"/>
              </a:spcBef>
              <a:buClr>
                <a:schemeClr val="dk1"/>
              </a:buClr>
            </a:pPr>
            <a:r>
              <a:rPr lang="en-US" dirty="0">
                <a:latin typeface="Arial"/>
                <a:ea typeface="Arial"/>
                <a:cs typeface="Arial"/>
                <a:sym typeface="Arial"/>
              </a:rPr>
              <a:t>Practice good sleep hygiene</a:t>
            </a:r>
          </a:p>
          <a:p>
            <a:pPr>
              <a:spcBef>
                <a:spcPts val="0"/>
              </a:spcBef>
              <a:buClr>
                <a:schemeClr val="dk1"/>
              </a:buClr>
            </a:pPr>
            <a:r>
              <a:rPr lang="en-US" dirty="0">
                <a:latin typeface="Arial"/>
                <a:ea typeface="Arial"/>
                <a:cs typeface="Arial"/>
                <a:sym typeface="Arial"/>
              </a:rPr>
              <a:t>Use mind body practices, such as yoga and meditation</a:t>
            </a:r>
          </a:p>
          <a:p>
            <a:pPr>
              <a:spcBef>
                <a:spcPts val="0"/>
              </a:spcBef>
              <a:buClr>
                <a:schemeClr val="dk1"/>
              </a:buClr>
            </a:pPr>
            <a:r>
              <a:rPr lang="en-US" dirty="0">
                <a:latin typeface="Arial"/>
                <a:ea typeface="Arial"/>
                <a:cs typeface="Arial"/>
                <a:sym typeface="Arial"/>
              </a:rPr>
              <a:t>Nurture healthy relationships</a:t>
            </a:r>
          </a:p>
        </p:txBody>
      </p:sp>
      <p:sp>
        <p:nvSpPr>
          <p:cNvPr id="162" name="Shape 162"/>
          <p:cNvSpPr txBox="1">
            <a:spLocks noGrp="1"/>
          </p:cNvSpPr>
          <p:nvPr>
            <p:ph type="sldNum" idx="12"/>
          </p:nvPr>
        </p:nvSpPr>
        <p:spPr>
          <a:xfrm>
            <a:off x="4073902" y="31538725"/>
            <a:ext cx="3116489" cy="1660026"/>
          </a:xfrm>
          <a:prstGeom prst="rect">
            <a:avLst/>
          </a:prstGeom>
          <a:noFill/>
          <a:ln>
            <a:noFill/>
          </a:ln>
        </p:spPr>
        <p:txBody>
          <a:bodyPr lIns="160944" tIns="80471" rIns="160944" bIns="80471" anchor="b" anchorCtr="0">
            <a:noAutofit/>
          </a:bodyPr>
          <a:lstStyle/>
          <a:p>
            <a:pPr>
              <a:buClr>
                <a:schemeClr val="dk1"/>
              </a:buClr>
              <a:buSzPct val="25000"/>
            </a:pPr>
            <a:fld id="{00000000-1234-1234-1234-123412341234}" type="slidenum">
              <a:rPr lang="en-US" sz="2200">
                <a:solidFill>
                  <a:srgbClr val="000000"/>
                </a:solidFill>
                <a:latin typeface="Arial"/>
                <a:ea typeface="Arial"/>
                <a:cs typeface="Arial"/>
                <a:sym typeface="Arial"/>
              </a:rPr>
              <a:pPr>
                <a:buClr>
                  <a:schemeClr val="dk1"/>
                </a:buClr>
                <a:buSzPct val="25000"/>
              </a:pPr>
              <a:t>21</a:t>
            </a:fld>
            <a:endParaRPr lang="en-US"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281652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3:notes"/>
          <p:cNvSpPr>
            <a:spLocks noGrp="1" noRot="1" noChangeAspect="1"/>
          </p:cNvSpPr>
          <p:nvPr>
            <p:ph type="sldImg" idx="2"/>
          </p:nvPr>
        </p:nvSpPr>
        <p:spPr>
          <a:xfrm>
            <a:off x="-7162800" y="2366963"/>
            <a:ext cx="21056600" cy="1184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53:notes"/>
          <p:cNvSpPr txBox="1">
            <a:spLocks noGrp="1"/>
          </p:cNvSpPr>
          <p:nvPr>
            <p:ph type="body" idx="1"/>
          </p:nvPr>
        </p:nvSpPr>
        <p:spPr>
          <a:xfrm>
            <a:off x="688004" y="15250702"/>
            <a:ext cx="5504029" cy="14448033"/>
          </a:xfrm>
          <a:prstGeom prst="rect">
            <a:avLst/>
          </a:prstGeom>
          <a:noFill/>
          <a:ln>
            <a:noFill/>
          </a:ln>
        </p:spPr>
        <p:txBody>
          <a:bodyPr spcFirstLastPara="1" wrap="square" lIns="154517" tIns="154517" rIns="154517" bIns="154517" anchor="t" anchorCtr="0">
            <a:noAutofit/>
          </a:bodyPr>
          <a:lstStyle/>
          <a:p>
            <a:pPr marL="766763" indent="-394335">
              <a:spcBef>
                <a:spcPts val="0"/>
              </a:spcBef>
              <a:spcAft>
                <a:spcPts val="0"/>
              </a:spcAft>
              <a:buClr>
                <a:srgbClr val="000000"/>
              </a:buClr>
              <a:buSzPts val="1100"/>
            </a:pPr>
            <a:r>
              <a:rPr lang="en-US" sz="2100" dirty="0">
                <a:solidFill>
                  <a:srgbClr val="000000"/>
                </a:solidFill>
                <a:latin typeface="Calibri"/>
                <a:ea typeface="Calibri"/>
                <a:cs typeface="Calibri"/>
                <a:sym typeface="Calibri"/>
              </a:rPr>
              <a:t>This reflection tool can be found in the Compassion Resilience Toolkit</a:t>
            </a:r>
            <a:endParaRPr sz="21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0231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cdc01658d_0_0:notes"/>
          <p:cNvSpPr>
            <a:spLocks noGrp="1" noRot="1" noChangeAspect="1"/>
          </p:cNvSpPr>
          <p:nvPr>
            <p:ph type="sldImg" idx="2"/>
          </p:nvPr>
        </p:nvSpPr>
        <p:spPr>
          <a:xfrm>
            <a:off x="-7667625" y="2565400"/>
            <a:ext cx="22826663" cy="128412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cdc01658d_0_0:notes"/>
          <p:cNvSpPr txBox="1">
            <a:spLocks noGrp="1"/>
          </p:cNvSpPr>
          <p:nvPr>
            <p:ph type="body" idx="1"/>
          </p:nvPr>
        </p:nvSpPr>
        <p:spPr>
          <a:xfrm>
            <a:off x="749131" y="16267139"/>
            <a:ext cx="5992984" cy="15411191"/>
          </a:xfrm>
          <a:prstGeom prst="rect">
            <a:avLst/>
          </a:prstGeom>
        </p:spPr>
        <p:txBody>
          <a:bodyPr spcFirstLastPara="1" wrap="square" lIns="157708" tIns="157708" rIns="157708" bIns="157708" anchor="t" anchorCtr="0">
            <a:noAutofit/>
          </a:bodyPr>
          <a:lstStyle/>
          <a:p>
            <a:pPr>
              <a:spcBef>
                <a:spcPts val="621"/>
              </a:spcBef>
              <a:spcAft>
                <a:spcPts val="0"/>
              </a:spcAft>
            </a:pPr>
            <a:endParaRPr lang="en-US" dirty="0"/>
          </a:p>
          <a:p>
            <a:pPr>
              <a:spcBef>
                <a:spcPts val="621"/>
              </a:spcBef>
              <a:spcAft>
                <a:spcPts val="0"/>
              </a:spcAft>
            </a:pPr>
            <a:endParaRPr lang="en-US" dirty="0"/>
          </a:p>
        </p:txBody>
      </p:sp>
      <p:sp>
        <p:nvSpPr>
          <p:cNvPr id="210" name="Google Shape;210;g3cdc01658d_0_0:notes"/>
          <p:cNvSpPr txBox="1">
            <a:spLocks noGrp="1"/>
          </p:cNvSpPr>
          <p:nvPr>
            <p:ph type="sldNum" idx="12"/>
          </p:nvPr>
        </p:nvSpPr>
        <p:spPr>
          <a:xfrm>
            <a:off x="4243340" y="32528343"/>
            <a:ext cx="3246110" cy="1712117"/>
          </a:xfrm>
          <a:prstGeom prst="rect">
            <a:avLst/>
          </a:prstGeom>
        </p:spPr>
        <p:txBody>
          <a:bodyPr spcFirstLastPara="1" wrap="square" lIns="166721" tIns="83361" rIns="166721" bIns="83361" anchor="b" anchorCtr="0">
            <a:noAutofit/>
          </a:bodyPr>
          <a:lstStyle/>
          <a:p>
            <a:pPr>
              <a:spcBef>
                <a:spcPts val="0"/>
              </a:spcBef>
              <a:spcAft>
                <a:spcPts val="0"/>
              </a:spcAft>
              <a:buClr>
                <a:schemeClr val="dk1"/>
              </a:buClr>
              <a:buSzPts val="300"/>
            </a:pPr>
            <a:fld id="{00000000-1234-1234-1234-123412341234}" type="slidenum">
              <a:rPr lang="en-US"/>
              <a:pPr>
                <a:spcBef>
                  <a:spcPts val="0"/>
                </a:spcBef>
                <a:spcAft>
                  <a:spcPts val="0"/>
                </a:spcAft>
                <a:buClr>
                  <a:schemeClr val="dk1"/>
                </a:buClr>
                <a:buSzPts val="300"/>
              </a:pPr>
              <a:t>23</a:t>
            </a:fld>
            <a:endParaRPr sz="2400">
              <a:solidFill>
                <a:srgbClr val="000000"/>
              </a:solidFill>
            </a:endParaRPr>
          </a:p>
        </p:txBody>
      </p:sp>
    </p:spTree>
    <p:extLst>
      <p:ext uri="{BB962C8B-B14F-4D97-AF65-F5344CB8AC3E}">
        <p14:creationId xmlns:p14="http://schemas.microsoft.com/office/powerpoint/2010/main" val="2467987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talk in pairs about what they are doing when they feel most alive – most like themselves. After 2 minutes,</a:t>
            </a:r>
            <a:r>
              <a:rPr lang="en-US" baseline="0" dirty="0"/>
              <a:t> bring them back and discuss these points:</a:t>
            </a:r>
          </a:p>
          <a:p>
            <a:pPr marL="297940" indent="-297940">
              <a:buFont typeface="Arial" panose="020B0604020202020204" pitchFamily="34" charset="0"/>
              <a:buChar char="•"/>
            </a:pPr>
            <a:r>
              <a:rPr lang="en-US" dirty="0"/>
              <a:t>Raise you hand if you shared</a:t>
            </a:r>
            <a:r>
              <a:rPr lang="en-US" baseline="0" dirty="0"/>
              <a:t> a situation of being at work (most will not)</a:t>
            </a:r>
          </a:p>
          <a:p>
            <a:pPr marL="297940" indent="-297940">
              <a:buFont typeface="Arial" panose="020B0604020202020204" pitchFamily="34" charset="0"/>
              <a:buChar char="•"/>
            </a:pPr>
            <a:r>
              <a:rPr lang="en-US" baseline="0" dirty="0"/>
              <a:t>Think about what that means for how well we know our colleagues</a:t>
            </a:r>
          </a:p>
          <a:p>
            <a:pPr marL="297940" indent="-297940">
              <a:buFont typeface="Arial" panose="020B0604020202020204" pitchFamily="34" charset="0"/>
              <a:buChar char="•"/>
            </a:pPr>
            <a:r>
              <a:rPr lang="en-US" baseline="0" dirty="0"/>
              <a:t>Think of when you feel most alive at work</a:t>
            </a:r>
          </a:p>
          <a:p>
            <a:pPr marL="297940" indent="-297940">
              <a:buFont typeface="Arial" panose="020B0604020202020204" pitchFamily="34" charset="0"/>
              <a:buChar char="•"/>
            </a:pPr>
            <a:r>
              <a:rPr lang="en-US" baseline="0" dirty="0"/>
              <a:t>When you go home form your work day, do you have a tendency to share what happened in your day that left you feeling most alive or what was most draining?</a:t>
            </a:r>
          </a:p>
        </p:txBody>
      </p:sp>
      <p:sp>
        <p:nvSpPr>
          <p:cNvPr id="4" name="Slide Number Placeholder 3"/>
          <p:cNvSpPr>
            <a:spLocks noGrp="1"/>
          </p:cNvSpPr>
          <p:nvPr>
            <p:ph type="sldNum" sz="quarter" idx="5"/>
          </p:nvPr>
        </p:nvSpPr>
        <p:spPr/>
        <p:txBody>
          <a:bodyPr/>
          <a:lstStyle/>
          <a:p>
            <a:fld id="{D06A3801-B4EE-BD4A-B948-CA1B96FBC41E}" type="slidenum">
              <a:rPr lang="en-US" smtClean="0"/>
              <a:t>24</a:t>
            </a:fld>
            <a:endParaRPr lang="en-US"/>
          </a:p>
        </p:txBody>
      </p:sp>
    </p:spTree>
    <p:extLst>
      <p:ext uri="{BB962C8B-B14F-4D97-AF65-F5344CB8AC3E}">
        <p14:creationId xmlns:p14="http://schemas.microsoft.com/office/powerpoint/2010/main" val="37395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a:extLst>
              <a:ext uri="{FF2B5EF4-FFF2-40B4-BE49-F238E27FC236}">
                <a16:creationId xmlns:a16="http://schemas.microsoft.com/office/drawing/2014/main" id="{D796C8B5-FD87-4B7F-8B1A-8CBD699C8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3" name="Notes Placeholder 2">
            <a:extLst>
              <a:ext uri="{FF2B5EF4-FFF2-40B4-BE49-F238E27FC236}">
                <a16:creationId xmlns:a16="http://schemas.microsoft.com/office/drawing/2014/main" id="{6B878CD5-55A6-4432-9D96-C9F8DC6BF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have to remember that the ACEs Study and all the other research about trauma, does not distinguish between client and staff.  Therefore all of the data we have seen (67% of population had at least 1 ACE before the age of 18, </a:t>
            </a:r>
            <a:r>
              <a:rPr lang="en-US" altLang="en-US" dirty="0" err="1"/>
              <a:t>etc</a:t>
            </a:r>
            <a:r>
              <a:rPr lang="en-US" altLang="en-US" dirty="0"/>
              <a:t>) includes everyone, the people we serve and the people we serve next to.  </a:t>
            </a:r>
          </a:p>
        </p:txBody>
      </p:sp>
      <p:sp>
        <p:nvSpPr>
          <p:cNvPr id="471044" name="Slide Number Placeholder 3">
            <a:extLst>
              <a:ext uri="{FF2B5EF4-FFF2-40B4-BE49-F238E27FC236}">
                <a16:creationId xmlns:a16="http://schemas.microsoft.com/office/drawing/2014/main" id="{9F8015AD-D13F-4CA5-900D-F4F88C4F9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3506282-3D61-41A4-AF58-D8AF7247F15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4185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D503C8E-00ED-44C9-8A56-EBE934F32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9F5665F-E4D4-4435-B800-98E027F19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Secondary Trauma or traumatic stress refers to the presence of PTSD symptoms caused by at least one indirect exposure to traumatic material.  Some of the symptoms include nightmares, bad memory, insomnia, hopelessness, no focus, irritability, shame, etc. </a:t>
            </a:r>
          </a:p>
          <a:p>
            <a:endParaRPr lang="en-US" dirty="0"/>
          </a:p>
          <a:p>
            <a:r>
              <a:rPr lang="en-US" dirty="0"/>
              <a:t>Compassion fatigue is a less stigmatizing way to describe secondary trauma and can be used interchangeably with STS.  </a:t>
            </a:r>
          </a:p>
          <a:p>
            <a:endParaRPr lang="en-US" dirty="0"/>
          </a:p>
          <a:p>
            <a:r>
              <a:rPr lang="en-US" dirty="0"/>
              <a:t>Vicarious trauma refers to changes in the inner experience of the staff member resulting from empathic engagement with a traumatized client.  It focuses on the covert cognitive changes that occur following cumulative exposure to another person’s traumatic material.  </a:t>
            </a:r>
          </a:p>
          <a:p>
            <a:endParaRPr lang="en-US" dirty="0"/>
          </a:p>
          <a:p>
            <a:r>
              <a:rPr lang="en-US" dirty="0"/>
              <a:t>Burnout is characterized by emotional exhaustion, depersonalization and a reduced feeling of personal accomplishment.  While it is also work-related, burnout develops as a result of general occupational stress.  The term is not used to describe the effects of indirect trauma exposure specifically.  </a:t>
            </a:r>
          </a:p>
          <a:p>
            <a:pPr eaLnBrk="1" hangingPunct="1"/>
            <a:endParaRPr lang="en-US" altLang="en-US" dirty="0">
              <a:cs typeface="Arial" panose="020B0604020202020204" pitchFamily="34" charset="0"/>
            </a:endParaRPr>
          </a:p>
        </p:txBody>
      </p:sp>
      <p:sp>
        <p:nvSpPr>
          <p:cNvPr id="23556" name="Slide Number Placeholder 3">
            <a:extLst>
              <a:ext uri="{FF2B5EF4-FFF2-40B4-BE49-F238E27FC236}">
                <a16:creationId xmlns:a16="http://schemas.microsoft.com/office/drawing/2014/main" id="{6CEB1415-7A44-430A-8DE3-7009288509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525" indent="-295275">
              <a:spcBef>
                <a:spcPct val="30000"/>
              </a:spcBef>
              <a:defRPr sz="1200">
                <a:solidFill>
                  <a:schemeClr val="tx1"/>
                </a:solidFill>
                <a:latin typeface="Calibri" panose="020F0502020204030204" pitchFamily="34" charset="0"/>
              </a:defRPr>
            </a:lvl2pPr>
            <a:lvl3pPr marL="1189038" indent="-236538">
              <a:spcBef>
                <a:spcPct val="30000"/>
              </a:spcBef>
              <a:defRPr sz="1200">
                <a:solidFill>
                  <a:schemeClr val="tx1"/>
                </a:solidFill>
                <a:latin typeface="Calibri" panose="020F0502020204030204" pitchFamily="34" charset="0"/>
              </a:defRPr>
            </a:lvl3pPr>
            <a:lvl4pPr marL="1665288" indent="-236538">
              <a:spcBef>
                <a:spcPct val="30000"/>
              </a:spcBef>
              <a:defRPr sz="1200">
                <a:solidFill>
                  <a:schemeClr val="tx1"/>
                </a:solidFill>
                <a:latin typeface="Calibri" panose="020F0502020204030204" pitchFamily="34" charset="0"/>
              </a:defRPr>
            </a:lvl4pPr>
            <a:lvl5pPr marL="2141538" indent="-236538">
              <a:spcBef>
                <a:spcPct val="30000"/>
              </a:spcBef>
              <a:defRPr sz="1200">
                <a:solidFill>
                  <a:schemeClr val="tx1"/>
                </a:solidFill>
                <a:latin typeface="Calibri" panose="020F0502020204030204" pitchFamily="34" charset="0"/>
              </a:defRPr>
            </a:lvl5pPr>
            <a:lvl6pPr marL="2598738"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55938"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13138"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70338"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D583F7-70E7-40A8-979D-ECBAD753AD85}" type="slidenum">
              <a:rPr lang="en-US" altLang="en-US" smtClean="0">
                <a:solidFill>
                  <a:srgbClr val="000000"/>
                </a:solidFill>
                <a:latin typeface="Arial" panose="020B0604020202020204" pitchFamily="34" charset="0"/>
                <a:ea typeface="ヒラギノ角ゴ Pro W3" charset="-128"/>
              </a:rPr>
              <a:pPr>
                <a:spcBef>
                  <a:spcPct val="0"/>
                </a:spcBef>
              </a:pPr>
              <a:t>4</a:t>
            </a:fld>
            <a:endParaRPr lang="en-US" altLang="en-US">
              <a:solidFill>
                <a:srgbClr val="000000"/>
              </a:solidFill>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museo-slab"/>
              </a:rPr>
              <a:t>individuals who are experiencing workplace burnout frequently experience the following:</a:t>
            </a:r>
          </a:p>
          <a:p>
            <a:pPr algn="l" fontAlgn="base">
              <a:buFont typeface="Arial" panose="020B0604020202020204" pitchFamily="34" charset="0"/>
              <a:buChar char="•"/>
            </a:pPr>
            <a:r>
              <a:rPr lang="en-US" b="0" i="0" dirty="0">
                <a:solidFill>
                  <a:srgbClr val="000000"/>
                </a:solidFill>
                <a:effectLst/>
                <a:latin typeface="inherit"/>
              </a:rPr>
              <a:t>Every day seems to be a ”bad” day</a:t>
            </a:r>
          </a:p>
          <a:p>
            <a:pPr algn="l" fontAlgn="base">
              <a:buFont typeface="Arial" panose="020B0604020202020204" pitchFamily="34" charset="0"/>
              <a:buChar char="•"/>
            </a:pPr>
            <a:r>
              <a:rPr lang="en-US" b="0" i="0" dirty="0">
                <a:solidFill>
                  <a:srgbClr val="000000"/>
                </a:solidFill>
                <a:effectLst/>
                <a:latin typeface="inherit"/>
              </a:rPr>
              <a:t>Reduced empathy towards those you serve</a:t>
            </a:r>
          </a:p>
          <a:p>
            <a:pPr algn="l" fontAlgn="base">
              <a:buFont typeface="Arial" panose="020B0604020202020204" pitchFamily="34" charset="0"/>
              <a:buChar char="•"/>
            </a:pPr>
            <a:r>
              <a:rPr lang="en-US" b="0" i="0" dirty="0">
                <a:solidFill>
                  <a:srgbClr val="000000"/>
                </a:solidFill>
                <a:effectLst/>
                <a:latin typeface="inherit"/>
              </a:rPr>
              <a:t>General apathy towards work or home life</a:t>
            </a:r>
          </a:p>
          <a:p>
            <a:pPr algn="l" fontAlgn="base">
              <a:buFont typeface="Arial" panose="020B0604020202020204" pitchFamily="34" charset="0"/>
              <a:buChar char="•"/>
            </a:pPr>
            <a:r>
              <a:rPr lang="en-US" b="0" i="0" dirty="0">
                <a:solidFill>
                  <a:srgbClr val="000000"/>
                </a:solidFill>
                <a:effectLst/>
                <a:latin typeface="inherit"/>
              </a:rPr>
              <a:t>Exhaustion all the time</a:t>
            </a:r>
          </a:p>
          <a:p>
            <a:pPr algn="l" fontAlgn="base">
              <a:buFont typeface="Arial" panose="020B0604020202020204" pitchFamily="34" charset="0"/>
              <a:buChar char="•"/>
            </a:pPr>
            <a:r>
              <a:rPr lang="en-US" b="0" i="0" dirty="0">
                <a:solidFill>
                  <a:srgbClr val="000000"/>
                </a:solidFill>
                <a:effectLst/>
                <a:latin typeface="inherit"/>
              </a:rPr>
              <a:t>The majority of the day is spent on tasks that are either mind-numbingly boring or, in contrast, overwhelming</a:t>
            </a:r>
          </a:p>
          <a:p>
            <a:pPr algn="l" fontAlgn="base">
              <a:buFont typeface="Arial" panose="020B0604020202020204" pitchFamily="34" charset="0"/>
              <a:buChar char="•"/>
            </a:pPr>
            <a:r>
              <a:rPr lang="en-US" b="0" i="0" dirty="0">
                <a:solidFill>
                  <a:srgbClr val="000000"/>
                </a:solidFill>
                <a:effectLst/>
                <a:latin typeface="inherit"/>
              </a:rPr>
              <a:t>Nothing makes a difference</a:t>
            </a:r>
          </a:p>
          <a:p>
            <a:pPr algn="l" fontAlgn="base"/>
            <a:r>
              <a:rPr lang="en-US" b="0" i="0" dirty="0">
                <a:solidFill>
                  <a:srgbClr val="000000"/>
                </a:solidFill>
                <a:effectLst/>
                <a:latin typeface="museo-slab"/>
              </a:rPr>
              <a:t> </a:t>
            </a:r>
          </a:p>
          <a:p>
            <a:pPr algn="l" fontAlgn="base"/>
            <a:r>
              <a:rPr lang="en-US" b="0" i="0" dirty="0">
                <a:solidFill>
                  <a:srgbClr val="000000"/>
                </a:solidFill>
                <a:effectLst/>
                <a:latin typeface="museo-slab"/>
              </a:rPr>
              <a:t> </a:t>
            </a:r>
          </a:p>
          <a:p>
            <a:pPr algn="l" fontAlgn="base"/>
            <a:r>
              <a:rPr lang="en-US" b="0" i="0" dirty="0">
                <a:solidFill>
                  <a:srgbClr val="000000"/>
                </a:solidFill>
                <a:effectLst/>
                <a:latin typeface="museo-slab"/>
              </a:rPr>
              <a:t>The problem with the burnout curve is that it is extremely hard to climb back up, once you have slipped down.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D242736-57CA-4AAC-9B60-678A2561043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4314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this question is yes.  In all human service work, the core ethic is to do no harm.  If we are cynical, unfocused, </a:t>
            </a:r>
            <a:r>
              <a:rPr lang="en-US" dirty="0" err="1"/>
              <a:t>etc</a:t>
            </a:r>
            <a:r>
              <a:rPr lang="en-US" dirty="0"/>
              <a:t>, we are not able to provide our best selves and quality service to our clients and in doing so may cause harm.  So it is our responsibility to check in with ourselves and our co-workers regarding where they are on that burnout curve and to hold each other accountable as well.</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D242736-57CA-4AAC-9B60-678A2561043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223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8F499A2-3600-4AB6-8B92-A6D57A4A0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4DD7E45-E249-4385-AAEB-9A803B5BCF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6628" name="Slide Number Placeholder 3">
            <a:extLst>
              <a:ext uri="{FF2B5EF4-FFF2-40B4-BE49-F238E27FC236}">
                <a16:creationId xmlns:a16="http://schemas.microsoft.com/office/drawing/2014/main" id="{CD3DCBCE-44CE-4930-8BA1-1FE6FCBD1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1525" indent="-295275">
              <a:defRPr>
                <a:solidFill>
                  <a:schemeClr val="tx1"/>
                </a:solidFill>
                <a:latin typeface="Calibri" panose="020F0502020204030204" pitchFamily="34" charset="0"/>
                <a:cs typeface="Arial" panose="020B0604020202020204" pitchFamily="34" charset="0"/>
              </a:defRPr>
            </a:lvl2pPr>
            <a:lvl3pPr marL="1189038" indent="-236538">
              <a:defRPr>
                <a:solidFill>
                  <a:schemeClr val="tx1"/>
                </a:solidFill>
                <a:latin typeface="Calibri" panose="020F0502020204030204" pitchFamily="34" charset="0"/>
                <a:cs typeface="Arial" panose="020B0604020202020204" pitchFamily="34" charset="0"/>
              </a:defRPr>
            </a:lvl3pPr>
            <a:lvl4pPr marL="1665288" indent="-236538">
              <a:defRPr>
                <a:solidFill>
                  <a:schemeClr val="tx1"/>
                </a:solidFill>
                <a:latin typeface="Calibri" panose="020F0502020204030204" pitchFamily="34" charset="0"/>
                <a:cs typeface="Arial" panose="020B0604020202020204" pitchFamily="34" charset="0"/>
              </a:defRPr>
            </a:lvl4pPr>
            <a:lvl5pPr marL="2141538" indent="-236538">
              <a:defRPr>
                <a:solidFill>
                  <a:schemeClr val="tx1"/>
                </a:solidFill>
                <a:latin typeface="Calibri" panose="020F0502020204030204" pitchFamily="34" charset="0"/>
                <a:cs typeface="Arial" panose="020B0604020202020204" pitchFamily="34" charset="0"/>
              </a:defRPr>
            </a:lvl5pPr>
            <a:lvl6pPr marL="2598738" indent="-23653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55938" indent="-23653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3138" indent="-23653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70338" indent="-23653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71323C-5AF9-4F41-9A33-C3FE2E73F5EC}" type="slidenum">
              <a:rPr lang="en-US" altLang="en-US" smtClean="0"/>
              <a:pPr/>
              <a:t>7</a:t>
            </a:fld>
            <a:endParaRPr lang="en-US" altLang="en-US"/>
          </a:p>
        </p:txBody>
      </p:sp>
    </p:spTree>
    <p:extLst>
      <p:ext uri="{BB962C8B-B14F-4D97-AF65-F5344CB8AC3E}">
        <p14:creationId xmlns:p14="http://schemas.microsoft.com/office/powerpoint/2010/main" val="350369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Compassion satisfaction, which is what we want staff to experience, refers to the positive feelings derived from competent performance as a professional.  It is characterized by positive relationships with colleagues and the conviction that ones work makes a meaningful contribution to patients and society.</a:t>
            </a:r>
          </a:p>
          <a:p>
            <a:endParaRPr lang="en-US" dirty="0"/>
          </a:p>
        </p:txBody>
      </p:sp>
      <p:sp>
        <p:nvSpPr>
          <p:cNvPr id="4" name="Slide Number Placeholder 3"/>
          <p:cNvSpPr>
            <a:spLocks noGrp="1"/>
          </p:cNvSpPr>
          <p:nvPr>
            <p:ph type="sldNum" sz="quarter" idx="5"/>
          </p:nvPr>
        </p:nvSpPr>
        <p:spPr/>
        <p:txBody>
          <a:bodyPr/>
          <a:lstStyle/>
          <a:p>
            <a:pPr>
              <a:defRPr/>
            </a:pPr>
            <a:fld id="{BC9E5159-02EE-48D7-8997-2A25E600CB71}" type="slidenum">
              <a:rPr lang="en-US" altLang="en-US" smtClean="0"/>
              <a:pPr>
                <a:defRPr/>
              </a:pPr>
              <a:t>8</a:t>
            </a:fld>
            <a:endParaRPr lang="en-US" altLang="en-US"/>
          </a:p>
        </p:txBody>
      </p:sp>
    </p:spTree>
    <p:extLst>
      <p:ext uri="{BB962C8B-B14F-4D97-AF65-F5344CB8AC3E}">
        <p14:creationId xmlns:p14="http://schemas.microsoft.com/office/powerpoint/2010/main" val="105727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1:notes"/>
          <p:cNvSpPr txBox="1">
            <a:spLocks noGrp="1"/>
          </p:cNvSpPr>
          <p:nvPr>
            <p:ph type="body" idx="1"/>
          </p:nvPr>
        </p:nvSpPr>
        <p:spPr>
          <a:xfrm>
            <a:off x="673047" y="15198069"/>
            <a:ext cx="5384377" cy="12434783"/>
          </a:xfrm>
          <a:prstGeom prst="rect">
            <a:avLst/>
          </a:prstGeom>
          <a:noFill/>
          <a:ln>
            <a:noFill/>
          </a:ln>
        </p:spPr>
        <p:txBody>
          <a:bodyPr spcFirstLastPara="1" wrap="square" lIns="151671" tIns="151671" rIns="151671" bIns="151671" anchor="ctr" anchorCtr="0">
            <a:noAutofit/>
          </a:bodyPr>
          <a:lstStyle/>
          <a:p>
            <a:pPr>
              <a:spcBef>
                <a:spcPts val="0"/>
              </a:spcBef>
              <a:spcAft>
                <a:spcPts val="0"/>
              </a:spcAft>
              <a:buClr>
                <a:schemeClr val="dk1"/>
              </a:buClr>
              <a:buSzPts val="1200"/>
            </a:pPr>
            <a:r>
              <a:rPr lang="en-US" sz="2100" dirty="0">
                <a:solidFill>
                  <a:schemeClr val="dk1"/>
                </a:solidFill>
                <a:latin typeface="Calibri"/>
                <a:ea typeface="Calibri"/>
                <a:cs typeface="Calibri"/>
                <a:sym typeface="Calibri"/>
              </a:rPr>
              <a:t>There are 4 steps in the process of building compassion resilience listed on this slide.</a:t>
            </a:r>
            <a:endParaRPr sz="2100" dirty="0">
              <a:solidFill>
                <a:schemeClr val="dk1"/>
              </a:solidFill>
              <a:latin typeface="Calibri"/>
              <a:ea typeface="Calibri"/>
              <a:cs typeface="Calibri"/>
              <a:sym typeface="Calibri"/>
            </a:endParaRPr>
          </a:p>
          <a:p>
            <a:pPr marL="766445" indent="-525780">
              <a:spcBef>
                <a:spcPts val="0"/>
              </a:spcBef>
              <a:spcAft>
                <a:spcPts val="0"/>
              </a:spcAft>
              <a:buClr>
                <a:schemeClr val="dk1"/>
              </a:buClr>
              <a:buSzPts val="1200"/>
              <a:buFont typeface="Calibri"/>
              <a:buAutoNum type="arabicPeriod"/>
            </a:pPr>
            <a:r>
              <a:rPr lang="en-US" sz="2100" dirty="0">
                <a:solidFill>
                  <a:schemeClr val="dk1"/>
                </a:solidFill>
                <a:latin typeface="Calibri"/>
                <a:ea typeface="Calibri"/>
                <a:cs typeface="Calibri"/>
                <a:sym typeface="Calibri"/>
              </a:rPr>
              <a:t> Know and understand their own expectations as well as those of colleagues and the broader system.</a:t>
            </a:r>
            <a:endParaRPr sz="2100" dirty="0">
              <a:solidFill>
                <a:schemeClr val="dk1"/>
              </a:solidFill>
              <a:latin typeface="Calibri"/>
              <a:ea typeface="Calibri"/>
              <a:cs typeface="Calibri"/>
            </a:endParaRPr>
          </a:p>
          <a:p>
            <a:pPr marL="766445" indent="-525780">
              <a:spcBef>
                <a:spcPts val="0"/>
              </a:spcBef>
              <a:spcAft>
                <a:spcPts val="0"/>
              </a:spcAft>
              <a:buClr>
                <a:schemeClr val="dk1"/>
              </a:buClr>
              <a:buSzPts val="1200"/>
              <a:buFont typeface="Calibri"/>
              <a:buAutoNum type="arabicPeriod"/>
            </a:pPr>
            <a:r>
              <a:rPr lang="en-US" sz="2100" dirty="0">
                <a:solidFill>
                  <a:schemeClr val="dk1"/>
                </a:solidFill>
                <a:latin typeface="Calibri"/>
                <a:ea typeface="Calibri"/>
                <a:cs typeface="Calibri"/>
                <a:sym typeface="Calibri"/>
              </a:rPr>
              <a:t>Set and maintain healthy personal  and system-wide boundaries.</a:t>
            </a:r>
            <a:endParaRPr sz="2100" dirty="0">
              <a:solidFill>
                <a:schemeClr val="dk1"/>
              </a:solidFill>
              <a:latin typeface="Calibri"/>
              <a:ea typeface="Calibri"/>
              <a:cs typeface="Calibri"/>
            </a:endParaRPr>
          </a:p>
          <a:p>
            <a:pPr marL="766445" indent="-525780">
              <a:spcBef>
                <a:spcPts val="0"/>
              </a:spcBef>
              <a:spcAft>
                <a:spcPts val="0"/>
              </a:spcAft>
              <a:buClr>
                <a:schemeClr val="dk1"/>
              </a:buClr>
              <a:buSzPts val="1200"/>
              <a:buFont typeface="Calibri"/>
              <a:buAutoNum type="arabicPeriod"/>
            </a:pPr>
            <a:r>
              <a:rPr lang="en-US" sz="2100" dirty="0">
                <a:solidFill>
                  <a:schemeClr val="dk1"/>
                </a:solidFill>
                <a:latin typeface="Calibri"/>
                <a:ea typeface="Calibri"/>
                <a:cs typeface="Calibri"/>
                <a:sym typeface="Calibri"/>
              </a:rPr>
              <a:t>Create a culture of compassionate resilience that is embedded in all aspects of their work.  </a:t>
            </a:r>
            <a:endParaRPr sz="2100" dirty="0">
              <a:solidFill>
                <a:schemeClr val="dk1"/>
              </a:solidFill>
              <a:latin typeface="Calibri"/>
              <a:ea typeface="Calibri"/>
              <a:cs typeface="Calibri"/>
            </a:endParaRPr>
          </a:p>
          <a:p>
            <a:pPr marL="766445" indent="-525780">
              <a:spcBef>
                <a:spcPts val="0"/>
              </a:spcBef>
              <a:spcAft>
                <a:spcPts val="0"/>
              </a:spcAft>
              <a:buClr>
                <a:schemeClr val="dk1"/>
              </a:buClr>
              <a:buSzPts val="1200"/>
              <a:buFont typeface="Calibri"/>
              <a:buAutoNum type="arabicPeriod"/>
            </a:pPr>
            <a:r>
              <a:rPr lang="en-US" sz="2100" dirty="0">
                <a:solidFill>
                  <a:schemeClr val="dk1"/>
                </a:solidFill>
                <a:latin typeface="Calibri"/>
                <a:ea typeface="Calibri"/>
                <a:cs typeface="Calibri"/>
                <a:sym typeface="Calibri"/>
              </a:rPr>
              <a:t>Practice self-care to prevent and minimize compassion fatigue within themselves.  </a:t>
            </a:r>
            <a:endParaRPr sz="2100" dirty="0">
              <a:solidFill>
                <a:schemeClr val="dk1"/>
              </a:solidFill>
              <a:latin typeface="Calibri"/>
              <a:ea typeface="Calibri"/>
              <a:cs typeface="Calibri"/>
            </a:endParaRPr>
          </a:p>
          <a:p>
            <a:pPr>
              <a:spcBef>
                <a:spcPts val="0"/>
              </a:spcBef>
              <a:spcAft>
                <a:spcPts val="0"/>
              </a:spcAft>
              <a:buClr>
                <a:schemeClr val="dk1"/>
              </a:buClr>
              <a:buSzPts val="1200"/>
            </a:pPr>
            <a:endParaRPr sz="2100" dirty="0">
              <a:solidFill>
                <a:schemeClr val="dk1"/>
              </a:solidFill>
              <a:latin typeface="Calibri"/>
              <a:ea typeface="Calibri"/>
              <a:cs typeface="Calibri"/>
              <a:sym typeface="Calibri"/>
            </a:endParaRPr>
          </a:p>
          <a:p>
            <a:pPr>
              <a:spcBef>
                <a:spcPts val="0"/>
              </a:spcBef>
              <a:spcAft>
                <a:spcPts val="0"/>
              </a:spcAft>
              <a:buClr>
                <a:schemeClr val="dk1"/>
              </a:buClr>
              <a:buSzPts val="1100"/>
            </a:pPr>
            <a:r>
              <a:rPr lang="en-US" sz="2100" dirty="0">
                <a:solidFill>
                  <a:schemeClr val="dk1"/>
                </a:solidFill>
                <a:latin typeface="Calibri"/>
                <a:ea typeface="Calibri"/>
                <a:cs typeface="Calibri"/>
                <a:sym typeface="Calibri"/>
              </a:rPr>
              <a:t>Each of these steps is described fully in the Compassion Resilience Toolkit where you will also find activities to dig deeper into each area.    </a:t>
            </a:r>
            <a:endParaRPr sz="2100" dirty="0">
              <a:solidFill>
                <a:schemeClr val="dk1"/>
              </a:solidFill>
              <a:latin typeface="Calibri"/>
              <a:ea typeface="Calibri"/>
              <a:cs typeface="Calibri"/>
              <a:sym typeface="Calibri"/>
            </a:endParaRPr>
          </a:p>
          <a:p>
            <a:pPr>
              <a:spcBef>
                <a:spcPts val="0"/>
              </a:spcBef>
              <a:spcAft>
                <a:spcPts val="0"/>
              </a:spcAft>
              <a:buClr>
                <a:schemeClr val="dk1"/>
              </a:buClr>
              <a:buSzPts val="1300"/>
            </a:pPr>
            <a:endParaRPr sz="2100" dirty="0">
              <a:solidFill>
                <a:schemeClr val="dk1"/>
              </a:solidFill>
              <a:latin typeface="Calibri"/>
              <a:ea typeface="Calibri"/>
              <a:cs typeface="Calibri"/>
              <a:sym typeface="Calibri"/>
            </a:endParaRPr>
          </a:p>
        </p:txBody>
      </p:sp>
      <p:sp>
        <p:nvSpPr>
          <p:cNvPr id="694" name="Google Shape;694;p51:notes"/>
          <p:cNvSpPr>
            <a:spLocks noGrp="1" noRot="1" noChangeAspect="1"/>
          </p:cNvSpPr>
          <p:nvPr>
            <p:ph type="sldImg" idx="2"/>
          </p:nvPr>
        </p:nvSpPr>
        <p:spPr>
          <a:xfrm>
            <a:off x="-6105525" y="3948113"/>
            <a:ext cx="18940463" cy="10655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610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53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F8E311C-CBE5-49CA-B76E-A99796170DF0}"/>
              </a:ext>
            </a:extLst>
          </p:cNvPr>
          <p:cNvSpPr txBox="1">
            <a:spLocks/>
          </p:cNvSpPr>
          <p:nvPr userDrawn="1"/>
        </p:nvSpPr>
        <p:spPr>
          <a:xfrm>
            <a:off x="753533" y="2452689"/>
            <a:ext cx="10524067" cy="2816225"/>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en-US" sz="2000"/>
          </a:p>
        </p:txBody>
      </p:sp>
      <p:sp>
        <p:nvSpPr>
          <p:cNvPr id="3" name="Subtitle 2"/>
          <p:cNvSpPr>
            <a:spLocks noGrp="1"/>
          </p:cNvSpPr>
          <p:nvPr>
            <p:ph type="subTitle" idx="1"/>
          </p:nvPr>
        </p:nvSpPr>
        <p:spPr>
          <a:xfrm>
            <a:off x="753533" y="1361408"/>
            <a:ext cx="10524067" cy="664212"/>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10"/>
          <p:cNvSpPr>
            <a:spLocks noGrp="1"/>
          </p:cNvSpPr>
          <p:nvPr>
            <p:ph type="body" sz="quarter" idx="13"/>
          </p:nvPr>
        </p:nvSpPr>
        <p:spPr>
          <a:xfrm>
            <a:off x="753533" y="2327656"/>
            <a:ext cx="10524067" cy="3527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609600" y="192332"/>
            <a:ext cx="10972800" cy="690416"/>
          </a:xfrm>
          <a:prstGeom prst="rect">
            <a:avLst/>
          </a:prstGeom>
        </p:spPr>
        <p:txBody>
          <a:bodyPr rtlCol="0">
            <a:noAutofit/>
          </a:bodyPr>
          <a:lstStyle/>
          <a:p>
            <a:r>
              <a:rPr lang="en-US"/>
              <a:t>Slide Title</a:t>
            </a:r>
          </a:p>
        </p:txBody>
      </p:sp>
    </p:spTree>
    <p:extLst>
      <p:ext uri="{BB962C8B-B14F-4D97-AF65-F5344CB8AC3E}">
        <p14:creationId xmlns:p14="http://schemas.microsoft.com/office/powerpoint/2010/main" val="35759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0" y="1"/>
            <a:ext cx="12192000" cy="1228876"/>
          </a:xfrm>
          <a:prstGeom prst="rect">
            <a:avLst/>
          </a:prstGeom>
          <a:noFill/>
          <a:ln>
            <a:noFill/>
          </a:ln>
        </p:spPr>
        <p:txBody>
          <a:bodyPr spcFirstLastPara="1" wrap="square" lIns="91425" tIns="91425" rIns="91425" bIns="91425" anchor="ctr" anchorCtr="0"/>
          <a:lstStyle>
            <a:lvl1pPr marL="342900" marR="0" lvl="0" indent="-171450" algn="ctr" rtl="0">
              <a:lnSpc>
                <a:spcPct val="100000"/>
              </a:lnSpc>
              <a:spcBef>
                <a:spcPts val="0"/>
              </a:spcBef>
              <a:spcAft>
                <a:spcPts val="0"/>
              </a:spcAft>
              <a:buClr>
                <a:schemeClr val="lt1"/>
              </a:buClr>
              <a:buSzPts val="3600"/>
              <a:buFont typeface="Arial"/>
              <a:buNone/>
              <a:defRPr sz="2700" b="1" i="0" u="none" strike="noStrike" cap="none">
                <a:solidFill>
                  <a:schemeClr val="lt1"/>
                </a:solidFill>
                <a:latin typeface="Lato Black"/>
                <a:ea typeface="Lato Black"/>
                <a:cs typeface="Lato Black"/>
                <a:sym typeface="Lato Black"/>
              </a:defRPr>
            </a:lvl1pPr>
            <a:lvl2pPr marL="685800" marR="0" lvl="1" indent="-171450" algn="l" rtl="0">
              <a:lnSpc>
                <a:spcPct val="150000"/>
              </a:lnSpc>
              <a:spcBef>
                <a:spcPts val="2250"/>
              </a:spcBef>
              <a:spcAft>
                <a:spcPts val="0"/>
              </a:spcAft>
              <a:buClr>
                <a:schemeClr val="dk1"/>
              </a:buClr>
              <a:buSzPts val="2400"/>
              <a:buFont typeface="Lato"/>
              <a:buNone/>
              <a:defRPr sz="1800" b="0" i="0" u="none" strike="noStrike" cap="none">
                <a:solidFill>
                  <a:schemeClr val="dk1"/>
                </a:solidFill>
                <a:latin typeface="Lato"/>
                <a:ea typeface="Lato"/>
                <a:cs typeface="Lato"/>
                <a:sym typeface="Lato"/>
              </a:defRPr>
            </a:lvl2pPr>
            <a:lvl3pPr marL="1028700" marR="0" lvl="2" indent="-242888" algn="l" rtl="0">
              <a:lnSpc>
                <a:spcPct val="90000"/>
              </a:lnSpc>
              <a:spcBef>
                <a:spcPts val="281"/>
              </a:spcBef>
              <a:spcAft>
                <a:spcPts val="0"/>
              </a:spcAft>
              <a:buClr>
                <a:schemeClr val="dk1"/>
              </a:buClr>
              <a:buSzPts val="1500"/>
              <a:buFont typeface="Arial"/>
              <a:buChar char="•"/>
              <a:defRPr sz="1125" b="0" i="0" u="none" strike="noStrike" cap="none">
                <a:solidFill>
                  <a:schemeClr val="dk1"/>
                </a:solidFill>
                <a:latin typeface="Calibri"/>
                <a:ea typeface="Calibri"/>
                <a:cs typeface="Calibri"/>
                <a:sym typeface="Calibri"/>
              </a:defRPr>
            </a:lvl3pPr>
            <a:lvl4pPr marL="1371600" marR="0" lvl="3"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4pPr>
            <a:lvl5pPr marL="1714500" marR="0" lvl="4"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5pPr>
            <a:lvl6pPr marL="2057400" marR="0" lvl="5"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6pPr>
            <a:lvl7pPr marL="2400300" marR="0" lvl="6"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7pPr>
            <a:lvl8pPr marL="2743200" marR="0" lvl="7"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8pPr>
            <a:lvl9pPr marL="3086100" marR="0" lvl="8"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52" name="Google Shape;52;p11"/>
          <p:cNvSpPr txBox="1">
            <a:spLocks noGrp="1"/>
          </p:cNvSpPr>
          <p:nvPr>
            <p:ph type="body" idx="2"/>
          </p:nvPr>
        </p:nvSpPr>
        <p:spPr>
          <a:xfrm>
            <a:off x="1257099" y="1703011"/>
            <a:ext cx="5324612" cy="3106028"/>
          </a:xfrm>
          <a:prstGeom prst="rect">
            <a:avLst/>
          </a:prstGeom>
          <a:noFill/>
          <a:ln>
            <a:noFill/>
          </a:ln>
        </p:spPr>
        <p:txBody>
          <a:bodyPr spcFirstLastPara="1" wrap="square" lIns="91425" tIns="91425" rIns="91425" bIns="91425" anchor="t" anchorCtr="0"/>
          <a:lstStyle>
            <a:lvl1pPr marL="342900" marR="0" lvl="0" indent="-285750" algn="l" rtl="0">
              <a:lnSpc>
                <a:spcPct val="150000"/>
              </a:lnSpc>
              <a:spcBef>
                <a:spcPts val="0"/>
              </a:spcBef>
              <a:spcAft>
                <a:spcPts val="0"/>
              </a:spcAft>
              <a:buClr>
                <a:schemeClr val="dk1"/>
              </a:buClr>
              <a:buSzPts val="2400"/>
              <a:buFont typeface="Arial"/>
              <a:buChar char="•"/>
              <a:defRPr sz="1800" b="1" i="0" u="none" strike="noStrike" cap="none">
                <a:solidFill>
                  <a:schemeClr val="dk1"/>
                </a:solidFill>
                <a:latin typeface="Lato"/>
                <a:ea typeface="Lato"/>
                <a:cs typeface="Lato"/>
                <a:sym typeface="Lato"/>
              </a:defRPr>
            </a:lvl1pPr>
            <a:lvl2pPr marL="685800" marR="0" lvl="1" indent="-171450" algn="l" rtl="0">
              <a:lnSpc>
                <a:spcPct val="150000"/>
              </a:lnSpc>
              <a:spcBef>
                <a:spcPts val="329"/>
              </a:spcBef>
              <a:spcAft>
                <a:spcPts val="0"/>
              </a:spcAft>
              <a:buClr>
                <a:schemeClr val="dk1"/>
              </a:buClr>
              <a:buSzPts val="2400"/>
              <a:buFont typeface="Lato"/>
              <a:buNone/>
              <a:defRPr sz="1800" b="0" i="0" u="none" strike="noStrike" cap="none">
                <a:solidFill>
                  <a:schemeClr val="dk1"/>
                </a:solidFill>
                <a:latin typeface="Lato"/>
                <a:ea typeface="Lato"/>
                <a:cs typeface="Lato"/>
                <a:sym typeface="Lato"/>
              </a:defRPr>
            </a:lvl2pPr>
            <a:lvl3pPr marL="1028700" marR="0" lvl="2" indent="-171450" algn="l" rtl="0">
              <a:lnSpc>
                <a:spcPct val="150000"/>
              </a:lnSpc>
              <a:spcBef>
                <a:spcPts val="281"/>
              </a:spcBef>
              <a:spcAft>
                <a:spcPts val="0"/>
              </a:spcAft>
              <a:buClr>
                <a:schemeClr val="dk1"/>
              </a:buClr>
              <a:buSzPts val="1500"/>
              <a:buFont typeface="Arial"/>
              <a:buNone/>
              <a:defRPr sz="1125" b="0" i="0" u="none" strike="noStrike" cap="none">
                <a:solidFill>
                  <a:schemeClr val="dk1"/>
                </a:solidFill>
                <a:latin typeface="Calibri"/>
                <a:ea typeface="Calibri"/>
                <a:cs typeface="Calibri"/>
                <a:sym typeface="Calibri"/>
              </a:defRPr>
            </a:lvl3pPr>
            <a:lvl4pPr marL="1371600" marR="0" lvl="3" indent="-171450" algn="l" rtl="0">
              <a:lnSpc>
                <a:spcPct val="150000"/>
              </a:lnSpc>
              <a:spcBef>
                <a:spcPts val="281"/>
              </a:spcBef>
              <a:spcAft>
                <a:spcPts val="0"/>
              </a:spcAft>
              <a:buClr>
                <a:schemeClr val="dk1"/>
              </a:buClr>
              <a:buSzPts val="1350"/>
              <a:buFont typeface="Arial"/>
              <a:buNone/>
              <a:defRPr sz="1013" b="0" i="0" u="none" strike="noStrike" cap="none">
                <a:solidFill>
                  <a:schemeClr val="dk1"/>
                </a:solidFill>
                <a:latin typeface="Calibri"/>
                <a:ea typeface="Calibri"/>
                <a:cs typeface="Calibri"/>
                <a:sym typeface="Calibri"/>
              </a:defRPr>
            </a:lvl4pPr>
            <a:lvl5pPr marL="1714500" marR="0" lvl="4" indent="-171450" algn="l" rtl="0">
              <a:lnSpc>
                <a:spcPct val="150000"/>
              </a:lnSpc>
              <a:spcBef>
                <a:spcPts val="281"/>
              </a:spcBef>
              <a:spcAft>
                <a:spcPts val="0"/>
              </a:spcAft>
              <a:buClr>
                <a:schemeClr val="dk1"/>
              </a:buClr>
              <a:buSzPts val="1350"/>
              <a:buFont typeface="Arial"/>
              <a:buNone/>
              <a:defRPr sz="1013" b="0" i="0" u="none" strike="noStrike" cap="none">
                <a:solidFill>
                  <a:schemeClr val="dk1"/>
                </a:solidFill>
                <a:latin typeface="Calibri"/>
                <a:ea typeface="Calibri"/>
                <a:cs typeface="Calibri"/>
                <a:sym typeface="Calibri"/>
              </a:defRPr>
            </a:lvl5pPr>
            <a:lvl6pPr marL="2057400" marR="0" lvl="5"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6pPr>
            <a:lvl7pPr marL="2400300" marR="0" lvl="6"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7pPr>
            <a:lvl8pPr marL="2743200" marR="0" lvl="7"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8pPr>
            <a:lvl9pPr marL="3086100" marR="0" lvl="8" indent="-23574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53" name="Google Shape;53;p11"/>
          <p:cNvSpPr>
            <a:spLocks noGrp="1"/>
          </p:cNvSpPr>
          <p:nvPr>
            <p:ph type="pic" idx="3"/>
          </p:nvPr>
        </p:nvSpPr>
        <p:spPr>
          <a:xfrm>
            <a:off x="7016573" y="1722364"/>
            <a:ext cx="4560595" cy="412080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2400"/>
              <a:buFont typeface="Arial"/>
              <a:buNone/>
              <a:defRPr sz="1800" b="1" i="0" u="none" strike="noStrike" cap="none">
                <a:solidFill>
                  <a:schemeClr val="lt2"/>
                </a:solidFill>
                <a:latin typeface="Lato"/>
                <a:ea typeface="Lato"/>
                <a:cs typeface="Lato"/>
                <a:sym typeface="Lato"/>
              </a:defRPr>
            </a:lvl1pPr>
            <a:lvl2pPr marR="0" lvl="1" algn="l" rtl="0">
              <a:lnSpc>
                <a:spcPct val="150000"/>
              </a:lnSpc>
              <a:spcBef>
                <a:spcPts val="2250"/>
              </a:spcBef>
              <a:spcAft>
                <a:spcPts val="0"/>
              </a:spcAft>
              <a:buClr>
                <a:schemeClr val="dk1"/>
              </a:buClr>
              <a:buSzPts val="2400"/>
              <a:buFont typeface="Lato"/>
              <a:buNone/>
              <a:defRPr sz="1800" b="0" i="0" u="none" strike="noStrike" cap="none">
                <a:solidFill>
                  <a:schemeClr val="dk1"/>
                </a:solidFill>
                <a:latin typeface="Lato"/>
                <a:ea typeface="Lato"/>
                <a:cs typeface="Lato"/>
                <a:sym typeface="Lato"/>
              </a:defRPr>
            </a:lvl2pPr>
            <a:lvl3pPr marR="0" lvl="2" algn="l" rtl="0">
              <a:lnSpc>
                <a:spcPct val="90000"/>
              </a:lnSpc>
              <a:spcBef>
                <a:spcPts val="281"/>
              </a:spcBef>
              <a:spcAft>
                <a:spcPts val="0"/>
              </a:spcAft>
              <a:buClr>
                <a:schemeClr val="dk1"/>
              </a:buClr>
              <a:buSzPts val="1500"/>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9593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27A8-5CE6-4AE2-98AF-289D46452E2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BE05C14-429A-4E6B-824E-323E57B5D25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C576FE-F6E4-40F6-B9B9-5C07D04BDE6E}"/>
              </a:ext>
            </a:extLst>
          </p:cNvPr>
          <p:cNvSpPr>
            <a:spLocks noGrp="1"/>
          </p:cNvSpPr>
          <p:nvPr>
            <p:ph type="dt" sz="half" idx="10"/>
          </p:nvPr>
        </p:nvSpPr>
        <p:spPr/>
        <p:txBody>
          <a:bodyPr/>
          <a:lstStyle/>
          <a:p>
            <a:fld id="{3658F15F-5832-4033-9B5F-786D4BD089D9}" type="datetimeFigureOut">
              <a:rPr lang="en-US" smtClean="0"/>
              <a:t>11/17/2019</a:t>
            </a:fld>
            <a:endParaRPr lang="en-US"/>
          </a:p>
        </p:txBody>
      </p:sp>
      <p:sp>
        <p:nvSpPr>
          <p:cNvPr id="5" name="Footer Placeholder 4">
            <a:extLst>
              <a:ext uri="{FF2B5EF4-FFF2-40B4-BE49-F238E27FC236}">
                <a16:creationId xmlns:a16="http://schemas.microsoft.com/office/drawing/2014/main" id="{192E3E52-3623-4E85-86AB-CD752CB5C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08BD1-5B93-4191-8EE4-92502C3559E2}"/>
              </a:ext>
            </a:extLst>
          </p:cNvPr>
          <p:cNvSpPr>
            <a:spLocks noGrp="1"/>
          </p:cNvSpPr>
          <p:nvPr>
            <p:ph type="sldNum" sz="quarter" idx="12"/>
          </p:nvPr>
        </p:nvSpPr>
        <p:spPr/>
        <p:txBody>
          <a:bodyPr/>
          <a:lstStyle/>
          <a:p>
            <a:fld id="{9B9F8DCB-D638-4510-A97D-222FA436CC6D}" type="slidenum">
              <a:rPr lang="en-US" smtClean="0"/>
              <a:t>‹#›</a:t>
            </a:fld>
            <a:endParaRPr lang="en-US"/>
          </a:p>
        </p:txBody>
      </p:sp>
    </p:spTree>
    <p:extLst>
      <p:ext uri="{BB962C8B-B14F-4D97-AF65-F5344CB8AC3E}">
        <p14:creationId xmlns:p14="http://schemas.microsoft.com/office/powerpoint/2010/main" val="204977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t>Title Text</a:t>
            </a:r>
          </a:p>
        </p:txBody>
      </p:sp>
      <p:sp>
        <p:nvSpPr>
          <p:cNvPr id="19" name="Shape 19"/>
          <p:cNvSpPr>
            <a:spLocks noGrp="1"/>
          </p:cNvSpPr>
          <p:nvPr>
            <p:ph type="body" idx="1"/>
          </p:nvPr>
        </p:nvSpPr>
        <p:spPr>
          <a:xfrm>
            <a:off x="609600" y="1600200"/>
            <a:ext cx="5384800" cy="5257800"/>
          </a:xfrm>
          <a:prstGeom prst="rect">
            <a:avLst/>
          </a:prstGeom>
        </p:spPr>
        <p:txBody>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t>Body Level One</a:t>
            </a:r>
          </a:p>
          <a:p>
            <a:pPr lvl="1"/>
            <a:r>
              <a:t>Body Level Two</a:t>
            </a:r>
          </a:p>
          <a:p>
            <a:pPr lvl="2"/>
            <a:r>
              <a:t>Body Level Three</a:t>
            </a:r>
          </a:p>
          <a:p>
            <a:pPr lvl="3"/>
            <a:r>
              <a:t>Body Level Four</a:t>
            </a:r>
          </a:p>
          <a:p>
            <a:pPr lvl="4"/>
            <a:r>
              <a:t>Body Level Five</a:t>
            </a:r>
          </a:p>
        </p:txBody>
      </p:sp>
      <p:sp>
        <p:nvSpPr>
          <p:cNvPr id="4" name="Shape 20">
            <a:extLst>
              <a:ext uri="{FF2B5EF4-FFF2-40B4-BE49-F238E27FC236}">
                <a16:creationId xmlns:a16="http://schemas.microsoft.com/office/drawing/2014/main" id="{2A04BCE2-426B-4387-824C-6AA8B528EFB0}"/>
              </a:ext>
            </a:extLst>
          </p:cNvPr>
          <p:cNvSpPr>
            <a:spLocks noGrp="1"/>
          </p:cNvSpPr>
          <p:nvPr>
            <p:ph type="sldNum" sz="quarter" idx="10"/>
          </p:nvPr>
        </p:nvSpPr>
        <p:spPr>
          <a:xfrm>
            <a:off x="8737600" y="6407151"/>
            <a:ext cx="2844800" cy="263525"/>
          </a:xfrm>
        </p:spPr>
        <p:txBody>
          <a:bodyPr/>
          <a:lstStyle>
            <a:lvl1pPr>
              <a:defRPr/>
            </a:lvl1pPr>
          </a:lstStyle>
          <a:p>
            <a:pPr>
              <a:defRPr/>
            </a:pPr>
            <a:fld id="{CF8BF627-A9F5-4F5F-96D3-099E23F37929}" type="slidenum">
              <a:rPr lang="en-US" altLang="en-US"/>
              <a:pPr>
                <a:defRPr/>
              </a:pPr>
              <a:t>‹#›</a:t>
            </a:fld>
            <a:endParaRPr lang="en-US" altLang="en-US"/>
          </a:p>
        </p:txBody>
      </p:sp>
    </p:spTree>
    <p:extLst>
      <p:ext uri="{BB962C8B-B14F-4D97-AF65-F5344CB8AC3E}">
        <p14:creationId xmlns:p14="http://schemas.microsoft.com/office/powerpoint/2010/main" val="22115251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286777"/>
            <a:ext cx="10972800" cy="3555883"/>
          </a:xfrm>
        </p:spPr>
        <p:txBody>
          <a:bodyPr/>
          <a:lstStyle>
            <a:lvl1pPr>
              <a:defRPr sz="2600"/>
            </a:lvl1pPr>
            <a:lvl2pPr>
              <a:defRPr sz="2400"/>
            </a:lvl2pPr>
            <a:lvl3pPr>
              <a:defRPr sz="2100"/>
            </a:lvl3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3600" b="1" i="0">
                <a:solidFill>
                  <a:srgbClr val="2584C6"/>
                </a:solidFill>
                <a:latin typeface="+mj-lt"/>
                <a:cs typeface="Open Sans"/>
              </a:defRPr>
            </a:lvl1pPr>
          </a:lstStyle>
          <a:p>
            <a:r>
              <a:rPr lang="en-US"/>
              <a:t>Click to edit Master title style</a:t>
            </a:r>
            <a:endParaRPr lang="en-US" dirty="0"/>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2600" b="0">
                <a:solidFill>
                  <a:srgbClr val="000000"/>
                </a:solidFill>
                <a:latin typeface="+mj-lt"/>
                <a:cs typeface="Open Sans"/>
              </a:defRPr>
            </a:lvl1pPr>
          </a:lstStyle>
          <a:p>
            <a:r>
              <a:rPr lang="en-US"/>
              <a:t>Click to edit Master subtitle style</a:t>
            </a:r>
            <a:endParaRPr lang="en-US" dirty="0"/>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Open Sans"/>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50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6"/>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7"/>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3" r:id="rId13"/>
    <p:sldLayoutId id="2147483966" r:id="rId14"/>
  </p:sldLayoutIdLst>
  <p:txStyles>
    <p:titleStyle>
      <a:lvl1pPr algn="l" defTabSz="457200" rtl="0" eaLnBrk="1" fontAlgn="base" hangingPunct="1">
        <a:spcBef>
          <a:spcPct val="0"/>
        </a:spcBef>
        <a:spcAft>
          <a:spcPct val="0"/>
        </a:spcAft>
        <a:defRPr sz="3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1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passionresiliencetoolkit.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compassionresiliencetoolkit.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passionresiliencetoolkit.org/"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compassionresiliencetoolki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kristiholl.com/how-healthy-are-your-boundar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compassionresiliencetoolkit.or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compassiocnresiliencetoolkit.org/"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compassiocnresiliencetoolkit.org/"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passionresiliencetoolki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compassionresiliencetoolkit.org/"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ompassionresiliencetoolkit.org/"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compassionresiliencetoolkit.org/" TargetMode="External"/><Relationship Id="rId5" Type="http://schemas.openxmlformats.org/officeDocument/2006/relationships/image" Target="../media/image8.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quixey.com/app/2420779927/edition/242077992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4" name="Text Placeholder 3">
            <a:extLst>
              <a:ext uri="{FF2B5EF4-FFF2-40B4-BE49-F238E27FC236}">
                <a16:creationId xmlns:a16="http://schemas.microsoft.com/office/drawing/2014/main" id="{B7E5309B-66C3-4DFC-A8D0-35C47D753319}"/>
              </a:ext>
            </a:extLst>
          </p:cNvPr>
          <p:cNvSpPr>
            <a:spLocks noGrp="1"/>
          </p:cNvSpPr>
          <p:nvPr>
            <p:ph type="body" idx="1"/>
          </p:nvPr>
        </p:nvSpPr>
        <p:spPr>
          <a:xfrm>
            <a:off x="113777" y="1267880"/>
            <a:ext cx="10029963" cy="759095"/>
          </a:xfrm>
        </p:spPr>
        <p:txBody>
          <a:bodyPr>
            <a:noAutofit/>
          </a:bodyPr>
          <a:lstStyle/>
          <a:p>
            <a:pPr algn="l"/>
            <a:r>
              <a:rPr lang="en-US" sz="3600" dirty="0">
                <a:solidFill>
                  <a:srgbClr val="2584C6"/>
                </a:solidFill>
                <a:latin typeface="Calibri" panose="020F0502020204030204" pitchFamily="34" charset="0"/>
                <a:cs typeface="Calibri" panose="020F0502020204030204" pitchFamily="34" charset="0"/>
              </a:rPr>
              <a:t>Building Resilience - Individual and Organizational</a:t>
            </a:r>
          </a:p>
        </p:txBody>
      </p:sp>
      <p:sp>
        <p:nvSpPr>
          <p:cNvPr id="697" name="Google Shape;697;p96"/>
          <p:cNvSpPr txBox="1">
            <a:spLocks noGrp="1"/>
          </p:cNvSpPr>
          <p:nvPr>
            <p:ph type="body" idx="2"/>
          </p:nvPr>
        </p:nvSpPr>
        <p:spPr>
          <a:xfrm>
            <a:off x="2783832" y="2469019"/>
            <a:ext cx="6616575" cy="156937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marL="257175" indent="-142875">
              <a:buNone/>
            </a:pPr>
            <a:endParaRPr/>
          </a:p>
          <a:p>
            <a:pPr marL="257175" indent="-142875">
              <a:spcBef>
                <a:spcPts val="329"/>
              </a:spcBef>
              <a:buNone/>
            </a:pPr>
            <a:endParaRPr/>
          </a:p>
        </p:txBody>
      </p:sp>
      <p:grpSp>
        <p:nvGrpSpPr>
          <p:cNvPr id="699" name="Google Shape;699;p96"/>
          <p:cNvGrpSpPr/>
          <p:nvPr/>
        </p:nvGrpSpPr>
        <p:grpSpPr>
          <a:xfrm>
            <a:off x="714260" y="2060855"/>
            <a:ext cx="10763480" cy="3436562"/>
            <a:chOff x="-38" y="1133097"/>
            <a:chExt cx="8254377" cy="1891794"/>
          </a:xfrm>
          <a:solidFill>
            <a:schemeClr val="tx2">
              <a:lumMod val="60000"/>
              <a:lumOff val="40000"/>
            </a:schemeClr>
          </a:solidFill>
        </p:grpSpPr>
        <p:sp>
          <p:nvSpPr>
            <p:cNvPr id="701" name="Google Shape;701;p96"/>
            <p:cNvSpPr txBox="1"/>
            <p:nvPr/>
          </p:nvSpPr>
          <p:spPr>
            <a:xfrm>
              <a:off x="-38" y="1136658"/>
              <a:ext cx="1866900" cy="731289"/>
            </a:xfrm>
            <a:prstGeom prst="rect">
              <a:avLst/>
            </a:prstGeom>
            <a:solidFill>
              <a:schemeClr val="tx2">
                <a:lumMod val="20000"/>
                <a:lumOff val="80000"/>
              </a:schemeClr>
            </a:solidFill>
            <a:ln>
              <a:noFill/>
            </a:ln>
          </p:spPr>
          <p:txBody>
            <a:bodyPr spcFirstLastPara="1" wrap="square" lIns="112013" tIns="63994" rIns="112013" bIns="63994" anchor="ctr" anchorCtr="0">
              <a:noAutofit/>
            </a:bodyPr>
            <a:lstStyle/>
            <a:p>
              <a:pPr algn="ctr">
                <a:lnSpc>
                  <a:spcPct val="90000"/>
                </a:lnSpc>
                <a:buClr>
                  <a:srgbClr val="000000"/>
                </a:buClr>
                <a:buSzPts val="2100"/>
              </a:pPr>
              <a:r>
                <a:rPr lang="en-US" sz="2800" b="1" dirty="0">
                  <a:solidFill>
                    <a:schemeClr val="bg1"/>
                  </a:solidFill>
                  <a:latin typeface="+mj-lt"/>
                  <a:ea typeface="Calibri"/>
                  <a:cs typeface="Calibri"/>
                  <a:sym typeface="Calibri"/>
                </a:rPr>
                <a:t>Expectations</a:t>
              </a:r>
              <a:endParaRPr sz="2800" b="1" dirty="0">
                <a:solidFill>
                  <a:schemeClr val="bg1"/>
                </a:solidFill>
                <a:latin typeface="+mj-lt"/>
                <a:ea typeface="Calibri"/>
                <a:cs typeface="Calibri"/>
                <a:sym typeface="Calibri"/>
              </a:endParaRPr>
            </a:p>
          </p:txBody>
        </p:sp>
        <p:sp>
          <p:nvSpPr>
            <p:cNvPr id="702" name="Google Shape;702;p96"/>
            <p:cNvSpPr/>
            <p:nvPr/>
          </p:nvSpPr>
          <p:spPr>
            <a:xfrm>
              <a:off x="-38" y="1861158"/>
              <a:ext cx="1866900" cy="1163700"/>
            </a:xfrm>
            <a:prstGeom prst="rect">
              <a:avLst/>
            </a:prstGeom>
            <a:grpFill/>
            <a:ln w="12700" cap="flat" cmpd="sng">
              <a:solidFill>
                <a:schemeClr val="bg2">
                  <a:lumMod val="20000"/>
                  <a:lumOff val="80000"/>
                  <a:alpha val="88627"/>
                </a:scheme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200">
                <a:solidFill>
                  <a:srgbClr val="000000"/>
                </a:solidFill>
                <a:latin typeface="+mj-lt"/>
                <a:ea typeface="Arial"/>
                <a:cs typeface="Arial"/>
                <a:sym typeface="Arial"/>
              </a:endParaRPr>
            </a:p>
          </p:txBody>
        </p:sp>
        <p:sp>
          <p:nvSpPr>
            <p:cNvPr id="703" name="Google Shape;703;p96"/>
            <p:cNvSpPr txBox="1"/>
            <p:nvPr/>
          </p:nvSpPr>
          <p:spPr>
            <a:xfrm>
              <a:off x="7818" y="1857597"/>
              <a:ext cx="1866900" cy="1163700"/>
            </a:xfrm>
            <a:prstGeom prst="rect">
              <a:avLst/>
            </a:prstGeom>
            <a:solidFill>
              <a:schemeClr val="tx2">
                <a:lumMod val="20000"/>
                <a:lumOff val="80000"/>
              </a:schemeClr>
            </a:solidFill>
            <a:ln>
              <a:noFill/>
            </a:ln>
          </p:spPr>
          <p:txBody>
            <a:bodyPr spcFirstLastPara="1" wrap="square" lIns="63994" tIns="63994" rIns="85331" bIns="96000" anchor="t" anchorCtr="0">
              <a:noAutofit/>
            </a:bodyPr>
            <a:lstStyle/>
            <a:p>
              <a:pPr marL="128588" lvl="1" indent="-128588">
                <a:lnSpc>
                  <a:spcPct val="90000"/>
                </a:lnSpc>
                <a:buClr>
                  <a:schemeClr val="bg1"/>
                </a:buClr>
                <a:buSzPts val="1600"/>
                <a:buFont typeface="Lato"/>
                <a:buChar char="•"/>
              </a:pPr>
              <a:r>
                <a:rPr lang="en-US" b="1">
                  <a:solidFill>
                    <a:schemeClr val="bg1"/>
                  </a:solidFill>
                  <a:latin typeface="+mj-lt"/>
                  <a:ea typeface="Calibri"/>
                  <a:cs typeface="Calibri"/>
                  <a:sym typeface="Calibri"/>
                </a:rPr>
                <a:t>Realistic ones for yourself</a:t>
              </a:r>
              <a:endParaRPr b="1">
                <a:solidFill>
                  <a:schemeClr val="bg1"/>
                </a:solidFill>
                <a:latin typeface="+mj-lt"/>
                <a:ea typeface="Calibri"/>
                <a:cs typeface="Calibri"/>
                <a:sym typeface="Calibri"/>
              </a:endParaRPr>
            </a:p>
            <a:p>
              <a:pPr marL="128588" lvl="1" indent="-128588">
                <a:lnSpc>
                  <a:spcPct val="90000"/>
                </a:lnSpc>
                <a:spcBef>
                  <a:spcPts val="180"/>
                </a:spcBef>
                <a:buClr>
                  <a:schemeClr val="bg1"/>
                </a:buClr>
                <a:buSzPts val="1600"/>
                <a:buFont typeface="Lato"/>
                <a:buChar char="•"/>
              </a:pPr>
              <a:r>
                <a:rPr lang="en-US" b="1">
                  <a:solidFill>
                    <a:schemeClr val="bg1"/>
                  </a:solidFill>
                  <a:latin typeface="+mj-lt"/>
                  <a:ea typeface="Calibri"/>
                  <a:cs typeface="Calibri"/>
                  <a:sym typeface="Calibri"/>
                </a:rPr>
                <a:t>Realistic ones for others</a:t>
              </a:r>
              <a:endParaRPr b="1">
                <a:solidFill>
                  <a:schemeClr val="bg1"/>
                </a:solidFill>
                <a:latin typeface="+mj-lt"/>
                <a:ea typeface="Calibri"/>
                <a:cs typeface="Calibri"/>
                <a:sym typeface="Calibri"/>
              </a:endParaRPr>
            </a:p>
          </p:txBody>
        </p:sp>
        <p:sp>
          <p:nvSpPr>
            <p:cNvPr id="705" name="Google Shape;705;p96"/>
            <p:cNvSpPr txBox="1"/>
            <p:nvPr/>
          </p:nvSpPr>
          <p:spPr>
            <a:xfrm>
              <a:off x="2139073" y="1133097"/>
              <a:ext cx="1866900" cy="724500"/>
            </a:xfrm>
            <a:prstGeom prst="rect">
              <a:avLst/>
            </a:prstGeom>
            <a:solidFill>
              <a:schemeClr val="tx2">
                <a:lumMod val="40000"/>
                <a:lumOff val="60000"/>
              </a:schemeClr>
            </a:solidFill>
            <a:ln>
              <a:noFill/>
            </a:ln>
          </p:spPr>
          <p:txBody>
            <a:bodyPr spcFirstLastPara="1" wrap="square" lIns="112013" tIns="63994" rIns="112013" bIns="63994" anchor="ctr" anchorCtr="0">
              <a:noAutofit/>
            </a:bodyPr>
            <a:lstStyle/>
            <a:p>
              <a:pPr algn="ctr">
                <a:lnSpc>
                  <a:spcPct val="90000"/>
                </a:lnSpc>
                <a:buClr>
                  <a:srgbClr val="000000"/>
                </a:buClr>
                <a:buSzPts val="2100"/>
              </a:pPr>
              <a:r>
                <a:rPr lang="en-US" sz="2400" b="1">
                  <a:solidFill>
                    <a:schemeClr val="bg1"/>
                  </a:solidFill>
                  <a:latin typeface="+mj-lt"/>
                  <a:ea typeface="Calibri"/>
                  <a:cs typeface="Calibri"/>
                  <a:sym typeface="Calibri"/>
                </a:rPr>
                <a:t>Boundary Setting</a:t>
              </a:r>
              <a:endParaRPr sz="2400" b="1">
                <a:solidFill>
                  <a:schemeClr val="bg1"/>
                </a:solidFill>
                <a:latin typeface="+mj-lt"/>
                <a:ea typeface="Calibri"/>
                <a:cs typeface="Calibri"/>
                <a:sym typeface="Calibri"/>
              </a:endParaRPr>
            </a:p>
          </p:txBody>
        </p:sp>
        <p:sp>
          <p:nvSpPr>
            <p:cNvPr id="706" name="Google Shape;706;p96"/>
            <p:cNvSpPr/>
            <p:nvPr/>
          </p:nvSpPr>
          <p:spPr>
            <a:xfrm>
              <a:off x="2131216" y="1861191"/>
              <a:ext cx="1866900" cy="1163700"/>
            </a:xfrm>
            <a:prstGeom prst="rect">
              <a:avLst/>
            </a:prstGeom>
            <a:grpFill/>
            <a:ln w="12700" cap="flat" cmpd="sng">
              <a:solidFill>
                <a:srgbClr val="DAF8C9">
                  <a:alpha val="88627"/>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200">
                <a:solidFill>
                  <a:srgbClr val="000000"/>
                </a:solidFill>
                <a:latin typeface="+mj-lt"/>
                <a:ea typeface="Arial"/>
                <a:cs typeface="Arial"/>
                <a:sym typeface="Arial"/>
              </a:endParaRPr>
            </a:p>
          </p:txBody>
        </p:sp>
        <p:sp>
          <p:nvSpPr>
            <p:cNvPr id="707" name="Google Shape;707;p96"/>
            <p:cNvSpPr txBox="1"/>
            <p:nvPr/>
          </p:nvSpPr>
          <p:spPr>
            <a:xfrm>
              <a:off x="2131216" y="1861191"/>
              <a:ext cx="1866900" cy="1163700"/>
            </a:xfrm>
            <a:prstGeom prst="rect">
              <a:avLst/>
            </a:prstGeom>
            <a:solidFill>
              <a:schemeClr val="tx2">
                <a:lumMod val="40000"/>
                <a:lumOff val="60000"/>
              </a:schemeClr>
            </a:solidFill>
            <a:ln>
              <a:noFill/>
            </a:ln>
          </p:spPr>
          <p:txBody>
            <a:bodyPr spcFirstLastPara="1" wrap="square" lIns="63994" tIns="63994" rIns="85331" bIns="96000" anchor="t" anchorCtr="0">
              <a:noAutofit/>
            </a:bodyPr>
            <a:lstStyle/>
            <a:p>
              <a:pPr marL="128588" lvl="1" indent="-128588">
                <a:lnSpc>
                  <a:spcPct val="90000"/>
                </a:lnSpc>
                <a:buClr>
                  <a:schemeClr val="bg1"/>
                </a:buClr>
                <a:buSzPts val="1600"/>
                <a:buFont typeface="Lato"/>
                <a:buChar char="•"/>
              </a:pPr>
              <a:r>
                <a:rPr lang="en-US" sz="2400" b="1">
                  <a:solidFill>
                    <a:schemeClr val="bg1"/>
                  </a:solidFill>
                  <a:latin typeface="+mj-lt"/>
                  <a:ea typeface="Calibri"/>
                  <a:cs typeface="Calibri"/>
                  <a:sym typeface="Calibri"/>
                </a:rPr>
                <a:t>Know what you want/can say ‘yes’ to</a:t>
              </a:r>
              <a:endParaRPr sz="2400" b="1">
                <a:solidFill>
                  <a:schemeClr val="bg1"/>
                </a:solidFill>
                <a:latin typeface="+mj-lt"/>
                <a:ea typeface="Calibri"/>
                <a:cs typeface="Calibri"/>
                <a:sym typeface="Calibri"/>
              </a:endParaRPr>
            </a:p>
          </p:txBody>
        </p:sp>
        <p:sp>
          <p:nvSpPr>
            <p:cNvPr id="709" name="Google Shape;709;p96"/>
            <p:cNvSpPr txBox="1"/>
            <p:nvPr/>
          </p:nvSpPr>
          <p:spPr>
            <a:xfrm>
              <a:off x="4256185" y="1133097"/>
              <a:ext cx="1866900" cy="724500"/>
            </a:xfrm>
            <a:prstGeom prst="rect">
              <a:avLst/>
            </a:prstGeom>
            <a:grpFill/>
            <a:ln>
              <a:noFill/>
            </a:ln>
          </p:spPr>
          <p:txBody>
            <a:bodyPr spcFirstLastPara="1" wrap="square" lIns="112013" tIns="63994" rIns="112013" bIns="63994" anchor="ctr" anchorCtr="0">
              <a:noAutofit/>
            </a:bodyPr>
            <a:lstStyle/>
            <a:p>
              <a:pPr algn="ctr">
                <a:lnSpc>
                  <a:spcPct val="90000"/>
                </a:lnSpc>
                <a:buClr>
                  <a:srgbClr val="000000"/>
                </a:buClr>
                <a:buSzPts val="2100"/>
              </a:pPr>
              <a:r>
                <a:rPr lang="en-US" sz="2400" b="1">
                  <a:solidFill>
                    <a:schemeClr val="bg1"/>
                  </a:solidFill>
                  <a:latin typeface="+mj-lt"/>
                  <a:ea typeface="Calibri"/>
                  <a:cs typeface="Calibri"/>
                  <a:sym typeface="Calibri"/>
                </a:rPr>
                <a:t>Staff Culture</a:t>
              </a:r>
              <a:endParaRPr sz="2400" b="1">
                <a:solidFill>
                  <a:schemeClr val="bg1"/>
                </a:solidFill>
                <a:latin typeface="+mj-lt"/>
                <a:ea typeface="Calibri"/>
                <a:cs typeface="Calibri"/>
                <a:sym typeface="Calibri"/>
              </a:endParaRPr>
            </a:p>
          </p:txBody>
        </p:sp>
        <p:sp>
          <p:nvSpPr>
            <p:cNvPr id="710" name="Google Shape;710;p96"/>
            <p:cNvSpPr/>
            <p:nvPr/>
          </p:nvSpPr>
          <p:spPr>
            <a:xfrm>
              <a:off x="4259328" y="1861191"/>
              <a:ext cx="1866900" cy="1163700"/>
            </a:xfrm>
            <a:prstGeom prst="rect">
              <a:avLst/>
            </a:prstGeom>
            <a:grpFill/>
            <a:ln w="12700" cap="flat" cmpd="sng">
              <a:solidFill>
                <a:srgbClr val="CAF1E5">
                  <a:alpha val="88627"/>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200">
                <a:solidFill>
                  <a:srgbClr val="000000"/>
                </a:solidFill>
                <a:latin typeface="+mj-lt"/>
                <a:ea typeface="Arial"/>
                <a:cs typeface="Arial"/>
                <a:sym typeface="Arial"/>
              </a:endParaRPr>
            </a:p>
          </p:txBody>
        </p:sp>
        <p:sp>
          <p:nvSpPr>
            <p:cNvPr id="711" name="Google Shape;711;p96"/>
            <p:cNvSpPr txBox="1"/>
            <p:nvPr/>
          </p:nvSpPr>
          <p:spPr>
            <a:xfrm>
              <a:off x="4259328" y="1861191"/>
              <a:ext cx="1866900" cy="1163700"/>
            </a:xfrm>
            <a:prstGeom prst="rect">
              <a:avLst/>
            </a:prstGeom>
            <a:grpFill/>
            <a:ln>
              <a:noFill/>
            </a:ln>
          </p:spPr>
          <p:txBody>
            <a:bodyPr spcFirstLastPara="1" wrap="square" lIns="63994" tIns="63994" rIns="85331" bIns="96000" anchor="t" anchorCtr="0">
              <a:noAutofit/>
            </a:bodyPr>
            <a:lstStyle/>
            <a:p>
              <a:pPr marL="128588" lvl="1" indent="-128588">
                <a:lnSpc>
                  <a:spcPct val="90000"/>
                </a:lnSpc>
                <a:buClr>
                  <a:schemeClr val="bg1"/>
                </a:buClr>
                <a:buSzPts val="1600"/>
                <a:buFont typeface="Lato"/>
                <a:buChar char="•"/>
              </a:pPr>
              <a:r>
                <a:rPr lang="en-US" b="1">
                  <a:solidFill>
                    <a:schemeClr val="bg1"/>
                  </a:solidFill>
                  <a:latin typeface="+mj-lt"/>
                  <a:ea typeface="Lato"/>
                  <a:cs typeface="Calibri" panose="020F0502020204030204" pitchFamily="34" charset="0"/>
                  <a:sym typeface="Lato"/>
                </a:rPr>
                <a:t>Connecting with colleagues in a way that heals &amp; helps</a:t>
              </a:r>
              <a:endParaRPr b="1">
                <a:solidFill>
                  <a:schemeClr val="bg1"/>
                </a:solidFill>
                <a:latin typeface="+mj-lt"/>
                <a:ea typeface="Arial"/>
                <a:cs typeface="Calibri" panose="020F0502020204030204" pitchFamily="34" charset="0"/>
                <a:sym typeface="Arial"/>
              </a:endParaRPr>
            </a:p>
          </p:txBody>
        </p:sp>
        <p:sp>
          <p:nvSpPr>
            <p:cNvPr id="712" name="Google Shape;712;p96"/>
            <p:cNvSpPr/>
            <p:nvPr/>
          </p:nvSpPr>
          <p:spPr>
            <a:xfrm>
              <a:off x="6387439" y="1136658"/>
              <a:ext cx="1866900" cy="724500"/>
            </a:xfrm>
            <a:prstGeom prst="rect">
              <a:avLst/>
            </a:prstGeom>
            <a:grpFill/>
            <a:ln w="12700" cap="flat" cmpd="sng">
              <a:solidFill>
                <a:srgbClr val="4371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200">
                <a:solidFill>
                  <a:srgbClr val="000000"/>
                </a:solidFill>
                <a:latin typeface="+mj-lt"/>
                <a:ea typeface="Arial"/>
                <a:cs typeface="Arial"/>
                <a:sym typeface="Arial"/>
              </a:endParaRPr>
            </a:p>
          </p:txBody>
        </p:sp>
        <p:sp>
          <p:nvSpPr>
            <p:cNvPr id="713" name="Google Shape;713;p96"/>
            <p:cNvSpPr txBox="1"/>
            <p:nvPr/>
          </p:nvSpPr>
          <p:spPr>
            <a:xfrm>
              <a:off x="6387439" y="1136658"/>
              <a:ext cx="1866900" cy="724500"/>
            </a:xfrm>
            <a:prstGeom prst="rect">
              <a:avLst/>
            </a:prstGeom>
            <a:solidFill>
              <a:schemeClr val="tx2"/>
            </a:solidFill>
            <a:ln>
              <a:noFill/>
            </a:ln>
          </p:spPr>
          <p:txBody>
            <a:bodyPr spcFirstLastPara="1" wrap="square" lIns="112013" tIns="63994" rIns="112013" bIns="63994" anchor="ctr" anchorCtr="0">
              <a:noAutofit/>
            </a:bodyPr>
            <a:lstStyle/>
            <a:p>
              <a:pPr algn="ctr">
                <a:lnSpc>
                  <a:spcPct val="90000"/>
                </a:lnSpc>
                <a:buClr>
                  <a:srgbClr val="000000"/>
                </a:buClr>
                <a:buSzPts val="2100"/>
              </a:pPr>
              <a:r>
                <a:rPr lang="en-US" sz="2400" b="1">
                  <a:solidFill>
                    <a:schemeClr val="bg1"/>
                  </a:solidFill>
                  <a:latin typeface="+mj-lt"/>
                  <a:ea typeface="Calibri"/>
                  <a:cs typeface="Calibri"/>
                  <a:sym typeface="Calibri"/>
                </a:rPr>
                <a:t>Self-Care</a:t>
              </a:r>
              <a:endParaRPr sz="2400" b="1">
                <a:solidFill>
                  <a:schemeClr val="bg1"/>
                </a:solidFill>
                <a:latin typeface="+mj-lt"/>
                <a:ea typeface="Calibri"/>
                <a:cs typeface="Calibri"/>
                <a:sym typeface="Calibri"/>
              </a:endParaRPr>
            </a:p>
          </p:txBody>
        </p:sp>
        <p:sp>
          <p:nvSpPr>
            <p:cNvPr id="714" name="Google Shape;714;p96"/>
            <p:cNvSpPr/>
            <p:nvPr/>
          </p:nvSpPr>
          <p:spPr>
            <a:xfrm>
              <a:off x="6387439" y="1861191"/>
              <a:ext cx="1866900" cy="1163700"/>
            </a:xfrm>
            <a:prstGeom prst="rect">
              <a:avLst/>
            </a:prstGeom>
            <a:grpFill/>
            <a:ln w="12700" cap="flat" cmpd="sng">
              <a:solidFill>
                <a:srgbClr val="CDD3E8">
                  <a:alpha val="88627"/>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200">
                <a:solidFill>
                  <a:srgbClr val="000000"/>
                </a:solidFill>
                <a:latin typeface="+mj-lt"/>
                <a:ea typeface="Arial"/>
                <a:cs typeface="Arial"/>
                <a:sym typeface="Arial"/>
              </a:endParaRPr>
            </a:p>
          </p:txBody>
        </p:sp>
        <p:sp>
          <p:nvSpPr>
            <p:cNvPr id="715" name="Google Shape;715;p96"/>
            <p:cNvSpPr txBox="1"/>
            <p:nvPr/>
          </p:nvSpPr>
          <p:spPr>
            <a:xfrm>
              <a:off x="6387439" y="1861191"/>
              <a:ext cx="1866900" cy="1163700"/>
            </a:xfrm>
            <a:prstGeom prst="rect">
              <a:avLst/>
            </a:prstGeom>
            <a:solidFill>
              <a:schemeClr val="tx2"/>
            </a:solidFill>
            <a:ln>
              <a:noFill/>
            </a:ln>
          </p:spPr>
          <p:txBody>
            <a:bodyPr spcFirstLastPara="1" wrap="square" lIns="63994" tIns="63994" rIns="85331" bIns="96000" anchor="t" anchorCtr="0">
              <a:noAutofit/>
            </a:bodyPr>
            <a:lstStyle/>
            <a:p>
              <a:pPr marL="128588" lvl="1" indent="-128588">
                <a:lnSpc>
                  <a:spcPct val="90000"/>
                </a:lnSpc>
                <a:buClr>
                  <a:schemeClr val="bg1"/>
                </a:buClr>
                <a:buSzPts val="1600"/>
                <a:buFont typeface="Lato"/>
                <a:buChar char="•"/>
              </a:pPr>
              <a:r>
                <a:rPr lang="en-US" b="1">
                  <a:solidFill>
                    <a:schemeClr val="bg1"/>
                  </a:solidFill>
                  <a:latin typeface="+mj-lt"/>
                  <a:ea typeface="Calibri"/>
                  <a:cs typeface="Calibri"/>
                  <a:sym typeface="Calibri"/>
                </a:rPr>
                <a:t>Mind</a:t>
              </a:r>
              <a:endParaRPr b="1">
                <a:solidFill>
                  <a:schemeClr val="bg1"/>
                </a:solidFill>
                <a:latin typeface="+mj-lt"/>
                <a:ea typeface="Calibri"/>
                <a:cs typeface="Calibri"/>
                <a:sym typeface="Calibri"/>
              </a:endParaRPr>
            </a:p>
            <a:p>
              <a:pPr marL="128588" lvl="1" indent="-128588">
                <a:lnSpc>
                  <a:spcPct val="90000"/>
                </a:lnSpc>
                <a:spcBef>
                  <a:spcPts val="180"/>
                </a:spcBef>
                <a:buClr>
                  <a:schemeClr val="bg1"/>
                </a:buClr>
                <a:buSzPts val="1600"/>
                <a:buFont typeface="Lato"/>
                <a:buChar char="•"/>
              </a:pPr>
              <a:r>
                <a:rPr lang="en-US" b="1">
                  <a:solidFill>
                    <a:schemeClr val="bg1"/>
                  </a:solidFill>
                  <a:latin typeface="+mj-lt"/>
                  <a:ea typeface="Calibri"/>
                  <a:cs typeface="Calibri"/>
                  <a:sym typeface="Calibri"/>
                </a:rPr>
                <a:t>Spirit</a:t>
              </a:r>
              <a:endParaRPr b="1">
                <a:solidFill>
                  <a:schemeClr val="bg1"/>
                </a:solidFill>
                <a:latin typeface="+mj-lt"/>
                <a:ea typeface="Calibri"/>
                <a:cs typeface="Calibri"/>
                <a:sym typeface="Calibri"/>
              </a:endParaRPr>
            </a:p>
            <a:p>
              <a:pPr marL="128588" lvl="1" indent="-128588">
                <a:lnSpc>
                  <a:spcPct val="90000"/>
                </a:lnSpc>
                <a:spcBef>
                  <a:spcPts val="180"/>
                </a:spcBef>
                <a:buClr>
                  <a:schemeClr val="bg1"/>
                </a:buClr>
                <a:buSzPts val="1600"/>
                <a:buFont typeface="Lato"/>
                <a:buChar char="•"/>
              </a:pPr>
              <a:r>
                <a:rPr lang="en-US" b="1">
                  <a:solidFill>
                    <a:schemeClr val="bg1"/>
                  </a:solidFill>
                  <a:latin typeface="+mj-lt"/>
                  <a:ea typeface="Calibri"/>
                  <a:cs typeface="Calibri"/>
                  <a:sym typeface="Calibri"/>
                </a:rPr>
                <a:t>Strength </a:t>
              </a:r>
              <a:endParaRPr b="1">
                <a:solidFill>
                  <a:schemeClr val="bg1"/>
                </a:solidFill>
                <a:latin typeface="+mj-lt"/>
                <a:ea typeface="Calibri"/>
                <a:cs typeface="Calibri"/>
                <a:sym typeface="Calibri"/>
              </a:endParaRPr>
            </a:p>
            <a:p>
              <a:pPr marL="128588" lvl="1" indent="-128588">
                <a:lnSpc>
                  <a:spcPct val="90000"/>
                </a:lnSpc>
                <a:spcBef>
                  <a:spcPts val="180"/>
                </a:spcBef>
                <a:buClr>
                  <a:schemeClr val="bg1"/>
                </a:buClr>
                <a:buSzPts val="1600"/>
                <a:buFont typeface="Lato"/>
                <a:buChar char="•"/>
              </a:pPr>
              <a:r>
                <a:rPr lang="en-US" b="1">
                  <a:solidFill>
                    <a:schemeClr val="bg1"/>
                  </a:solidFill>
                  <a:latin typeface="+mj-lt"/>
                  <a:ea typeface="Calibri"/>
                  <a:cs typeface="Calibri"/>
                  <a:sym typeface="Calibri"/>
                </a:rPr>
                <a:t>Heart</a:t>
              </a:r>
              <a:endParaRPr b="1">
                <a:solidFill>
                  <a:schemeClr val="bg1"/>
                </a:solidFill>
                <a:latin typeface="+mj-lt"/>
                <a:ea typeface="Calibri"/>
                <a:cs typeface="Calibri"/>
                <a:sym typeface="Calibri"/>
              </a:endParaRPr>
            </a:p>
          </p:txBody>
        </p:sp>
      </p:grpSp>
      <p:sp>
        <p:nvSpPr>
          <p:cNvPr id="2" name="TextBox 1">
            <a:extLst>
              <a:ext uri="{FF2B5EF4-FFF2-40B4-BE49-F238E27FC236}">
                <a16:creationId xmlns:a16="http://schemas.microsoft.com/office/drawing/2014/main" id="{4699F358-84D7-43C5-8828-14875A093E00}"/>
              </a:ext>
            </a:extLst>
          </p:cNvPr>
          <p:cNvSpPr txBox="1"/>
          <p:nvPr/>
        </p:nvSpPr>
        <p:spPr>
          <a:xfrm>
            <a:off x="1879578" y="5786726"/>
            <a:ext cx="5335479" cy="430887"/>
          </a:xfrm>
          <a:prstGeom prst="rect">
            <a:avLst/>
          </a:prstGeom>
          <a:noFill/>
        </p:spPr>
        <p:txBody>
          <a:bodyPr wrap="square" rtlCol="0">
            <a:spAutoFit/>
          </a:bodyPr>
          <a:lstStyle/>
          <a:p>
            <a:r>
              <a:rPr lang="en-US" sz="1100" dirty="0">
                <a:cs typeface="Calibri" panose="020F0502020204030204" pitchFamily="34" charset="0"/>
                <a:hlinkClick r:id="rId3"/>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pic>
        <p:nvPicPr>
          <p:cNvPr id="20" name="Picture 2" descr="https://compassionresiliencetoolkit.org/wp-content/themes/cr/media/images/logo.png">
            <a:extLst>
              <a:ext uri="{FF2B5EF4-FFF2-40B4-BE49-F238E27FC236}">
                <a16:creationId xmlns:a16="http://schemas.microsoft.com/office/drawing/2014/main" id="{0EB5946A-6856-4FF7-8BCA-E963FCFA1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77" y="5732062"/>
            <a:ext cx="1765801" cy="4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5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97"/>
          <p:cNvGrpSpPr/>
          <p:nvPr/>
        </p:nvGrpSpPr>
        <p:grpSpPr>
          <a:xfrm>
            <a:off x="1927712" y="1579438"/>
            <a:ext cx="7825825" cy="892282"/>
            <a:chOff x="165666" y="-47433"/>
            <a:chExt cx="7592368" cy="658772"/>
          </a:xfrm>
          <a:solidFill>
            <a:schemeClr val="tx2">
              <a:lumMod val="60000"/>
              <a:lumOff val="40000"/>
            </a:schemeClr>
          </a:solidFill>
        </p:grpSpPr>
        <p:sp>
          <p:nvSpPr>
            <p:cNvPr id="722" name="Google Shape;722;p97"/>
            <p:cNvSpPr txBox="1"/>
            <p:nvPr/>
          </p:nvSpPr>
          <p:spPr>
            <a:xfrm>
              <a:off x="165666" y="0"/>
              <a:ext cx="2717144" cy="611339"/>
            </a:xfrm>
            <a:prstGeom prst="rect">
              <a:avLst/>
            </a:prstGeom>
            <a:grpFill/>
            <a:ln>
              <a:noFill/>
            </a:ln>
          </p:spPr>
          <p:txBody>
            <a:bodyPr spcFirstLastPara="1" wrap="square" lIns="102863" tIns="102863" rIns="102863" bIns="102863" anchor="ctr" anchorCtr="0">
              <a:noAutofit/>
            </a:bodyPr>
            <a:lstStyle/>
            <a:p>
              <a:pPr algn="ctr">
                <a:lnSpc>
                  <a:spcPct val="90000"/>
                </a:lnSpc>
                <a:buClr>
                  <a:srgbClr val="000000"/>
                </a:buClr>
                <a:buSzPts val="4000"/>
              </a:pPr>
              <a:r>
                <a:rPr lang="en-US" sz="3000" b="1">
                  <a:solidFill>
                    <a:schemeClr val="lt1"/>
                  </a:solidFill>
                  <a:latin typeface="Calibri"/>
                  <a:ea typeface="Calibri"/>
                  <a:cs typeface="Calibri"/>
                  <a:sym typeface="Calibri"/>
                </a:rPr>
                <a:t>Individual</a:t>
              </a:r>
              <a:endParaRPr sz="3000">
                <a:solidFill>
                  <a:srgbClr val="000000"/>
                </a:solidFill>
                <a:latin typeface="Calibri"/>
                <a:ea typeface="Calibri"/>
                <a:cs typeface="Calibri"/>
                <a:sym typeface="Calibri"/>
              </a:endParaRPr>
            </a:p>
          </p:txBody>
        </p:sp>
        <p:sp>
          <p:nvSpPr>
            <p:cNvPr id="723" name="Google Shape;723;p97"/>
            <p:cNvSpPr/>
            <p:nvPr/>
          </p:nvSpPr>
          <p:spPr>
            <a:xfrm>
              <a:off x="5471453" y="56235"/>
              <a:ext cx="2286581" cy="498868"/>
            </a:xfrm>
            <a:prstGeom prst="rect">
              <a:avLst/>
            </a:prstGeom>
            <a:grp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724" name="Google Shape;724;p97"/>
            <p:cNvSpPr txBox="1"/>
            <p:nvPr/>
          </p:nvSpPr>
          <p:spPr>
            <a:xfrm>
              <a:off x="5257521" y="-47433"/>
              <a:ext cx="2490607" cy="611339"/>
            </a:xfrm>
            <a:prstGeom prst="rect">
              <a:avLst/>
            </a:prstGeom>
            <a:grpFill/>
            <a:ln>
              <a:noFill/>
            </a:ln>
          </p:spPr>
          <p:txBody>
            <a:bodyPr spcFirstLastPara="1" wrap="square" lIns="102863" tIns="102863" rIns="102863" bIns="102863" anchor="ctr" anchorCtr="0">
              <a:noAutofit/>
            </a:bodyPr>
            <a:lstStyle/>
            <a:p>
              <a:pPr algn="ctr">
                <a:lnSpc>
                  <a:spcPct val="90000"/>
                </a:lnSpc>
                <a:buClr>
                  <a:srgbClr val="000000"/>
                </a:buClr>
                <a:buSzPts val="4000"/>
              </a:pPr>
              <a:r>
                <a:rPr lang="en-US" sz="3000" b="1" dirty="0">
                  <a:solidFill>
                    <a:schemeClr val="lt1"/>
                  </a:solidFill>
                  <a:latin typeface="Calibri"/>
                  <a:ea typeface="Calibri"/>
                  <a:cs typeface="Calibri"/>
                  <a:sym typeface="Calibri"/>
                </a:rPr>
                <a:t>Organization</a:t>
              </a:r>
              <a:endParaRPr sz="3000" dirty="0">
                <a:solidFill>
                  <a:srgbClr val="000000"/>
                </a:solidFill>
                <a:latin typeface="Calibri"/>
                <a:ea typeface="Calibri"/>
                <a:cs typeface="Calibri"/>
                <a:sym typeface="Calibri"/>
              </a:endParaRPr>
            </a:p>
          </p:txBody>
        </p:sp>
      </p:grpSp>
      <p:sp>
        <p:nvSpPr>
          <p:cNvPr id="725" name="Google Shape;725;p97"/>
          <p:cNvSpPr/>
          <p:nvPr/>
        </p:nvSpPr>
        <p:spPr>
          <a:xfrm>
            <a:off x="5489758" y="1993456"/>
            <a:ext cx="655720" cy="325373"/>
          </a:xfrm>
          <a:prstGeom prst="leftRightArrow">
            <a:avLst>
              <a:gd name="adj1" fmla="val 50000"/>
              <a:gd name="adj2" fmla="val 50000"/>
            </a:avLst>
          </a:prstGeom>
          <a:solidFill>
            <a:schemeClr val="accent1"/>
          </a:solidFill>
          <a:ln w="25400" cap="flat" cmpd="sng">
            <a:solidFill>
              <a:schemeClr val="bg2">
                <a:lumMod val="60000"/>
                <a:lumOff val="40000"/>
              </a:schemeClr>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726" name="Google Shape;726;p97"/>
          <p:cNvSpPr txBox="1"/>
          <p:nvPr/>
        </p:nvSpPr>
        <p:spPr>
          <a:xfrm>
            <a:off x="2364197" y="2562598"/>
            <a:ext cx="2364208" cy="1732803"/>
          </a:xfrm>
          <a:prstGeom prst="rect">
            <a:avLst/>
          </a:prstGeom>
          <a:noFill/>
          <a:ln>
            <a:noFill/>
          </a:ln>
        </p:spPr>
        <p:txBody>
          <a:bodyPr spcFirstLastPara="1" wrap="square" lIns="68569" tIns="34275" rIns="68569" bIns="34275" anchor="t" anchorCtr="0">
            <a:noAutofit/>
          </a:bodyPr>
          <a:lstStyle/>
          <a:p>
            <a:pPr marL="257175" indent="-257175">
              <a:buSzPct val="100000"/>
              <a:buFont typeface="Arial"/>
              <a:buChar char="•"/>
            </a:pPr>
            <a:r>
              <a:rPr lang="en-US" sz="3000" dirty="0">
                <a:latin typeface="Calibri"/>
                <a:ea typeface="Calibri"/>
                <a:cs typeface="Calibri"/>
                <a:sym typeface="Calibri"/>
              </a:rPr>
              <a:t>Mind</a:t>
            </a:r>
            <a:endParaRPr sz="3000" dirty="0">
              <a:latin typeface="Calibri"/>
              <a:ea typeface="Calibri"/>
              <a:cs typeface="Calibri"/>
              <a:sym typeface="Calibri"/>
            </a:endParaRPr>
          </a:p>
          <a:p>
            <a:pPr marL="257175" indent="-257175">
              <a:buSzPct val="100000"/>
              <a:buFont typeface="Arial"/>
              <a:buChar char="•"/>
            </a:pPr>
            <a:r>
              <a:rPr lang="en-US" sz="3000" dirty="0">
                <a:latin typeface="Calibri"/>
                <a:ea typeface="Calibri"/>
                <a:cs typeface="Calibri"/>
                <a:sym typeface="Calibri"/>
              </a:rPr>
              <a:t>Body</a:t>
            </a:r>
            <a:endParaRPr sz="3000" dirty="0">
              <a:latin typeface="Calibri"/>
              <a:ea typeface="Calibri"/>
              <a:cs typeface="Calibri"/>
              <a:sym typeface="Calibri"/>
            </a:endParaRPr>
          </a:p>
          <a:p>
            <a:pPr marL="257175" indent="-257175">
              <a:buSzPct val="100000"/>
              <a:buFont typeface="Arial"/>
              <a:buChar char="•"/>
            </a:pPr>
            <a:r>
              <a:rPr lang="en-US" sz="3000" dirty="0">
                <a:latin typeface="Calibri"/>
                <a:ea typeface="Calibri"/>
                <a:cs typeface="Calibri"/>
                <a:sym typeface="Calibri"/>
              </a:rPr>
              <a:t>Spirit</a:t>
            </a:r>
            <a:endParaRPr sz="3000" dirty="0">
              <a:latin typeface="Calibri"/>
              <a:ea typeface="Calibri"/>
              <a:cs typeface="Calibri"/>
              <a:sym typeface="Calibri"/>
            </a:endParaRPr>
          </a:p>
          <a:p>
            <a:pPr marL="257175" indent="-257175">
              <a:buSzPct val="100000"/>
              <a:buFont typeface="Arial"/>
              <a:buChar char="•"/>
            </a:pPr>
            <a:r>
              <a:rPr lang="en-US" sz="3000" dirty="0">
                <a:latin typeface="Calibri"/>
                <a:ea typeface="Calibri"/>
                <a:cs typeface="Calibri"/>
                <a:sym typeface="Calibri"/>
              </a:rPr>
              <a:t>Strength</a:t>
            </a:r>
            <a:endParaRPr sz="3000" dirty="0">
              <a:latin typeface="Calibri"/>
              <a:ea typeface="Calibri"/>
              <a:cs typeface="Calibri"/>
              <a:sym typeface="Calibri"/>
            </a:endParaRPr>
          </a:p>
        </p:txBody>
      </p:sp>
      <p:sp>
        <p:nvSpPr>
          <p:cNvPr id="727" name="Google Shape;727;p97"/>
          <p:cNvSpPr txBox="1"/>
          <p:nvPr/>
        </p:nvSpPr>
        <p:spPr>
          <a:xfrm>
            <a:off x="6629255" y="2664172"/>
            <a:ext cx="4652017" cy="2822228"/>
          </a:xfrm>
          <a:prstGeom prst="rect">
            <a:avLst/>
          </a:prstGeom>
          <a:noFill/>
          <a:ln>
            <a:noFill/>
          </a:ln>
        </p:spPr>
        <p:txBody>
          <a:bodyPr spcFirstLastPara="1" wrap="square" lIns="68569" tIns="34275" rIns="68569" bIns="34275" anchor="t" anchorCtr="0">
            <a:noAutofit/>
          </a:bodyPr>
          <a:lstStyle/>
          <a:p>
            <a:pPr marL="214313" indent="-214313">
              <a:buSzPct val="100000"/>
              <a:buFont typeface="Arial"/>
              <a:buChar char="•"/>
            </a:pPr>
            <a:r>
              <a:rPr lang="en-US" sz="3000" dirty="0">
                <a:latin typeface="Calibri"/>
                <a:ea typeface="Calibri"/>
                <a:cs typeface="Calibri"/>
                <a:sym typeface="Calibri"/>
              </a:rPr>
              <a:t>Colleague relationships</a:t>
            </a:r>
            <a:endParaRPr sz="3000" dirty="0">
              <a:latin typeface="Calibri"/>
              <a:ea typeface="Calibri"/>
              <a:cs typeface="Calibri"/>
              <a:sym typeface="Calibri"/>
            </a:endParaRPr>
          </a:p>
          <a:p>
            <a:pPr marL="214313" indent="-214313">
              <a:buSzPct val="100000"/>
              <a:buFont typeface="Arial"/>
              <a:buChar char="•"/>
            </a:pPr>
            <a:r>
              <a:rPr lang="en-US" sz="3000" dirty="0">
                <a:latin typeface="Calibri"/>
                <a:ea typeface="Calibri"/>
                <a:cs typeface="Calibri"/>
                <a:sym typeface="Calibri"/>
              </a:rPr>
              <a:t>Organizational compassion </a:t>
            </a:r>
            <a:endParaRPr sz="3000" dirty="0">
              <a:latin typeface="Calibri"/>
              <a:ea typeface="Calibri"/>
              <a:cs typeface="Calibri"/>
              <a:sym typeface="Calibri"/>
            </a:endParaRPr>
          </a:p>
          <a:p>
            <a:pPr marL="214313" indent="-214313">
              <a:buSzPct val="100000"/>
              <a:buFont typeface="Arial"/>
              <a:buChar char="•"/>
            </a:pPr>
            <a:r>
              <a:rPr lang="en-US" sz="3000" dirty="0">
                <a:latin typeface="Calibri"/>
                <a:ea typeface="Calibri"/>
                <a:cs typeface="Calibri"/>
                <a:sym typeface="Calibri"/>
              </a:rPr>
              <a:t>Community collaboration</a:t>
            </a:r>
            <a:endParaRPr sz="3000" dirty="0">
              <a:latin typeface="Calibri"/>
              <a:ea typeface="Calibri"/>
              <a:cs typeface="Calibri"/>
              <a:sym typeface="Calibri"/>
            </a:endParaRPr>
          </a:p>
        </p:txBody>
      </p:sp>
      <p:pic>
        <p:nvPicPr>
          <p:cNvPr id="9" name="Picture 2" descr="https://compassionresiliencetoolkit.org/wp-content/themes/cr/media/images/logo.png">
            <a:extLst>
              <a:ext uri="{FF2B5EF4-FFF2-40B4-BE49-F238E27FC236}">
                <a16:creationId xmlns:a16="http://schemas.microsoft.com/office/drawing/2014/main" id="{D6BC96A8-91D6-4008-A24C-EEC98C22F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1" y="5747518"/>
            <a:ext cx="1704195" cy="4275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3DBBD1-2DB6-459A-8381-2D93B60A7F1C}"/>
              </a:ext>
            </a:extLst>
          </p:cNvPr>
          <p:cNvSpPr/>
          <p:nvPr/>
        </p:nvSpPr>
        <p:spPr>
          <a:xfrm>
            <a:off x="1927712" y="5830485"/>
            <a:ext cx="2494593" cy="261610"/>
          </a:xfrm>
          <a:prstGeom prst="rect">
            <a:avLst/>
          </a:prstGeom>
        </p:spPr>
        <p:txBody>
          <a:bodyPr wrap="none">
            <a:spAutoFit/>
          </a:bodyPr>
          <a:lstStyle/>
          <a:p>
            <a:r>
              <a:rPr lang="en-US" sz="1100" dirty="0">
                <a:cs typeface="Calibri" panose="020F0502020204030204" pitchFamily="34" charset="0"/>
                <a:hlinkClick r:id="rId4"/>
              </a:rPr>
              <a:t>https://compassionresiliencetoolkit.org/</a:t>
            </a:r>
            <a:endParaRPr lang="en-US" sz="1100" dirty="0">
              <a:cs typeface="Calibri" panose="020F0502020204030204" pitchFamily="34" charset="0"/>
            </a:endParaRPr>
          </a:p>
        </p:txBody>
      </p:sp>
    </p:spTree>
    <p:extLst>
      <p:ext uri="{BB962C8B-B14F-4D97-AF65-F5344CB8AC3E}">
        <p14:creationId xmlns:p14="http://schemas.microsoft.com/office/powerpoint/2010/main" val="151689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33"/>
          <p:cNvSpPr txBox="1">
            <a:spLocks noGrp="1"/>
          </p:cNvSpPr>
          <p:nvPr>
            <p:ph idx="1"/>
          </p:nvPr>
        </p:nvSpPr>
        <p:spPr>
          <a:xfrm>
            <a:off x="3235887" y="2373007"/>
            <a:ext cx="5915025" cy="2216192"/>
          </a:xfrm>
          <a:prstGeom prst="rect">
            <a:avLst/>
          </a:prstGeom>
          <a:noFill/>
          <a:ln>
            <a:noFill/>
          </a:ln>
        </p:spPr>
        <p:txBody>
          <a:bodyPr spcFirstLastPara="1" vert="horz" wrap="square" lIns="68569" tIns="68569" rIns="68569" bIns="68569" numCol="1" anchor="t" anchorCtr="0" compatLnSpc="1">
            <a:prstTxWarp prst="textNoShape">
              <a:avLst/>
            </a:prstTxWarp>
            <a:noAutofit/>
          </a:bodyPr>
          <a:lstStyle/>
          <a:p>
            <a:pPr indent="-104775">
              <a:spcBef>
                <a:spcPts val="0"/>
              </a:spcBef>
              <a:spcAft>
                <a:spcPts val="0"/>
              </a:spcAft>
              <a:buClr>
                <a:schemeClr val="dk1"/>
              </a:buClr>
              <a:buSzPts val="800"/>
              <a:buNone/>
            </a:pPr>
            <a:r>
              <a:rPr lang="en-US" sz="2400" b="1" i="1">
                <a:solidFill>
                  <a:schemeClr val="dk1"/>
                </a:solidFill>
                <a:latin typeface="Questrial"/>
                <a:ea typeface="Questrial"/>
                <a:cs typeface="Questrial"/>
                <a:sym typeface="Questrial"/>
              </a:rPr>
              <a:t>			</a:t>
            </a:r>
            <a:endParaRPr/>
          </a:p>
        </p:txBody>
      </p:sp>
      <p:sp>
        <p:nvSpPr>
          <p:cNvPr id="4" name="Rectangle 3">
            <a:extLst>
              <a:ext uri="{FF2B5EF4-FFF2-40B4-BE49-F238E27FC236}">
                <a16:creationId xmlns:a16="http://schemas.microsoft.com/office/drawing/2014/main" id="{EDEBA693-9E36-489E-A8A1-58792B2BCAB3}"/>
              </a:ext>
            </a:extLst>
          </p:cNvPr>
          <p:cNvSpPr/>
          <p:nvPr/>
        </p:nvSpPr>
        <p:spPr>
          <a:xfrm>
            <a:off x="5435601" y="4392993"/>
            <a:ext cx="3799121" cy="646331"/>
          </a:xfrm>
          <a:prstGeom prst="rect">
            <a:avLst/>
          </a:prstGeom>
        </p:spPr>
        <p:txBody>
          <a:bodyPr wrap="square">
            <a:spAutoFit/>
          </a:bodyPr>
          <a:lstStyle/>
          <a:p>
            <a:endParaRPr lang="en-US"/>
          </a:p>
          <a:p>
            <a:endParaRPr lang="en-US"/>
          </a:p>
        </p:txBody>
      </p:sp>
      <p:pic>
        <p:nvPicPr>
          <p:cNvPr id="7" name="Picture 6">
            <a:extLst>
              <a:ext uri="{FF2B5EF4-FFF2-40B4-BE49-F238E27FC236}">
                <a16:creationId xmlns:a16="http://schemas.microsoft.com/office/drawing/2014/main" id="{8BD3AE10-509D-4E68-9A8F-856A5F29E53A}"/>
              </a:ext>
            </a:extLst>
          </p:cNvPr>
          <p:cNvPicPr>
            <a:picLocks noChangeAspect="1"/>
          </p:cNvPicPr>
          <p:nvPr/>
        </p:nvPicPr>
        <p:blipFill>
          <a:blip r:embed="rId3"/>
          <a:stretch>
            <a:fillRect/>
          </a:stretch>
        </p:blipFill>
        <p:spPr>
          <a:xfrm>
            <a:off x="3388917" y="2465007"/>
            <a:ext cx="5414165" cy="2720825"/>
          </a:xfrm>
          <a:prstGeom prst="rect">
            <a:avLst/>
          </a:prstGeom>
        </p:spPr>
      </p:pic>
      <p:sp>
        <p:nvSpPr>
          <p:cNvPr id="8" name="Rectangle 7">
            <a:extLst>
              <a:ext uri="{FF2B5EF4-FFF2-40B4-BE49-F238E27FC236}">
                <a16:creationId xmlns:a16="http://schemas.microsoft.com/office/drawing/2014/main" id="{2B3DC6A1-6265-43C4-A51F-C2FC05BAC1A0}"/>
              </a:ext>
            </a:extLst>
          </p:cNvPr>
          <p:cNvSpPr/>
          <p:nvPr/>
        </p:nvSpPr>
        <p:spPr>
          <a:xfrm>
            <a:off x="374573" y="1636472"/>
            <a:ext cx="11336357" cy="553998"/>
          </a:xfrm>
          <a:prstGeom prst="rect">
            <a:avLst/>
          </a:prstGeom>
        </p:spPr>
        <p:txBody>
          <a:bodyPr wrap="square">
            <a:spAutoFit/>
          </a:bodyPr>
          <a:lstStyle/>
          <a:p>
            <a:r>
              <a:rPr lang="en-US" sz="3000" b="1" dirty="0">
                <a:solidFill>
                  <a:srgbClr val="2584C6"/>
                </a:solidFill>
                <a:cs typeface="Calibri" panose="020F0502020204030204" pitchFamily="34" charset="0"/>
              </a:rPr>
              <a:t>Unclear, hidden or unrealistic expectations drive compassion fatigue</a:t>
            </a:r>
          </a:p>
        </p:txBody>
      </p:sp>
      <p:pic>
        <p:nvPicPr>
          <p:cNvPr id="6" name="Picture 2" descr="https://compassionresiliencetoolkit.org/wp-content/themes/cr/media/images/logo.png">
            <a:extLst>
              <a:ext uri="{FF2B5EF4-FFF2-40B4-BE49-F238E27FC236}">
                <a16:creationId xmlns:a16="http://schemas.microsoft.com/office/drawing/2014/main" id="{30BF83B1-3613-4332-A2D6-8FA9A6DD3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56" y="5805560"/>
            <a:ext cx="1472841" cy="369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C5723BD-7C80-4E6E-9BDA-8B20FBE5B2F2}"/>
              </a:ext>
            </a:extLst>
          </p:cNvPr>
          <p:cNvSpPr txBox="1"/>
          <p:nvPr/>
        </p:nvSpPr>
        <p:spPr>
          <a:xfrm>
            <a:off x="1733320" y="5808986"/>
            <a:ext cx="2750545" cy="430887"/>
          </a:xfrm>
          <a:prstGeom prst="rect">
            <a:avLst/>
          </a:prstGeom>
          <a:noFill/>
        </p:spPr>
        <p:txBody>
          <a:bodyPr wrap="square" rtlCol="0">
            <a:spAutoFit/>
          </a:bodyPr>
          <a:lstStyle/>
          <a:p>
            <a:r>
              <a:rPr lang="en-US" sz="1100" dirty="0">
                <a:cs typeface="Calibri" panose="020F0502020204030204" pitchFamily="34" charset="0"/>
                <a:hlinkClick r:id="rId5"/>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218940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7770E7-F619-3044-90B1-C04892E9E239}"/>
              </a:ext>
            </a:extLst>
          </p:cNvPr>
          <p:cNvSpPr txBox="1"/>
          <p:nvPr/>
        </p:nvSpPr>
        <p:spPr>
          <a:xfrm>
            <a:off x="506776" y="2100519"/>
            <a:ext cx="10631277" cy="3454792"/>
          </a:xfrm>
          <a:prstGeom prst="rect">
            <a:avLst/>
          </a:prstGeom>
          <a:noFill/>
        </p:spPr>
        <p:txBody>
          <a:bodyPr wrap="square" rtlCol="0">
            <a:spAutoFit/>
          </a:bodyPr>
          <a:lstStyle/>
          <a:p>
            <a:pPr marL="457200" indent="-457200">
              <a:spcBef>
                <a:spcPts val="0"/>
              </a:spcBef>
              <a:spcAft>
                <a:spcPts val="900"/>
              </a:spcAft>
              <a:buFont typeface="Arial" panose="020B0604020202020204" pitchFamily="34" charset="0"/>
              <a:buChar char="•"/>
            </a:pPr>
            <a:r>
              <a:rPr lang="en-US" sz="2800" dirty="0">
                <a:cs typeface="Calibri" panose="020F0502020204030204" pitchFamily="34" charset="0"/>
              </a:rPr>
              <a:t>What positive role do expectations play?</a:t>
            </a:r>
          </a:p>
          <a:p>
            <a:pPr marL="457200" indent="-457200">
              <a:spcBef>
                <a:spcPts val="0"/>
              </a:spcBef>
              <a:spcAft>
                <a:spcPts val="900"/>
              </a:spcAft>
              <a:buFont typeface="Arial" panose="020B0604020202020204" pitchFamily="34" charset="0"/>
              <a:buChar char="•"/>
            </a:pPr>
            <a:r>
              <a:rPr lang="en-US" sz="2800" dirty="0">
                <a:cs typeface="Calibri" panose="020F0502020204030204" pitchFamily="34" charset="0"/>
              </a:rPr>
              <a:t>What impact have your unrealistic self-expectations had on your well-being?</a:t>
            </a:r>
          </a:p>
          <a:p>
            <a:pPr marL="457200" indent="-457200">
              <a:spcBef>
                <a:spcPts val="0"/>
              </a:spcBef>
              <a:spcAft>
                <a:spcPts val="900"/>
              </a:spcAft>
              <a:buFont typeface="Arial" panose="020B0604020202020204" pitchFamily="34" charset="0"/>
              <a:buChar char="•"/>
            </a:pPr>
            <a:r>
              <a:rPr lang="en-US" sz="2800" dirty="0">
                <a:cs typeface="Calibri" panose="020F0502020204030204" pitchFamily="34" charset="0"/>
              </a:rPr>
              <a:t>What has the impact been of others’ unrealistic expectations of your capacity?</a:t>
            </a:r>
          </a:p>
          <a:p>
            <a:pPr marL="457200" indent="-457200">
              <a:spcBef>
                <a:spcPts val="0"/>
              </a:spcBef>
              <a:spcAft>
                <a:spcPts val="900"/>
              </a:spcAft>
              <a:buFont typeface="Arial" panose="020B0604020202020204" pitchFamily="34" charset="0"/>
              <a:buChar char="•"/>
            </a:pPr>
            <a:r>
              <a:rPr lang="en-US" sz="2800" dirty="0">
                <a:cs typeface="Calibri" panose="020F0502020204030204" pitchFamily="34" charset="0"/>
              </a:rPr>
              <a:t>How do you assess if expectations are set at a helpful, aspirational level?</a:t>
            </a:r>
          </a:p>
        </p:txBody>
      </p:sp>
      <p:sp>
        <p:nvSpPr>
          <p:cNvPr id="6" name="Title 1">
            <a:extLst>
              <a:ext uri="{FF2B5EF4-FFF2-40B4-BE49-F238E27FC236}">
                <a16:creationId xmlns:a16="http://schemas.microsoft.com/office/drawing/2014/main" id="{184D51EE-9D68-6248-A66D-BA40F0411BA0}"/>
              </a:ext>
            </a:extLst>
          </p:cNvPr>
          <p:cNvSpPr txBox="1">
            <a:spLocks/>
          </p:cNvSpPr>
          <p:nvPr/>
        </p:nvSpPr>
        <p:spPr>
          <a:xfrm>
            <a:off x="344434" y="1422527"/>
            <a:ext cx="9144000" cy="66331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2584C6"/>
                </a:solidFill>
                <a:latin typeface="Calibri" panose="020F0502020204030204" pitchFamily="34" charset="0"/>
                <a:cs typeface="Calibri" panose="020F0502020204030204" pitchFamily="34" charset="0"/>
              </a:rPr>
              <a:t>Understanding your expectations</a:t>
            </a:r>
          </a:p>
        </p:txBody>
      </p:sp>
      <p:pic>
        <p:nvPicPr>
          <p:cNvPr id="4" name="Picture 2" descr="https://compassionresiliencetoolkit.org/wp-content/themes/cr/media/images/logo.png">
            <a:extLst>
              <a:ext uri="{FF2B5EF4-FFF2-40B4-BE49-F238E27FC236}">
                <a16:creationId xmlns:a16="http://schemas.microsoft.com/office/drawing/2014/main" id="{C7801FBD-F903-40F0-B8E6-2FC616CFE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8" y="5739535"/>
            <a:ext cx="1384706" cy="3473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FE31BF-C73B-483E-A622-425BA1E191EB}"/>
              </a:ext>
            </a:extLst>
          </p:cNvPr>
          <p:cNvSpPr txBox="1"/>
          <p:nvPr/>
        </p:nvSpPr>
        <p:spPr>
          <a:xfrm>
            <a:off x="1452874" y="5735701"/>
            <a:ext cx="2849696" cy="430887"/>
          </a:xfrm>
          <a:prstGeom prst="rect">
            <a:avLst/>
          </a:prstGeom>
          <a:noFill/>
        </p:spPr>
        <p:txBody>
          <a:bodyPr wrap="square" rtlCol="0">
            <a:spAutoFit/>
          </a:bodyPr>
          <a:lstStyle/>
          <a:p>
            <a:r>
              <a:rPr lang="en-US" sz="1100" dirty="0">
                <a:cs typeface="Calibri" panose="020F0502020204030204" pitchFamily="34" charset="0"/>
                <a:hlinkClick r:id="rId4"/>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833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 clock&#10;&#10;Description generated with high confidence">
            <a:extLst>
              <a:ext uri="{FF2B5EF4-FFF2-40B4-BE49-F238E27FC236}">
                <a16:creationId xmlns:a16="http://schemas.microsoft.com/office/drawing/2014/main" id="{F750A551-4143-453A-9A35-C2BB4A50F001}"/>
              </a:ext>
            </a:extLst>
          </p:cNvPr>
          <p:cNvPicPr>
            <a:picLocks noChangeAspect="1"/>
          </p:cNvPicPr>
          <p:nvPr/>
        </p:nvPicPr>
        <p:blipFill>
          <a:blip r:embed="rId3"/>
          <a:stretch>
            <a:fillRect/>
          </a:stretch>
        </p:blipFill>
        <p:spPr>
          <a:xfrm>
            <a:off x="2986709" y="2256885"/>
            <a:ext cx="6460630" cy="3181860"/>
          </a:xfrm>
          <a:prstGeom prst="rect">
            <a:avLst/>
          </a:prstGeom>
        </p:spPr>
      </p:pic>
      <p:sp>
        <p:nvSpPr>
          <p:cNvPr id="2" name="TextBox 1">
            <a:extLst>
              <a:ext uri="{FF2B5EF4-FFF2-40B4-BE49-F238E27FC236}">
                <a16:creationId xmlns:a16="http://schemas.microsoft.com/office/drawing/2014/main" id="{2A58D400-702C-4E8F-9FF8-821B5195DAC4}"/>
              </a:ext>
            </a:extLst>
          </p:cNvPr>
          <p:cNvSpPr txBox="1"/>
          <p:nvPr/>
        </p:nvSpPr>
        <p:spPr>
          <a:xfrm>
            <a:off x="303339" y="1437265"/>
            <a:ext cx="9144000" cy="646331"/>
          </a:xfrm>
          <a:prstGeom prst="rect">
            <a:avLst/>
          </a:prstGeom>
          <a:noFill/>
        </p:spPr>
        <p:txBody>
          <a:bodyPr wrap="square" rtlCol="0">
            <a:spAutoFit/>
          </a:bodyPr>
          <a:lstStyle/>
          <a:p>
            <a:r>
              <a:rPr lang="en-US" sz="3600" b="1" dirty="0">
                <a:solidFill>
                  <a:srgbClr val="2584C6"/>
                </a:solidFill>
              </a:rPr>
              <a:t>Boundaries - What’s OK and What’s Not OK</a:t>
            </a:r>
          </a:p>
        </p:txBody>
      </p:sp>
      <p:sp>
        <p:nvSpPr>
          <p:cNvPr id="5" name="Rectangle 4">
            <a:extLst>
              <a:ext uri="{FF2B5EF4-FFF2-40B4-BE49-F238E27FC236}">
                <a16:creationId xmlns:a16="http://schemas.microsoft.com/office/drawing/2014/main" id="{F4E7E654-A625-43FA-BD0E-29FEE6B03B10}"/>
              </a:ext>
            </a:extLst>
          </p:cNvPr>
          <p:cNvSpPr/>
          <p:nvPr/>
        </p:nvSpPr>
        <p:spPr>
          <a:xfrm>
            <a:off x="-14330" y="5501362"/>
            <a:ext cx="3649896" cy="600164"/>
          </a:xfrm>
          <a:prstGeom prst="rect">
            <a:avLst/>
          </a:prstGeom>
        </p:spPr>
        <p:txBody>
          <a:bodyPr wrap="square">
            <a:spAutoFit/>
          </a:bodyPr>
          <a:lstStyle/>
          <a:p>
            <a:r>
              <a:rPr lang="en-US" sz="1100" i="1" dirty="0">
                <a:solidFill>
                  <a:srgbClr val="000000"/>
                </a:solidFill>
                <a:latin typeface="Calibri" panose="020F0502020204030204" pitchFamily="34" charset="0"/>
              </a:rPr>
              <a:t>Source: Kristi Holl, How Healthy Are Your Boundaries? Retrieved 11/1/2019 from </a:t>
            </a:r>
            <a:r>
              <a:rPr lang="en-US" sz="1100" i="1" dirty="0">
                <a:hlinkClick r:id="rId4"/>
              </a:rPr>
              <a:t>https://www.kristiholl.com/how-healthy-are-your-boundaries/</a:t>
            </a:r>
            <a:r>
              <a:rPr lang="en-US" sz="1100" i="1" dirty="0">
                <a:latin typeface="Calibri" panose="020F0502020204030204" pitchFamily="34" charset="0"/>
              </a:rPr>
              <a:t>​</a:t>
            </a:r>
            <a:endParaRPr lang="en-US" sz="1100" b="0" i="1" u="none" strike="noStrike" dirty="0">
              <a:effectLst/>
              <a:latin typeface="&amp;quot"/>
            </a:endParaRPr>
          </a:p>
        </p:txBody>
      </p:sp>
    </p:spTree>
    <p:extLst>
      <p:ext uri="{BB962C8B-B14F-4D97-AF65-F5344CB8AC3E}">
        <p14:creationId xmlns:p14="http://schemas.microsoft.com/office/powerpoint/2010/main" val="228919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65D80C-6924-49C1-9B23-CE8C416E3C7D}"/>
              </a:ext>
            </a:extLst>
          </p:cNvPr>
          <p:cNvPicPr>
            <a:picLocks noChangeAspect="1"/>
          </p:cNvPicPr>
          <p:nvPr/>
        </p:nvPicPr>
        <p:blipFill>
          <a:blip r:embed="rId3"/>
          <a:stretch>
            <a:fillRect/>
          </a:stretch>
        </p:blipFill>
        <p:spPr>
          <a:xfrm>
            <a:off x="2582298" y="1457074"/>
            <a:ext cx="6706670" cy="4214278"/>
          </a:xfrm>
          <a:prstGeom prst="rect">
            <a:avLst/>
          </a:prstGeom>
        </p:spPr>
      </p:pic>
      <p:sp>
        <p:nvSpPr>
          <p:cNvPr id="6" name="TextBox 5">
            <a:extLst>
              <a:ext uri="{FF2B5EF4-FFF2-40B4-BE49-F238E27FC236}">
                <a16:creationId xmlns:a16="http://schemas.microsoft.com/office/drawing/2014/main" id="{41FD2648-4B84-465B-B523-FD63CC9A4D0B}"/>
              </a:ext>
            </a:extLst>
          </p:cNvPr>
          <p:cNvSpPr txBox="1"/>
          <p:nvPr/>
        </p:nvSpPr>
        <p:spPr>
          <a:xfrm>
            <a:off x="465703" y="1464620"/>
            <a:ext cx="9143999" cy="707886"/>
          </a:xfrm>
          <a:prstGeom prst="rect">
            <a:avLst/>
          </a:prstGeom>
          <a:noFill/>
        </p:spPr>
        <p:txBody>
          <a:bodyPr wrap="square" rtlCol="0">
            <a:spAutoFit/>
          </a:bodyPr>
          <a:lstStyle/>
          <a:p>
            <a:r>
              <a:rPr lang="en-US" sz="4000" b="1" dirty="0">
                <a:solidFill>
                  <a:srgbClr val="2584C6"/>
                </a:solidFill>
              </a:rPr>
              <a:t>Compassionate Boundary Setting</a:t>
            </a:r>
          </a:p>
        </p:txBody>
      </p:sp>
      <p:pic>
        <p:nvPicPr>
          <p:cNvPr id="7" name="Picture 2" descr="https://compassionresiliencetoolkit.org/wp-content/themes/cr/media/images/logo.png">
            <a:extLst>
              <a:ext uri="{FF2B5EF4-FFF2-40B4-BE49-F238E27FC236}">
                <a16:creationId xmlns:a16="http://schemas.microsoft.com/office/drawing/2014/main" id="{AE44BA96-30EF-4FBC-AE4E-A33FFE2B0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22" y="5621552"/>
            <a:ext cx="1652298" cy="4145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8BEE02-D000-48D8-AEF2-985381636595}"/>
              </a:ext>
            </a:extLst>
          </p:cNvPr>
          <p:cNvSpPr txBox="1"/>
          <p:nvPr/>
        </p:nvSpPr>
        <p:spPr>
          <a:xfrm>
            <a:off x="1787920" y="5678898"/>
            <a:ext cx="2805629" cy="430887"/>
          </a:xfrm>
          <a:prstGeom prst="rect">
            <a:avLst/>
          </a:prstGeom>
          <a:noFill/>
        </p:spPr>
        <p:txBody>
          <a:bodyPr wrap="square" rtlCol="0">
            <a:spAutoFit/>
          </a:bodyPr>
          <a:lstStyle/>
          <a:p>
            <a:r>
              <a:rPr lang="en-US" sz="1100" dirty="0">
                <a:cs typeface="Calibri" panose="020F0502020204030204" pitchFamily="34" charset="0"/>
                <a:hlinkClick r:id="rId5"/>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416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18C137F-8159-FB43-AFFB-088679DFA093}"/>
              </a:ext>
            </a:extLst>
          </p:cNvPr>
          <p:cNvSpPr txBox="1"/>
          <p:nvPr/>
        </p:nvSpPr>
        <p:spPr>
          <a:xfrm>
            <a:off x="258655" y="1333436"/>
            <a:ext cx="10473854" cy="707886"/>
          </a:xfrm>
          <a:prstGeom prst="rect">
            <a:avLst/>
          </a:prstGeom>
          <a:noFill/>
        </p:spPr>
        <p:txBody>
          <a:bodyPr wrap="square" rtlCol="0">
            <a:spAutoFit/>
          </a:bodyPr>
          <a:lstStyle/>
          <a:p>
            <a:r>
              <a:rPr lang="en-US" sz="4000" b="1" dirty="0">
                <a:solidFill>
                  <a:srgbClr val="2584C6"/>
                </a:solidFill>
                <a:cs typeface="Calibri" panose="020F0502020204030204" pitchFamily="34" charset="0"/>
              </a:rPr>
              <a:t>Tips for Setting Compassionate Boundaries</a:t>
            </a:r>
          </a:p>
        </p:txBody>
      </p:sp>
      <p:sp>
        <p:nvSpPr>
          <p:cNvPr id="14" name="TextBox 13">
            <a:extLst>
              <a:ext uri="{FF2B5EF4-FFF2-40B4-BE49-F238E27FC236}">
                <a16:creationId xmlns:a16="http://schemas.microsoft.com/office/drawing/2014/main" id="{2AD1D1EA-F261-0D4F-A91D-10E3B4BCCD0D}"/>
              </a:ext>
            </a:extLst>
          </p:cNvPr>
          <p:cNvSpPr txBox="1"/>
          <p:nvPr/>
        </p:nvSpPr>
        <p:spPr>
          <a:xfrm>
            <a:off x="4957590" y="2107766"/>
            <a:ext cx="7075992" cy="3798476"/>
          </a:xfrm>
          <a:prstGeom prst="rect">
            <a:avLst/>
          </a:prstGeom>
          <a:noFill/>
        </p:spPr>
        <p:txBody>
          <a:bodyPr wrap="square" rtlCol="0">
            <a:spAutoFit/>
          </a:bodyPr>
          <a:lstStyle/>
          <a:p>
            <a:pPr marL="342900" indent="-342900">
              <a:spcAft>
                <a:spcPts val="450"/>
              </a:spcAft>
              <a:buFont typeface="+mj-lt"/>
              <a:buAutoNum type="arabicPeriod"/>
            </a:pPr>
            <a:r>
              <a:rPr lang="en-US" altLang="en-US" sz="2000" dirty="0">
                <a:cs typeface="Calibri" panose="020F0502020204030204" pitchFamily="34" charset="0"/>
              </a:rPr>
              <a:t>Know what you want to say “Yes” to in your life (values and priorities).</a:t>
            </a:r>
          </a:p>
          <a:p>
            <a:pPr marL="342900" indent="-342900">
              <a:spcAft>
                <a:spcPts val="450"/>
              </a:spcAft>
              <a:buFont typeface="+mj-lt"/>
              <a:buAutoNum type="arabicPeriod"/>
            </a:pPr>
            <a:r>
              <a:rPr lang="en-US" altLang="en-US" sz="2000" dirty="0">
                <a:cs typeface="Calibri" panose="020F0502020204030204" pitchFamily="34" charset="0"/>
              </a:rPr>
              <a:t>Be proactive. Have “meetings” to discuss boundaries. Structure offers safety for both sides.</a:t>
            </a:r>
          </a:p>
          <a:p>
            <a:pPr marL="342900" indent="-342900">
              <a:spcAft>
                <a:spcPts val="450"/>
              </a:spcAft>
              <a:buFont typeface="+mj-lt"/>
              <a:buAutoNum type="arabicPeriod"/>
            </a:pPr>
            <a:r>
              <a:rPr lang="en-US" altLang="en-US" sz="2000" dirty="0">
                <a:cs typeface="Calibri" panose="020F0502020204030204" pitchFamily="34" charset="0"/>
              </a:rPr>
              <a:t>Just say it! Don’t make them guess. Use simple and direct language.</a:t>
            </a:r>
          </a:p>
          <a:p>
            <a:pPr marL="342900" indent="-342900">
              <a:spcAft>
                <a:spcPts val="450"/>
              </a:spcAft>
              <a:buFont typeface="+mj-lt"/>
              <a:buAutoNum type="arabicPeriod"/>
            </a:pPr>
            <a:r>
              <a:rPr lang="en-US" altLang="en-US" sz="2000" dirty="0">
                <a:cs typeface="Calibri" panose="020F0502020204030204" pitchFamily="34" charset="0"/>
              </a:rPr>
              <a:t>Reinforce by pointing out the violations IN THE MOMENT.</a:t>
            </a:r>
          </a:p>
          <a:p>
            <a:pPr marL="342900" indent="-342900">
              <a:spcAft>
                <a:spcPts val="450"/>
              </a:spcAft>
              <a:buFont typeface="+mj-lt"/>
              <a:buAutoNum type="arabicPeriod"/>
            </a:pPr>
            <a:r>
              <a:rPr lang="en-US" altLang="en-US" sz="2000" dirty="0">
                <a:cs typeface="Calibri" panose="020F0502020204030204" pitchFamily="34" charset="0"/>
              </a:rPr>
              <a:t>Give explanations that are specific, relevant to the other person, and offer shared solutions.</a:t>
            </a:r>
          </a:p>
          <a:p>
            <a:pPr marL="342900" indent="-342900">
              <a:spcAft>
                <a:spcPts val="450"/>
              </a:spcAft>
              <a:buFont typeface="+mj-lt"/>
              <a:buAutoNum type="arabicPeriod"/>
            </a:pPr>
            <a:r>
              <a:rPr lang="en-US" altLang="en-US" sz="2000" dirty="0">
                <a:cs typeface="Calibri" panose="020F0502020204030204" pitchFamily="34" charset="0"/>
              </a:rPr>
              <a:t>Back up your boundary with action. If you give in, you invite people to ignore your needs.</a:t>
            </a:r>
          </a:p>
        </p:txBody>
      </p:sp>
      <p:pic>
        <p:nvPicPr>
          <p:cNvPr id="4" name="Picture 3">
            <a:extLst>
              <a:ext uri="{FF2B5EF4-FFF2-40B4-BE49-F238E27FC236}">
                <a16:creationId xmlns:a16="http://schemas.microsoft.com/office/drawing/2014/main" id="{C5C167F0-8F9D-0C46-ACBE-5EF8768CCD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744684" y="2259757"/>
            <a:ext cx="3847112" cy="2878416"/>
          </a:xfrm>
          <a:prstGeom prst="rect">
            <a:avLst/>
          </a:prstGeom>
        </p:spPr>
      </p:pic>
      <p:pic>
        <p:nvPicPr>
          <p:cNvPr id="5" name="Picture 2" descr="https://compassionresiliencetoolkit.org/wp-content/themes/cr/media/images/logo.png">
            <a:extLst>
              <a:ext uri="{FF2B5EF4-FFF2-40B4-BE49-F238E27FC236}">
                <a16:creationId xmlns:a16="http://schemas.microsoft.com/office/drawing/2014/main" id="{0B6A9895-E3C4-46D8-908E-19E6B67A7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8" y="5739787"/>
            <a:ext cx="1232870" cy="3092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C05A2DF-068D-4515-B999-4922CD41D311}"/>
              </a:ext>
            </a:extLst>
          </p:cNvPr>
          <p:cNvSpPr/>
          <p:nvPr/>
        </p:nvSpPr>
        <p:spPr>
          <a:xfrm>
            <a:off x="1391288" y="5679754"/>
            <a:ext cx="2553904" cy="261610"/>
          </a:xfrm>
          <a:prstGeom prst="rect">
            <a:avLst/>
          </a:prstGeom>
        </p:spPr>
        <p:txBody>
          <a:bodyPr wrap="none">
            <a:spAutoFit/>
          </a:bodyPr>
          <a:lstStyle/>
          <a:p>
            <a:r>
              <a:rPr lang="en-US" sz="1100" dirty="0">
                <a:cs typeface="Calibri" panose="020F0502020204030204" pitchFamily="34" charset="0"/>
                <a:hlinkClick r:id="rId5"/>
              </a:rPr>
              <a:t>https://compassiocnresiliencetoolkit.org/</a:t>
            </a:r>
            <a:endParaRPr lang="en-US" sz="1100" dirty="0">
              <a:cs typeface="Calibri" panose="020F0502020204030204" pitchFamily="34" charset="0"/>
            </a:endParaRPr>
          </a:p>
        </p:txBody>
      </p:sp>
    </p:spTree>
    <p:extLst>
      <p:ext uri="{BB962C8B-B14F-4D97-AF65-F5344CB8AC3E}">
        <p14:creationId xmlns:p14="http://schemas.microsoft.com/office/powerpoint/2010/main" val="250124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5" name="Title 4"/>
          <p:cNvSpPr>
            <a:spLocks noGrp="1"/>
          </p:cNvSpPr>
          <p:nvPr>
            <p:ph type="title"/>
          </p:nvPr>
        </p:nvSpPr>
        <p:spPr>
          <a:xfrm>
            <a:off x="-6850744" y="174171"/>
            <a:ext cx="6347713" cy="1320800"/>
          </a:xfrm>
        </p:spPr>
        <p:txBody>
          <a:bodyPr/>
          <a:lstStyle/>
          <a:p>
            <a:r>
              <a:rPr lang="en-US"/>
              <a:t> </a:t>
            </a:r>
          </a:p>
        </p:txBody>
      </p:sp>
      <p:pic>
        <p:nvPicPr>
          <p:cNvPr id="3" name="Picture 2" descr="A close up of a fence&#10;&#10;Description generated with high confidence">
            <a:extLst>
              <a:ext uri="{FF2B5EF4-FFF2-40B4-BE49-F238E27FC236}">
                <a16:creationId xmlns:a16="http://schemas.microsoft.com/office/drawing/2014/main" id="{28B05208-45AE-4D91-BB6A-0A24BC1F729D}"/>
              </a:ext>
            </a:extLst>
          </p:cNvPr>
          <p:cNvPicPr>
            <a:picLocks noChangeAspect="1"/>
          </p:cNvPicPr>
          <p:nvPr/>
        </p:nvPicPr>
        <p:blipFill>
          <a:blip r:embed="rId3"/>
          <a:stretch>
            <a:fillRect/>
          </a:stretch>
        </p:blipFill>
        <p:spPr>
          <a:xfrm>
            <a:off x="3751105" y="1494971"/>
            <a:ext cx="4689789" cy="2286272"/>
          </a:xfrm>
          <a:prstGeom prst="rect">
            <a:avLst/>
          </a:prstGeom>
        </p:spPr>
      </p:pic>
      <p:sp>
        <p:nvSpPr>
          <p:cNvPr id="10" name="Rectangle 9">
            <a:extLst>
              <a:ext uri="{FF2B5EF4-FFF2-40B4-BE49-F238E27FC236}">
                <a16:creationId xmlns:a16="http://schemas.microsoft.com/office/drawing/2014/main" id="{B9D53D28-EB32-411E-9DFE-0D27F727CD4D}"/>
              </a:ext>
            </a:extLst>
          </p:cNvPr>
          <p:cNvSpPr/>
          <p:nvPr/>
        </p:nvSpPr>
        <p:spPr>
          <a:xfrm>
            <a:off x="519289" y="4028634"/>
            <a:ext cx="11288889" cy="1477328"/>
          </a:xfrm>
          <a:prstGeom prst="rect">
            <a:avLst/>
          </a:prstGeom>
        </p:spPr>
        <p:txBody>
          <a:bodyPr wrap="square">
            <a:spAutoFit/>
          </a:bodyPr>
          <a:lstStyle/>
          <a:p>
            <a:r>
              <a:rPr lang="en-US" sz="2400" dirty="0">
                <a:solidFill>
                  <a:schemeClr val="dk1"/>
                </a:solidFill>
                <a:ea typeface="Calibri"/>
                <a:cs typeface="Calibri"/>
                <a:sym typeface="Calibri"/>
              </a:rPr>
              <a:t>Set a boundary with a colleague that complains too much about what you cannot control:</a:t>
            </a:r>
          </a:p>
          <a:p>
            <a:r>
              <a:rPr lang="en-US" sz="2400" b="1" dirty="0">
                <a:solidFill>
                  <a:srgbClr val="2584C6"/>
                </a:solidFill>
                <a:ea typeface="Calibri"/>
                <a:cs typeface="Calibri"/>
                <a:sym typeface="Calibri"/>
              </a:rPr>
              <a:t>“I am working on showing up with good energy for my clients, I find that talking too much about what I can’t control makes that hard for me. Let’s switch topics.”</a:t>
            </a:r>
          </a:p>
          <a:p>
            <a:r>
              <a:rPr lang="en-US" dirty="0">
                <a:solidFill>
                  <a:schemeClr val="dk1"/>
                </a:solidFill>
                <a:ea typeface="Calibri"/>
                <a:cs typeface="Calibri"/>
                <a:sym typeface="Calibri"/>
              </a:rPr>
              <a:t> </a:t>
            </a:r>
          </a:p>
        </p:txBody>
      </p:sp>
      <p:pic>
        <p:nvPicPr>
          <p:cNvPr id="7" name="Picture 2" descr="https://compassionresiliencetoolkit.org/wp-content/themes/cr/media/images/logo.png">
            <a:extLst>
              <a:ext uri="{FF2B5EF4-FFF2-40B4-BE49-F238E27FC236}">
                <a16:creationId xmlns:a16="http://schemas.microsoft.com/office/drawing/2014/main" id="{E4860F99-5945-45B3-8860-9F9EE94D7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6" y="5828814"/>
            <a:ext cx="1115949" cy="2799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47AD5E-3373-41EE-9950-C1C5316139A2}"/>
              </a:ext>
            </a:extLst>
          </p:cNvPr>
          <p:cNvSpPr txBox="1"/>
          <p:nvPr/>
        </p:nvSpPr>
        <p:spPr>
          <a:xfrm>
            <a:off x="1384810" y="5753353"/>
            <a:ext cx="3014134" cy="430887"/>
          </a:xfrm>
          <a:prstGeom prst="rect">
            <a:avLst/>
          </a:prstGeom>
          <a:noFill/>
        </p:spPr>
        <p:txBody>
          <a:bodyPr wrap="square" rtlCol="0">
            <a:spAutoFit/>
          </a:bodyPr>
          <a:lstStyle/>
          <a:p>
            <a:r>
              <a:rPr lang="en-US" sz="1100" dirty="0">
                <a:cs typeface="Calibri" panose="020F0502020204030204" pitchFamily="34" charset="0"/>
                <a:hlinkClick r:id="rId5"/>
              </a:rPr>
              <a:t>https://compassiocnresiliencetoolkit.org/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4984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0E0C-990B-461C-BEF7-F7EE3FD970B4}"/>
              </a:ext>
            </a:extLst>
          </p:cNvPr>
          <p:cNvSpPr>
            <a:spLocks noGrp="1"/>
          </p:cNvSpPr>
          <p:nvPr>
            <p:ph type="title"/>
          </p:nvPr>
        </p:nvSpPr>
        <p:spPr>
          <a:xfrm>
            <a:off x="757355" y="1802589"/>
            <a:ext cx="8229600" cy="690416"/>
          </a:xfrm>
        </p:spPr>
        <p:txBody>
          <a:bodyPr/>
          <a:lstStyle/>
          <a:p>
            <a:r>
              <a:rPr lang="en-US" sz="4000" dirty="0">
                <a:latin typeface="+mn-lt"/>
              </a:rPr>
              <a:t>Empathy</a:t>
            </a:r>
          </a:p>
        </p:txBody>
      </p:sp>
      <p:sp>
        <p:nvSpPr>
          <p:cNvPr id="3" name="Content Placeholder 2">
            <a:extLst>
              <a:ext uri="{FF2B5EF4-FFF2-40B4-BE49-F238E27FC236}">
                <a16:creationId xmlns:a16="http://schemas.microsoft.com/office/drawing/2014/main" id="{86E33425-B8A1-4F11-B537-DEF964D1A627}"/>
              </a:ext>
            </a:extLst>
          </p:cNvPr>
          <p:cNvSpPr>
            <a:spLocks noGrp="1"/>
          </p:cNvSpPr>
          <p:nvPr>
            <p:ph idx="1"/>
          </p:nvPr>
        </p:nvSpPr>
        <p:spPr>
          <a:xfrm>
            <a:off x="757355" y="2688118"/>
            <a:ext cx="8229600" cy="1649337"/>
          </a:xfrm>
        </p:spPr>
        <p:txBody>
          <a:bodyPr>
            <a:normAutofit/>
          </a:bodyPr>
          <a:lstStyle/>
          <a:p>
            <a:pPr marL="0" indent="0">
              <a:buNone/>
            </a:pPr>
            <a:r>
              <a:rPr lang="en-US" sz="4000" dirty="0">
                <a:latin typeface="+mn-lt"/>
              </a:rPr>
              <a:t>The ability to understand and share the feelings of another</a:t>
            </a:r>
          </a:p>
        </p:txBody>
      </p:sp>
      <p:pic>
        <p:nvPicPr>
          <p:cNvPr id="5" name="Graphic 4" descr="Handshake">
            <a:extLst>
              <a:ext uri="{FF2B5EF4-FFF2-40B4-BE49-F238E27FC236}">
                <a16:creationId xmlns:a16="http://schemas.microsoft.com/office/drawing/2014/main" id="{1EC6B3C7-412A-4418-810F-B3573481DD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1701" y="3305852"/>
            <a:ext cx="2195165" cy="2195165"/>
          </a:xfrm>
          <a:prstGeom prst="rect">
            <a:avLst/>
          </a:prstGeom>
        </p:spPr>
      </p:pic>
    </p:spTree>
    <p:extLst>
      <p:ext uri="{BB962C8B-B14F-4D97-AF65-F5344CB8AC3E}">
        <p14:creationId xmlns:p14="http://schemas.microsoft.com/office/powerpoint/2010/main" val="406256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22" y="1514540"/>
            <a:ext cx="8229600" cy="640718"/>
          </a:xfrm>
        </p:spPr>
        <p:txBody>
          <a:bodyPr>
            <a:noAutofit/>
          </a:bodyPr>
          <a:lstStyle/>
          <a:p>
            <a:r>
              <a:rPr lang="en-US" sz="4000" dirty="0">
                <a:latin typeface="Calibri" panose="020F0502020204030204" pitchFamily="34" charset="0"/>
                <a:cs typeface="Calibri" panose="020F0502020204030204" pitchFamily="34" charset="0"/>
              </a:rPr>
              <a:t>Boundary language examples</a:t>
            </a:r>
          </a:p>
        </p:txBody>
      </p:sp>
      <p:sp>
        <p:nvSpPr>
          <p:cNvPr id="3" name="Content Placeholder 2"/>
          <p:cNvSpPr>
            <a:spLocks noGrp="1"/>
          </p:cNvSpPr>
          <p:nvPr>
            <p:ph idx="1"/>
          </p:nvPr>
        </p:nvSpPr>
        <p:spPr>
          <a:xfrm>
            <a:off x="430971" y="2219062"/>
            <a:ext cx="11268942" cy="3263504"/>
          </a:xfrm>
        </p:spPr>
        <p:txBody>
          <a:bodyPr>
            <a:normAutofit fontScale="92500" lnSpcReduction="10000"/>
          </a:bodyPr>
          <a:lstStyle/>
          <a:p>
            <a:pPr marL="0" indent="0">
              <a:buClr>
                <a:schemeClr val="bg2">
                  <a:lumMod val="75000"/>
                </a:schemeClr>
              </a:buClr>
              <a:buNone/>
            </a:pPr>
            <a:r>
              <a:rPr lang="en-US" b="1" dirty="0">
                <a:latin typeface="Calibri" panose="020F0502020204030204" pitchFamily="34" charset="0"/>
                <a:cs typeface="Calibri" panose="020F0502020204030204" pitchFamily="34" charset="0"/>
              </a:rPr>
              <a:t>To respond to angry patient:</a:t>
            </a:r>
          </a:p>
          <a:p>
            <a:pPr marL="133350" indent="0">
              <a:buClr>
                <a:schemeClr val="bg2">
                  <a:lumMod val="75000"/>
                </a:schemeClr>
              </a:buClr>
              <a:buNone/>
            </a:pPr>
            <a:r>
              <a:rPr lang="en-US" dirty="0">
                <a:latin typeface="Calibri" panose="020F0502020204030204" pitchFamily="34" charset="0"/>
                <a:cs typeface="Calibri" panose="020F0502020204030204" pitchFamily="34" charset="0"/>
              </a:rPr>
              <a:t>“I want to work with you to figure this out. It will be hard if our brains are not calm enough to think. How about we take a 5 minute break?”</a:t>
            </a:r>
          </a:p>
          <a:p>
            <a:pPr>
              <a:buClr>
                <a:schemeClr val="bg2">
                  <a:lumMod val="75000"/>
                </a:schemeClr>
              </a:buClr>
            </a:pPr>
            <a:endParaRPr lang="en-US" dirty="0">
              <a:latin typeface="Calibri" panose="020F0502020204030204" pitchFamily="34" charset="0"/>
              <a:cs typeface="Calibri" panose="020F0502020204030204" pitchFamily="34" charset="0"/>
            </a:endParaRPr>
          </a:p>
          <a:p>
            <a:pPr marL="0" indent="0">
              <a:buClr>
                <a:schemeClr val="bg2">
                  <a:lumMod val="75000"/>
                </a:schemeClr>
              </a:buClr>
              <a:buNone/>
            </a:pPr>
            <a:r>
              <a:rPr lang="en-US" b="1" dirty="0">
                <a:latin typeface="Calibri" panose="020F0502020204030204" pitchFamily="34" charset="0"/>
                <a:cs typeface="Calibri" panose="020F0502020204030204" pitchFamily="34" charset="0"/>
              </a:rPr>
              <a:t>To say no to extra commitments:</a:t>
            </a:r>
          </a:p>
          <a:p>
            <a:pPr marL="133350" indent="0">
              <a:buClr>
                <a:schemeClr val="bg2">
                  <a:lumMod val="75000"/>
                </a:schemeClr>
              </a:buClr>
              <a:buNone/>
            </a:pPr>
            <a:r>
              <a:rPr lang="en-US" dirty="0">
                <a:latin typeface="Calibri" panose="020F0502020204030204" pitchFamily="34" charset="0"/>
                <a:cs typeface="Calibri" panose="020F0502020204030204" pitchFamily="34" charset="0"/>
              </a:rPr>
              <a:t>“Although our team goals are really important to me, I need to discuss what can come off my plate or what I can do in a different manner in order to take on anything new. I am working on how to balance my family’s needs and my workload.”</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2" descr="https://compassionresiliencetoolkit.org/wp-content/themes/cr/media/images/logo.png">
            <a:extLst>
              <a:ext uri="{FF2B5EF4-FFF2-40B4-BE49-F238E27FC236}">
                <a16:creationId xmlns:a16="http://schemas.microsoft.com/office/drawing/2014/main" id="{B5CD9981-CEBF-40EB-80B8-4D9FD81ED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8" y="5656658"/>
            <a:ext cx="1671144" cy="41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60809A-4DE7-45DF-9F1D-A3962F0AA43E}"/>
              </a:ext>
            </a:extLst>
          </p:cNvPr>
          <p:cNvSpPr txBox="1"/>
          <p:nvPr/>
        </p:nvSpPr>
        <p:spPr>
          <a:xfrm>
            <a:off x="1784732" y="5656658"/>
            <a:ext cx="2776251" cy="430887"/>
          </a:xfrm>
          <a:prstGeom prst="rect">
            <a:avLst/>
          </a:prstGeom>
          <a:noFill/>
        </p:spPr>
        <p:txBody>
          <a:bodyPr wrap="square" rtlCol="0">
            <a:spAutoFit/>
          </a:bodyPr>
          <a:lstStyle/>
          <a:p>
            <a:r>
              <a:rPr lang="en-US" sz="1100" dirty="0">
                <a:cs typeface="Calibri" panose="020F0502020204030204" pitchFamily="34" charset="0"/>
                <a:hlinkClick r:id="rId4"/>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907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96CE-608A-4DBC-84F1-DD5578BC62CC}"/>
              </a:ext>
            </a:extLst>
          </p:cNvPr>
          <p:cNvSpPr>
            <a:spLocks noGrp="1"/>
          </p:cNvSpPr>
          <p:nvPr>
            <p:ph type="title"/>
          </p:nvPr>
        </p:nvSpPr>
        <p:spPr>
          <a:xfrm>
            <a:off x="609600" y="1834891"/>
            <a:ext cx="10972800" cy="3188218"/>
          </a:xfrm>
        </p:spPr>
        <p:txBody>
          <a:bodyPr/>
          <a:lstStyle/>
          <a:p>
            <a:pPr algn="ctr"/>
            <a:r>
              <a:rPr lang="en-US" sz="4400" dirty="0">
                <a:latin typeface="+mj-lt"/>
              </a:rPr>
              <a:t>Compassion in our Work and our World</a:t>
            </a:r>
            <a:br>
              <a:rPr lang="en-US" sz="4400" dirty="0">
                <a:latin typeface="+mj-lt"/>
              </a:rPr>
            </a:br>
            <a:br>
              <a:rPr lang="en-US" sz="4400" dirty="0">
                <a:latin typeface="+mj-lt"/>
              </a:rPr>
            </a:br>
            <a:r>
              <a:rPr lang="en-US" sz="4400" dirty="0">
                <a:latin typeface="+mj-lt"/>
              </a:rPr>
              <a:t>Secondary Traumatic Stress and Staff Self-Care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id="{00AB94E6-3895-4805-84E1-49E6C33C8285}"/>
              </a:ext>
            </a:extLst>
          </p:cNvPr>
          <p:cNvPicPr>
            <a:picLocks noChangeAspect="1"/>
          </p:cNvPicPr>
          <p:nvPr/>
        </p:nvPicPr>
        <p:blipFill>
          <a:blip r:embed="rId3"/>
          <a:stretch>
            <a:fillRect/>
          </a:stretch>
        </p:blipFill>
        <p:spPr>
          <a:xfrm>
            <a:off x="6432879" y="1752135"/>
            <a:ext cx="3970542" cy="3940762"/>
          </a:xfrm>
          <a:prstGeom prst="rect">
            <a:avLst/>
          </a:prstGeom>
        </p:spPr>
      </p:pic>
      <p:sp>
        <p:nvSpPr>
          <p:cNvPr id="2" name="Title 1">
            <a:extLst>
              <a:ext uri="{FF2B5EF4-FFF2-40B4-BE49-F238E27FC236}">
                <a16:creationId xmlns:a16="http://schemas.microsoft.com/office/drawing/2014/main" id="{10FA0133-A601-42F4-9C03-170EB84C7D3C}"/>
              </a:ext>
            </a:extLst>
          </p:cNvPr>
          <p:cNvSpPr>
            <a:spLocks noGrp="1"/>
          </p:cNvSpPr>
          <p:nvPr>
            <p:ph type="title"/>
          </p:nvPr>
        </p:nvSpPr>
        <p:spPr>
          <a:xfrm>
            <a:off x="1729821" y="2272115"/>
            <a:ext cx="3363817" cy="2872762"/>
          </a:xfrm>
          <a:solidFill>
            <a:schemeClr val="tx1"/>
          </a:solidFill>
        </p:spPr>
        <p:txBody>
          <a:bodyPr anchor="ctr">
            <a:normAutofit/>
          </a:bodyPr>
          <a:lstStyle/>
          <a:p>
            <a:pPr algn="ctr"/>
            <a:r>
              <a:rPr lang="en-US" sz="3100" dirty="0">
                <a:solidFill>
                  <a:schemeClr val="bg1"/>
                </a:solidFill>
                <a:latin typeface="+mn-lt"/>
              </a:rPr>
              <a:t>Compass Model of </a:t>
            </a:r>
            <a:br>
              <a:rPr lang="en-US" sz="3100" dirty="0">
                <a:solidFill>
                  <a:schemeClr val="bg1"/>
                </a:solidFill>
                <a:latin typeface="+mn-lt"/>
              </a:rPr>
            </a:br>
            <a:r>
              <a:rPr lang="en-US" sz="3100" dirty="0">
                <a:solidFill>
                  <a:schemeClr val="bg1"/>
                </a:solidFill>
                <a:latin typeface="+mn-lt"/>
              </a:rPr>
              <a:t>Wellness</a:t>
            </a:r>
          </a:p>
        </p:txBody>
      </p:sp>
      <p:sp>
        <p:nvSpPr>
          <p:cNvPr id="3" name="TextBox 2">
            <a:extLst>
              <a:ext uri="{FF2B5EF4-FFF2-40B4-BE49-F238E27FC236}">
                <a16:creationId xmlns:a16="http://schemas.microsoft.com/office/drawing/2014/main" id="{999BF6EC-94D4-4CE6-8914-A6028B8C84DB}"/>
              </a:ext>
            </a:extLst>
          </p:cNvPr>
          <p:cNvSpPr txBox="1"/>
          <p:nvPr/>
        </p:nvSpPr>
        <p:spPr>
          <a:xfrm>
            <a:off x="1039084" y="1300985"/>
            <a:ext cx="9143999" cy="707886"/>
          </a:xfrm>
          <a:prstGeom prst="rect">
            <a:avLst/>
          </a:prstGeom>
          <a:noFill/>
        </p:spPr>
        <p:txBody>
          <a:bodyPr wrap="square" rtlCol="0">
            <a:spAutoFit/>
          </a:bodyPr>
          <a:lstStyle/>
          <a:p>
            <a:r>
              <a:rPr lang="en-US" sz="4000" b="1" dirty="0">
                <a:solidFill>
                  <a:srgbClr val="2584C6"/>
                </a:solidFill>
              </a:rPr>
              <a:t>Individual Self-Care</a:t>
            </a:r>
          </a:p>
        </p:txBody>
      </p:sp>
      <p:pic>
        <p:nvPicPr>
          <p:cNvPr id="6" name="Picture 2" descr="https://compassionresiliencetoolkit.org/wp-content/themes/cr/media/images/logo.png">
            <a:extLst>
              <a:ext uri="{FF2B5EF4-FFF2-40B4-BE49-F238E27FC236}">
                <a16:creationId xmlns:a16="http://schemas.microsoft.com/office/drawing/2014/main" id="{5B1FD080-846B-4E58-8D22-081447216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66" y="5692897"/>
            <a:ext cx="1406312" cy="352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BAC344-DC40-4873-A92F-1031B40A7046}"/>
              </a:ext>
            </a:extLst>
          </p:cNvPr>
          <p:cNvSpPr txBox="1"/>
          <p:nvPr/>
        </p:nvSpPr>
        <p:spPr>
          <a:xfrm>
            <a:off x="1553378" y="5734189"/>
            <a:ext cx="2827836" cy="430887"/>
          </a:xfrm>
          <a:prstGeom prst="rect">
            <a:avLst/>
          </a:prstGeom>
          <a:noFill/>
        </p:spPr>
        <p:txBody>
          <a:bodyPr wrap="square" rtlCol="0">
            <a:spAutoFit/>
          </a:bodyPr>
          <a:lstStyle/>
          <a:p>
            <a:r>
              <a:rPr lang="en-US" sz="1100" dirty="0">
                <a:cs typeface="Calibri" panose="020F0502020204030204" pitchFamily="34" charset="0"/>
                <a:hlinkClick r:id="rId5"/>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595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5B3020-C066-4DF1-BB54-C07BAAD1593B}"/>
              </a:ext>
            </a:extLst>
          </p:cNvPr>
          <p:cNvPicPr>
            <a:picLocks noGrp="1" noChangeAspect="1"/>
          </p:cNvPicPr>
          <p:nvPr>
            <p:ph idx="1"/>
          </p:nvPr>
        </p:nvPicPr>
        <p:blipFill>
          <a:blip r:embed="rId3"/>
          <a:stretch>
            <a:fillRect/>
          </a:stretch>
        </p:blipFill>
        <p:spPr>
          <a:xfrm>
            <a:off x="1821466" y="1454227"/>
            <a:ext cx="8549068" cy="4095289"/>
          </a:xfrm>
          <a:prstGeom prst="rect">
            <a:avLst/>
          </a:prstGeom>
        </p:spPr>
      </p:pic>
      <p:pic>
        <p:nvPicPr>
          <p:cNvPr id="6" name="Picture 2" descr="https://compassionresiliencetoolkit.org/wp-content/themes/cr/media/images/logo.png">
            <a:extLst>
              <a:ext uri="{FF2B5EF4-FFF2-40B4-BE49-F238E27FC236}">
                <a16:creationId xmlns:a16="http://schemas.microsoft.com/office/drawing/2014/main" id="{2BAED479-7C20-47AC-8271-7ED439C61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06" y="5696385"/>
            <a:ext cx="1677146" cy="4244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DB6C3C-7E6E-475C-96D0-D8C1FA966964}"/>
              </a:ext>
            </a:extLst>
          </p:cNvPr>
          <p:cNvSpPr txBox="1"/>
          <p:nvPr/>
        </p:nvSpPr>
        <p:spPr>
          <a:xfrm>
            <a:off x="2073739" y="5793781"/>
            <a:ext cx="2905885" cy="430887"/>
          </a:xfrm>
          <a:prstGeom prst="rect">
            <a:avLst/>
          </a:prstGeom>
          <a:noFill/>
        </p:spPr>
        <p:txBody>
          <a:bodyPr wrap="square" rtlCol="0">
            <a:spAutoFit/>
          </a:bodyPr>
          <a:lstStyle/>
          <a:p>
            <a:r>
              <a:rPr lang="en-US" sz="1100" dirty="0">
                <a:cs typeface="Calibri" panose="020F0502020204030204" pitchFamily="34" charset="0"/>
                <a:hlinkClick r:id="rId5"/>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057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54803" y="1381989"/>
            <a:ext cx="9163771" cy="660400"/>
          </a:xfrm>
          <a:prstGeom prst="rect">
            <a:avLst/>
          </a:prstGeom>
          <a:noFill/>
          <a:ln>
            <a:noFill/>
          </a:ln>
        </p:spPr>
        <p:txBody>
          <a:bodyPr vert="horz" wrap="square" lIns="91425" tIns="91425" rIns="91425" bIns="91425" numCol="1" anchor="ctr" anchorCtr="0" compatLnSpc="1">
            <a:prstTxWarp prst="textNoShape">
              <a:avLst/>
            </a:prstTxWarp>
            <a:noAutofit/>
          </a:bodyPr>
          <a:lstStyle/>
          <a:p>
            <a:pPr>
              <a:spcBef>
                <a:spcPts val="0"/>
              </a:spcBef>
              <a:spcAft>
                <a:spcPts val="0"/>
              </a:spcAft>
              <a:buClr>
                <a:schemeClr val="lt1"/>
              </a:buClr>
              <a:buSzPct val="25000"/>
            </a:pPr>
            <a:r>
              <a:rPr lang="en-US" sz="4000" dirty="0">
                <a:ea typeface="Arial"/>
                <a:cs typeface="Arial"/>
                <a:sym typeface="Arial"/>
              </a:rPr>
              <a:t>The Importance of Care for the Body</a:t>
            </a:r>
          </a:p>
        </p:txBody>
      </p:sp>
      <p:pic>
        <p:nvPicPr>
          <p:cNvPr id="154" name="Shape 154"/>
          <p:cNvPicPr preferRelativeResize="0"/>
          <p:nvPr/>
        </p:nvPicPr>
        <p:blipFill rotWithShape="1">
          <a:blip r:embed="rId3">
            <a:alphaModFix/>
          </a:blip>
          <a:srcRect/>
          <a:stretch/>
        </p:blipFill>
        <p:spPr>
          <a:xfrm>
            <a:off x="2197872" y="2254553"/>
            <a:ext cx="2885118" cy="1574892"/>
          </a:xfrm>
          <a:prstGeom prst="rect">
            <a:avLst/>
          </a:prstGeom>
          <a:noFill/>
          <a:ln>
            <a:noFill/>
          </a:ln>
        </p:spPr>
      </p:pic>
      <p:pic>
        <p:nvPicPr>
          <p:cNvPr id="155" name="Shape 155"/>
          <p:cNvPicPr preferRelativeResize="0"/>
          <p:nvPr/>
        </p:nvPicPr>
        <p:blipFill rotWithShape="1">
          <a:blip r:embed="rId4">
            <a:alphaModFix/>
          </a:blip>
          <a:srcRect/>
          <a:stretch/>
        </p:blipFill>
        <p:spPr>
          <a:xfrm>
            <a:off x="7306451" y="2064729"/>
            <a:ext cx="2475157" cy="1731202"/>
          </a:xfrm>
          <a:prstGeom prst="rect">
            <a:avLst/>
          </a:prstGeom>
          <a:noFill/>
          <a:ln>
            <a:noFill/>
          </a:ln>
        </p:spPr>
      </p:pic>
      <p:pic>
        <p:nvPicPr>
          <p:cNvPr id="156" name="Shape 156"/>
          <p:cNvPicPr preferRelativeResize="0"/>
          <p:nvPr/>
        </p:nvPicPr>
        <p:blipFill rotWithShape="1">
          <a:blip r:embed="rId5">
            <a:alphaModFix/>
          </a:blip>
          <a:srcRect/>
          <a:stretch/>
        </p:blipFill>
        <p:spPr>
          <a:xfrm>
            <a:off x="1076431" y="4041610"/>
            <a:ext cx="1768314" cy="1958049"/>
          </a:xfrm>
          <a:prstGeom prst="rect">
            <a:avLst/>
          </a:prstGeom>
          <a:noFill/>
          <a:ln>
            <a:noFill/>
          </a:ln>
        </p:spPr>
      </p:pic>
      <p:pic>
        <p:nvPicPr>
          <p:cNvPr id="157" name="Shape 157"/>
          <p:cNvPicPr preferRelativeResize="0"/>
          <p:nvPr/>
        </p:nvPicPr>
        <p:blipFill rotWithShape="1">
          <a:blip r:embed="rId6">
            <a:alphaModFix/>
          </a:blip>
          <a:srcRect/>
          <a:stretch/>
        </p:blipFill>
        <p:spPr>
          <a:xfrm>
            <a:off x="8544030" y="4177486"/>
            <a:ext cx="2571539" cy="1592728"/>
          </a:xfrm>
          <a:prstGeom prst="rect">
            <a:avLst/>
          </a:prstGeom>
          <a:noFill/>
          <a:ln>
            <a:noFill/>
          </a:ln>
        </p:spPr>
      </p:pic>
      <p:pic>
        <p:nvPicPr>
          <p:cNvPr id="158" name="Shape 158"/>
          <p:cNvPicPr preferRelativeResize="0"/>
          <p:nvPr/>
        </p:nvPicPr>
        <p:blipFill rotWithShape="1">
          <a:blip r:embed="rId7">
            <a:alphaModFix/>
          </a:blip>
          <a:srcRect/>
          <a:stretch/>
        </p:blipFill>
        <p:spPr>
          <a:xfrm>
            <a:off x="5211842" y="4182665"/>
            <a:ext cx="1768315" cy="1753588"/>
          </a:xfrm>
          <a:prstGeom prst="rect">
            <a:avLst/>
          </a:prstGeom>
          <a:noFill/>
          <a:ln>
            <a:noFill/>
          </a:ln>
        </p:spPr>
      </p:pic>
    </p:spTree>
    <p:extLst>
      <p:ext uri="{BB962C8B-B14F-4D97-AF65-F5344CB8AC3E}">
        <p14:creationId xmlns:p14="http://schemas.microsoft.com/office/powerpoint/2010/main" val="127435833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98"/>
          <p:cNvPicPr preferRelativeResize="0"/>
          <p:nvPr/>
        </p:nvPicPr>
        <p:blipFill rotWithShape="1">
          <a:blip r:embed="rId3">
            <a:alphaModFix/>
          </a:blip>
          <a:srcRect/>
          <a:stretch/>
        </p:blipFill>
        <p:spPr>
          <a:xfrm>
            <a:off x="947451" y="2335576"/>
            <a:ext cx="3438939" cy="3229389"/>
          </a:xfrm>
          <a:prstGeom prst="rect">
            <a:avLst/>
          </a:prstGeom>
          <a:noFill/>
          <a:ln>
            <a:noFill/>
          </a:ln>
        </p:spPr>
      </p:pic>
      <p:pic>
        <p:nvPicPr>
          <p:cNvPr id="734" name="Google Shape;734;p98"/>
          <p:cNvPicPr preferRelativeResize="0"/>
          <p:nvPr/>
        </p:nvPicPr>
        <p:blipFill rotWithShape="1">
          <a:blip r:embed="rId4">
            <a:alphaModFix/>
          </a:blip>
          <a:srcRect/>
          <a:stretch/>
        </p:blipFill>
        <p:spPr>
          <a:xfrm>
            <a:off x="7805610" y="1761854"/>
            <a:ext cx="2982933" cy="4015159"/>
          </a:xfrm>
          <a:prstGeom prst="rect">
            <a:avLst/>
          </a:prstGeom>
          <a:noFill/>
          <a:ln>
            <a:noFill/>
          </a:ln>
        </p:spPr>
      </p:pic>
      <p:sp>
        <p:nvSpPr>
          <p:cNvPr id="735" name="Google Shape;735;p98"/>
          <p:cNvSpPr txBox="1"/>
          <p:nvPr/>
        </p:nvSpPr>
        <p:spPr>
          <a:xfrm>
            <a:off x="4679666" y="3529445"/>
            <a:ext cx="2832668" cy="722438"/>
          </a:xfrm>
          <a:prstGeom prst="rect">
            <a:avLst/>
          </a:prstGeom>
          <a:noFill/>
          <a:ln>
            <a:noFill/>
          </a:ln>
        </p:spPr>
        <p:txBody>
          <a:bodyPr spcFirstLastPara="1" wrap="square" lIns="68569" tIns="34275" rIns="68569" bIns="34275" anchor="t" anchorCtr="0">
            <a:noAutofit/>
          </a:bodyPr>
          <a:lstStyle/>
          <a:p>
            <a:pPr>
              <a:buClr>
                <a:srgbClr val="000000"/>
              </a:buClr>
              <a:buSzPts val="3200"/>
            </a:pPr>
            <a:r>
              <a:rPr lang="en-US" sz="2400" b="1" dirty="0">
                <a:solidFill>
                  <a:srgbClr val="2584C6"/>
                </a:solidFill>
                <a:latin typeface="Calibri"/>
                <a:ea typeface="Calibri"/>
                <a:cs typeface="Calibri"/>
                <a:sym typeface="Calibri"/>
              </a:rPr>
              <a:t>How is my Self-Care? </a:t>
            </a:r>
            <a:endParaRPr sz="2400" dirty="0">
              <a:solidFill>
                <a:srgbClr val="2584C6"/>
              </a:solidFill>
              <a:latin typeface="Calibri"/>
              <a:ea typeface="Calibri"/>
              <a:cs typeface="Calibri"/>
              <a:sym typeface="Calibri"/>
            </a:endParaRPr>
          </a:p>
        </p:txBody>
      </p:sp>
      <p:sp>
        <p:nvSpPr>
          <p:cNvPr id="4" name="TextBox 3">
            <a:extLst>
              <a:ext uri="{FF2B5EF4-FFF2-40B4-BE49-F238E27FC236}">
                <a16:creationId xmlns:a16="http://schemas.microsoft.com/office/drawing/2014/main" id="{11F07F00-E862-4CBF-87A9-425759B44BD4}"/>
              </a:ext>
            </a:extLst>
          </p:cNvPr>
          <p:cNvSpPr txBox="1"/>
          <p:nvPr/>
        </p:nvSpPr>
        <p:spPr>
          <a:xfrm>
            <a:off x="184251" y="1282247"/>
            <a:ext cx="9144000" cy="707886"/>
          </a:xfrm>
          <a:prstGeom prst="rect">
            <a:avLst/>
          </a:prstGeom>
          <a:noFill/>
        </p:spPr>
        <p:txBody>
          <a:bodyPr wrap="square" rtlCol="0">
            <a:spAutoFit/>
          </a:bodyPr>
          <a:lstStyle/>
          <a:p>
            <a:r>
              <a:rPr lang="en-US" sz="4000" b="1" dirty="0">
                <a:solidFill>
                  <a:srgbClr val="2584C6"/>
                </a:solidFill>
                <a:cs typeface="Calibri" panose="020F0502020204030204" pitchFamily="34" charset="0"/>
              </a:rPr>
              <a:t>Compassion Resilience Reflection</a:t>
            </a:r>
          </a:p>
        </p:txBody>
      </p:sp>
      <p:pic>
        <p:nvPicPr>
          <p:cNvPr id="7" name="Picture 2" descr="https://compassionresiliencetoolkit.org/wp-content/themes/cr/media/images/logo.png">
            <a:extLst>
              <a:ext uri="{FF2B5EF4-FFF2-40B4-BE49-F238E27FC236}">
                <a16:creationId xmlns:a16="http://schemas.microsoft.com/office/drawing/2014/main" id="{C3A94D1C-1CC4-4417-9AF1-D5889A5E7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51" y="5816906"/>
            <a:ext cx="1189191" cy="3009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490BDF-EA53-4C36-B4C3-3E0AAF35D811}"/>
              </a:ext>
            </a:extLst>
          </p:cNvPr>
          <p:cNvSpPr txBox="1"/>
          <p:nvPr/>
        </p:nvSpPr>
        <p:spPr>
          <a:xfrm>
            <a:off x="1373442" y="5791196"/>
            <a:ext cx="2982933" cy="430887"/>
          </a:xfrm>
          <a:prstGeom prst="rect">
            <a:avLst/>
          </a:prstGeom>
          <a:noFill/>
        </p:spPr>
        <p:txBody>
          <a:bodyPr wrap="square" rtlCol="0">
            <a:spAutoFit/>
          </a:bodyPr>
          <a:lstStyle/>
          <a:p>
            <a:r>
              <a:rPr lang="en-US" sz="1100" dirty="0">
                <a:cs typeface="Calibri" panose="020F0502020204030204" pitchFamily="34" charset="0"/>
                <a:hlinkClick r:id="rId6"/>
              </a:rPr>
              <a:t>https://compassionresiliencetoolkit.org/</a:t>
            </a:r>
            <a:endParaRPr lang="en-US" sz="1100" dirty="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458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5" name="Picture 4">
            <a:extLst>
              <a:ext uri="{FF2B5EF4-FFF2-40B4-BE49-F238E27FC236}">
                <a16:creationId xmlns:a16="http://schemas.microsoft.com/office/drawing/2014/main" id="{4B1C9C32-075F-4685-8F80-EBBA8AA901E3}"/>
              </a:ext>
            </a:extLst>
          </p:cNvPr>
          <p:cNvPicPr>
            <a:picLocks noChangeAspect="1"/>
          </p:cNvPicPr>
          <p:nvPr/>
        </p:nvPicPr>
        <p:blipFill>
          <a:blip r:embed="rId3"/>
          <a:stretch>
            <a:fillRect/>
          </a:stretch>
        </p:blipFill>
        <p:spPr>
          <a:xfrm>
            <a:off x="3266156" y="2347829"/>
            <a:ext cx="5659691" cy="3527343"/>
          </a:xfrm>
          <a:prstGeom prst="rect">
            <a:avLst/>
          </a:prstGeom>
        </p:spPr>
      </p:pic>
      <p:sp>
        <p:nvSpPr>
          <p:cNvPr id="2" name="TextBox 1">
            <a:extLst>
              <a:ext uri="{FF2B5EF4-FFF2-40B4-BE49-F238E27FC236}">
                <a16:creationId xmlns:a16="http://schemas.microsoft.com/office/drawing/2014/main" id="{D57DD2C4-DB02-4465-ACF7-0EA15B1B4534}"/>
              </a:ext>
            </a:extLst>
          </p:cNvPr>
          <p:cNvSpPr txBox="1"/>
          <p:nvPr/>
        </p:nvSpPr>
        <p:spPr>
          <a:xfrm>
            <a:off x="433330" y="1419605"/>
            <a:ext cx="9144000" cy="707886"/>
          </a:xfrm>
          <a:prstGeom prst="rect">
            <a:avLst/>
          </a:prstGeom>
          <a:noFill/>
        </p:spPr>
        <p:txBody>
          <a:bodyPr wrap="square" rtlCol="0">
            <a:spAutoFit/>
          </a:bodyPr>
          <a:lstStyle/>
          <a:p>
            <a:r>
              <a:rPr lang="en-US" sz="4000" b="1" dirty="0">
                <a:solidFill>
                  <a:srgbClr val="2584C6"/>
                </a:solidFill>
                <a:cs typeface="Calibri" panose="020F0502020204030204" pitchFamily="34" charset="0"/>
              </a:rPr>
              <a:t>Asking for Help</a:t>
            </a:r>
          </a:p>
        </p:txBody>
      </p:sp>
    </p:spTree>
    <p:extLst>
      <p:ext uri="{BB962C8B-B14F-4D97-AF65-F5344CB8AC3E}">
        <p14:creationId xmlns:p14="http://schemas.microsoft.com/office/powerpoint/2010/main" val="420787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18C137F-8159-FB43-AFFB-088679DFA093}"/>
              </a:ext>
            </a:extLst>
          </p:cNvPr>
          <p:cNvSpPr txBox="1"/>
          <p:nvPr/>
        </p:nvSpPr>
        <p:spPr>
          <a:xfrm>
            <a:off x="283998" y="1425233"/>
            <a:ext cx="8961894" cy="646331"/>
          </a:xfrm>
          <a:prstGeom prst="rect">
            <a:avLst/>
          </a:prstGeom>
          <a:noFill/>
        </p:spPr>
        <p:txBody>
          <a:bodyPr wrap="square" rtlCol="0">
            <a:spAutoFit/>
          </a:bodyPr>
          <a:lstStyle/>
          <a:p>
            <a:r>
              <a:rPr lang="en-US" sz="3600" b="1" dirty="0">
                <a:solidFill>
                  <a:srgbClr val="2584C6"/>
                </a:solidFill>
                <a:cs typeface="Calibri" panose="020F0502020204030204" pitchFamily="34" charset="0"/>
              </a:rPr>
              <a:t>A Break for our SPIRIT</a:t>
            </a:r>
          </a:p>
        </p:txBody>
      </p:sp>
      <p:sp>
        <p:nvSpPr>
          <p:cNvPr id="14" name="TextBox 13">
            <a:extLst>
              <a:ext uri="{FF2B5EF4-FFF2-40B4-BE49-F238E27FC236}">
                <a16:creationId xmlns:a16="http://schemas.microsoft.com/office/drawing/2014/main" id="{2AD1D1EA-F261-0D4F-A91D-10E3B4BCCD0D}"/>
              </a:ext>
            </a:extLst>
          </p:cNvPr>
          <p:cNvSpPr txBox="1"/>
          <p:nvPr/>
        </p:nvSpPr>
        <p:spPr>
          <a:xfrm>
            <a:off x="757721" y="2071564"/>
            <a:ext cx="10653311" cy="1018227"/>
          </a:xfrm>
          <a:prstGeom prst="rect">
            <a:avLst/>
          </a:prstGeom>
          <a:noFill/>
        </p:spPr>
        <p:txBody>
          <a:bodyPr wrap="square" rtlCol="0">
            <a:spAutoFit/>
          </a:bodyPr>
          <a:lstStyle/>
          <a:p>
            <a:pPr algn="ctr">
              <a:spcAft>
                <a:spcPts val="450"/>
              </a:spcAft>
            </a:pPr>
            <a:r>
              <a:rPr lang="en-US" altLang="en-US" sz="2800" dirty="0">
                <a:cs typeface="Calibri" panose="020F0502020204030204" pitchFamily="34" charset="0"/>
              </a:rPr>
              <a:t>When do you feel most alive, most like yourself? What are you doing? </a:t>
            </a:r>
          </a:p>
          <a:p>
            <a:pPr algn="ctr">
              <a:spcAft>
                <a:spcPts val="450"/>
              </a:spcAft>
            </a:pPr>
            <a:r>
              <a:rPr lang="en-US" altLang="en-US" sz="2800" dirty="0">
                <a:cs typeface="Calibri" panose="020F0502020204030204" pitchFamily="34" charset="0"/>
              </a:rPr>
              <a:t>What or with whom are you surrounded?</a:t>
            </a:r>
          </a:p>
        </p:txBody>
      </p:sp>
      <p:pic>
        <p:nvPicPr>
          <p:cNvPr id="4" name="Picture 3">
            <a:extLst>
              <a:ext uri="{FF2B5EF4-FFF2-40B4-BE49-F238E27FC236}">
                <a16:creationId xmlns:a16="http://schemas.microsoft.com/office/drawing/2014/main" id="{EA30C136-5DC2-0947-B36F-DAC5CAA572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1077" y="3339168"/>
            <a:ext cx="3543300" cy="2447600"/>
          </a:xfrm>
          <a:prstGeom prst="rect">
            <a:avLst/>
          </a:prstGeom>
          <a:ln>
            <a:noFill/>
          </a:ln>
        </p:spPr>
      </p:pic>
      <p:pic>
        <p:nvPicPr>
          <p:cNvPr id="6" name="Picture 5">
            <a:extLst>
              <a:ext uri="{FF2B5EF4-FFF2-40B4-BE49-F238E27FC236}">
                <a16:creationId xmlns:a16="http://schemas.microsoft.com/office/drawing/2014/main" id="{87BCB40B-9DE6-9047-9A34-C6D442DA39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5972" y="3339168"/>
            <a:ext cx="3376693" cy="2447600"/>
          </a:xfrm>
          <a:prstGeom prst="rect">
            <a:avLst/>
          </a:prstGeom>
          <a:ln>
            <a:noFill/>
          </a:ln>
        </p:spPr>
      </p:pic>
    </p:spTree>
    <p:extLst>
      <p:ext uri="{BB962C8B-B14F-4D97-AF65-F5344CB8AC3E}">
        <p14:creationId xmlns:p14="http://schemas.microsoft.com/office/powerpoint/2010/main" val="131232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58FF42A0-57D3-4E4D-9235-32C53F4C5884}"/>
              </a:ext>
            </a:extLst>
          </p:cNvPr>
          <p:cNvSpPr>
            <a:spLocks noChangeArrowheads="1"/>
          </p:cNvSpPr>
          <p:nvPr/>
        </p:nvSpPr>
        <p:spPr bwMode="auto">
          <a:xfrm>
            <a:off x="1344058" y="2969614"/>
            <a:ext cx="4392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200" b="1" dirty="0">
                <a:latin typeface="Calibri" panose="020F0502020204030204" pitchFamily="34" charset="0"/>
                <a:hlinkClick r:id="rId2"/>
              </a:rPr>
              <a:t>Provider Resilience App</a:t>
            </a:r>
            <a:endParaRPr lang="en-US" altLang="en-US" sz="3200" b="1" dirty="0">
              <a:latin typeface="Calibri" panose="020F0502020204030204" pitchFamily="34" charset="0"/>
            </a:endParaRPr>
          </a:p>
          <a:p>
            <a:pPr algn="ctr" eaLnBrk="1" hangingPunct="1">
              <a:spcBef>
                <a:spcPct val="0"/>
              </a:spcBef>
              <a:buFontTx/>
              <a:buNone/>
            </a:pPr>
            <a:endParaRPr lang="en-US" altLang="en-US" sz="3200" dirty="0">
              <a:latin typeface="Calibri" panose="020F0502020204030204" pitchFamily="34" charset="0"/>
            </a:endParaRPr>
          </a:p>
        </p:txBody>
      </p:sp>
      <p:sp>
        <p:nvSpPr>
          <p:cNvPr id="185347" name="TextBox 3">
            <a:extLst>
              <a:ext uri="{FF2B5EF4-FFF2-40B4-BE49-F238E27FC236}">
                <a16:creationId xmlns:a16="http://schemas.microsoft.com/office/drawing/2014/main" id="{F4EC3380-B6B7-42D2-8541-C5E7E8234AC2}"/>
              </a:ext>
            </a:extLst>
          </p:cNvPr>
          <p:cNvSpPr txBox="1">
            <a:spLocks noChangeArrowheads="1"/>
          </p:cNvSpPr>
          <p:nvPr/>
        </p:nvSpPr>
        <p:spPr bwMode="auto">
          <a:xfrm>
            <a:off x="1524000" y="5575301"/>
            <a:ext cx="9144000"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US" altLang="en-US" sz="1350">
              <a:latin typeface="Calibri" panose="020F0502020204030204" pitchFamily="34" charset="0"/>
            </a:endParaRPr>
          </a:p>
        </p:txBody>
      </p:sp>
      <p:pic>
        <p:nvPicPr>
          <p:cNvPr id="47108" name="Picture 14">
            <a:extLst>
              <a:ext uri="{FF2B5EF4-FFF2-40B4-BE49-F238E27FC236}">
                <a16:creationId xmlns:a16="http://schemas.microsoft.com/office/drawing/2014/main" id="{C41BC35B-6FD3-4752-8A3D-047F715F3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91" y="1277939"/>
            <a:ext cx="2590559" cy="459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10923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FD25E-BFCF-4C00-AC4C-9F3FD8A9B187}"/>
              </a:ext>
            </a:extLst>
          </p:cNvPr>
          <p:cNvPicPr>
            <a:picLocks noChangeAspect="1"/>
          </p:cNvPicPr>
          <p:nvPr/>
        </p:nvPicPr>
        <p:blipFill>
          <a:blip r:embed="rId3"/>
          <a:stretch>
            <a:fillRect/>
          </a:stretch>
        </p:blipFill>
        <p:spPr>
          <a:xfrm>
            <a:off x="4331212" y="1311007"/>
            <a:ext cx="3445228" cy="4589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28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48C1F0C-F739-4D32-8DA1-8562EFF956A5}"/>
              </a:ext>
            </a:extLst>
          </p:cNvPr>
          <p:cNvSpPr>
            <a:spLocks noGrp="1" noChangeArrowheads="1"/>
          </p:cNvSpPr>
          <p:nvPr>
            <p:ph type="title"/>
          </p:nvPr>
        </p:nvSpPr>
        <p:spPr/>
        <p:txBody>
          <a:bodyPr anchor="t"/>
          <a:lstStyle/>
          <a:p>
            <a:pPr eaLnBrk="1" hangingPunct="1">
              <a:defRPr/>
            </a:pPr>
            <a:r>
              <a:rPr lang="en-US" altLang="en-US" sz="3600" dirty="0">
                <a:latin typeface="+mn-lt"/>
                <a:cs typeface="Open Sans" pitchFamily="-84" charset="0"/>
              </a:rPr>
              <a:t>Staff and Providers</a:t>
            </a:r>
          </a:p>
        </p:txBody>
      </p:sp>
      <p:sp>
        <p:nvSpPr>
          <p:cNvPr id="20483" name="Rectangle 3">
            <a:extLst>
              <a:ext uri="{FF2B5EF4-FFF2-40B4-BE49-F238E27FC236}">
                <a16:creationId xmlns:a16="http://schemas.microsoft.com/office/drawing/2014/main" id="{0EDD56C6-C587-4CD2-BB64-0D786442FA66}"/>
              </a:ext>
            </a:extLst>
          </p:cNvPr>
          <p:cNvSpPr>
            <a:spLocks noGrp="1" noChangeArrowheads="1"/>
          </p:cNvSpPr>
          <p:nvPr>
            <p:ph idx="1"/>
          </p:nvPr>
        </p:nvSpPr>
        <p:spPr>
          <a:xfrm>
            <a:off x="609600" y="2442052"/>
            <a:ext cx="10972800" cy="3555883"/>
          </a:xfrm>
        </p:spPr>
        <p:txBody>
          <a:bodyPr/>
          <a:lstStyle/>
          <a:p>
            <a:pPr marL="452438" eaLnBrk="1" hangingPunct="1">
              <a:defRPr/>
            </a:pPr>
            <a:r>
              <a:rPr lang="en-US" altLang="en-US" sz="3200" dirty="0">
                <a:latin typeface="+mj-lt"/>
                <a:cs typeface="Arial" pitchFamily="34" charset="0"/>
              </a:rPr>
              <a:t>Often have their own traumatic histories</a:t>
            </a:r>
          </a:p>
          <a:p>
            <a:pPr marL="452438" eaLnBrk="1" hangingPunct="1">
              <a:defRPr/>
            </a:pPr>
            <a:r>
              <a:rPr lang="en-US" altLang="en-US" sz="3200" dirty="0">
                <a:latin typeface="+mj-lt"/>
                <a:cs typeface="Arial" pitchFamily="34" charset="0"/>
              </a:rPr>
              <a:t>Seek to avoid re-experiencing their own emotions</a:t>
            </a:r>
          </a:p>
          <a:p>
            <a:pPr marL="452438" eaLnBrk="1" hangingPunct="1">
              <a:defRPr/>
            </a:pPr>
            <a:r>
              <a:rPr lang="en-US" altLang="en-US" sz="3200" dirty="0">
                <a:latin typeface="+mj-lt"/>
                <a:cs typeface="Arial" pitchFamily="34" charset="0"/>
              </a:rPr>
              <a:t>Respond personally to others’ emotional states</a:t>
            </a:r>
          </a:p>
          <a:p>
            <a:pPr marL="452438" eaLnBrk="1" hangingPunct="1">
              <a:defRPr/>
            </a:pPr>
            <a:r>
              <a:rPr lang="en-US" altLang="en-US" sz="3200" dirty="0">
                <a:latin typeface="+mj-lt"/>
                <a:cs typeface="Arial" pitchFamily="34" charset="0"/>
              </a:rPr>
              <a:t>Perceive behavior as personal threat or provocation </a:t>
            </a:r>
          </a:p>
        </p:txBody>
      </p:sp>
    </p:spTree>
    <p:extLst>
      <p:ext uri="{BB962C8B-B14F-4D97-AF65-F5344CB8AC3E}">
        <p14:creationId xmlns:p14="http://schemas.microsoft.com/office/powerpoint/2010/main" val="185104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CA329778-7F3B-4917-841B-00580B597C49}"/>
              </a:ext>
            </a:extLst>
          </p:cNvPr>
          <p:cNvSpPr>
            <a:spLocks noGrp="1"/>
          </p:cNvSpPr>
          <p:nvPr>
            <p:ph type="title"/>
          </p:nvPr>
        </p:nvSpPr>
        <p:spPr>
          <a:xfrm>
            <a:off x="499432" y="1507007"/>
            <a:ext cx="9144000" cy="751451"/>
          </a:xfrm>
        </p:spPr>
        <p:txBody>
          <a:bodyPr anchor="t">
            <a:noAutofit/>
          </a:bodyPr>
          <a:lstStyle/>
          <a:p>
            <a:pPr eaLnBrk="1" hangingPunct="1">
              <a:defRPr/>
            </a:pPr>
            <a:r>
              <a:rPr lang="en-US" altLang="en-US" sz="4000" dirty="0">
                <a:latin typeface="+mn-lt"/>
                <a:cs typeface="Open Sans" pitchFamily="-84" charset="0"/>
              </a:rPr>
              <a:t>Work Force Concerns</a:t>
            </a:r>
          </a:p>
        </p:txBody>
      </p:sp>
      <p:sp>
        <p:nvSpPr>
          <p:cNvPr id="98307" name="Content Placeholder 2">
            <a:extLst>
              <a:ext uri="{FF2B5EF4-FFF2-40B4-BE49-F238E27FC236}">
                <a16:creationId xmlns:a16="http://schemas.microsoft.com/office/drawing/2014/main" id="{4174658D-3319-491A-9BD3-27DD3E18BBBD}"/>
              </a:ext>
            </a:extLst>
          </p:cNvPr>
          <p:cNvSpPr>
            <a:spLocks noGrp="1"/>
          </p:cNvSpPr>
          <p:nvPr>
            <p:ph idx="1"/>
          </p:nvPr>
        </p:nvSpPr>
        <p:spPr>
          <a:xfrm>
            <a:off x="499432" y="2617511"/>
            <a:ext cx="5989503" cy="2546350"/>
          </a:xfrm>
        </p:spPr>
        <p:txBody>
          <a:bodyPr>
            <a:noAutofit/>
          </a:bodyPr>
          <a:lstStyle/>
          <a:p>
            <a:pPr>
              <a:defRPr/>
            </a:pPr>
            <a:r>
              <a:rPr lang="en-US" altLang="en-US" sz="3600" dirty="0">
                <a:latin typeface="+mn-lt"/>
                <a:cs typeface="Arial" pitchFamily="34" charset="0"/>
              </a:rPr>
              <a:t>Compassion Fatigue</a:t>
            </a:r>
          </a:p>
          <a:p>
            <a:pPr>
              <a:defRPr/>
            </a:pPr>
            <a:r>
              <a:rPr lang="en-US" altLang="en-US" sz="3600" dirty="0">
                <a:latin typeface="+mn-lt"/>
                <a:cs typeface="Arial" pitchFamily="34" charset="0"/>
              </a:rPr>
              <a:t>Secondary Traumatic Stress</a:t>
            </a:r>
          </a:p>
          <a:p>
            <a:pPr>
              <a:defRPr/>
            </a:pPr>
            <a:r>
              <a:rPr lang="en-US" altLang="en-US" sz="3600" dirty="0">
                <a:latin typeface="+mn-lt"/>
                <a:cs typeface="Arial" pitchFamily="34" charset="0"/>
              </a:rPr>
              <a:t>Vicarious Trauma</a:t>
            </a:r>
          </a:p>
          <a:p>
            <a:pPr>
              <a:defRPr/>
            </a:pPr>
            <a:r>
              <a:rPr lang="en-US" altLang="en-US" sz="3600" dirty="0">
                <a:latin typeface="+mn-lt"/>
                <a:cs typeface="Arial" pitchFamily="34" charset="0"/>
              </a:rPr>
              <a:t>Burnout</a:t>
            </a:r>
          </a:p>
          <a:p>
            <a:pPr lvl="1" eaLnBrk="1" hangingPunct="1">
              <a:defRPr/>
            </a:pPr>
            <a:endParaRPr lang="en-US" altLang="en-US" sz="3600" dirty="0">
              <a:latin typeface="+mn-lt"/>
              <a:cs typeface="Arial" pitchFamily="34" charset="0"/>
            </a:endParaRPr>
          </a:p>
          <a:p>
            <a:pPr>
              <a:defRPr/>
            </a:pPr>
            <a:endParaRPr lang="en-US" altLang="en-US" sz="3600" dirty="0">
              <a:latin typeface="+mn-lt"/>
              <a:cs typeface="Arial" pitchFamily="34" charset="0"/>
            </a:endParaRPr>
          </a:p>
        </p:txBody>
      </p:sp>
      <p:sp>
        <p:nvSpPr>
          <p:cNvPr id="164868" name="TextBox 4">
            <a:extLst>
              <a:ext uri="{FF2B5EF4-FFF2-40B4-BE49-F238E27FC236}">
                <a16:creationId xmlns:a16="http://schemas.microsoft.com/office/drawing/2014/main" id="{BFE4621D-5C9C-4688-866C-EA9BCD322BF3}"/>
              </a:ext>
            </a:extLst>
          </p:cNvPr>
          <p:cNvSpPr txBox="1">
            <a:spLocks noChangeArrowheads="1"/>
          </p:cNvSpPr>
          <p:nvPr/>
        </p:nvSpPr>
        <p:spPr bwMode="auto">
          <a:xfrm>
            <a:off x="1598614" y="5522914"/>
            <a:ext cx="9069387" cy="30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US" altLang="en-US" sz="1350">
              <a:latin typeface="Calibri" panose="020F0502020204030204" pitchFamily="34" charset="0"/>
            </a:endParaRPr>
          </a:p>
        </p:txBody>
      </p:sp>
      <p:pic>
        <p:nvPicPr>
          <p:cNvPr id="3" name="Graphic 2" descr="Heart with pulse">
            <a:extLst>
              <a:ext uri="{FF2B5EF4-FFF2-40B4-BE49-F238E27FC236}">
                <a16:creationId xmlns:a16="http://schemas.microsoft.com/office/drawing/2014/main" id="{E8C64A99-82C6-4922-B1DF-A4061B9907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4377" y="2258458"/>
            <a:ext cx="2800120" cy="2800120"/>
          </a:xfrm>
          <a:prstGeom prst="rect">
            <a:avLst/>
          </a:prstGeom>
        </p:spPr>
      </p:pic>
    </p:spTree>
    <p:extLst>
      <p:ext uri="{BB962C8B-B14F-4D97-AF65-F5344CB8AC3E}">
        <p14:creationId xmlns:p14="http://schemas.microsoft.com/office/powerpoint/2010/main" val="103446057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4" descr="http://2.bp.blogspot.com/_6mlDB6JAXmM/RpEsVA9GS2I/AAAAAAAAAKY/HpSFE4GcWSs/s320/Burnout.gif">
            <a:extLst>
              <a:ext uri="{FF2B5EF4-FFF2-40B4-BE49-F238E27FC236}">
                <a16:creationId xmlns:a16="http://schemas.microsoft.com/office/drawing/2014/main" id="{35EA5A8E-EFBA-4B74-937B-8A4780055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680" y="1250830"/>
            <a:ext cx="4180640" cy="470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C3681DE-998C-4A13-8E16-366A6B52B2B8}"/>
              </a:ext>
            </a:extLst>
          </p:cNvPr>
          <p:cNvSpPr/>
          <p:nvPr/>
        </p:nvSpPr>
        <p:spPr>
          <a:xfrm>
            <a:off x="9095612" y="5189465"/>
            <a:ext cx="2944905" cy="769441"/>
          </a:xfrm>
          <a:prstGeom prst="rect">
            <a:avLst/>
          </a:prstGeom>
        </p:spPr>
        <p:txBody>
          <a:bodyPr wrap="square">
            <a:spAutoFit/>
          </a:bodyPr>
          <a:lstStyle/>
          <a:p>
            <a:pPr algn="r"/>
            <a:r>
              <a:rPr lang="en-US" sz="1100" dirty="0">
                <a:solidFill>
                  <a:srgbClr val="000000"/>
                </a:solidFill>
                <a:latin typeface="Calibri" panose="020F0502020204030204" pitchFamily="34" charset="0"/>
              </a:rPr>
              <a:t>Source: Adapted from Coyote, C. (2006). Slow leadership. Retrieved May 25, 2018 from https://sites.google.com/site/teacherburnoutandresources/home</a:t>
            </a:r>
            <a:r>
              <a:rPr lang="en-US" sz="1100" dirty="0">
                <a:latin typeface="Calibri" panose="020F0502020204030204" pitchFamily="34" charset="0"/>
              </a:rPr>
              <a:t>​</a:t>
            </a:r>
            <a:endParaRPr lang="en-US" sz="1100" b="0" i="0" u="none" strike="noStrike" dirty="0">
              <a:effectLst/>
              <a:latin typeface="&amp;quot"/>
            </a:endParaRPr>
          </a:p>
        </p:txBody>
      </p:sp>
    </p:spTree>
    <p:extLst>
      <p:ext uri="{BB962C8B-B14F-4D97-AF65-F5344CB8AC3E}">
        <p14:creationId xmlns:p14="http://schemas.microsoft.com/office/powerpoint/2010/main" val="35328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0DC7A7D4-3FEF-49B1-8274-219F0C676FBE}"/>
              </a:ext>
            </a:extLst>
          </p:cNvPr>
          <p:cNvSpPr>
            <a:spLocks noGrp="1" noChangeArrowheads="1"/>
          </p:cNvSpPr>
          <p:nvPr>
            <p:ph type="title"/>
          </p:nvPr>
        </p:nvSpPr>
        <p:spPr>
          <a:xfrm>
            <a:off x="609600" y="1537368"/>
            <a:ext cx="10972800" cy="573420"/>
          </a:xfrm>
        </p:spPr>
        <p:txBody>
          <a:bodyPr/>
          <a:lstStyle/>
          <a:p>
            <a:pPr eaLnBrk="1" hangingPunct="1">
              <a:defRPr/>
            </a:pPr>
            <a:r>
              <a:rPr lang="en-US" altLang="en-US" sz="3600" dirty="0">
                <a:latin typeface="+mn-lt"/>
                <a:cs typeface="Arial" panose="020B0604020202020204" pitchFamily="34" charset="0"/>
              </a:rPr>
              <a:t>Is “burnout” an ethical problem?</a:t>
            </a:r>
          </a:p>
        </p:txBody>
      </p:sp>
      <p:pic>
        <p:nvPicPr>
          <p:cNvPr id="4" name="Content Placeholder 3">
            <a:extLst>
              <a:ext uri="{FF2B5EF4-FFF2-40B4-BE49-F238E27FC236}">
                <a16:creationId xmlns:a16="http://schemas.microsoft.com/office/drawing/2014/main" id="{2334F61B-A3D6-4789-B65D-44E492905758}"/>
              </a:ext>
            </a:extLst>
          </p:cNvPr>
          <p:cNvPicPr>
            <a:picLocks noGrp="1" noChangeAspect="1"/>
          </p:cNvPicPr>
          <p:nvPr>
            <p:ph idx="1"/>
          </p:nvPr>
        </p:nvPicPr>
        <p:blipFill>
          <a:blip r:embed="rId3"/>
          <a:stretch>
            <a:fillRect/>
          </a:stretch>
        </p:blipFill>
        <p:spPr>
          <a:xfrm>
            <a:off x="3709018" y="2430697"/>
            <a:ext cx="4773964" cy="3176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484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A281-A078-4A24-9F79-2B17E99CB96C}"/>
              </a:ext>
            </a:extLst>
          </p:cNvPr>
          <p:cNvSpPr>
            <a:spLocks noGrp="1"/>
          </p:cNvSpPr>
          <p:nvPr>
            <p:ph type="title"/>
          </p:nvPr>
        </p:nvSpPr>
        <p:spPr>
          <a:xfrm>
            <a:off x="851647" y="1628262"/>
            <a:ext cx="9144000" cy="481012"/>
          </a:xfrm>
        </p:spPr>
        <p:txBody>
          <a:bodyPr/>
          <a:lstStyle/>
          <a:p>
            <a:pPr eaLnBrk="1" hangingPunct="1">
              <a:defRPr/>
            </a:pPr>
            <a:r>
              <a:rPr lang="en-US" sz="4000" dirty="0">
                <a:latin typeface="+mn-lt"/>
              </a:rPr>
              <a:t>Warning Signs</a:t>
            </a:r>
          </a:p>
        </p:txBody>
      </p:sp>
      <p:sp>
        <p:nvSpPr>
          <p:cNvPr id="3" name="Content Placeholder 2">
            <a:extLst>
              <a:ext uri="{FF2B5EF4-FFF2-40B4-BE49-F238E27FC236}">
                <a16:creationId xmlns:a16="http://schemas.microsoft.com/office/drawing/2014/main" id="{52A6A3BA-00F1-4ACA-9AFD-1F1D17669320}"/>
              </a:ext>
            </a:extLst>
          </p:cNvPr>
          <p:cNvSpPr>
            <a:spLocks noGrp="1"/>
          </p:cNvSpPr>
          <p:nvPr>
            <p:ph idx="1"/>
          </p:nvPr>
        </p:nvSpPr>
        <p:spPr>
          <a:xfrm>
            <a:off x="851647" y="2257285"/>
            <a:ext cx="10010984" cy="3724874"/>
          </a:xfrm>
        </p:spPr>
        <p:txBody>
          <a:bodyPr numCol="2" spcCol="548640">
            <a:noAutofit/>
          </a:bodyPr>
          <a:lstStyle/>
          <a:p>
            <a:pPr eaLnBrk="1" hangingPunct="1">
              <a:defRPr/>
            </a:pPr>
            <a:r>
              <a:rPr lang="en-US" sz="2800" dirty="0">
                <a:latin typeface="+mn-lt"/>
              </a:rPr>
              <a:t>Thinking the worst in every situation</a:t>
            </a:r>
          </a:p>
          <a:p>
            <a:pPr eaLnBrk="1" hangingPunct="1">
              <a:defRPr/>
            </a:pPr>
            <a:r>
              <a:rPr lang="en-US" sz="2800" dirty="0">
                <a:latin typeface="+mn-lt"/>
              </a:rPr>
              <a:t>Reacting disproportionately</a:t>
            </a:r>
          </a:p>
          <a:p>
            <a:pPr eaLnBrk="1" hangingPunct="1">
              <a:defRPr/>
            </a:pPr>
            <a:r>
              <a:rPr lang="en-US" sz="2800" dirty="0">
                <a:latin typeface="+mn-lt"/>
              </a:rPr>
              <a:t>Never taking a vacation</a:t>
            </a:r>
          </a:p>
          <a:p>
            <a:pPr eaLnBrk="1" hangingPunct="1">
              <a:defRPr/>
            </a:pPr>
            <a:r>
              <a:rPr lang="en-US" sz="2800" dirty="0">
                <a:latin typeface="+mn-lt"/>
              </a:rPr>
              <a:t>Forgetting why you do your job</a:t>
            </a:r>
          </a:p>
          <a:p>
            <a:pPr eaLnBrk="1" hangingPunct="1">
              <a:defRPr/>
            </a:pPr>
            <a:r>
              <a:rPr lang="en-US" sz="2800" dirty="0">
                <a:latin typeface="+mn-lt"/>
              </a:rPr>
              <a:t>Decreased performance</a:t>
            </a:r>
          </a:p>
          <a:p>
            <a:pPr eaLnBrk="1" hangingPunct="1">
              <a:defRPr/>
            </a:pPr>
            <a:r>
              <a:rPr lang="en-US" sz="2800" dirty="0">
                <a:latin typeface="+mn-lt"/>
              </a:rPr>
              <a:t>Constantly not getting enough sleep</a:t>
            </a:r>
          </a:p>
          <a:p>
            <a:pPr eaLnBrk="1" hangingPunct="1">
              <a:defRPr/>
            </a:pPr>
            <a:r>
              <a:rPr lang="en-US" sz="2800" dirty="0">
                <a:latin typeface="+mn-lt"/>
              </a:rPr>
              <a:t>Increased arguments with your family </a:t>
            </a:r>
          </a:p>
          <a:p>
            <a:pPr eaLnBrk="1" hangingPunct="1">
              <a:defRPr/>
            </a:pPr>
            <a:r>
              <a:rPr lang="en-US" sz="2800" dirty="0">
                <a:latin typeface="+mn-lt"/>
              </a:rPr>
              <a:t>Decreased social life</a:t>
            </a:r>
          </a:p>
          <a:p>
            <a:pPr eaLnBrk="1" hangingPunct="1">
              <a:defRPr/>
            </a:pPr>
            <a:endParaRPr lang="en-US" sz="3200" dirty="0">
              <a:latin typeface="+mn-lt"/>
            </a:endParaRPr>
          </a:p>
        </p:txBody>
      </p:sp>
    </p:spTree>
    <p:extLst>
      <p:ext uri="{BB962C8B-B14F-4D97-AF65-F5344CB8AC3E}">
        <p14:creationId xmlns:p14="http://schemas.microsoft.com/office/powerpoint/2010/main" val="935180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6C7FA4-8313-495D-9AFA-725754A8AB18}"/>
              </a:ext>
            </a:extLst>
          </p:cNvPr>
          <p:cNvSpPr>
            <a:spLocks noGrp="1"/>
          </p:cNvSpPr>
          <p:nvPr>
            <p:ph type="body" sz="quarter" idx="13"/>
          </p:nvPr>
        </p:nvSpPr>
        <p:spPr>
          <a:xfrm>
            <a:off x="783653" y="2324445"/>
            <a:ext cx="4786901" cy="3046988"/>
          </a:xfrm>
        </p:spPr>
        <p:txBody>
          <a:bodyPr/>
          <a:lstStyle/>
          <a:p>
            <a:pPr marL="0" indent="0" algn="ctr">
              <a:buNone/>
            </a:pPr>
            <a:r>
              <a:rPr lang="en-US" sz="3000" dirty="0">
                <a:latin typeface="+mn-lt"/>
              </a:rPr>
              <a:t>The ability to maintain our physical, emotional and mental well-being while responding compassionately to people who are suffering</a:t>
            </a:r>
          </a:p>
        </p:txBody>
      </p:sp>
      <p:sp>
        <p:nvSpPr>
          <p:cNvPr id="4" name="Title 3">
            <a:extLst>
              <a:ext uri="{FF2B5EF4-FFF2-40B4-BE49-F238E27FC236}">
                <a16:creationId xmlns:a16="http://schemas.microsoft.com/office/drawing/2014/main" id="{76A27BA0-2A8C-4EC6-B9A6-468F75A5AAE3}"/>
              </a:ext>
            </a:extLst>
          </p:cNvPr>
          <p:cNvSpPr>
            <a:spLocks noGrp="1"/>
          </p:cNvSpPr>
          <p:nvPr>
            <p:ph type="title"/>
          </p:nvPr>
        </p:nvSpPr>
        <p:spPr>
          <a:xfrm>
            <a:off x="862045" y="1474722"/>
            <a:ext cx="4630117" cy="690416"/>
          </a:xfrm>
        </p:spPr>
        <p:txBody>
          <a:bodyPr/>
          <a:lstStyle/>
          <a:p>
            <a:r>
              <a:rPr lang="en-US" sz="3600" dirty="0">
                <a:latin typeface="+mn-lt"/>
              </a:rPr>
              <a:t>Compassion Resilience</a:t>
            </a:r>
          </a:p>
        </p:txBody>
      </p:sp>
      <p:sp>
        <p:nvSpPr>
          <p:cNvPr id="5" name="TextBox 4">
            <a:extLst>
              <a:ext uri="{FF2B5EF4-FFF2-40B4-BE49-F238E27FC236}">
                <a16:creationId xmlns:a16="http://schemas.microsoft.com/office/drawing/2014/main" id="{A1111C22-7523-4437-9F3D-D9E72BC713A0}"/>
              </a:ext>
            </a:extLst>
          </p:cNvPr>
          <p:cNvSpPr txBox="1"/>
          <p:nvPr/>
        </p:nvSpPr>
        <p:spPr>
          <a:xfrm>
            <a:off x="6597960" y="1525981"/>
            <a:ext cx="5347174" cy="646331"/>
          </a:xfrm>
          <a:prstGeom prst="rect">
            <a:avLst/>
          </a:prstGeom>
          <a:noFill/>
        </p:spPr>
        <p:txBody>
          <a:bodyPr wrap="square" rtlCol="0">
            <a:spAutoFit/>
          </a:bodyPr>
          <a:lstStyle/>
          <a:p>
            <a:r>
              <a:rPr lang="en-US" sz="3600" b="1" dirty="0">
                <a:solidFill>
                  <a:srgbClr val="2584C6"/>
                </a:solidFill>
              </a:rPr>
              <a:t>Compassion Satisfaction</a:t>
            </a:r>
          </a:p>
        </p:txBody>
      </p:sp>
      <p:sp>
        <p:nvSpPr>
          <p:cNvPr id="6" name="TextBox 5">
            <a:extLst>
              <a:ext uri="{FF2B5EF4-FFF2-40B4-BE49-F238E27FC236}">
                <a16:creationId xmlns:a16="http://schemas.microsoft.com/office/drawing/2014/main" id="{E949762C-6E73-4F7F-9858-35984B80E734}"/>
              </a:ext>
            </a:extLst>
          </p:cNvPr>
          <p:cNvSpPr txBox="1"/>
          <p:nvPr/>
        </p:nvSpPr>
        <p:spPr>
          <a:xfrm>
            <a:off x="7719676" y="2305634"/>
            <a:ext cx="3103741" cy="2062103"/>
          </a:xfrm>
          <a:prstGeom prst="rect">
            <a:avLst/>
          </a:prstGeom>
          <a:noFill/>
        </p:spPr>
        <p:txBody>
          <a:bodyPr wrap="square" rtlCol="0">
            <a:spAutoFit/>
          </a:bodyPr>
          <a:lstStyle/>
          <a:p>
            <a:pPr algn="ctr"/>
            <a:r>
              <a:rPr lang="en-US" sz="3200" dirty="0"/>
              <a:t>The ability to experience pleasure from doing the work</a:t>
            </a:r>
          </a:p>
        </p:txBody>
      </p:sp>
    </p:spTree>
    <p:extLst>
      <p:ext uri="{BB962C8B-B14F-4D97-AF65-F5344CB8AC3E}">
        <p14:creationId xmlns:p14="http://schemas.microsoft.com/office/powerpoint/2010/main" val="19142505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0D06D53920E4392FB9D4E85DD7708" ma:contentTypeVersion="13" ma:contentTypeDescription="Create a new document." ma:contentTypeScope="" ma:versionID="bb64615e8ed86ebad28667f2c0aa6886">
  <xsd:schema xmlns:xsd="http://www.w3.org/2001/XMLSchema" xmlns:xs="http://www.w3.org/2001/XMLSchema" xmlns:p="http://schemas.microsoft.com/office/2006/metadata/properties" xmlns:ns3="9bf9d247-35fe-4d5c-a916-4b9ab46901af" xmlns:ns4="376e8d54-07d4-4674-ba46-b9d7d183e607" targetNamespace="http://schemas.microsoft.com/office/2006/metadata/properties" ma:root="true" ma:fieldsID="975d04f5e0bf1c29562dbeb3d08440c3" ns3:_="" ns4:_="">
    <xsd:import namespace="9bf9d247-35fe-4d5c-a916-4b9ab46901af"/>
    <xsd:import namespace="376e8d54-07d4-4674-ba46-b9d7d183e6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9d247-35fe-4d5c-a916-4b9ab46901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e8d54-07d4-4674-ba46-b9d7d183e6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DD1B34-2F4C-4744-A40A-E1485E63D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9d247-35fe-4d5c-a916-4b9ab46901af"/>
    <ds:schemaRef ds:uri="376e8d54-07d4-4674-ba46-b9d7d183e6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FE714E-643F-4FA7-892B-98593B814CC7}">
  <ds:schemaRefs>
    <ds:schemaRef ds:uri="http://schemas.microsoft.com/sharepoint/v3/contenttype/forms"/>
  </ds:schemaRefs>
</ds:datastoreItem>
</file>

<file path=customXml/itemProps3.xml><?xml version="1.0" encoding="utf-8"?>
<ds:datastoreItem xmlns:ds="http://schemas.openxmlformats.org/officeDocument/2006/customXml" ds:itemID="{1E71AE71-C7F6-4026-99AE-04F54FAC82A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072618_TIC_PPTTemplate</Template>
  <TotalTime>211</TotalTime>
  <Words>1872</Words>
  <Application>Microsoft Office PowerPoint</Application>
  <PresentationFormat>Widescreen</PresentationFormat>
  <Paragraphs>335</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PowerPoint Presentation</vt:lpstr>
      <vt:lpstr>Compassion in our Work and our World  Secondary Traumatic Stress and Staff Self-Care</vt:lpstr>
      <vt:lpstr>PowerPoint Presentation</vt:lpstr>
      <vt:lpstr>Staff and Providers</vt:lpstr>
      <vt:lpstr>Work Force Concerns</vt:lpstr>
      <vt:lpstr>PowerPoint Presentation</vt:lpstr>
      <vt:lpstr>Is “burnout” an ethical problem?</vt:lpstr>
      <vt:lpstr>Warning Signs</vt:lpstr>
      <vt:lpstr>Compassion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Empathy</vt:lpstr>
      <vt:lpstr>Boundary language examples</vt:lpstr>
      <vt:lpstr>Compass Model of  Wellness</vt:lpstr>
      <vt:lpstr>PowerPoint Presentation</vt:lpstr>
      <vt:lpstr>The Importance of Care for the Body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7</cp:revision>
  <dcterms:created xsi:type="dcterms:W3CDTF">2018-08-09T17:41:56Z</dcterms:created>
  <dcterms:modified xsi:type="dcterms:W3CDTF">2019-11-18T05:12:02Z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0x0101003A10D06D53920E4392FB9D4E85DD7708</vt:lpwstr>
  </property>
</Properties>
</file>