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5" r:id="rId1"/>
  </p:sldMasterIdLst>
  <p:notesMasterIdLst>
    <p:notesMasterId r:id="rId27"/>
  </p:notesMasterIdLst>
  <p:handoutMasterIdLst>
    <p:handoutMasterId r:id="rId28"/>
  </p:handoutMasterIdLst>
  <p:sldIdLst>
    <p:sldId id="1282" r:id="rId2"/>
    <p:sldId id="268" r:id="rId3"/>
    <p:sldId id="295" r:id="rId4"/>
    <p:sldId id="272" r:id="rId5"/>
    <p:sldId id="273" r:id="rId6"/>
    <p:sldId id="275" r:id="rId7"/>
    <p:sldId id="276" r:id="rId8"/>
    <p:sldId id="277" r:id="rId9"/>
    <p:sldId id="278" r:id="rId10"/>
    <p:sldId id="279" r:id="rId11"/>
    <p:sldId id="280" r:id="rId12"/>
    <p:sldId id="281" r:id="rId13"/>
    <p:sldId id="282" r:id="rId14"/>
    <p:sldId id="283" r:id="rId15"/>
    <p:sldId id="293" r:id="rId16"/>
    <p:sldId id="285" r:id="rId17"/>
    <p:sldId id="294" r:id="rId18"/>
    <p:sldId id="284" r:id="rId19"/>
    <p:sldId id="286" r:id="rId20"/>
    <p:sldId id="287" r:id="rId21"/>
    <p:sldId id="288" r:id="rId22"/>
    <p:sldId id="289" r:id="rId23"/>
    <p:sldId id="290" r:id="rId24"/>
    <p:sldId id="291" r:id="rId25"/>
    <p:sldId id="292" r:id="rId26"/>
  </p:sldIdLst>
  <p:sldSz cx="12192000" cy="6858000"/>
  <p:notesSz cx="6858000" cy="1933575"/>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584C6"/>
    <a:srgbClr val="2B98D3"/>
    <a:srgbClr val="4BBBEC"/>
    <a:srgbClr val="5085C8"/>
    <a:srgbClr val="B3D338"/>
    <a:srgbClr val="EA9A2D"/>
    <a:srgbClr val="649E39"/>
    <a:srgbClr val="F26822"/>
    <a:srgbClr val="E9B12B"/>
    <a:srgbClr val="CE1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62F90-15C2-4FB0-BE8E-F0F99464ABB0}" v="2" dt="2019-11-15T13:48:17.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43"/>
  </p:normalViewPr>
  <p:slideViewPr>
    <p:cSldViewPr snapToGrid="0" snapToObjects="1">
      <p:cViewPr varScale="1">
        <p:scale>
          <a:sx n="82" d="100"/>
          <a:sy n="82" d="100"/>
        </p:scale>
        <p:origin x="600"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image" Target="../media/image37.jpg"/><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image" Target="../media/image37.jpg"/><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B7CBB7-9CA3-4269-A89E-1DB47A53C9B6}" type="doc">
      <dgm:prSet loTypeId="urn:microsoft.com/office/officeart/2005/8/layout/pList2" loCatId="list" qsTypeId="urn:microsoft.com/office/officeart/2005/8/quickstyle/simple1" qsCatId="simple" csTypeId="urn:microsoft.com/office/officeart/2005/8/colors/colorful1" csCatId="colorful" phldr="1"/>
      <dgm:spPr/>
      <dgm:t>
        <a:bodyPr/>
        <a:lstStyle/>
        <a:p>
          <a:endParaRPr lang="en-US"/>
        </a:p>
      </dgm:t>
    </dgm:pt>
    <dgm:pt modelId="{6E3F41D2-0AF2-4C48-96EF-F3C35CE6A903}">
      <dgm:prSet custT="1"/>
      <dgm:spPr/>
      <dgm:t>
        <a:bodyPr/>
        <a:lstStyle/>
        <a:p>
          <a:r>
            <a:rPr lang="en-US" sz="1800" dirty="0"/>
            <a:t>Hold a pillow, stuffed animal or a ball</a:t>
          </a:r>
        </a:p>
      </dgm:t>
    </dgm:pt>
    <dgm:pt modelId="{359D2403-32E1-483D-812B-C9B3BDC5C0DB}" type="parTrans" cxnId="{804B2CAB-ED23-40FC-87C5-39E338AFDA85}">
      <dgm:prSet/>
      <dgm:spPr/>
      <dgm:t>
        <a:bodyPr/>
        <a:lstStyle/>
        <a:p>
          <a:endParaRPr lang="en-US"/>
        </a:p>
      </dgm:t>
    </dgm:pt>
    <dgm:pt modelId="{09769EF6-22D6-44E4-B957-5B4AAA0FEB36}" type="sibTrans" cxnId="{804B2CAB-ED23-40FC-87C5-39E338AFDA85}">
      <dgm:prSet/>
      <dgm:spPr/>
      <dgm:t>
        <a:bodyPr/>
        <a:lstStyle/>
        <a:p>
          <a:endParaRPr lang="en-US"/>
        </a:p>
      </dgm:t>
    </dgm:pt>
    <dgm:pt modelId="{A89C3834-0BC4-45F0-95C0-8D6AF8C72BCD}">
      <dgm:prSet custT="1"/>
      <dgm:spPr/>
      <dgm:t>
        <a:bodyPr/>
        <a:lstStyle/>
        <a:p>
          <a:r>
            <a:rPr lang="en-US" sz="1800" dirty="0"/>
            <a:t>Place a cool cloth on your face, or hold something cool such as a can of soda</a:t>
          </a:r>
        </a:p>
      </dgm:t>
    </dgm:pt>
    <dgm:pt modelId="{A22EE861-AA38-4B1D-907F-ACD1C12BF67B}" type="parTrans" cxnId="{B033210F-4087-420C-8399-DE1B4717E7B5}">
      <dgm:prSet/>
      <dgm:spPr/>
      <dgm:t>
        <a:bodyPr/>
        <a:lstStyle/>
        <a:p>
          <a:endParaRPr lang="en-US"/>
        </a:p>
      </dgm:t>
    </dgm:pt>
    <dgm:pt modelId="{EC3CA327-6929-42B7-A047-82C2F95C8DA0}" type="sibTrans" cxnId="{B033210F-4087-420C-8399-DE1B4717E7B5}">
      <dgm:prSet/>
      <dgm:spPr/>
      <dgm:t>
        <a:bodyPr/>
        <a:lstStyle/>
        <a:p>
          <a:endParaRPr lang="en-US"/>
        </a:p>
      </dgm:t>
    </dgm:pt>
    <dgm:pt modelId="{0ACF3930-0A90-48AA-841A-6044AEE3B6F0}">
      <dgm:prSet custT="1"/>
      <dgm:spPr/>
      <dgm:t>
        <a:bodyPr/>
        <a:lstStyle/>
        <a:p>
          <a:r>
            <a:rPr lang="en-US" sz="1800" dirty="0"/>
            <a:t>Listen to soothing music </a:t>
          </a:r>
        </a:p>
      </dgm:t>
    </dgm:pt>
    <dgm:pt modelId="{BB54CDC1-E0CA-452D-9F6F-F0BDCE7CB95F}" type="parTrans" cxnId="{EA9F14BA-3C24-4C73-9EB4-14FCAF43AD28}">
      <dgm:prSet/>
      <dgm:spPr/>
      <dgm:t>
        <a:bodyPr/>
        <a:lstStyle/>
        <a:p>
          <a:endParaRPr lang="en-US"/>
        </a:p>
      </dgm:t>
    </dgm:pt>
    <dgm:pt modelId="{E179F348-6716-4F3A-BC7F-CF92731F582B}" type="sibTrans" cxnId="{EA9F14BA-3C24-4C73-9EB4-14FCAF43AD28}">
      <dgm:prSet/>
      <dgm:spPr/>
      <dgm:t>
        <a:bodyPr/>
        <a:lstStyle/>
        <a:p>
          <a:endParaRPr lang="en-US"/>
        </a:p>
      </dgm:t>
    </dgm:pt>
    <dgm:pt modelId="{966F7475-9EA6-4824-A50A-8A266D0F215B}">
      <dgm:prSet custT="1"/>
      <dgm:spPr/>
      <dgm:t>
        <a:bodyPr/>
        <a:lstStyle/>
        <a:p>
          <a:r>
            <a:rPr lang="en-US" sz="1800" dirty="0"/>
            <a:t>Put your feet firmly on the ground </a:t>
          </a:r>
        </a:p>
      </dgm:t>
    </dgm:pt>
    <dgm:pt modelId="{E32F3001-0315-4CB0-9BD0-7072A5782570}" type="parTrans" cxnId="{DD0D4775-F8C6-46E1-A362-00AD41C68226}">
      <dgm:prSet/>
      <dgm:spPr/>
      <dgm:t>
        <a:bodyPr/>
        <a:lstStyle/>
        <a:p>
          <a:endParaRPr lang="en-US"/>
        </a:p>
      </dgm:t>
    </dgm:pt>
    <dgm:pt modelId="{7D104307-0DB2-4A73-9898-C307FF322D5A}" type="sibTrans" cxnId="{DD0D4775-F8C6-46E1-A362-00AD41C68226}">
      <dgm:prSet/>
      <dgm:spPr/>
      <dgm:t>
        <a:bodyPr/>
        <a:lstStyle/>
        <a:p>
          <a:endParaRPr lang="en-US"/>
        </a:p>
      </dgm:t>
    </dgm:pt>
    <dgm:pt modelId="{BF2CD88D-5127-4131-ACCF-3E0309583AC8}">
      <dgm:prSet custT="1"/>
      <dgm:spPr/>
      <dgm:t>
        <a:bodyPr/>
        <a:lstStyle/>
        <a:p>
          <a:r>
            <a:rPr lang="en-US" sz="1800" dirty="0"/>
            <a:t>FOCUS on someone’s voice or a neutral conversation</a:t>
          </a:r>
        </a:p>
      </dgm:t>
    </dgm:pt>
    <dgm:pt modelId="{EFBF9618-81E4-499E-9B3D-5517E07F85BD}" type="parTrans" cxnId="{7B7DDBE8-7764-4E59-AA38-9A77397BEA72}">
      <dgm:prSet/>
      <dgm:spPr/>
      <dgm:t>
        <a:bodyPr/>
        <a:lstStyle/>
        <a:p>
          <a:endParaRPr lang="en-US"/>
        </a:p>
      </dgm:t>
    </dgm:pt>
    <dgm:pt modelId="{09C4D6A9-D160-45A0-944A-610E02F9D879}" type="sibTrans" cxnId="{7B7DDBE8-7764-4E59-AA38-9A77397BEA72}">
      <dgm:prSet/>
      <dgm:spPr/>
      <dgm:t>
        <a:bodyPr/>
        <a:lstStyle/>
        <a:p>
          <a:endParaRPr lang="en-US"/>
        </a:p>
      </dgm:t>
    </dgm:pt>
    <dgm:pt modelId="{580D519D-BF72-4C68-9FCF-58B8FB51DB7D}">
      <dgm:prSet custT="1"/>
      <dgm:spPr/>
      <dgm:t>
        <a:bodyPr/>
        <a:lstStyle/>
        <a:p>
          <a:r>
            <a:rPr lang="en-US" sz="1800" dirty="0"/>
            <a:t>5-4-3-2-1 Game </a:t>
          </a:r>
        </a:p>
      </dgm:t>
    </dgm:pt>
    <dgm:pt modelId="{B0E6307F-CBBC-49B7-A2F2-AB79DD481E3C}" type="parTrans" cxnId="{902BAE14-F846-4B2A-A976-6DAD850B872F}">
      <dgm:prSet/>
      <dgm:spPr/>
      <dgm:t>
        <a:bodyPr/>
        <a:lstStyle/>
        <a:p>
          <a:endParaRPr lang="en-US"/>
        </a:p>
      </dgm:t>
    </dgm:pt>
    <dgm:pt modelId="{47D16740-FCEB-4248-8802-E46611CAE2E8}" type="sibTrans" cxnId="{902BAE14-F846-4B2A-A976-6DAD850B872F}">
      <dgm:prSet/>
      <dgm:spPr/>
      <dgm:t>
        <a:bodyPr/>
        <a:lstStyle/>
        <a:p>
          <a:endParaRPr lang="en-US"/>
        </a:p>
      </dgm:t>
    </dgm:pt>
    <dgm:pt modelId="{D289F3CE-C8CC-4512-B320-5A40C29CB57A}" type="pres">
      <dgm:prSet presAssocID="{E4B7CBB7-9CA3-4269-A89E-1DB47A53C9B6}" presName="Name0" presStyleCnt="0">
        <dgm:presLayoutVars>
          <dgm:dir/>
          <dgm:resizeHandles val="exact"/>
        </dgm:presLayoutVars>
      </dgm:prSet>
      <dgm:spPr/>
    </dgm:pt>
    <dgm:pt modelId="{DF706D43-9846-4395-A906-C72A5052B7F5}" type="pres">
      <dgm:prSet presAssocID="{E4B7CBB7-9CA3-4269-A89E-1DB47A53C9B6}" presName="bkgdShp" presStyleLbl="alignAccFollowNode1" presStyleIdx="0" presStyleCnt="1"/>
      <dgm:spPr/>
    </dgm:pt>
    <dgm:pt modelId="{E6F7B7AA-2F33-49C2-A875-4DAB5C844793}" type="pres">
      <dgm:prSet presAssocID="{E4B7CBB7-9CA3-4269-A89E-1DB47A53C9B6}" presName="linComp" presStyleCnt="0"/>
      <dgm:spPr/>
    </dgm:pt>
    <dgm:pt modelId="{5710B146-DAA7-4EA7-A501-F7ACDF6D2E59}" type="pres">
      <dgm:prSet presAssocID="{6E3F41D2-0AF2-4C48-96EF-F3C35CE6A903}" presName="compNode" presStyleCnt="0"/>
      <dgm:spPr/>
    </dgm:pt>
    <dgm:pt modelId="{353B0EBC-31FC-4ABC-A2C3-CB7C3CBA35E9}" type="pres">
      <dgm:prSet presAssocID="{6E3F41D2-0AF2-4C48-96EF-F3C35CE6A903}" presName="node" presStyleLbl="node1" presStyleIdx="0" presStyleCnt="6">
        <dgm:presLayoutVars>
          <dgm:bulletEnabled val="1"/>
        </dgm:presLayoutVars>
      </dgm:prSet>
      <dgm:spPr/>
    </dgm:pt>
    <dgm:pt modelId="{F2D86992-B2BB-4C38-8216-03A4691BFFEC}" type="pres">
      <dgm:prSet presAssocID="{6E3F41D2-0AF2-4C48-96EF-F3C35CE6A903}" presName="invisiNode" presStyleLbl="node1" presStyleIdx="0" presStyleCnt="6"/>
      <dgm:spPr/>
    </dgm:pt>
    <dgm:pt modelId="{DD51E4D5-0872-41D1-B72D-9A0FCB7832D6}" type="pres">
      <dgm:prSet presAssocID="{6E3F41D2-0AF2-4C48-96EF-F3C35CE6A903}" presName="imagNode" presStyleLbl="fgImgPlace1" presStyleIdx="0" presStyleCnt="6"/>
      <dgm:spPr>
        <a:blipFill>
          <a:blip xmlns:r="http://schemas.openxmlformats.org/officeDocument/2006/relationships" r:embed="rId1"/>
          <a:srcRect/>
          <a:stretch>
            <a:fillRect l="-40000" r="-40000"/>
          </a:stretch>
        </a:blipFill>
      </dgm:spPr>
    </dgm:pt>
    <dgm:pt modelId="{0563EE64-81B7-443E-A247-E13193B521F1}" type="pres">
      <dgm:prSet presAssocID="{09769EF6-22D6-44E4-B957-5B4AAA0FEB36}" presName="sibTrans" presStyleLbl="sibTrans2D1" presStyleIdx="0" presStyleCnt="0"/>
      <dgm:spPr/>
    </dgm:pt>
    <dgm:pt modelId="{030755AD-6C4A-4BEE-88B1-319C9B7E266B}" type="pres">
      <dgm:prSet presAssocID="{A89C3834-0BC4-45F0-95C0-8D6AF8C72BCD}" presName="compNode" presStyleCnt="0"/>
      <dgm:spPr/>
    </dgm:pt>
    <dgm:pt modelId="{B73B1B5B-613B-433D-8C6A-68A17B9917C3}" type="pres">
      <dgm:prSet presAssocID="{A89C3834-0BC4-45F0-95C0-8D6AF8C72BCD}" presName="node" presStyleLbl="node1" presStyleIdx="1" presStyleCnt="6" custScaleX="99447">
        <dgm:presLayoutVars>
          <dgm:bulletEnabled val="1"/>
        </dgm:presLayoutVars>
      </dgm:prSet>
      <dgm:spPr/>
    </dgm:pt>
    <dgm:pt modelId="{5008D9E0-96F5-4CC4-B897-96B1BBD72082}" type="pres">
      <dgm:prSet presAssocID="{A89C3834-0BC4-45F0-95C0-8D6AF8C72BCD}" presName="invisiNode" presStyleLbl="node1" presStyleIdx="1" presStyleCnt="6"/>
      <dgm:spPr/>
    </dgm:pt>
    <dgm:pt modelId="{B2C0CF1A-BED3-4F35-B00C-D53A3607B7FA}" type="pres">
      <dgm:prSet presAssocID="{A89C3834-0BC4-45F0-95C0-8D6AF8C72BCD}" presName="imagNode" presStyleLbl="fgImgPlace1" presStyleIdx="1" presStyleCnt="6"/>
      <dgm:spPr>
        <a:blipFill>
          <a:blip xmlns:r="http://schemas.openxmlformats.org/officeDocument/2006/relationships" r:embed="rId2"/>
          <a:srcRect/>
          <a:stretch>
            <a:fillRect l="-18000" r="-18000"/>
          </a:stretch>
        </a:blipFill>
      </dgm:spPr>
    </dgm:pt>
    <dgm:pt modelId="{2758F350-DD34-43A9-8FCA-EEF0A0A922ED}" type="pres">
      <dgm:prSet presAssocID="{EC3CA327-6929-42B7-A047-82C2F95C8DA0}" presName="sibTrans" presStyleLbl="sibTrans2D1" presStyleIdx="0" presStyleCnt="0"/>
      <dgm:spPr/>
    </dgm:pt>
    <dgm:pt modelId="{B054316E-E757-4012-84F7-4D6E58306783}" type="pres">
      <dgm:prSet presAssocID="{0ACF3930-0A90-48AA-841A-6044AEE3B6F0}" presName="compNode" presStyleCnt="0"/>
      <dgm:spPr/>
    </dgm:pt>
    <dgm:pt modelId="{4C4C90E3-D0DA-4653-A1C7-10B892EB150F}" type="pres">
      <dgm:prSet presAssocID="{0ACF3930-0A90-48AA-841A-6044AEE3B6F0}" presName="node" presStyleLbl="node1" presStyleIdx="2" presStyleCnt="6">
        <dgm:presLayoutVars>
          <dgm:bulletEnabled val="1"/>
        </dgm:presLayoutVars>
      </dgm:prSet>
      <dgm:spPr/>
    </dgm:pt>
    <dgm:pt modelId="{C51CBF9F-E9E8-4A72-98BC-20B564B8838C}" type="pres">
      <dgm:prSet presAssocID="{0ACF3930-0A90-48AA-841A-6044AEE3B6F0}" presName="invisiNode" presStyleLbl="node1" presStyleIdx="2" presStyleCnt="6"/>
      <dgm:spPr/>
    </dgm:pt>
    <dgm:pt modelId="{862AAA43-7FED-4F2E-A136-27881E05FC89}" type="pres">
      <dgm:prSet presAssocID="{0ACF3930-0A90-48AA-841A-6044AEE3B6F0}" presName="imagNode" presStyleLbl="fgImgPlace1" presStyleIdx="2" presStyleCnt="6"/>
      <dgm:spPr>
        <a:blipFill>
          <a:blip xmlns:r="http://schemas.openxmlformats.org/officeDocument/2006/relationships" r:embed="rId3"/>
          <a:srcRect/>
          <a:stretch>
            <a:fillRect l="-41000" r="-41000"/>
          </a:stretch>
        </a:blipFill>
      </dgm:spPr>
    </dgm:pt>
    <dgm:pt modelId="{5C7EDC50-D271-40FE-A105-DC123D124B75}" type="pres">
      <dgm:prSet presAssocID="{E179F348-6716-4F3A-BC7F-CF92731F582B}" presName="sibTrans" presStyleLbl="sibTrans2D1" presStyleIdx="0" presStyleCnt="0"/>
      <dgm:spPr/>
    </dgm:pt>
    <dgm:pt modelId="{515B7048-C37C-490B-BAA2-0D14DF60C003}" type="pres">
      <dgm:prSet presAssocID="{966F7475-9EA6-4824-A50A-8A266D0F215B}" presName="compNode" presStyleCnt="0"/>
      <dgm:spPr/>
    </dgm:pt>
    <dgm:pt modelId="{2A9B3939-7281-4D84-9FD3-1A70BB93DBD6}" type="pres">
      <dgm:prSet presAssocID="{966F7475-9EA6-4824-A50A-8A266D0F215B}" presName="node" presStyleLbl="node1" presStyleIdx="3" presStyleCnt="6">
        <dgm:presLayoutVars>
          <dgm:bulletEnabled val="1"/>
        </dgm:presLayoutVars>
      </dgm:prSet>
      <dgm:spPr/>
    </dgm:pt>
    <dgm:pt modelId="{8774B5AC-C70F-4CB6-8A59-5F29B48C7376}" type="pres">
      <dgm:prSet presAssocID="{966F7475-9EA6-4824-A50A-8A266D0F215B}" presName="invisiNode" presStyleLbl="node1" presStyleIdx="3" presStyleCnt="6"/>
      <dgm:spPr/>
    </dgm:pt>
    <dgm:pt modelId="{001EFA85-4DCB-4DB0-94B4-B654DAB8CF27}" type="pres">
      <dgm:prSet presAssocID="{966F7475-9EA6-4824-A50A-8A266D0F215B}" presName="imagNode" presStyleLbl="fgImgPlace1" presStyleIdx="3" presStyleCnt="6"/>
      <dgm:spPr>
        <a:blipFill>
          <a:blip xmlns:r="http://schemas.openxmlformats.org/officeDocument/2006/relationships" r:embed="rId4"/>
          <a:srcRect/>
          <a:stretch>
            <a:fillRect l="-63000" r="-63000"/>
          </a:stretch>
        </a:blipFill>
      </dgm:spPr>
    </dgm:pt>
    <dgm:pt modelId="{B2DBC6B7-AD1B-4373-91F8-B8BED7D65380}" type="pres">
      <dgm:prSet presAssocID="{7D104307-0DB2-4A73-9898-C307FF322D5A}" presName="sibTrans" presStyleLbl="sibTrans2D1" presStyleIdx="0" presStyleCnt="0"/>
      <dgm:spPr/>
    </dgm:pt>
    <dgm:pt modelId="{52F90358-DF31-4ADE-A38C-809FBEB99A61}" type="pres">
      <dgm:prSet presAssocID="{BF2CD88D-5127-4131-ACCF-3E0309583AC8}" presName="compNode" presStyleCnt="0"/>
      <dgm:spPr/>
    </dgm:pt>
    <dgm:pt modelId="{9B2262F9-778A-4FB8-B212-F09F5BB08013}" type="pres">
      <dgm:prSet presAssocID="{BF2CD88D-5127-4131-ACCF-3E0309583AC8}" presName="node" presStyleLbl="node1" presStyleIdx="4" presStyleCnt="6">
        <dgm:presLayoutVars>
          <dgm:bulletEnabled val="1"/>
        </dgm:presLayoutVars>
      </dgm:prSet>
      <dgm:spPr/>
    </dgm:pt>
    <dgm:pt modelId="{1113DB9D-1DE2-4861-972D-A10172F7FAFE}" type="pres">
      <dgm:prSet presAssocID="{BF2CD88D-5127-4131-ACCF-3E0309583AC8}" presName="invisiNode" presStyleLbl="node1" presStyleIdx="4" presStyleCnt="6"/>
      <dgm:spPr/>
    </dgm:pt>
    <dgm:pt modelId="{2276EFD5-D62B-4D1F-8CC4-4F4A2231F156}" type="pres">
      <dgm:prSet presAssocID="{BF2CD88D-5127-4131-ACCF-3E0309583AC8}" presName="imagNode" presStyleLbl="fgImgPlace1" presStyleIdx="4" presStyleCnt="6"/>
      <dgm:spPr>
        <a:blipFill>
          <a:blip xmlns:r="http://schemas.openxmlformats.org/officeDocument/2006/relationships" r:embed="rId5"/>
          <a:srcRect/>
          <a:stretch>
            <a:fillRect l="-25000" r="-25000"/>
          </a:stretch>
        </a:blipFill>
      </dgm:spPr>
    </dgm:pt>
    <dgm:pt modelId="{DF3884C1-0B25-4850-959B-23FCFCC46A86}" type="pres">
      <dgm:prSet presAssocID="{09C4D6A9-D160-45A0-944A-610E02F9D879}" presName="sibTrans" presStyleLbl="sibTrans2D1" presStyleIdx="0" presStyleCnt="0"/>
      <dgm:spPr/>
    </dgm:pt>
    <dgm:pt modelId="{97C7A11B-A109-4E4B-8AE6-78D77B410DF1}" type="pres">
      <dgm:prSet presAssocID="{580D519D-BF72-4C68-9FCF-58B8FB51DB7D}" presName="compNode" presStyleCnt="0"/>
      <dgm:spPr/>
    </dgm:pt>
    <dgm:pt modelId="{24A4266C-B666-410F-9204-1F4F6B046901}" type="pres">
      <dgm:prSet presAssocID="{580D519D-BF72-4C68-9FCF-58B8FB51DB7D}" presName="node" presStyleLbl="node1" presStyleIdx="5" presStyleCnt="6">
        <dgm:presLayoutVars>
          <dgm:bulletEnabled val="1"/>
        </dgm:presLayoutVars>
      </dgm:prSet>
      <dgm:spPr/>
    </dgm:pt>
    <dgm:pt modelId="{4CC33BBD-ECFE-45E3-83A0-B172BD5D2F21}" type="pres">
      <dgm:prSet presAssocID="{580D519D-BF72-4C68-9FCF-58B8FB51DB7D}" presName="invisiNode" presStyleLbl="node1" presStyleIdx="5" presStyleCnt="6"/>
      <dgm:spPr/>
    </dgm:pt>
    <dgm:pt modelId="{7F09EC67-E4E0-4149-A9D4-E4BA11A80E9A}" type="pres">
      <dgm:prSet presAssocID="{580D519D-BF72-4C68-9FCF-58B8FB51DB7D}"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62000" r="-62000"/>
          </a:stretch>
        </a:blipFill>
      </dgm:spPr>
    </dgm:pt>
  </dgm:ptLst>
  <dgm:cxnLst>
    <dgm:cxn modelId="{2CDFD20E-F3DE-46E3-9F85-28B14FA25364}" type="presOf" srcId="{BF2CD88D-5127-4131-ACCF-3E0309583AC8}" destId="{9B2262F9-778A-4FB8-B212-F09F5BB08013}" srcOrd="0" destOrd="0" presId="urn:microsoft.com/office/officeart/2005/8/layout/pList2"/>
    <dgm:cxn modelId="{B033210F-4087-420C-8399-DE1B4717E7B5}" srcId="{E4B7CBB7-9CA3-4269-A89E-1DB47A53C9B6}" destId="{A89C3834-0BC4-45F0-95C0-8D6AF8C72BCD}" srcOrd="1" destOrd="0" parTransId="{A22EE861-AA38-4B1D-907F-ACD1C12BF67B}" sibTransId="{EC3CA327-6929-42B7-A047-82C2F95C8DA0}"/>
    <dgm:cxn modelId="{902BAE14-F846-4B2A-A976-6DAD850B872F}" srcId="{E4B7CBB7-9CA3-4269-A89E-1DB47A53C9B6}" destId="{580D519D-BF72-4C68-9FCF-58B8FB51DB7D}" srcOrd="5" destOrd="0" parTransId="{B0E6307F-CBBC-49B7-A2F2-AB79DD481E3C}" sibTransId="{47D16740-FCEB-4248-8802-E46611CAE2E8}"/>
    <dgm:cxn modelId="{8D277D3D-0D91-4E16-BAF0-166BDA0031E4}" type="presOf" srcId="{09C4D6A9-D160-45A0-944A-610E02F9D879}" destId="{DF3884C1-0B25-4850-959B-23FCFCC46A86}" srcOrd="0" destOrd="0" presId="urn:microsoft.com/office/officeart/2005/8/layout/pList2"/>
    <dgm:cxn modelId="{D242825F-8ECD-47E3-9A1D-4A428FEE3152}" type="presOf" srcId="{0ACF3930-0A90-48AA-841A-6044AEE3B6F0}" destId="{4C4C90E3-D0DA-4653-A1C7-10B892EB150F}" srcOrd="0" destOrd="0" presId="urn:microsoft.com/office/officeart/2005/8/layout/pList2"/>
    <dgm:cxn modelId="{F04CF66C-2D3C-4178-B58F-D3AB90CCF0D5}" type="presOf" srcId="{580D519D-BF72-4C68-9FCF-58B8FB51DB7D}" destId="{24A4266C-B666-410F-9204-1F4F6B046901}" srcOrd="0" destOrd="0" presId="urn:microsoft.com/office/officeart/2005/8/layout/pList2"/>
    <dgm:cxn modelId="{DD0D4775-F8C6-46E1-A362-00AD41C68226}" srcId="{E4B7CBB7-9CA3-4269-A89E-1DB47A53C9B6}" destId="{966F7475-9EA6-4824-A50A-8A266D0F215B}" srcOrd="3" destOrd="0" parTransId="{E32F3001-0315-4CB0-9BD0-7072A5782570}" sibTransId="{7D104307-0DB2-4A73-9898-C307FF322D5A}"/>
    <dgm:cxn modelId="{A9709859-CFF4-4CB9-BDEB-7D7CA2B32D81}" type="presOf" srcId="{E4B7CBB7-9CA3-4269-A89E-1DB47A53C9B6}" destId="{D289F3CE-C8CC-4512-B320-5A40C29CB57A}" srcOrd="0" destOrd="0" presId="urn:microsoft.com/office/officeart/2005/8/layout/pList2"/>
    <dgm:cxn modelId="{882E8999-748C-4BBB-AF66-E60509BE081E}" type="presOf" srcId="{E179F348-6716-4F3A-BC7F-CF92731F582B}" destId="{5C7EDC50-D271-40FE-A105-DC123D124B75}" srcOrd="0" destOrd="0" presId="urn:microsoft.com/office/officeart/2005/8/layout/pList2"/>
    <dgm:cxn modelId="{804B2CAB-ED23-40FC-87C5-39E338AFDA85}" srcId="{E4B7CBB7-9CA3-4269-A89E-1DB47A53C9B6}" destId="{6E3F41D2-0AF2-4C48-96EF-F3C35CE6A903}" srcOrd="0" destOrd="0" parTransId="{359D2403-32E1-483D-812B-C9B3BDC5C0DB}" sibTransId="{09769EF6-22D6-44E4-B957-5B4AAA0FEB36}"/>
    <dgm:cxn modelId="{EA9F14BA-3C24-4C73-9EB4-14FCAF43AD28}" srcId="{E4B7CBB7-9CA3-4269-A89E-1DB47A53C9B6}" destId="{0ACF3930-0A90-48AA-841A-6044AEE3B6F0}" srcOrd="2" destOrd="0" parTransId="{BB54CDC1-E0CA-452D-9F6F-F0BDCE7CB95F}" sibTransId="{E179F348-6716-4F3A-BC7F-CF92731F582B}"/>
    <dgm:cxn modelId="{8873A3C0-9A6D-4EF9-BCE4-CEA14CE20A6A}" type="presOf" srcId="{7D104307-0DB2-4A73-9898-C307FF322D5A}" destId="{B2DBC6B7-AD1B-4373-91F8-B8BED7D65380}" srcOrd="0" destOrd="0" presId="urn:microsoft.com/office/officeart/2005/8/layout/pList2"/>
    <dgm:cxn modelId="{BCC3C8D1-8896-4C9C-9209-6F56D4E95983}" type="presOf" srcId="{EC3CA327-6929-42B7-A047-82C2F95C8DA0}" destId="{2758F350-DD34-43A9-8FCA-EEF0A0A922ED}" srcOrd="0" destOrd="0" presId="urn:microsoft.com/office/officeart/2005/8/layout/pList2"/>
    <dgm:cxn modelId="{98EF17D4-8756-469F-8096-BC61DB712921}" type="presOf" srcId="{6E3F41D2-0AF2-4C48-96EF-F3C35CE6A903}" destId="{353B0EBC-31FC-4ABC-A2C3-CB7C3CBA35E9}" srcOrd="0" destOrd="0" presId="urn:microsoft.com/office/officeart/2005/8/layout/pList2"/>
    <dgm:cxn modelId="{AE4D4BDF-C08D-44B9-A90A-C2FFBE90D944}" type="presOf" srcId="{966F7475-9EA6-4824-A50A-8A266D0F215B}" destId="{2A9B3939-7281-4D84-9FD3-1A70BB93DBD6}" srcOrd="0" destOrd="0" presId="urn:microsoft.com/office/officeart/2005/8/layout/pList2"/>
    <dgm:cxn modelId="{08A960E6-2845-4B31-ABF7-B05C4A8B3707}" type="presOf" srcId="{A89C3834-0BC4-45F0-95C0-8D6AF8C72BCD}" destId="{B73B1B5B-613B-433D-8C6A-68A17B9917C3}" srcOrd="0" destOrd="0" presId="urn:microsoft.com/office/officeart/2005/8/layout/pList2"/>
    <dgm:cxn modelId="{7B7DDBE8-7764-4E59-AA38-9A77397BEA72}" srcId="{E4B7CBB7-9CA3-4269-A89E-1DB47A53C9B6}" destId="{BF2CD88D-5127-4131-ACCF-3E0309583AC8}" srcOrd="4" destOrd="0" parTransId="{EFBF9618-81E4-499E-9B3D-5517E07F85BD}" sibTransId="{09C4D6A9-D160-45A0-944A-610E02F9D879}"/>
    <dgm:cxn modelId="{A6E9F6F2-C74A-4BBC-BAD2-7F95D9B19118}" type="presOf" srcId="{09769EF6-22D6-44E4-B957-5B4AAA0FEB36}" destId="{0563EE64-81B7-443E-A247-E13193B521F1}" srcOrd="0" destOrd="0" presId="urn:microsoft.com/office/officeart/2005/8/layout/pList2"/>
    <dgm:cxn modelId="{BFBED0EF-9362-4FDA-8BE8-ECBFE64F695C}" type="presParOf" srcId="{D289F3CE-C8CC-4512-B320-5A40C29CB57A}" destId="{DF706D43-9846-4395-A906-C72A5052B7F5}" srcOrd="0" destOrd="0" presId="urn:microsoft.com/office/officeart/2005/8/layout/pList2"/>
    <dgm:cxn modelId="{2F6D192F-8307-40B7-AFD7-F5488BFED53C}" type="presParOf" srcId="{D289F3CE-C8CC-4512-B320-5A40C29CB57A}" destId="{E6F7B7AA-2F33-49C2-A875-4DAB5C844793}" srcOrd="1" destOrd="0" presId="urn:microsoft.com/office/officeart/2005/8/layout/pList2"/>
    <dgm:cxn modelId="{90F43B4E-EF50-44BC-A1EA-D5C2760CC46E}" type="presParOf" srcId="{E6F7B7AA-2F33-49C2-A875-4DAB5C844793}" destId="{5710B146-DAA7-4EA7-A501-F7ACDF6D2E59}" srcOrd="0" destOrd="0" presId="urn:microsoft.com/office/officeart/2005/8/layout/pList2"/>
    <dgm:cxn modelId="{2DC0C40E-1B18-4586-8910-8D4AE2F5B400}" type="presParOf" srcId="{5710B146-DAA7-4EA7-A501-F7ACDF6D2E59}" destId="{353B0EBC-31FC-4ABC-A2C3-CB7C3CBA35E9}" srcOrd="0" destOrd="0" presId="urn:microsoft.com/office/officeart/2005/8/layout/pList2"/>
    <dgm:cxn modelId="{8E03A181-8557-41E4-8A9A-03BB4DF77F25}" type="presParOf" srcId="{5710B146-DAA7-4EA7-A501-F7ACDF6D2E59}" destId="{F2D86992-B2BB-4C38-8216-03A4691BFFEC}" srcOrd="1" destOrd="0" presId="urn:microsoft.com/office/officeart/2005/8/layout/pList2"/>
    <dgm:cxn modelId="{4933CFC4-C8A6-4093-9599-14B1E56AB321}" type="presParOf" srcId="{5710B146-DAA7-4EA7-A501-F7ACDF6D2E59}" destId="{DD51E4D5-0872-41D1-B72D-9A0FCB7832D6}" srcOrd="2" destOrd="0" presId="urn:microsoft.com/office/officeart/2005/8/layout/pList2"/>
    <dgm:cxn modelId="{7CFAD76E-6699-4353-BE81-AD157749C574}" type="presParOf" srcId="{E6F7B7AA-2F33-49C2-A875-4DAB5C844793}" destId="{0563EE64-81B7-443E-A247-E13193B521F1}" srcOrd="1" destOrd="0" presId="urn:microsoft.com/office/officeart/2005/8/layout/pList2"/>
    <dgm:cxn modelId="{95B06E7B-BE47-4CC9-8328-38F0B413B607}" type="presParOf" srcId="{E6F7B7AA-2F33-49C2-A875-4DAB5C844793}" destId="{030755AD-6C4A-4BEE-88B1-319C9B7E266B}" srcOrd="2" destOrd="0" presId="urn:microsoft.com/office/officeart/2005/8/layout/pList2"/>
    <dgm:cxn modelId="{5283CFCC-0059-4B09-85CC-A3F434687E16}" type="presParOf" srcId="{030755AD-6C4A-4BEE-88B1-319C9B7E266B}" destId="{B73B1B5B-613B-433D-8C6A-68A17B9917C3}" srcOrd="0" destOrd="0" presId="urn:microsoft.com/office/officeart/2005/8/layout/pList2"/>
    <dgm:cxn modelId="{2EDF9D91-4339-4C60-8BBF-833510178658}" type="presParOf" srcId="{030755AD-6C4A-4BEE-88B1-319C9B7E266B}" destId="{5008D9E0-96F5-4CC4-B897-96B1BBD72082}" srcOrd="1" destOrd="0" presId="urn:microsoft.com/office/officeart/2005/8/layout/pList2"/>
    <dgm:cxn modelId="{C8F8CC9C-1EDA-48B3-A222-662D9D134A13}" type="presParOf" srcId="{030755AD-6C4A-4BEE-88B1-319C9B7E266B}" destId="{B2C0CF1A-BED3-4F35-B00C-D53A3607B7FA}" srcOrd="2" destOrd="0" presId="urn:microsoft.com/office/officeart/2005/8/layout/pList2"/>
    <dgm:cxn modelId="{08D0FF2B-BAF4-47BC-9B15-D504BE9F890B}" type="presParOf" srcId="{E6F7B7AA-2F33-49C2-A875-4DAB5C844793}" destId="{2758F350-DD34-43A9-8FCA-EEF0A0A922ED}" srcOrd="3" destOrd="0" presId="urn:microsoft.com/office/officeart/2005/8/layout/pList2"/>
    <dgm:cxn modelId="{A513B532-02E4-4645-AA13-690734918455}" type="presParOf" srcId="{E6F7B7AA-2F33-49C2-A875-4DAB5C844793}" destId="{B054316E-E757-4012-84F7-4D6E58306783}" srcOrd="4" destOrd="0" presId="urn:microsoft.com/office/officeart/2005/8/layout/pList2"/>
    <dgm:cxn modelId="{ADCD4C2F-F55F-4430-9216-512EF81471F9}" type="presParOf" srcId="{B054316E-E757-4012-84F7-4D6E58306783}" destId="{4C4C90E3-D0DA-4653-A1C7-10B892EB150F}" srcOrd="0" destOrd="0" presId="urn:microsoft.com/office/officeart/2005/8/layout/pList2"/>
    <dgm:cxn modelId="{CE024F6F-1D9A-4C07-8387-6DB514CC292E}" type="presParOf" srcId="{B054316E-E757-4012-84F7-4D6E58306783}" destId="{C51CBF9F-E9E8-4A72-98BC-20B564B8838C}" srcOrd="1" destOrd="0" presId="urn:microsoft.com/office/officeart/2005/8/layout/pList2"/>
    <dgm:cxn modelId="{9B9C7F39-4B0C-45E1-902B-798643E7F532}" type="presParOf" srcId="{B054316E-E757-4012-84F7-4D6E58306783}" destId="{862AAA43-7FED-4F2E-A136-27881E05FC89}" srcOrd="2" destOrd="0" presId="urn:microsoft.com/office/officeart/2005/8/layout/pList2"/>
    <dgm:cxn modelId="{11EE1737-A235-4980-841C-7991D9F7C1E8}" type="presParOf" srcId="{E6F7B7AA-2F33-49C2-A875-4DAB5C844793}" destId="{5C7EDC50-D271-40FE-A105-DC123D124B75}" srcOrd="5" destOrd="0" presId="urn:microsoft.com/office/officeart/2005/8/layout/pList2"/>
    <dgm:cxn modelId="{6B99C77E-6FFA-4F31-9DD5-BDC83F940F7B}" type="presParOf" srcId="{E6F7B7AA-2F33-49C2-A875-4DAB5C844793}" destId="{515B7048-C37C-490B-BAA2-0D14DF60C003}" srcOrd="6" destOrd="0" presId="urn:microsoft.com/office/officeart/2005/8/layout/pList2"/>
    <dgm:cxn modelId="{5D53741D-3CEA-43A9-8C96-1CB00E4BFEFE}" type="presParOf" srcId="{515B7048-C37C-490B-BAA2-0D14DF60C003}" destId="{2A9B3939-7281-4D84-9FD3-1A70BB93DBD6}" srcOrd="0" destOrd="0" presId="urn:microsoft.com/office/officeart/2005/8/layout/pList2"/>
    <dgm:cxn modelId="{C6A4B824-8DFD-4A0F-BD6F-D9CE7A492792}" type="presParOf" srcId="{515B7048-C37C-490B-BAA2-0D14DF60C003}" destId="{8774B5AC-C70F-4CB6-8A59-5F29B48C7376}" srcOrd="1" destOrd="0" presId="urn:microsoft.com/office/officeart/2005/8/layout/pList2"/>
    <dgm:cxn modelId="{700AEA4A-104A-4767-96C7-98E9694084C9}" type="presParOf" srcId="{515B7048-C37C-490B-BAA2-0D14DF60C003}" destId="{001EFA85-4DCB-4DB0-94B4-B654DAB8CF27}" srcOrd="2" destOrd="0" presId="urn:microsoft.com/office/officeart/2005/8/layout/pList2"/>
    <dgm:cxn modelId="{DEC0785D-8502-4BD9-B678-90B8D1C66C1E}" type="presParOf" srcId="{E6F7B7AA-2F33-49C2-A875-4DAB5C844793}" destId="{B2DBC6B7-AD1B-4373-91F8-B8BED7D65380}" srcOrd="7" destOrd="0" presId="urn:microsoft.com/office/officeart/2005/8/layout/pList2"/>
    <dgm:cxn modelId="{B9B4F50E-350D-4FDC-A328-7ECAAA1A3D5C}" type="presParOf" srcId="{E6F7B7AA-2F33-49C2-A875-4DAB5C844793}" destId="{52F90358-DF31-4ADE-A38C-809FBEB99A61}" srcOrd="8" destOrd="0" presId="urn:microsoft.com/office/officeart/2005/8/layout/pList2"/>
    <dgm:cxn modelId="{889FADF6-3585-4CC2-9828-E39FDE879958}" type="presParOf" srcId="{52F90358-DF31-4ADE-A38C-809FBEB99A61}" destId="{9B2262F9-778A-4FB8-B212-F09F5BB08013}" srcOrd="0" destOrd="0" presId="urn:microsoft.com/office/officeart/2005/8/layout/pList2"/>
    <dgm:cxn modelId="{2D6E7BBD-5A01-4E85-A31E-C638C37563FC}" type="presParOf" srcId="{52F90358-DF31-4ADE-A38C-809FBEB99A61}" destId="{1113DB9D-1DE2-4861-972D-A10172F7FAFE}" srcOrd="1" destOrd="0" presId="urn:microsoft.com/office/officeart/2005/8/layout/pList2"/>
    <dgm:cxn modelId="{9D67888C-8744-41A1-A648-3C9ED370A0AE}" type="presParOf" srcId="{52F90358-DF31-4ADE-A38C-809FBEB99A61}" destId="{2276EFD5-D62B-4D1F-8CC4-4F4A2231F156}" srcOrd="2" destOrd="0" presId="urn:microsoft.com/office/officeart/2005/8/layout/pList2"/>
    <dgm:cxn modelId="{94AE1043-10C6-450D-BE3C-89D80123D0AC}" type="presParOf" srcId="{E6F7B7AA-2F33-49C2-A875-4DAB5C844793}" destId="{DF3884C1-0B25-4850-959B-23FCFCC46A86}" srcOrd="9" destOrd="0" presId="urn:microsoft.com/office/officeart/2005/8/layout/pList2"/>
    <dgm:cxn modelId="{B93412C2-01A9-4650-805E-172B221F9414}" type="presParOf" srcId="{E6F7B7AA-2F33-49C2-A875-4DAB5C844793}" destId="{97C7A11B-A109-4E4B-8AE6-78D77B410DF1}" srcOrd="10" destOrd="0" presId="urn:microsoft.com/office/officeart/2005/8/layout/pList2"/>
    <dgm:cxn modelId="{2CF2AD6E-34F2-4FEE-A070-8405FD37053B}" type="presParOf" srcId="{97C7A11B-A109-4E4B-8AE6-78D77B410DF1}" destId="{24A4266C-B666-410F-9204-1F4F6B046901}" srcOrd="0" destOrd="0" presId="urn:microsoft.com/office/officeart/2005/8/layout/pList2"/>
    <dgm:cxn modelId="{E2DB18B2-50A8-4289-8E59-F91C87075BE3}" type="presParOf" srcId="{97C7A11B-A109-4E4B-8AE6-78D77B410DF1}" destId="{4CC33BBD-ECFE-45E3-83A0-B172BD5D2F21}" srcOrd="1" destOrd="0" presId="urn:microsoft.com/office/officeart/2005/8/layout/pList2"/>
    <dgm:cxn modelId="{79EFA130-36A9-4286-ABB5-0650C24C3211}" type="presParOf" srcId="{97C7A11B-A109-4E4B-8AE6-78D77B410DF1}" destId="{7F09EC67-E4E0-4149-A9D4-E4BA11A80E9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06D43-9846-4395-A906-C72A5052B7F5}">
      <dsp:nvSpPr>
        <dsp:cNvPr id="0" name=""/>
        <dsp:cNvSpPr/>
      </dsp:nvSpPr>
      <dsp:spPr>
        <a:xfrm>
          <a:off x="0" y="0"/>
          <a:ext cx="10972800" cy="1676617"/>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51E4D5-0872-41D1-B72D-9A0FCB7832D6}">
      <dsp:nvSpPr>
        <dsp:cNvPr id="0" name=""/>
        <dsp:cNvSpPr/>
      </dsp:nvSpPr>
      <dsp:spPr>
        <a:xfrm>
          <a:off x="330443" y="223549"/>
          <a:ext cx="1586448" cy="1229519"/>
        </a:xfrm>
        <a:prstGeom prst="roundRect">
          <a:avLst>
            <a:gd name="adj" fmla="val 10000"/>
          </a:avLst>
        </a:prstGeom>
        <a:blipFill>
          <a:blip xmlns:r="http://schemas.openxmlformats.org/officeDocument/2006/relationships" r:embed="rId1"/>
          <a:srcRect/>
          <a:stretch>
            <a:fillRect l="-40000" r="-4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3B0EBC-31FC-4ABC-A2C3-CB7C3CBA35E9}">
      <dsp:nvSpPr>
        <dsp:cNvPr id="0" name=""/>
        <dsp:cNvSpPr/>
      </dsp:nvSpPr>
      <dsp:spPr>
        <a:xfrm rot="10800000">
          <a:off x="330443" y="1676617"/>
          <a:ext cx="1586448" cy="2049199"/>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Hold a pillow, stuffed animal or a ball</a:t>
          </a:r>
        </a:p>
      </dsp:txBody>
      <dsp:txXfrm rot="10800000">
        <a:off x="379232" y="1676617"/>
        <a:ext cx="1488870" cy="2000410"/>
      </dsp:txXfrm>
    </dsp:sp>
    <dsp:sp modelId="{B2C0CF1A-BED3-4F35-B00C-D53A3607B7FA}">
      <dsp:nvSpPr>
        <dsp:cNvPr id="0" name=""/>
        <dsp:cNvSpPr/>
      </dsp:nvSpPr>
      <dsp:spPr>
        <a:xfrm>
          <a:off x="2075536" y="223549"/>
          <a:ext cx="1586448" cy="1229519"/>
        </a:xfrm>
        <a:prstGeom prst="roundRect">
          <a:avLst>
            <a:gd name="adj" fmla="val 10000"/>
          </a:avLst>
        </a:prstGeom>
        <a:blipFill>
          <a:blip xmlns:r="http://schemas.openxmlformats.org/officeDocument/2006/relationships" r:embed="rId2"/>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3B1B5B-613B-433D-8C6A-68A17B9917C3}">
      <dsp:nvSpPr>
        <dsp:cNvPr id="0" name=""/>
        <dsp:cNvSpPr/>
      </dsp:nvSpPr>
      <dsp:spPr>
        <a:xfrm rot="10800000">
          <a:off x="2079922" y="1676617"/>
          <a:ext cx="1577675" cy="2049199"/>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Place a cool cloth on your face, or hold something cool such as a can of soda</a:t>
          </a:r>
        </a:p>
      </dsp:txBody>
      <dsp:txXfrm rot="10800000">
        <a:off x="2128441" y="1676617"/>
        <a:ext cx="1480637" cy="2000680"/>
      </dsp:txXfrm>
    </dsp:sp>
    <dsp:sp modelId="{862AAA43-7FED-4F2E-A136-27881E05FC89}">
      <dsp:nvSpPr>
        <dsp:cNvPr id="0" name=""/>
        <dsp:cNvSpPr/>
      </dsp:nvSpPr>
      <dsp:spPr>
        <a:xfrm>
          <a:off x="3820629" y="223549"/>
          <a:ext cx="1586448" cy="1229519"/>
        </a:xfrm>
        <a:prstGeom prst="roundRect">
          <a:avLst>
            <a:gd name="adj" fmla="val 10000"/>
          </a:avLst>
        </a:prstGeom>
        <a:blipFill>
          <a:blip xmlns:r="http://schemas.openxmlformats.org/officeDocument/2006/relationships" r:embed="rId3"/>
          <a:srcRect/>
          <a:stretch>
            <a:fillRect l="-41000" r="-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4C90E3-D0DA-4653-A1C7-10B892EB150F}">
      <dsp:nvSpPr>
        <dsp:cNvPr id="0" name=""/>
        <dsp:cNvSpPr/>
      </dsp:nvSpPr>
      <dsp:spPr>
        <a:xfrm rot="10800000">
          <a:off x="3820629" y="1676617"/>
          <a:ext cx="1586448" cy="2049199"/>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Listen to soothing music </a:t>
          </a:r>
        </a:p>
      </dsp:txBody>
      <dsp:txXfrm rot="10800000">
        <a:off x="3869418" y="1676617"/>
        <a:ext cx="1488870" cy="2000410"/>
      </dsp:txXfrm>
    </dsp:sp>
    <dsp:sp modelId="{001EFA85-4DCB-4DB0-94B4-B654DAB8CF27}">
      <dsp:nvSpPr>
        <dsp:cNvPr id="0" name=""/>
        <dsp:cNvSpPr/>
      </dsp:nvSpPr>
      <dsp:spPr>
        <a:xfrm>
          <a:off x="5565722" y="223549"/>
          <a:ext cx="1586448" cy="1229519"/>
        </a:xfrm>
        <a:prstGeom prst="roundRect">
          <a:avLst>
            <a:gd name="adj" fmla="val 10000"/>
          </a:avLst>
        </a:prstGeom>
        <a:blipFill>
          <a:blip xmlns:r="http://schemas.openxmlformats.org/officeDocument/2006/relationships" r:embed="rId4"/>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9B3939-7281-4D84-9FD3-1A70BB93DBD6}">
      <dsp:nvSpPr>
        <dsp:cNvPr id="0" name=""/>
        <dsp:cNvSpPr/>
      </dsp:nvSpPr>
      <dsp:spPr>
        <a:xfrm rot="10800000">
          <a:off x="5565722" y="1676617"/>
          <a:ext cx="1586448" cy="2049199"/>
        </a:xfrm>
        <a:prstGeom prst="round2SameRect">
          <a:avLst>
            <a:gd name="adj1" fmla="val 105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Put your feet firmly on the ground </a:t>
          </a:r>
        </a:p>
      </dsp:txBody>
      <dsp:txXfrm rot="10800000">
        <a:off x="5614511" y="1676617"/>
        <a:ext cx="1488870" cy="2000410"/>
      </dsp:txXfrm>
    </dsp:sp>
    <dsp:sp modelId="{2276EFD5-D62B-4D1F-8CC4-4F4A2231F156}">
      <dsp:nvSpPr>
        <dsp:cNvPr id="0" name=""/>
        <dsp:cNvSpPr/>
      </dsp:nvSpPr>
      <dsp:spPr>
        <a:xfrm>
          <a:off x="7310815" y="223549"/>
          <a:ext cx="1586448" cy="1229519"/>
        </a:xfrm>
        <a:prstGeom prst="roundRect">
          <a:avLst>
            <a:gd name="adj" fmla="val 10000"/>
          </a:avLst>
        </a:prstGeom>
        <a:blipFill>
          <a:blip xmlns:r="http://schemas.openxmlformats.org/officeDocument/2006/relationships" r:embed="rId5"/>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262F9-778A-4FB8-B212-F09F5BB08013}">
      <dsp:nvSpPr>
        <dsp:cNvPr id="0" name=""/>
        <dsp:cNvSpPr/>
      </dsp:nvSpPr>
      <dsp:spPr>
        <a:xfrm rot="10800000">
          <a:off x="7310815" y="1676617"/>
          <a:ext cx="1586448" cy="2049199"/>
        </a:xfrm>
        <a:prstGeom prst="round2SameRect">
          <a:avLst>
            <a:gd name="adj1" fmla="val 10500"/>
            <a:gd name="adj2" fmla="val 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FOCUS on someone’s voice or a neutral conversation</a:t>
          </a:r>
        </a:p>
      </dsp:txBody>
      <dsp:txXfrm rot="10800000">
        <a:off x="7359604" y="1676617"/>
        <a:ext cx="1488870" cy="2000410"/>
      </dsp:txXfrm>
    </dsp:sp>
    <dsp:sp modelId="{7F09EC67-E4E0-4149-A9D4-E4BA11A80E9A}">
      <dsp:nvSpPr>
        <dsp:cNvPr id="0" name=""/>
        <dsp:cNvSpPr/>
      </dsp:nvSpPr>
      <dsp:spPr>
        <a:xfrm>
          <a:off x="9055908" y="223549"/>
          <a:ext cx="1586448" cy="1229519"/>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2000" r="-6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4266C-B666-410F-9204-1F4F6B046901}">
      <dsp:nvSpPr>
        <dsp:cNvPr id="0" name=""/>
        <dsp:cNvSpPr/>
      </dsp:nvSpPr>
      <dsp:spPr>
        <a:xfrm rot="10800000">
          <a:off x="9055908" y="1676617"/>
          <a:ext cx="1586448" cy="2049199"/>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5-4-3-2-1 Game </a:t>
          </a:r>
        </a:p>
      </dsp:txBody>
      <dsp:txXfrm rot="10800000">
        <a:off x="9104697" y="1676617"/>
        <a:ext cx="1488870" cy="200041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381A5F-F303-4DCF-98B0-E6209888ED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BB16897-A852-4162-9646-A0F017D002F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00A7E1B9-3EED-C44C-82AF-80CB9612D9BC}" type="datetimeFigureOut">
              <a:rPr lang="en-US" altLang="en-US"/>
              <a:pPr>
                <a:defRPr/>
              </a:pPr>
              <a:t>11/17/2019</a:t>
            </a:fld>
            <a:endParaRPr lang="en-US" altLang="en-US"/>
          </a:p>
        </p:txBody>
      </p:sp>
      <p:sp>
        <p:nvSpPr>
          <p:cNvPr id="4" name="Footer Placeholder 3">
            <a:extLst>
              <a:ext uri="{FF2B5EF4-FFF2-40B4-BE49-F238E27FC236}">
                <a16:creationId xmlns:a16="http://schemas.microsoft.com/office/drawing/2014/main" id="{B543DDF5-17CE-4A54-BB03-3F67DD4EF6F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890B43C-5918-44E4-8666-3C9A7B70878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9F32CFC0-7D48-B944-9802-2BF7AE744E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08B6D9-399E-4DE4-B000-A8521CAA349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28D3132-CD49-4B1B-BB3F-DF8E4B98FEE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AADE3690-CBB4-A648-9E93-0EC905B0F65F}" type="datetimeFigureOut">
              <a:rPr lang="en-US" altLang="en-US"/>
              <a:pPr>
                <a:defRPr/>
              </a:pPr>
              <a:t>11/17/2019</a:t>
            </a:fld>
            <a:endParaRPr lang="en-US" altLang="en-US"/>
          </a:p>
        </p:txBody>
      </p:sp>
      <p:sp>
        <p:nvSpPr>
          <p:cNvPr id="4" name="Slide Image Placeholder 3">
            <a:extLst>
              <a:ext uri="{FF2B5EF4-FFF2-40B4-BE49-F238E27FC236}">
                <a16:creationId xmlns:a16="http://schemas.microsoft.com/office/drawing/2014/main" id="{E9B43E65-E836-480A-A3CB-0F6D3F7D4F0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9305222-0DD2-462A-A2A0-271A8C41AA9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FB8316B-A6FA-4063-A7C1-5D815AB5274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1E407DA-525D-4404-8836-42CE896F198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7F08EFB2-7EAA-F84C-B560-BDB523F49A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ecure3.convio.net/fvpf/site/Ecommerce/567623699?FOLDER=0&amp;store_id=124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We need to presume the clients we serve, and the staff we serve next to, have a history of traumatic stress and exercise “universal expectations” by creating systems of care that are trauma-informed. </a:t>
            </a:r>
          </a:p>
          <a:p>
            <a:endParaRPr lang="en-US" dirty="0">
              <a:ea typeface="MS PGothic"/>
              <a:cs typeface="Calibri"/>
            </a:endParaRPr>
          </a:p>
          <a:p>
            <a:r>
              <a:rPr lang="en-US" dirty="0">
                <a:ea typeface="MS PGothic"/>
                <a:cs typeface="Calibri"/>
              </a:rPr>
              <a:t>What are some behaviors we might use when we universally expect everyone to have a trauma history?  </a:t>
            </a:r>
            <a:endParaRPr lang="en-US">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7F08EFB2-7EAA-F84C-B560-BDB523F49A4B}" type="slidenum">
              <a:rPr lang="en-US" altLang="en-US"/>
              <a:pPr>
                <a:defRPr/>
              </a:pPr>
              <a:t>2</a:t>
            </a:fld>
            <a:endParaRPr lang="en-US" altLang="en-US"/>
          </a:p>
        </p:txBody>
      </p:sp>
    </p:spTree>
    <p:extLst>
      <p:ext uri="{BB962C8B-B14F-4D97-AF65-F5344CB8AC3E}">
        <p14:creationId xmlns:p14="http://schemas.microsoft.com/office/powerpoint/2010/main" val="1964745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a:extLst>
              <a:ext uri="{FF2B5EF4-FFF2-40B4-BE49-F238E27FC236}">
                <a16:creationId xmlns:a16="http://schemas.microsoft.com/office/drawing/2014/main" id="{893EECAE-378F-471B-8946-848445AAC4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1411" name="Notes Placeholder 2">
            <a:extLst>
              <a:ext uri="{FF2B5EF4-FFF2-40B4-BE49-F238E27FC236}">
                <a16:creationId xmlns:a16="http://schemas.microsoft.com/office/drawing/2014/main" id="{F9798047-3376-43A5-B24A-53714C5FC1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4025" eaLnBrk="1" hangingPunct="1">
              <a:spcBef>
                <a:spcPct val="0"/>
              </a:spcBef>
            </a:pPr>
            <a:r>
              <a:rPr lang="en-US" altLang="en-US" dirty="0">
                <a:ea typeface="MS PGothic"/>
                <a:cs typeface="Calibri"/>
              </a:rPr>
              <a:t>The I Can statements are about Identifying, recognizing and acknowledging those things we can do to feel better and create a better future for ourselves.  This is about mastery and a sense of the future.  </a:t>
            </a:r>
            <a:endParaRPr lang="en-US" altLang="en-US">
              <a:ea typeface="MS PGothic"/>
              <a:cs typeface="Calibri"/>
            </a:endParaRPr>
          </a:p>
          <a:p>
            <a:pPr defTabSz="454025" eaLnBrk="1" hangingPunct="1">
              <a:spcBef>
                <a:spcPct val="0"/>
              </a:spcBef>
            </a:pPr>
            <a:endParaRPr lang="en-US" altLang="en-US"/>
          </a:p>
        </p:txBody>
      </p:sp>
      <p:sp>
        <p:nvSpPr>
          <p:cNvPr id="401412" name="Slide Number Placeholder 3">
            <a:extLst>
              <a:ext uri="{FF2B5EF4-FFF2-40B4-BE49-F238E27FC236}">
                <a16:creationId xmlns:a16="http://schemas.microsoft.com/office/drawing/2014/main" id="{D668D1D3-5424-49C4-BA1A-7D77E3D790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4DF31E1-4A9F-4027-A9E3-ED4CA77EF5F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48195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a:extLst>
              <a:ext uri="{FF2B5EF4-FFF2-40B4-BE49-F238E27FC236}">
                <a16:creationId xmlns:a16="http://schemas.microsoft.com/office/drawing/2014/main" id="{B9A4434A-67EE-415B-8B73-32A64B189A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3459" name="Notes Placeholder 2">
            <a:extLst>
              <a:ext uri="{FF2B5EF4-FFF2-40B4-BE49-F238E27FC236}">
                <a16:creationId xmlns:a16="http://schemas.microsoft.com/office/drawing/2014/main" id="{62D89BA3-0BF2-4324-8127-CE8B602B54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800" dirty="0">
                <a:solidFill>
                  <a:srgbClr val="000000"/>
                </a:solidFill>
              </a:rPr>
              <a:t>Putting the Human Back in Human Services:  https://www.youtube.com/watch?v=HSQJ_3UUF8Y – Show this video clip from Dr. Pat Deegan and have a brief discussion.</a:t>
            </a:r>
          </a:p>
          <a:p>
            <a:pPr eaLnBrk="1" hangingPunct="1">
              <a:spcBef>
                <a:spcPct val="0"/>
              </a:spcBef>
            </a:pPr>
            <a:endParaRPr lang="en-US" altLang="en-US" sz="800" dirty="0">
              <a:solidFill>
                <a:srgbClr val="000000"/>
              </a:solidFill>
            </a:endParaRPr>
          </a:p>
          <a:p>
            <a:pPr eaLnBrk="1" hangingPunct="1">
              <a:spcBef>
                <a:spcPct val="0"/>
              </a:spcBef>
            </a:pPr>
            <a:endParaRPr lang="en-US" altLang="en-US" sz="800" dirty="0">
              <a:solidFill>
                <a:srgbClr val="000000"/>
              </a:solidFill>
            </a:endParaRPr>
          </a:p>
          <a:p>
            <a:endParaRPr lang="en-US" altLang="en-US" dirty="0"/>
          </a:p>
        </p:txBody>
      </p:sp>
      <p:sp>
        <p:nvSpPr>
          <p:cNvPr id="403460" name="Slide Number Placeholder 3">
            <a:extLst>
              <a:ext uri="{FF2B5EF4-FFF2-40B4-BE49-F238E27FC236}">
                <a16:creationId xmlns:a16="http://schemas.microsoft.com/office/drawing/2014/main" id="{F9BBC034-C424-4B07-AEF0-6B4E681740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1267D01-2718-42E9-A1AA-3722A1384DF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88934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Image Placeholder 1">
            <a:extLst>
              <a:ext uri="{FF2B5EF4-FFF2-40B4-BE49-F238E27FC236}">
                <a16:creationId xmlns:a16="http://schemas.microsoft.com/office/drawing/2014/main" id="{F0F7E5E4-119B-4E29-9D10-B6AF61D589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7" name="Notes Placeholder 2">
            <a:extLst>
              <a:ext uri="{FF2B5EF4-FFF2-40B4-BE49-F238E27FC236}">
                <a16:creationId xmlns:a16="http://schemas.microsoft.com/office/drawing/2014/main" id="{25AD0170-C261-4289-AD9A-ABD822A147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One of the most important things you can do in your daily work is close your mouth.  Talk less.  Listen more.  Listen to the stories.  Engage with people.  Many cries for help and much information is shared in listening, even if you are listening to silence.  Be more attentive to what others are trying to tell you.  Listen to their words and actions.  </a:t>
            </a:r>
          </a:p>
        </p:txBody>
      </p:sp>
      <p:sp>
        <p:nvSpPr>
          <p:cNvPr id="405508" name="Slide Number Placeholder 3">
            <a:extLst>
              <a:ext uri="{FF2B5EF4-FFF2-40B4-BE49-F238E27FC236}">
                <a16:creationId xmlns:a16="http://schemas.microsoft.com/office/drawing/2014/main" id="{E917C79F-1EF2-4C1B-A242-77734825AA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F622224-E22D-49D9-9E59-6C8830D5A02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18990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MS PGothic" panose="020B0600070205080204" pitchFamily="34" charset="-128"/>
                <a:cs typeface="Times New Roman" panose="02020603050405020304" pitchFamily="18" charset="0"/>
              </a:rPr>
              <a:t>Providing a patient the opportunity to meet with only his or her provider in a private area to discuss confidential matters, is an essential step for implementing a trauma-informed approach.  Kaiser Permanente found a 100% increase in identifying domestic violence among patients after implementing a one-on-one screening policy that was implemented with patients at each visit (Carlson, 2012). While patients might find comfort in having their family and friends join them for their medical visit, it is important that all patients have an opportunity to meet with their provider alone.</a:t>
            </a:r>
            <a:endParaRPr lang="en-US" dirty="0"/>
          </a:p>
        </p:txBody>
      </p:sp>
      <p:sp>
        <p:nvSpPr>
          <p:cNvPr id="4" name="Slide Number Placeholder 3"/>
          <p:cNvSpPr>
            <a:spLocks noGrp="1"/>
          </p:cNvSpPr>
          <p:nvPr>
            <p:ph type="sldNum" sz="quarter" idx="10"/>
          </p:nvPr>
        </p:nvSpPr>
        <p:spPr/>
        <p:txBody>
          <a:bodyPr/>
          <a:lstStyle/>
          <a:p>
            <a:fld id="{3EDF648C-4B2D-4DE1-8C35-8DAA726D439D}" type="slidenum">
              <a:rPr lang="en-US" smtClean="0"/>
              <a:t>14</a:t>
            </a:fld>
            <a:endParaRPr lang="en-US"/>
          </a:p>
        </p:txBody>
      </p:sp>
    </p:spTree>
    <p:extLst>
      <p:ext uri="{BB962C8B-B14F-4D97-AF65-F5344CB8AC3E}">
        <p14:creationId xmlns:p14="http://schemas.microsoft.com/office/powerpoint/2010/main" val="3219971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a:extLst>
              <a:ext uri="{FF2B5EF4-FFF2-40B4-BE49-F238E27FC236}">
                <a16:creationId xmlns:a16="http://schemas.microsoft.com/office/drawing/2014/main" id="{A04147C7-3287-4B6A-8551-4B72F1B6B5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03" name="Notes Placeholder 2">
            <a:extLst>
              <a:ext uri="{FF2B5EF4-FFF2-40B4-BE49-F238E27FC236}">
                <a16:creationId xmlns:a16="http://schemas.microsoft.com/office/drawing/2014/main" id="{FEF8185E-BAA9-401E-B49F-DD2F688683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0000"/>
                </a:solidFill>
              </a:rPr>
              <a:t>Where as we have focused on compliance for many years, payers and systems alike are moving towards focusing on value.  They want to know that what they are paying for is making a difference. </a:t>
            </a:r>
            <a:r>
              <a:rPr lang="en-US" altLang="en-US" dirty="0"/>
              <a:t>Value is defined as quality (</a:t>
            </a:r>
            <a:r>
              <a:rPr lang="en-US" altLang="en-US" dirty="0" err="1"/>
              <a:t>i.e</a:t>
            </a:r>
            <a:r>
              <a:rPr lang="en-US" altLang="en-US" dirty="0"/>
              <a:t> outcomes and patient experience) vs the cost to payers (direct and indirect costs).  So in our daily work, we need to shift our thinking from checking boxes to doing what is best to increase outcomes and patient experience in the most efficient and cost-effective ways.  We have to ensure that the patient experiences are positive, safe, and that we are activating our patients to take ownership and leadership in their journeys.  This requires a change for staff and leadership.  As funders are looking at new payment models, it will no longer be about volume of services, but about the value of services.</a:t>
            </a:r>
          </a:p>
          <a:p>
            <a:endParaRPr lang="en-US" altLang="en-US" dirty="0"/>
          </a:p>
          <a:p>
            <a:r>
              <a:rPr lang="en-US" altLang="en-US" dirty="0">
                <a:ea typeface="MS PGothic"/>
                <a:cs typeface="Calibri"/>
              </a:rPr>
              <a:t>We cannot overlook or ignore our administrative tasks – these will remain critical for our funders, even with the increased focus on value.  But we must ensure that even when we are checking a box, we are looking for the connection to the person being served, and the potential impact in the moment.</a:t>
            </a:r>
          </a:p>
        </p:txBody>
      </p:sp>
      <p:sp>
        <p:nvSpPr>
          <p:cNvPr id="118788" name="Slide Number Placeholder 3">
            <a:extLst>
              <a:ext uri="{FF2B5EF4-FFF2-40B4-BE49-F238E27FC236}">
                <a16:creationId xmlns:a16="http://schemas.microsoft.com/office/drawing/2014/main" id="{3CF2C8AD-B322-4132-A370-A0D58D5AA72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D88530-88FC-443C-AE5F-DE850084BD47}" type="slidenum">
              <a:rPr kumimoji="0" lang="en-US" altLang="en-US" sz="1800" b="0" i="0" u="none" strike="noStrike" kern="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47355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 give these to all of my patients.”</a:t>
            </a:r>
          </a:p>
          <a:p>
            <a:r>
              <a:rPr lang="en-US" dirty="0">
                <a:effectLst/>
              </a:rPr>
              <a:t>Universal education provides easy to understand information to all patients usually through post-card sized handouts, pamphlets, or posters. Providing universal education materials offers an opportunity to inform patients, families, staff, and partners on trauma and its impacts, and offers an opportunity for patients to initiate a conversation about trauma. A simple postcard sized handout with information about trauma, its impacts, and the services and resources available for individuals can be a valuable tool. </a:t>
            </a:r>
            <a:r>
              <a:rPr lang="en-US" sz="1200" u="sng" kern="1200" dirty="0">
                <a:solidFill>
                  <a:schemeClr val="tx1"/>
                </a:solidFill>
                <a:effectLst/>
                <a:latin typeface="+mn-lt"/>
                <a:ea typeface="+mn-ea"/>
                <a:cs typeface="+mn-cs"/>
                <a:hlinkClick r:id="rId3"/>
              </a:rPr>
              <a:t>Futures Without Violence</a:t>
            </a:r>
            <a:r>
              <a:rPr lang="en-US" dirty="0">
                <a:effectLst/>
              </a:rPr>
              <a:t> offers a range of free digital and hard copy universal education materials. Educational materials should also disclose the limits of confidentiality (for example, mandatory reporting laws). Providers can educate and empower patients by normalizing the information on the card by stating, “I give these to all of my patients.” All universal education materials should provide support and information on how to access resources and services (Chamberlain &amp; Levenson, 2016). </a:t>
            </a:r>
            <a:endParaRPr lang="en-US" dirty="0"/>
          </a:p>
        </p:txBody>
      </p:sp>
      <p:sp>
        <p:nvSpPr>
          <p:cNvPr id="4" name="Slide Number Placeholder 3"/>
          <p:cNvSpPr>
            <a:spLocks noGrp="1"/>
          </p:cNvSpPr>
          <p:nvPr>
            <p:ph type="sldNum" sz="quarter" idx="10"/>
          </p:nvPr>
        </p:nvSpPr>
        <p:spPr/>
        <p:txBody>
          <a:bodyPr/>
          <a:lstStyle/>
          <a:p>
            <a:fld id="{3EDF648C-4B2D-4DE1-8C35-8DAA726D439D}" type="slidenum">
              <a:rPr lang="en-US" smtClean="0"/>
              <a:t>16</a:t>
            </a:fld>
            <a:endParaRPr lang="en-US"/>
          </a:p>
        </p:txBody>
      </p:sp>
    </p:spTree>
    <p:extLst>
      <p:ext uri="{BB962C8B-B14F-4D97-AF65-F5344CB8AC3E}">
        <p14:creationId xmlns:p14="http://schemas.microsoft.com/office/powerpoint/2010/main" val="3880057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a:extLst>
              <a:ext uri="{FF2B5EF4-FFF2-40B4-BE49-F238E27FC236}">
                <a16:creationId xmlns:a16="http://schemas.microsoft.com/office/drawing/2014/main" id="{5E0A8CAF-F064-4607-A8F6-A5288458EC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7555" name="Notes Placeholder 2">
            <a:extLst>
              <a:ext uri="{FF2B5EF4-FFF2-40B4-BE49-F238E27FC236}">
                <a16:creationId xmlns:a16="http://schemas.microsoft.com/office/drawing/2014/main" id="{6F9FA290-C635-4608-B452-B3DC729359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Ultimately the best way to infuse trauma-informed approaches into your daily work are these nine things.  1.  Be patient and persistent.  Understand that people are not necessarily going to open up immediately about their past traumas.  Be persistent in being there and listening.  It helps to establish safety and security.  It builds trust.  2.  Convey respect.  You have to give respect to get it.  As we have discussed, you may see behavior from survivors that you deem disrespectful.  Continue to be even-keeled and be respectful in your responses and interactions.  3.  Validate and affirm them and their feelings.  Do not take things personally.  Many times it is not about you.  You are just the current target.  4.  Read the clients needs and respond accurately.  Many times what is being presented is not the underlying issue.  Our job as professionals is to read between the lines, see what they need and respond accordingly.  5.  Set realistic expectations and goals.  Do not push harder than you should but also be realistic in your discussions regarding their goals.  Do not set them up for failure by setting their goals out of their reach.  6.  Provide ongoing choices and supports.  Remember this is their life and their journey.  Make sure that they are driving the bus by choosing what services and supports they receive, who they receive them from and when they receive them.  Provide ongoing choices with information regarding the consequences of each choice.  You may not like their choices or think their choices are for the best, but remember, it is their life journey to choose.  7.  Know your role.  You are there to help and guide them, not to do things for them.  Know the limits of the role you play and stay in it.  8.  Follow through with what you say you will do.  In order to build trust and safety, you have to be a person of your word.  Follow through with what you say you are going to do and if something happens that you were unable to do something, be transparent.  Admit it.  It is okay for you to be human as well.  Lastly, provide consistency and minimize surprises.  There is nothing worse than surprises to make a survivor feel unsafe and less secure.  Surprises may trigger the human stress response, therefore retraumatizing clients.</a:t>
            </a:r>
          </a:p>
        </p:txBody>
      </p:sp>
      <p:sp>
        <p:nvSpPr>
          <p:cNvPr id="407556" name="Slide Number Placeholder 3">
            <a:extLst>
              <a:ext uri="{FF2B5EF4-FFF2-40B4-BE49-F238E27FC236}">
                <a16:creationId xmlns:a16="http://schemas.microsoft.com/office/drawing/2014/main" id="{9F828E03-B73E-496F-9D00-149AC8C418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897583D-3E7A-45DB-9904-C9F5441B3FF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38601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a:extLst>
              <a:ext uri="{FF2B5EF4-FFF2-40B4-BE49-F238E27FC236}">
                <a16:creationId xmlns:a16="http://schemas.microsoft.com/office/drawing/2014/main" id="{AC1BA08E-15B2-4E4F-A150-F37636776B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1651" name="Notes Placeholder 2">
            <a:extLst>
              <a:ext uri="{FF2B5EF4-FFF2-40B4-BE49-F238E27FC236}">
                <a16:creationId xmlns:a16="http://schemas.microsoft.com/office/drawing/2014/main" id="{2E5FC45F-51A4-4258-9ADF-50E0BE312A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a:cs typeface="Calibri"/>
              </a:rPr>
              <a:t>One way to engage staff and clients is to ask them what hurts and helps.  These questions can be asked about relationships, physical environment and attitudes and beliefs.  </a:t>
            </a:r>
            <a:endParaRPr lang="en-US" dirty="0"/>
          </a:p>
          <a:p>
            <a:endParaRPr lang="en-US" altLang="en-US" dirty="0">
              <a:ea typeface="MS PGothic"/>
              <a:cs typeface="Calibri"/>
            </a:endParaRPr>
          </a:p>
          <a:p>
            <a:r>
              <a:rPr lang="en-US" altLang="en-US" dirty="0">
                <a:ea typeface="MS PGothic"/>
                <a:cs typeface="Calibri"/>
              </a:rPr>
              <a:t>We are going to practice.  Take 6 post it notes.  Write relationship helps, relationship hurts, physical environment helps, physical environment hurts, attitudes and beliefs hurts and attitudes hurts.  Now write down things regarding relationship or treatment that helps and hurts for each of those three.  Then put your sticky notes on the big pieces of paper that have the same titles around the room. </a:t>
            </a:r>
            <a:endParaRPr lang="en-US" altLang="en-US" b="1" dirty="0">
              <a:cs typeface="Calibri"/>
            </a:endParaRPr>
          </a:p>
          <a:p>
            <a:endParaRPr lang="en-US" altLang="en-US" dirty="0"/>
          </a:p>
        </p:txBody>
      </p:sp>
      <p:sp>
        <p:nvSpPr>
          <p:cNvPr id="411652" name="Slide Number Placeholder 3">
            <a:extLst>
              <a:ext uri="{FF2B5EF4-FFF2-40B4-BE49-F238E27FC236}">
                <a16:creationId xmlns:a16="http://schemas.microsoft.com/office/drawing/2014/main" id="{3FABED45-692C-4E15-AB3F-D8050D73B7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C53B717-1322-43F1-A253-137501A6B2B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09852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a:extLst>
              <a:ext uri="{FF2B5EF4-FFF2-40B4-BE49-F238E27FC236}">
                <a16:creationId xmlns:a16="http://schemas.microsoft.com/office/drawing/2014/main" id="{2294082D-870A-4050-9ED9-D72EEFF95B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3699" name="Notes Placeholder 2">
            <a:extLst>
              <a:ext uri="{FF2B5EF4-FFF2-40B4-BE49-F238E27FC236}">
                <a16:creationId xmlns:a16="http://schemas.microsoft.com/office/drawing/2014/main" id="{DD02FB6A-F6F1-4023-BF01-BAA6846B36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a:endParaRPr>
          </a:p>
        </p:txBody>
      </p:sp>
      <p:sp>
        <p:nvSpPr>
          <p:cNvPr id="413700" name="Slide Number Placeholder 3">
            <a:extLst>
              <a:ext uri="{FF2B5EF4-FFF2-40B4-BE49-F238E27FC236}">
                <a16:creationId xmlns:a16="http://schemas.microsoft.com/office/drawing/2014/main" id="{7BBAD911-549E-4414-82D7-3BFC63900D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1FF3A34B-4CBE-429A-AAAA-A7A1A5A7694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charset="-128"/>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charset="-128"/>
              <a:cs typeface="Arial" panose="020B0604020202020204" pitchFamily="34" charset="0"/>
            </a:endParaRPr>
          </a:p>
        </p:txBody>
      </p:sp>
    </p:spTree>
    <p:extLst>
      <p:ext uri="{BB962C8B-B14F-4D97-AF65-F5344CB8AC3E}">
        <p14:creationId xmlns:p14="http://schemas.microsoft.com/office/powerpoint/2010/main" val="2438674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a:extLst>
              <a:ext uri="{FF2B5EF4-FFF2-40B4-BE49-F238E27FC236}">
                <a16:creationId xmlns:a16="http://schemas.microsoft.com/office/drawing/2014/main" id="{28A075A8-5040-42BE-BDD8-E07E88775D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5747" name="Notes Placeholder 2">
            <a:extLst>
              <a:ext uri="{FF2B5EF4-FFF2-40B4-BE49-F238E27FC236}">
                <a16:creationId xmlns:a16="http://schemas.microsoft.com/office/drawing/2014/main" id="{AC5D3CA3-7814-4E5A-87E9-601E9C793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a:endParaRPr>
          </a:p>
        </p:txBody>
      </p:sp>
      <p:sp>
        <p:nvSpPr>
          <p:cNvPr id="415748" name="Slide Number Placeholder 3">
            <a:extLst>
              <a:ext uri="{FF2B5EF4-FFF2-40B4-BE49-F238E27FC236}">
                <a16:creationId xmlns:a16="http://schemas.microsoft.com/office/drawing/2014/main" id="{D6CF260A-E523-4AB9-B726-CF1DEFC467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09A74AD-439A-4501-B653-1DF3141BF9C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3939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a:extLst>
              <a:ext uri="{FF2B5EF4-FFF2-40B4-BE49-F238E27FC236}">
                <a16:creationId xmlns:a16="http://schemas.microsoft.com/office/drawing/2014/main" id="{59BACE41-2F2F-4CB6-AC53-6B97CEEC4A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2979" name="Notes Placeholder 2">
            <a:extLst>
              <a:ext uri="{FF2B5EF4-FFF2-40B4-BE49-F238E27FC236}">
                <a16:creationId xmlns:a16="http://schemas.microsoft.com/office/drawing/2014/main" id="{2C234953-815A-413C-9A5E-D213B2A2F4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800" dirty="0">
                <a:solidFill>
                  <a:srgbClr val="000000"/>
                </a:solidFill>
                <a:ea typeface="MS PGothic"/>
                <a:cs typeface="Calibri"/>
              </a:rPr>
              <a:t>Another way to infuse trauma-informed care into your daily work is to promote resilience.   </a:t>
            </a:r>
            <a:r>
              <a:rPr lang="en-US" altLang="en-US" dirty="0">
                <a:solidFill>
                  <a:srgbClr val="000000"/>
                </a:solidFill>
                <a:ea typeface="MS PGothic"/>
                <a:cs typeface="Calibri"/>
              </a:rPr>
              <a:t>Resilience is the process of adapting well in the face of adversity, trauma, tragedy, threats or significant sources of stress.  It means "bouncing back" from difficult experiences.  </a:t>
            </a:r>
            <a:endParaRPr lang="en-US"/>
          </a:p>
          <a:p>
            <a:endParaRPr lang="en-US" altLang="en-US" dirty="0">
              <a:solidFill>
                <a:srgbClr val="000000"/>
              </a:solidFill>
              <a:ea typeface="MS PGothic"/>
              <a:cs typeface="Calibri"/>
            </a:endParaRPr>
          </a:p>
          <a:p>
            <a:r>
              <a:rPr lang="en-US" altLang="en-US" dirty="0">
                <a:solidFill>
                  <a:srgbClr val="000000"/>
                </a:solidFill>
                <a:ea typeface="MS PGothic"/>
                <a:cs typeface="Calibri"/>
              </a:rPr>
              <a:t>Resilience involves behaviors, thoughts and actions that can be learned and developed in anyone. A combination of factors contributes to resilience. Many studies show that the primary factor in resilience is having caring and supportive relationships within and outside the family. Relationships that create love and trust, provide role models and offer encouragement and reassurance help bolster a person's resilience. </a:t>
            </a:r>
            <a:endParaRPr lang="en-US" dirty="0">
              <a:solidFill>
                <a:srgbClr val="000000"/>
              </a:solidFill>
            </a:endParaRPr>
          </a:p>
          <a:p>
            <a:endParaRPr lang="en-US" altLang="en-US" dirty="0"/>
          </a:p>
        </p:txBody>
      </p:sp>
      <p:sp>
        <p:nvSpPr>
          <p:cNvPr id="382980" name="Slide Number Placeholder 3">
            <a:extLst>
              <a:ext uri="{FF2B5EF4-FFF2-40B4-BE49-F238E27FC236}">
                <a16:creationId xmlns:a16="http://schemas.microsoft.com/office/drawing/2014/main" id="{E79D43FE-B9B3-406A-88E5-FBFB37A627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4709A1-6AEF-44D5-9FD4-62E00598D9A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543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a:extLst>
              <a:ext uri="{FF2B5EF4-FFF2-40B4-BE49-F238E27FC236}">
                <a16:creationId xmlns:a16="http://schemas.microsoft.com/office/drawing/2014/main" id="{4D0BF52F-FCD7-4B8A-8826-C28D89BB71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5" name="Notes Placeholder 2">
            <a:extLst>
              <a:ext uri="{FF2B5EF4-FFF2-40B4-BE49-F238E27FC236}">
                <a16:creationId xmlns:a16="http://schemas.microsoft.com/office/drawing/2014/main" id="{B84D2AE4-4129-4E88-A91F-33A46440AD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a:endParaRPr>
          </a:p>
          <a:p>
            <a:pPr eaLnBrk="1" hangingPunct="1">
              <a:spcBef>
                <a:spcPct val="0"/>
              </a:spcBef>
            </a:pPr>
            <a:endParaRPr lang="en-US" altLang="en-US"/>
          </a:p>
        </p:txBody>
      </p:sp>
      <p:sp>
        <p:nvSpPr>
          <p:cNvPr id="417796" name="Slide Number Placeholder 3">
            <a:extLst>
              <a:ext uri="{FF2B5EF4-FFF2-40B4-BE49-F238E27FC236}">
                <a16:creationId xmlns:a16="http://schemas.microsoft.com/office/drawing/2014/main" id="{65C51490-92F5-4C5B-BC2B-D8AFC89962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AE829E8-A668-4477-B9F2-FC561ADFEB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59837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a:extLst>
              <a:ext uri="{FF2B5EF4-FFF2-40B4-BE49-F238E27FC236}">
                <a16:creationId xmlns:a16="http://schemas.microsoft.com/office/drawing/2014/main" id="{7AA42005-EFEE-44E6-A191-2EE2788CB0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Notes Placeholder 2">
            <a:extLst>
              <a:ext uri="{FF2B5EF4-FFF2-40B4-BE49-F238E27FC236}">
                <a16:creationId xmlns:a16="http://schemas.microsoft.com/office/drawing/2014/main" id="{07E13987-2983-4479-A1E0-B5A568CEAE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a:cs typeface="Calibri"/>
              </a:rPr>
              <a:t>Another way to infuse trauma-informed care into your daily work is to understand the mind/body connection.  Our mind often calms by doing something physically with the body to ground us and let us know that we are not in imminent danger.  Examples include music, dancing, exercise, putting a pet, drumming, playing on a pogo stick, reading, crocheting, etc.  All of these things can be used with individuals who have experienced trauma or are in the middle of the human stress response.  Take a minute and think of how you calm yourself when you are upset.  Do you pet your cat, listen to music, pray, journal?  What are some ways that you connect your mind and body?  </a:t>
            </a:r>
            <a:endParaRPr lang="en-US" altLang="en-US" b="1" dirty="0"/>
          </a:p>
        </p:txBody>
      </p:sp>
      <p:sp>
        <p:nvSpPr>
          <p:cNvPr id="419844" name="Slide Number Placeholder 3">
            <a:extLst>
              <a:ext uri="{FF2B5EF4-FFF2-40B4-BE49-F238E27FC236}">
                <a16:creationId xmlns:a16="http://schemas.microsoft.com/office/drawing/2014/main" id="{31200B22-2D85-4362-AF72-037EF20F8C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C844CD8-0424-4E6B-A337-AF5FD72D479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19482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FC465FF5-DBE8-4C39-A01B-435CC7643E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a:extLst>
              <a:ext uri="{FF2B5EF4-FFF2-40B4-BE49-F238E27FC236}">
                <a16:creationId xmlns:a16="http://schemas.microsoft.com/office/drawing/2014/main" id="{BF4E9CA7-62E2-4831-854F-816D7CD94E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20000"/>
              </a:spcBef>
            </a:pPr>
            <a:r>
              <a:rPr lang="en-US" altLang="en-US" sz="3200">
                <a:solidFill>
                  <a:srgbClr val="000000"/>
                </a:solidFill>
                <a:cs typeface="Arial" panose="020B0604020202020204" pitchFamily="34" charset="0"/>
              </a:rPr>
              <a:t>Name 5 things you can see in the room with 	you </a:t>
            </a:r>
          </a:p>
          <a:p>
            <a:pPr>
              <a:spcBef>
                <a:spcPct val="20000"/>
              </a:spcBef>
            </a:pPr>
            <a:r>
              <a:rPr lang="en-US" altLang="en-US" sz="3200">
                <a:solidFill>
                  <a:srgbClr val="000000"/>
                </a:solidFill>
                <a:cs typeface="Arial" panose="020B0604020202020204" pitchFamily="34" charset="0"/>
              </a:rPr>
              <a:t>• Name 4 things you can feel (“chair on my 	back” or “feet on floor”) </a:t>
            </a:r>
          </a:p>
          <a:p>
            <a:pPr>
              <a:spcBef>
                <a:spcPct val="20000"/>
              </a:spcBef>
            </a:pPr>
            <a:r>
              <a:rPr lang="en-US" altLang="en-US" sz="3200">
                <a:solidFill>
                  <a:srgbClr val="000000"/>
                </a:solidFill>
                <a:cs typeface="Arial" panose="020B0604020202020204" pitchFamily="34" charset="0"/>
              </a:rPr>
              <a:t>• Name 3 things you can hear right now 	(“fingers tapping on keyboard” or “tv”) </a:t>
            </a:r>
          </a:p>
          <a:p>
            <a:pPr>
              <a:spcBef>
                <a:spcPct val="20000"/>
              </a:spcBef>
            </a:pPr>
            <a:r>
              <a:rPr lang="en-US" altLang="en-US" sz="3200">
                <a:solidFill>
                  <a:srgbClr val="000000"/>
                </a:solidFill>
                <a:cs typeface="Arial" panose="020B0604020202020204" pitchFamily="34" charset="0"/>
              </a:rPr>
              <a:t>• Name 2 things you can smell right now (or, 2 	things you like the smell of) </a:t>
            </a:r>
          </a:p>
          <a:p>
            <a:pPr>
              <a:spcBef>
                <a:spcPct val="20000"/>
              </a:spcBef>
            </a:pPr>
            <a:r>
              <a:rPr lang="en-US" altLang="en-US" sz="3200">
                <a:solidFill>
                  <a:srgbClr val="000000"/>
                </a:solidFill>
                <a:cs typeface="Arial" panose="020B0604020202020204" pitchFamily="34" charset="0"/>
              </a:rPr>
              <a:t>• Name 1 good thing about yourself </a:t>
            </a:r>
          </a:p>
          <a:p>
            <a:endParaRPr lang="en-US" altLang="en-US"/>
          </a:p>
        </p:txBody>
      </p:sp>
      <p:sp>
        <p:nvSpPr>
          <p:cNvPr id="207876" name="Slide Number Placeholder 3">
            <a:extLst>
              <a:ext uri="{FF2B5EF4-FFF2-40B4-BE49-F238E27FC236}">
                <a16:creationId xmlns:a16="http://schemas.microsoft.com/office/drawing/2014/main" id="{6B9CED02-4508-4505-AC3D-237E6F85D6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72BE790-CE9B-4365-A9DB-973F9B27566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0789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a:extLst>
              <a:ext uri="{FF2B5EF4-FFF2-40B4-BE49-F238E27FC236}">
                <a16:creationId xmlns:a16="http://schemas.microsoft.com/office/drawing/2014/main" id="{41D5F41D-010A-450C-8A8C-7146F290D5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a:extLst>
              <a:ext uri="{FF2B5EF4-FFF2-40B4-BE49-F238E27FC236}">
                <a16:creationId xmlns:a16="http://schemas.microsoft.com/office/drawing/2014/main" id="{35CAAF18-DEF5-4976-A018-0295AE1183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a:r>
              <a:rPr lang="en-US" altLang="en-US" dirty="0">
                <a:ea typeface="MS PGothic"/>
                <a:cs typeface="Calibri"/>
              </a:rPr>
              <a:t>Shorthand definition: the capacity to recover from difficulties. But resilience really is comprised of a specific set of skills as noted on this slide.</a:t>
            </a:r>
          </a:p>
        </p:txBody>
      </p:sp>
      <p:sp>
        <p:nvSpPr>
          <p:cNvPr id="4" name="Slide Number Placeholder 3">
            <a:extLst>
              <a:ext uri="{FF2B5EF4-FFF2-40B4-BE49-F238E27FC236}">
                <a16:creationId xmlns:a16="http://schemas.microsoft.com/office/drawing/2014/main" id="{683FF4C6-353D-4F99-BC46-9C503680A45D}"/>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CB6E24-D364-4D06-8085-C9091AAB1A83}"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1406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a:extLst>
              <a:ext uri="{FF2B5EF4-FFF2-40B4-BE49-F238E27FC236}">
                <a16:creationId xmlns:a16="http://schemas.microsoft.com/office/drawing/2014/main" id="{98ABDAAF-491E-40E1-83FB-C0C556F31A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23" name="Notes Placeholder 2">
            <a:extLst>
              <a:ext uri="{FF2B5EF4-FFF2-40B4-BE49-F238E27FC236}">
                <a16:creationId xmlns:a16="http://schemas.microsoft.com/office/drawing/2014/main" id="{BA3194FC-47D5-4F66-9D46-814D32D2AB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There are risk factors and protective factors to resilience, all listed on the slide.  Our jobs in our daily work is to build the protective factors as much as possible and mitigate the risk factors.  </a:t>
            </a:r>
          </a:p>
        </p:txBody>
      </p:sp>
      <p:sp>
        <p:nvSpPr>
          <p:cNvPr id="389124" name="Slide Number Placeholder 3">
            <a:extLst>
              <a:ext uri="{FF2B5EF4-FFF2-40B4-BE49-F238E27FC236}">
                <a16:creationId xmlns:a16="http://schemas.microsoft.com/office/drawing/2014/main" id="{7CBA3C44-CD04-4D78-A779-1CC6416416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0980338-D575-4FA9-90FE-7E6D24ACAC3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604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a:extLst>
              <a:ext uri="{FF2B5EF4-FFF2-40B4-BE49-F238E27FC236}">
                <a16:creationId xmlns:a16="http://schemas.microsoft.com/office/drawing/2014/main" id="{3E0744B2-72A2-40E1-AD9A-5887CA6D2D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1171" name="Notes Placeholder 2">
            <a:extLst>
              <a:ext uri="{FF2B5EF4-FFF2-40B4-BE49-F238E27FC236}">
                <a16:creationId xmlns:a16="http://schemas.microsoft.com/office/drawing/2014/main" id="{6856DE7A-A8D2-4E1E-9146-BCD0C6F7BD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solidFill>
                <a:srgbClr val="000000"/>
              </a:solidFill>
              <a:cs typeface="Calibri"/>
            </a:endParaRPr>
          </a:p>
          <a:p>
            <a:endParaRPr lang="en-US" altLang="en-US" sz="800" dirty="0"/>
          </a:p>
        </p:txBody>
      </p:sp>
      <p:sp>
        <p:nvSpPr>
          <p:cNvPr id="391172" name="Slide Number Placeholder 3">
            <a:extLst>
              <a:ext uri="{FF2B5EF4-FFF2-40B4-BE49-F238E27FC236}">
                <a16:creationId xmlns:a16="http://schemas.microsoft.com/office/drawing/2014/main" id="{58738458-0E81-4E5F-944B-33385CED8E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762FD7E-9B6D-447E-8F61-4276F67A311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2341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a:extLst>
              <a:ext uri="{FF2B5EF4-FFF2-40B4-BE49-F238E27FC236}">
                <a16:creationId xmlns:a16="http://schemas.microsoft.com/office/drawing/2014/main" id="{EFD53F9C-3A4F-4812-A67A-7DEC81E61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3219" name="Notes Placeholder 2">
            <a:extLst>
              <a:ext uri="{FF2B5EF4-FFF2-40B4-BE49-F238E27FC236}">
                <a16:creationId xmlns:a16="http://schemas.microsoft.com/office/drawing/2014/main" id="{3E420DA2-3F60-4557-B636-4C948C7819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0000"/>
                </a:solidFill>
                <a:ea typeface="MS PGothic"/>
                <a:cs typeface="Calibri"/>
              </a:rPr>
              <a:t>The vocabulary of resilience is more than a set of words, it is a set of tools to use in promoting resilience.  We help others identify resilient behavior… they use the vocabulary to reinforce those feelings and beliefs that support resilience and to guide their own behavior.  The more concepts they understand, the greater their options for acting in ways that meet the crises in their lives with strength and hope.  People who learn the vocabulary are better able to recognize resilience in themselves and others.  They become increasingly aware of how to promote it.  </a:t>
            </a:r>
          </a:p>
        </p:txBody>
      </p:sp>
      <p:sp>
        <p:nvSpPr>
          <p:cNvPr id="393220" name="Slide Number Placeholder 3">
            <a:extLst>
              <a:ext uri="{FF2B5EF4-FFF2-40B4-BE49-F238E27FC236}">
                <a16:creationId xmlns:a16="http://schemas.microsoft.com/office/drawing/2014/main" id="{C4E4B7FD-56A7-4EAF-A2AF-4532B7E5C2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B69E357-605C-444F-93E9-DD238EA8C5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5352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a:extLst>
              <a:ext uri="{FF2B5EF4-FFF2-40B4-BE49-F238E27FC236}">
                <a16:creationId xmlns:a16="http://schemas.microsoft.com/office/drawing/2014/main" id="{AC62858B-36AC-4DAE-B869-EDC7BC3CE3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5267" name="Rectangle 3">
            <a:extLst>
              <a:ext uri="{FF2B5EF4-FFF2-40B4-BE49-F238E27FC236}">
                <a16:creationId xmlns:a16="http://schemas.microsoft.com/office/drawing/2014/main" id="{01965BCC-7674-431C-9E4C-3E3CF7F741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a:cs typeface="Calibri"/>
              </a:rPr>
              <a:t>Here are three statements of resilience that we can provide to our clients and communities to help them learn the language of resilience.  Take a moment to create statements of resilience for yourself. </a:t>
            </a:r>
          </a:p>
        </p:txBody>
      </p:sp>
    </p:spTree>
    <p:extLst>
      <p:ext uri="{BB962C8B-B14F-4D97-AF65-F5344CB8AC3E}">
        <p14:creationId xmlns:p14="http://schemas.microsoft.com/office/powerpoint/2010/main" val="13868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a:extLst>
              <a:ext uri="{FF2B5EF4-FFF2-40B4-BE49-F238E27FC236}">
                <a16:creationId xmlns:a16="http://schemas.microsoft.com/office/drawing/2014/main" id="{E366C492-C6F1-4CD9-A0AB-38FFFD89A2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7315" name="Notes Placeholder 2">
            <a:extLst>
              <a:ext uri="{FF2B5EF4-FFF2-40B4-BE49-F238E27FC236}">
                <a16:creationId xmlns:a16="http://schemas.microsoft.com/office/drawing/2014/main" id="{CD460B58-84A5-439C-8B98-E6D7EEC21B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MS PGothic"/>
                <a:cs typeface="Calibri"/>
              </a:rPr>
              <a:t>The I Have Statement is about Identifying, recognizing and acknowledging external supports.</a:t>
            </a:r>
          </a:p>
        </p:txBody>
      </p:sp>
      <p:sp>
        <p:nvSpPr>
          <p:cNvPr id="397316" name="Slide Number Placeholder 3">
            <a:extLst>
              <a:ext uri="{FF2B5EF4-FFF2-40B4-BE49-F238E27FC236}">
                <a16:creationId xmlns:a16="http://schemas.microsoft.com/office/drawing/2014/main" id="{90958457-E396-4F56-B7BE-89D5AD48A6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E0FB2F7-10A9-4C4B-9D9A-3F0F89D11EAF}"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33008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Image Placeholder 1">
            <a:extLst>
              <a:ext uri="{FF2B5EF4-FFF2-40B4-BE49-F238E27FC236}">
                <a16:creationId xmlns:a16="http://schemas.microsoft.com/office/drawing/2014/main" id="{92EBBB38-A494-46E9-A33F-E95911F793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63" name="Notes Placeholder 2">
            <a:extLst>
              <a:ext uri="{FF2B5EF4-FFF2-40B4-BE49-F238E27FC236}">
                <a16:creationId xmlns:a16="http://schemas.microsoft.com/office/drawing/2014/main" id="{5A2C06D5-E6E3-4CDA-823A-35FA9B00F4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MS PGothic"/>
                <a:cs typeface="Calibri"/>
              </a:rPr>
              <a:t>The I am statements are about Identifying, recognizing and acknowledging our internal strengths.  </a:t>
            </a:r>
          </a:p>
        </p:txBody>
      </p:sp>
      <p:sp>
        <p:nvSpPr>
          <p:cNvPr id="399364" name="Slide Number Placeholder 3">
            <a:extLst>
              <a:ext uri="{FF2B5EF4-FFF2-40B4-BE49-F238E27FC236}">
                <a16:creationId xmlns:a16="http://schemas.microsoft.com/office/drawing/2014/main" id="{F86D7A6C-715E-445F-AEAA-C1DF47ABB0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DCEE77F-CB9E-4B3E-B892-62AA68D8E9B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0108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67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atCon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66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69448"/>
            <a:ext cx="10972800" cy="445051"/>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2286777"/>
            <a:ext cx="10972800" cy="3555883"/>
          </a:xfrm>
        </p:spPr>
        <p:txBody>
          <a:bodyPr/>
          <a:lstStyle>
            <a:lvl1pPr>
              <a:defRPr sz="2600"/>
            </a:lvl1pPr>
            <a:lvl2pPr>
              <a:defRPr sz="2400"/>
            </a:lvl2pPr>
            <a:lvl3pPr>
              <a:defRPr sz="2100"/>
            </a:lvl3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536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914400" y="1735005"/>
            <a:ext cx="10363200" cy="436632"/>
          </a:xfrm>
          <a:prstGeom prst="rect">
            <a:avLst/>
          </a:prstGeom>
        </p:spPr>
        <p:txBody>
          <a:bodyPr/>
          <a:lstStyle>
            <a:lvl1pPr algn="ctr">
              <a:defRPr sz="3600" b="1" i="0">
                <a:solidFill>
                  <a:srgbClr val="2584C6"/>
                </a:solidFill>
                <a:latin typeface="+mj-lt"/>
                <a:cs typeface="Open Sans"/>
              </a:defRPr>
            </a:lvl1pPr>
          </a:lstStyle>
          <a:p>
            <a:r>
              <a:rPr lang="en-US" dirty="0"/>
              <a:t>Click to edit Master title style</a:t>
            </a:r>
          </a:p>
        </p:txBody>
      </p:sp>
      <p:sp>
        <p:nvSpPr>
          <p:cNvPr id="8" name="Subtitle 2"/>
          <p:cNvSpPr>
            <a:spLocks noGrp="1"/>
          </p:cNvSpPr>
          <p:nvPr>
            <p:ph type="subTitle" idx="1"/>
          </p:nvPr>
        </p:nvSpPr>
        <p:spPr>
          <a:xfrm>
            <a:off x="1828800" y="2382567"/>
            <a:ext cx="8534400" cy="478183"/>
          </a:xfrm>
          <a:prstGeom prst="rect">
            <a:avLst/>
          </a:prstGeom>
        </p:spPr>
        <p:txBody>
          <a:bodyPr/>
          <a:lstStyle>
            <a:lvl1pPr marL="0" indent="0" algn="ctr">
              <a:buNone/>
              <a:defRPr sz="2600" b="0">
                <a:solidFill>
                  <a:srgbClr val="000000"/>
                </a:solidFill>
                <a:latin typeface="+mj-lt"/>
                <a:cs typeface="Open Sans"/>
              </a:defRPr>
            </a:lvl1pPr>
          </a:lstStyle>
          <a:p>
            <a:r>
              <a:rPr lang="en-US"/>
              <a:t>Click to edit Master subtitle style</a:t>
            </a:r>
            <a:endParaRPr lang="en-US" dirty="0"/>
          </a:p>
        </p:txBody>
      </p:sp>
    </p:spTree>
    <p:extLst>
      <p:ext uri="{BB962C8B-B14F-4D97-AF65-F5344CB8AC3E}">
        <p14:creationId xmlns:p14="http://schemas.microsoft.com/office/powerpoint/2010/main" val="66653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42941"/>
            <a:ext cx="10972800" cy="50303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300026"/>
            <a:ext cx="5384800" cy="3554509"/>
          </a:xfrm>
        </p:spPr>
        <p:txBody>
          <a:bodyPr/>
          <a:lstStyle>
            <a:lvl1pPr>
              <a:defRPr sz="2600"/>
            </a:lvl1pPr>
            <a:lvl2pPr>
              <a:defRPr sz="2400"/>
            </a:lvl2pPr>
            <a:lvl3pPr>
              <a:defRPr sz="21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300026"/>
            <a:ext cx="5384800" cy="3554509"/>
          </a:xfrm>
        </p:spPr>
        <p:txBody>
          <a:bodyPr/>
          <a:lstStyle>
            <a:lvl1pPr>
              <a:defRPr sz="2600"/>
            </a:lvl1pPr>
            <a:lvl2pPr>
              <a:defRPr sz="2400"/>
            </a:lvl2pPr>
            <a:lvl3pPr>
              <a:defRPr sz="21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006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83558"/>
            <a:ext cx="10972800" cy="49805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2212000"/>
            <a:ext cx="5386917" cy="518974"/>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861357"/>
            <a:ext cx="5386917" cy="29813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2212000"/>
            <a:ext cx="5389033" cy="518974"/>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861357"/>
            <a:ext cx="5389033" cy="29813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094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651201"/>
            <a:ext cx="10972800" cy="511312"/>
          </a:xfrm>
        </p:spPr>
        <p:txBody>
          <a:bodyPr/>
          <a:lstStyle/>
          <a:p>
            <a:r>
              <a:rPr lang="en-US"/>
              <a:t>Click to edit Master title style</a:t>
            </a:r>
            <a:endParaRPr lang="en-US" dirty="0"/>
          </a:p>
        </p:txBody>
      </p:sp>
    </p:spTree>
    <p:extLst>
      <p:ext uri="{BB962C8B-B14F-4D97-AF65-F5344CB8AC3E}">
        <p14:creationId xmlns:p14="http://schemas.microsoft.com/office/powerpoint/2010/main" val="132576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30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
          <p:cNvSpPr>
            <a:spLocks noGrp="1"/>
          </p:cNvSpPr>
          <p:nvPr>
            <p:ph type="ctrTitle"/>
          </p:nvPr>
        </p:nvSpPr>
        <p:spPr>
          <a:xfrm>
            <a:off x="914400" y="1700755"/>
            <a:ext cx="10363200" cy="423379"/>
          </a:xfrm>
          <a:prstGeom prst="rect">
            <a:avLst/>
          </a:prstGeom>
        </p:spPr>
        <p:txBody>
          <a:bodyPr/>
          <a:lstStyle>
            <a:lvl1pPr algn="ctr">
              <a:defRPr sz="3600" b="1" i="0">
                <a:solidFill>
                  <a:srgbClr val="2584C6"/>
                </a:solidFill>
                <a:latin typeface="+mj-lt"/>
                <a:cs typeface="Open Sans"/>
              </a:defRPr>
            </a:lvl1pPr>
          </a:lstStyle>
          <a:p>
            <a:r>
              <a:rPr lang="en-US"/>
              <a:t>Click to edit Master title style</a:t>
            </a:r>
            <a:endParaRPr lang="en-US" dirty="0"/>
          </a:p>
        </p:txBody>
      </p:sp>
      <p:sp>
        <p:nvSpPr>
          <p:cNvPr id="7" name="Subtitle 2"/>
          <p:cNvSpPr>
            <a:spLocks noGrp="1"/>
          </p:cNvSpPr>
          <p:nvPr>
            <p:ph type="subTitle" idx="1"/>
          </p:nvPr>
        </p:nvSpPr>
        <p:spPr>
          <a:xfrm>
            <a:off x="1828800" y="2348319"/>
            <a:ext cx="8534400" cy="451678"/>
          </a:xfrm>
          <a:prstGeom prst="rect">
            <a:avLst/>
          </a:prstGeom>
        </p:spPr>
        <p:txBody>
          <a:bodyPr/>
          <a:lstStyle>
            <a:lvl1pPr marL="0" indent="0" algn="ctr">
              <a:buNone/>
              <a:defRPr b="0">
                <a:solidFill>
                  <a:srgbClr val="000000"/>
                </a:solidFill>
                <a:latin typeface="+mj-lt"/>
                <a:cs typeface="Open Sans"/>
              </a:defRPr>
            </a:lvl1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8331F423-72D8-4C2C-824A-C836CBA8875A}"/>
              </a:ext>
            </a:extLst>
          </p:cNvPr>
          <p:cNvSpPr>
            <a:spLocks noGrp="1"/>
          </p:cNvSpPr>
          <p:nvPr>
            <p:ph type="sldNum" sz="quarter" idx="10"/>
          </p:nvPr>
        </p:nvSpPr>
        <p:spPr>
          <a:xfrm>
            <a:off x="5300133" y="6413500"/>
            <a:ext cx="1270000" cy="446088"/>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mj-lt"/>
                <a:ea typeface="MS PGothic" panose="020B0600070205080204" pitchFamily="34" charset="-128"/>
              </a:defRPr>
            </a:lvl1pPr>
          </a:lstStyle>
          <a:p>
            <a:pPr>
              <a:defRPr/>
            </a:pPr>
            <a:fld id="{87D73CED-BA21-D34A-999A-BD7EB4ED7CD7}" type="slidenum">
              <a:rPr lang="en-US" altLang="en-US" smtClean="0"/>
              <a:pPr>
                <a:defRPr/>
              </a:pPr>
              <a:t>‹#›</a:t>
            </a:fld>
            <a:endParaRPr lang="en-US" altLang="en-US"/>
          </a:p>
        </p:txBody>
      </p:sp>
    </p:spTree>
    <p:extLst>
      <p:ext uri="{BB962C8B-B14F-4D97-AF65-F5344CB8AC3E}">
        <p14:creationId xmlns:p14="http://schemas.microsoft.com/office/powerpoint/2010/main" val="13500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atCon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71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1751192"/>
            <a:ext cx="10972800" cy="4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609600" y="2381773"/>
            <a:ext cx="10972800" cy="342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4" name="Picture 3">
            <a:extLst>
              <a:ext uri="{FF2B5EF4-FFF2-40B4-BE49-F238E27FC236}">
                <a16:creationId xmlns:a16="http://schemas.microsoft.com/office/drawing/2014/main" id="{CACBF152-9C39-D046-B258-14CD627B8C6C}"/>
              </a:ext>
            </a:extLst>
          </p:cNvPr>
          <p:cNvPicPr>
            <a:picLocks noChangeAspect="1"/>
          </p:cNvPicPr>
          <p:nvPr userDrawn="1"/>
        </p:nvPicPr>
        <p:blipFill>
          <a:blip r:embed="rId12"/>
          <a:stretch>
            <a:fillRect/>
          </a:stretch>
        </p:blipFill>
        <p:spPr>
          <a:xfrm>
            <a:off x="3" y="5944716"/>
            <a:ext cx="12192000" cy="1070984"/>
          </a:xfrm>
          <a:prstGeom prst="rect">
            <a:avLst/>
          </a:prstGeom>
        </p:spPr>
      </p:pic>
      <p:pic>
        <p:nvPicPr>
          <p:cNvPr id="6" name="Picture 5">
            <a:extLst>
              <a:ext uri="{FF2B5EF4-FFF2-40B4-BE49-F238E27FC236}">
                <a16:creationId xmlns:a16="http://schemas.microsoft.com/office/drawing/2014/main" id="{0F61CFAF-01FC-9A4E-8960-DD08ED23ADD9}"/>
              </a:ext>
            </a:extLst>
          </p:cNvPr>
          <p:cNvPicPr>
            <a:picLocks noChangeAspect="1"/>
          </p:cNvPicPr>
          <p:nvPr userDrawn="1"/>
        </p:nvPicPr>
        <p:blipFill>
          <a:blip r:embed="rId13"/>
          <a:stretch>
            <a:fillRect/>
          </a:stretch>
        </p:blipFill>
        <p:spPr>
          <a:xfrm>
            <a:off x="-95004" y="133259"/>
            <a:ext cx="12192000" cy="1212095"/>
          </a:xfrm>
          <a:prstGeom prst="rect">
            <a:avLst/>
          </a:prstGeom>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Lst>
  <p:txStyles>
    <p:titleStyle>
      <a:lvl1pPr algn="l" defTabSz="457200" rtl="0" eaLnBrk="1" fontAlgn="base" hangingPunct="1">
        <a:spcBef>
          <a:spcPct val="0"/>
        </a:spcBef>
        <a:spcAft>
          <a:spcPct val="0"/>
        </a:spcAft>
        <a:defRPr sz="3000" b="1" kern="1200">
          <a:solidFill>
            <a:srgbClr val="2584C6"/>
          </a:solidFill>
          <a:latin typeface="+mj-lt"/>
          <a:ea typeface="MS PGothic" pitchFamily="34" charset="-128"/>
          <a:cs typeface="Open Sans"/>
        </a:defRPr>
      </a:lvl1pPr>
      <a:lvl2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2pPr>
      <a:lvl3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3pPr>
      <a:lvl4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4pPr>
      <a:lvl5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5pPr>
      <a:lvl6pPr marL="4572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6pPr>
      <a:lvl7pPr marL="9144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7pPr>
      <a:lvl8pPr marL="13716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8pPr>
      <a:lvl9pPr marL="18288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600" kern="1200">
          <a:solidFill>
            <a:schemeClr val="tx1"/>
          </a:solidFill>
          <a:latin typeface="+mj-lt"/>
          <a:ea typeface="MS PGothic" pitchFamily="34" charset="-128"/>
          <a:cs typeface="Open San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j-lt"/>
          <a:ea typeface="MS PGothic" pitchFamily="34" charset="-128"/>
          <a:cs typeface="Open Sans"/>
        </a:defRPr>
      </a:lvl2pPr>
      <a:lvl3pPr marL="1143000" indent="-228600" algn="l" defTabSz="457200" rtl="0" eaLnBrk="1" fontAlgn="base" hangingPunct="1">
        <a:spcBef>
          <a:spcPct val="20000"/>
        </a:spcBef>
        <a:spcAft>
          <a:spcPct val="0"/>
        </a:spcAft>
        <a:buFont typeface="Arial" charset="0"/>
        <a:buChar char="•"/>
        <a:defRPr sz="2100" kern="1200">
          <a:solidFill>
            <a:schemeClr val="tx1"/>
          </a:solidFill>
          <a:latin typeface="+mj-lt"/>
          <a:ea typeface="MS PGothic" pitchFamily="34" charset="-128"/>
          <a:cs typeface="Open San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MS PGothic" pitchFamily="34" charset="-128"/>
          <a:cs typeface="Open San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j-lt"/>
          <a:ea typeface="MS PGothic" pitchFamily="34" charset="-128"/>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HSQJ_3UUF8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pt.wikipedia.org/wiki/Universal_Studio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E8BEE-5A9F-4FDD-B0BC-69A92EF85DF1}"/>
              </a:ext>
            </a:extLst>
          </p:cNvPr>
          <p:cNvSpPr txBox="1"/>
          <p:nvPr/>
        </p:nvSpPr>
        <p:spPr>
          <a:xfrm>
            <a:off x="823024" y="1743929"/>
            <a:ext cx="9995110" cy="4093428"/>
          </a:xfrm>
          <a:prstGeom prst="rect">
            <a:avLst/>
          </a:prstGeom>
          <a:noFill/>
        </p:spPr>
        <p:txBody>
          <a:bodyPr wrap="square" rtlCol="0">
            <a:spAutoFit/>
          </a:bodyPr>
          <a:lstStyle/>
          <a:p>
            <a:r>
              <a:rPr lang="en-US" sz="2000" dirty="0"/>
              <a:t>For the trainer:</a:t>
            </a:r>
          </a:p>
          <a:p>
            <a:endParaRPr lang="en-US" sz="2000" dirty="0"/>
          </a:p>
          <a:p>
            <a:r>
              <a:rPr lang="en-US" sz="2000" dirty="0"/>
              <a:t>Please note this slide deck is not a train the trainer presentation with fully developed scripts and exercises.  These slides and accompanying notes are offered as suggestions.  Slides may be used separate from the slide deck and in a different order than how they are currently presented.   </a:t>
            </a:r>
          </a:p>
          <a:p>
            <a:endParaRPr lang="en-US" sz="2000" dirty="0"/>
          </a:p>
          <a:p>
            <a:r>
              <a:rPr lang="en-US" sz="2000" dirty="0"/>
              <a:t>If slides are used, please use the citation below and maintain all original citations found on the slides. </a:t>
            </a:r>
          </a:p>
          <a:p>
            <a:endParaRPr lang="en-US" sz="2000" dirty="0"/>
          </a:p>
          <a:p>
            <a:r>
              <a:rPr lang="en-US" sz="2000" b="1" dirty="0"/>
              <a:t>National Council for Behavioral Health. </a:t>
            </a:r>
            <a:r>
              <a:rPr lang="en-US" sz="2000" b="1" i="1" dirty="0"/>
              <a:t>Fostering Resilience and Recovery: A Change Package for Advancing Trauma-Informed Primary Care. </a:t>
            </a:r>
            <a:r>
              <a:rPr lang="en-US" sz="2000" b="1" dirty="0"/>
              <a:t>2019.</a:t>
            </a:r>
            <a:endParaRPr lang="en-US" sz="2000" b="1" i="1" dirty="0"/>
          </a:p>
          <a:p>
            <a:endParaRPr lang="en-US" sz="2000" dirty="0"/>
          </a:p>
        </p:txBody>
      </p:sp>
    </p:spTree>
    <p:extLst>
      <p:ext uri="{BB962C8B-B14F-4D97-AF65-F5344CB8AC3E}">
        <p14:creationId xmlns:p14="http://schemas.microsoft.com/office/powerpoint/2010/main" val="72527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a:extLst>
              <a:ext uri="{FF2B5EF4-FFF2-40B4-BE49-F238E27FC236}">
                <a16:creationId xmlns:a16="http://schemas.microsoft.com/office/drawing/2014/main" id="{A073AF03-8C74-46B3-AADF-AA687913AE3F}"/>
              </a:ext>
            </a:extLst>
          </p:cNvPr>
          <p:cNvSpPr>
            <a:spLocks noGrp="1"/>
          </p:cNvSpPr>
          <p:nvPr>
            <p:ph type="title"/>
          </p:nvPr>
        </p:nvSpPr>
        <p:spPr>
          <a:xfrm>
            <a:off x="609600" y="1468432"/>
            <a:ext cx="10972800" cy="445051"/>
          </a:xfrm>
        </p:spPr>
        <p:txBody>
          <a:bodyPr rtlCol="0">
            <a:noAutofit/>
          </a:bodyPr>
          <a:lstStyle/>
          <a:p>
            <a:pPr eaLnBrk="1" fontAlgn="auto" hangingPunct="1">
              <a:spcAft>
                <a:spcPts val="0"/>
              </a:spcAft>
              <a:defRPr/>
            </a:pPr>
            <a:r>
              <a:rPr lang="en-US" sz="3600" dirty="0">
                <a:latin typeface="+mn-lt"/>
              </a:rPr>
              <a:t>I Have (external supports)</a:t>
            </a:r>
          </a:p>
        </p:txBody>
      </p:sp>
      <p:sp>
        <p:nvSpPr>
          <p:cNvPr id="6" name="Content Placeholder 3">
            <a:extLst>
              <a:ext uri="{FF2B5EF4-FFF2-40B4-BE49-F238E27FC236}">
                <a16:creationId xmlns:a16="http://schemas.microsoft.com/office/drawing/2014/main" id="{548170AB-6BC5-40CE-843E-07DADD4B31D0}"/>
              </a:ext>
            </a:extLst>
          </p:cNvPr>
          <p:cNvSpPr>
            <a:spLocks noGrp="1"/>
          </p:cNvSpPr>
          <p:nvPr>
            <p:ph idx="1"/>
          </p:nvPr>
        </p:nvSpPr>
        <p:spPr>
          <a:xfrm>
            <a:off x="609600" y="2116183"/>
            <a:ext cx="7369834" cy="3726477"/>
          </a:xfrm>
        </p:spPr>
        <p:txBody>
          <a:bodyPr rtlCol="0">
            <a:normAutofit/>
          </a:bodyPr>
          <a:lstStyle/>
          <a:p>
            <a:pPr eaLnBrk="1" fontAlgn="auto" hangingPunct="1">
              <a:spcAft>
                <a:spcPts val="0"/>
              </a:spcAft>
              <a:buFont typeface="Arial"/>
              <a:buChar char="•"/>
              <a:defRPr/>
            </a:pPr>
            <a:r>
              <a:rPr lang="en-US" sz="2400" dirty="0">
                <a:latin typeface="+mj-lt"/>
              </a:rPr>
              <a:t>People around me I trust and who love me, no matter what</a:t>
            </a:r>
          </a:p>
          <a:p>
            <a:pPr eaLnBrk="1" fontAlgn="auto" hangingPunct="1">
              <a:spcAft>
                <a:spcPts val="0"/>
              </a:spcAft>
              <a:buFont typeface="Arial"/>
              <a:buChar char="•"/>
              <a:defRPr/>
            </a:pPr>
            <a:r>
              <a:rPr lang="en-US" sz="2400" dirty="0">
                <a:latin typeface="+mj-lt"/>
              </a:rPr>
              <a:t>People who set limits for me so I know when to stop before there is danger or trouble</a:t>
            </a:r>
          </a:p>
          <a:p>
            <a:pPr eaLnBrk="1" fontAlgn="auto" hangingPunct="1">
              <a:spcAft>
                <a:spcPts val="0"/>
              </a:spcAft>
              <a:buFont typeface="Arial"/>
              <a:buChar char="•"/>
              <a:defRPr/>
            </a:pPr>
            <a:r>
              <a:rPr lang="en-US" sz="2400" dirty="0">
                <a:latin typeface="+mj-lt"/>
              </a:rPr>
              <a:t>People who show me how to do things right by the way they do things</a:t>
            </a:r>
          </a:p>
          <a:p>
            <a:pPr eaLnBrk="1" fontAlgn="auto" hangingPunct="1">
              <a:spcAft>
                <a:spcPts val="0"/>
              </a:spcAft>
              <a:buFont typeface="Arial"/>
              <a:buChar char="•"/>
              <a:defRPr/>
            </a:pPr>
            <a:r>
              <a:rPr lang="en-US" sz="2400" dirty="0">
                <a:latin typeface="+mj-lt"/>
              </a:rPr>
              <a:t>People who want me to learn to do things on my own</a:t>
            </a:r>
          </a:p>
          <a:p>
            <a:pPr eaLnBrk="1" fontAlgn="auto" hangingPunct="1">
              <a:spcAft>
                <a:spcPts val="0"/>
              </a:spcAft>
              <a:buFont typeface="Arial"/>
              <a:buChar char="•"/>
              <a:defRPr/>
            </a:pPr>
            <a:r>
              <a:rPr lang="en-US" sz="2400" dirty="0">
                <a:latin typeface="+mj-lt"/>
              </a:rPr>
              <a:t>People who help me when I am sick, in danger, or need to learn</a:t>
            </a:r>
          </a:p>
        </p:txBody>
      </p:sp>
      <p:pic>
        <p:nvPicPr>
          <p:cNvPr id="376836" name="Picture 1">
            <a:extLst>
              <a:ext uri="{FF2B5EF4-FFF2-40B4-BE49-F238E27FC236}">
                <a16:creationId xmlns:a16="http://schemas.microsoft.com/office/drawing/2014/main" id="{1277B739-B136-4E3B-A39D-EDD120D16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159" y="2197096"/>
            <a:ext cx="3272898" cy="2991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6837" name="TextBox 2">
            <a:extLst>
              <a:ext uri="{FF2B5EF4-FFF2-40B4-BE49-F238E27FC236}">
                <a16:creationId xmlns:a16="http://schemas.microsoft.com/office/drawing/2014/main" id="{5C269916-D3A5-403A-9058-C229BBBBE8DC}"/>
              </a:ext>
            </a:extLst>
          </p:cNvPr>
          <p:cNvSpPr txBox="1">
            <a:spLocks noChangeArrowheads="1"/>
          </p:cNvSpPr>
          <p:nvPr/>
        </p:nvSpPr>
        <p:spPr bwMode="auto">
          <a:xfrm>
            <a:off x="1936750" y="5554563"/>
            <a:ext cx="8377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defTabSz="457200" eaLnBrk="0" fontAlgn="base" hangingPunct="0">
              <a:spcBef>
                <a:spcPct val="0"/>
              </a:spcBef>
              <a:spcAft>
                <a:spcPct val="0"/>
              </a:spcAft>
              <a:buNone/>
              <a:defRPr/>
            </a:pPr>
            <a:r>
              <a:rPr lang="en-US" altLang="en-US" sz="2400" b="1" dirty="0">
                <a:solidFill>
                  <a:srgbClr val="2584C6"/>
                </a:solidFill>
                <a:latin typeface="Calibri" panose="020F0502020204030204" pitchFamily="34" charset="0"/>
                <a:cs typeface="Calibri" panose="020F0502020204030204" pitchFamily="34" charset="0"/>
              </a:rPr>
              <a:t>Safety and security are the CORE of resilience.</a:t>
            </a:r>
          </a:p>
        </p:txBody>
      </p:sp>
    </p:spTree>
    <p:extLst>
      <p:ext uri="{BB962C8B-B14F-4D97-AF65-F5344CB8AC3E}">
        <p14:creationId xmlns:p14="http://schemas.microsoft.com/office/powerpoint/2010/main" val="2872437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8B5A487-5429-4C82-B520-B778C8A71C1E}"/>
              </a:ext>
            </a:extLst>
          </p:cNvPr>
          <p:cNvSpPr>
            <a:spLocks noGrp="1"/>
          </p:cNvSpPr>
          <p:nvPr>
            <p:ph type="title"/>
          </p:nvPr>
        </p:nvSpPr>
        <p:spPr/>
        <p:txBody>
          <a:bodyPr rtlCol="0">
            <a:noAutofit/>
          </a:bodyPr>
          <a:lstStyle/>
          <a:p>
            <a:pPr eaLnBrk="1" fontAlgn="auto" hangingPunct="1">
              <a:spcAft>
                <a:spcPts val="0"/>
              </a:spcAft>
              <a:defRPr/>
            </a:pPr>
            <a:r>
              <a:rPr lang="en-US" sz="3600" dirty="0">
                <a:latin typeface="+mn-lt"/>
              </a:rPr>
              <a:t>I Am (internal, personal strengths)</a:t>
            </a:r>
          </a:p>
        </p:txBody>
      </p:sp>
      <p:sp>
        <p:nvSpPr>
          <p:cNvPr id="39939" name="Content Placeholder 2">
            <a:extLst>
              <a:ext uri="{FF2B5EF4-FFF2-40B4-BE49-F238E27FC236}">
                <a16:creationId xmlns:a16="http://schemas.microsoft.com/office/drawing/2014/main" id="{E99C386D-F8A4-4818-9452-4075ABEFEF98}"/>
              </a:ext>
            </a:extLst>
          </p:cNvPr>
          <p:cNvSpPr>
            <a:spLocks noGrp="1"/>
          </p:cNvSpPr>
          <p:nvPr>
            <p:ph idx="1"/>
          </p:nvPr>
        </p:nvSpPr>
        <p:spPr/>
        <p:txBody>
          <a:bodyPr rtlCol="0">
            <a:noAutofit/>
          </a:bodyPr>
          <a:lstStyle/>
          <a:p>
            <a:pPr eaLnBrk="1" fontAlgn="auto" hangingPunct="1">
              <a:spcAft>
                <a:spcPts val="0"/>
              </a:spcAft>
              <a:buFont typeface="Arial"/>
              <a:buChar char="•"/>
              <a:defRPr/>
            </a:pPr>
            <a:r>
              <a:rPr lang="en-US" dirty="0">
                <a:latin typeface="+mj-lt"/>
              </a:rPr>
              <a:t>A person people can like and love</a:t>
            </a:r>
          </a:p>
          <a:p>
            <a:pPr eaLnBrk="1" fontAlgn="auto" hangingPunct="1">
              <a:spcAft>
                <a:spcPts val="0"/>
              </a:spcAft>
              <a:buFont typeface="Arial"/>
              <a:buChar char="•"/>
              <a:defRPr/>
            </a:pPr>
            <a:r>
              <a:rPr lang="en-US" dirty="0">
                <a:latin typeface="+mj-lt"/>
              </a:rPr>
              <a:t>Glad to do nice things for others and show my concern</a:t>
            </a:r>
          </a:p>
          <a:p>
            <a:pPr eaLnBrk="1" fontAlgn="auto" hangingPunct="1">
              <a:spcAft>
                <a:spcPts val="0"/>
              </a:spcAft>
              <a:buFont typeface="Arial"/>
              <a:buChar char="•"/>
              <a:defRPr/>
            </a:pPr>
            <a:r>
              <a:rPr lang="en-US" dirty="0">
                <a:latin typeface="+mj-lt"/>
              </a:rPr>
              <a:t>Respectful of myself and others</a:t>
            </a:r>
          </a:p>
          <a:p>
            <a:pPr eaLnBrk="1" fontAlgn="auto" hangingPunct="1">
              <a:spcAft>
                <a:spcPts val="0"/>
              </a:spcAft>
              <a:buFont typeface="Arial"/>
              <a:buChar char="•"/>
              <a:defRPr/>
            </a:pPr>
            <a:r>
              <a:rPr lang="en-US" dirty="0">
                <a:latin typeface="+mj-lt"/>
              </a:rPr>
              <a:t>Willing to be responsible for what I do</a:t>
            </a:r>
          </a:p>
          <a:p>
            <a:pPr eaLnBrk="1" fontAlgn="auto" hangingPunct="1">
              <a:spcAft>
                <a:spcPts val="0"/>
              </a:spcAft>
              <a:buFont typeface="Arial"/>
              <a:buChar char="•"/>
              <a:defRPr/>
            </a:pPr>
            <a:r>
              <a:rPr lang="en-US" dirty="0">
                <a:latin typeface="+mj-lt"/>
              </a:rPr>
              <a:t>Sure things will be all right</a:t>
            </a:r>
          </a:p>
          <a:p>
            <a:pPr marL="0" indent="0" eaLnBrk="1" fontAlgn="auto" hangingPunct="1">
              <a:spcAft>
                <a:spcPts val="0"/>
              </a:spcAft>
              <a:buNone/>
              <a:defRPr/>
            </a:pPr>
            <a:endParaRPr lang="en-US" dirty="0">
              <a:latin typeface="+mj-lt"/>
            </a:endParaRPr>
          </a:p>
        </p:txBody>
      </p:sp>
      <p:pic>
        <p:nvPicPr>
          <p:cNvPr id="378884" name="Picture 1">
            <a:extLst>
              <a:ext uri="{FF2B5EF4-FFF2-40B4-BE49-F238E27FC236}">
                <a16:creationId xmlns:a16="http://schemas.microsoft.com/office/drawing/2014/main" id="{25A505E2-A7F2-456C-9315-92A42F6D7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7882" y="1487545"/>
            <a:ext cx="2896796" cy="4355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726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6" name="Picture 1">
            <a:extLst>
              <a:ext uri="{FF2B5EF4-FFF2-40B4-BE49-F238E27FC236}">
                <a16:creationId xmlns:a16="http://schemas.microsoft.com/office/drawing/2014/main" id="{870D6B8D-0135-4C69-88FB-83B9E0387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523" y="1891973"/>
            <a:ext cx="33972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itle 3">
            <a:extLst>
              <a:ext uri="{FF2B5EF4-FFF2-40B4-BE49-F238E27FC236}">
                <a16:creationId xmlns:a16="http://schemas.microsoft.com/office/drawing/2014/main" id="{C077E13C-9474-4482-A76E-5FB974BC0103}"/>
              </a:ext>
            </a:extLst>
          </p:cNvPr>
          <p:cNvSpPr>
            <a:spLocks noGrp="1"/>
          </p:cNvSpPr>
          <p:nvPr>
            <p:ph type="title"/>
          </p:nvPr>
        </p:nvSpPr>
        <p:spPr/>
        <p:txBody>
          <a:bodyPr rtlCol="0">
            <a:noAutofit/>
          </a:bodyPr>
          <a:lstStyle/>
          <a:p>
            <a:pPr eaLnBrk="1" fontAlgn="auto" hangingPunct="1">
              <a:spcAft>
                <a:spcPts val="0"/>
              </a:spcAft>
              <a:defRPr/>
            </a:pPr>
            <a:r>
              <a:rPr lang="en-US" sz="3600" dirty="0">
                <a:latin typeface="+mj-lt"/>
              </a:rPr>
              <a:t> I Can (social/interpersonal skills)</a:t>
            </a:r>
          </a:p>
        </p:txBody>
      </p:sp>
      <p:sp>
        <p:nvSpPr>
          <p:cNvPr id="40963" name="Content Placeholder 4">
            <a:extLst>
              <a:ext uri="{FF2B5EF4-FFF2-40B4-BE49-F238E27FC236}">
                <a16:creationId xmlns:a16="http://schemas.microsoft.com/office/drawing/2014/main" id="{D1508256-DC3C-41C2-9C24-F685D76C25D8}"/>
              </a:ext>
            </a:extLst>
          </p:cNvPr>
          <p:cNvSpPr>
            <a:spLocks noGrp="1"/>
          </p:cNvSpPr>
          <p:nvPr>
            <p:ph idx="1"/>
          </p:nvPr>
        </p:nvSpPr>
        <p:spPr>
          <a:xfrm>
            <a:off x="609600" y="2286777"/>
            <a:ext cx="7010400" cy="3555883"/>
          </a:xfrm>
        </p:spPr>
        <p:txBody>
          <a:bodyPr rtlCol="0">
            <a:noAutofit/>
          </a:bodyPr>
          <a:lstStyle/>
          <a:p>
            <a:pPr eaLnBrk="1" fontAlgn="auto" hangingPunct="1">
              <a:spcAft>
                <a:spcPts val="0"/>
              </a:spcAft>
              <a:buFont typeface="Arial"/>
              <a:buChar char="•"/>
              <a:defRPr/>
            </a:pPr>
            <a:r>
              <a:rPr lang="en-US" sz="2400" dirty="0">
                <a:latin typeface="+mj-lt"/>
              </a:rPr>
              <a:t>Talk to others about things that frighten me or bother me</a:t>
            </a:r>
          </a:p>
          <a:p>
            <a:pPr eaLnBrk="1" fontAlgn="auto" hangingPunct="1">
              <a:spcAft>
                <a:spcPts val="0"/>
              </a:spcAft>
              <a:buFont typeface="Arial"/>
              <a:buChar char="•"/>
              <a:defRPr/>
            </a:pPr>
            <a:r>
              <a:rPr lang="en-US" sz="2400" dirty="0">
                <a:latin typeface="+mj-lt"/>
              </a:rPr>
              <a:t>Find ways to solve problem that I face</a:t>
            </a:r>
          </a:p>
          <a:p>
            <a:pPr eaLnBrk="1" fontAlgn="auto" hangingPunct="1">
              <a:spcAft>
                <a:spcPts val="0"/>
              </a:spcAft>
              <a:buFont typeface="Arial"/>
              <a:buChar char="•"/>
              <a:defRPr/>
            </a:pPr>
            <a:r>
              <a:rPr lang="en-US" sz="2400" dirty="0">
                <a:latin typeface="+mj-lt"/>
              </a:rPr>
              <a:t>Control myself when I feel like doing something not right or dangerous</a:t>
            </a:r>
          </a:p>
          <a:p>
            <a:pPr eaLnBrk="1" fontAlgn="auto" hangingPunct="1">
              <a:spcAft>
                <a:spcPts val="0"/>
              </a:spcAft>
              <a:buFont typeface="Arial"/>
              <a:buChar char="•"/>
              <a:defRPr/>
            </a:pPr>
            <a:r>
              <a:rPr lang="en-US" sz="2400" dirty="0">
                <a:latin typeface="+mj-lt"/>
                <a:ea typeface="MS PGothic"/>
              </a:rPr>
              <a:t>Figure out when it is a good time to talk to someone or to </a:t>
            </a:r>
            <a:r>
              <a:rPr lang="en-US" sz="2400" dirty="0">
                <a:ea typeface="MS PGothic"/>
              </a:rPr>
              <a:t>act</a:t>
            </a:r>
            <a:endParaRPr lang="en-US" sz="2400" dirty="0">
              <a:latin typeface="+mj-lt"/>
            </a:endParaRPr>
          </a:p>
          <a:p>
            <a:pPr eaLnBrk="1" fontAlgn="auto" hangingPunct="1">
              <a:spcAft>
                <a:spcPts val="0"/>
              </a:spcAft>
              <a:buFont typeface="Arial"/>
              <a:buChar char="•"/>
              <a:defRPr/>
            </a:pPr>
            <a:r>
              <a:rPr lang="en-US" sz="2400" dirty="0">
                <a:latin typeface="+mj-lt"/>
              </a:rPr>
              <a:t>Find someone to help me when I need it</a:t>
            </a:r>
          </a:p>
        </p:txBody>
      </p:sp>
    </p:spTree>
    <p:extLst>
      <p:ext uri="{BB962C8B-B14F-4D97-AF65-F5344CB8AC3E}">
        <p14:creationId xmlns:p14="http://schemas.microsoft.com/office/powerpoint/2010/main" val="402444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0B9B0-F945-4CEB-B9CD-48091DF4D6FA}"/>
              </a:ext>
            </a:extLst>
          </p:cNvPr>
          <p:cNvSpPr>
            <a:spLocks noGrp="1"/>
          </p:cNvSpPr>
          <p:nvPr>
            <p:ph type="title"/>
          </p:nvPr>
        </p:nvSpPr>
        <p:spPr/>
        <p:txBody>
          <a:bodyPr/>
          <a:lstStyle/>
          <a:p>
            <a:r>
              <a:rPr lang="en-US" sz="3600" dirty="0"/>
              <a:t>Build Relationships</a:t>
            </a:r>
          </a:p>
        </p:txBody>
      </p:sp>
      <p:sp>
        <p:nvSpPr>
          <p:cNvPr id="3" name="Content Placeholder 2">
            <a:extLst>
              <a:ext uri="{FF2B5EF4-FFF2-40B4-BE49-F238E27FC236}">
                <a16:creationId xmlns:a16="http://schemas.microsoft.com/office/drawing/2014/main" id="{BF7B930D-9224-44A1-BC2F-27D3F37A6E0E}"/>
              </a:ext>
            </a:extLst>
          </p:cNvPr>
          <p:cNvSpPr>
            <a:spLocks noGrp="1"/>
          </p:cNvSpPr>
          <p:nvPr>
            <p:ph idx="1"/>
          </p:nvPr>
        </p:nvSpPr>
        <p:spPr/>
        <p:txBody>
          <a:bodyPr/>
          <a:lstStyle/>
          <a:p>
            <a:pPr>
              <a:defRPr/>
            </a:pPr>
            <a:r>
              <a:rPr lang="en-US" sz="3200" dirty="0">
                <a:latin typeface="+mj-lt"/>
              </a:rPr>
              <a:t>Honor voice and choice</a:t>
            </a:r>
          </a:p>
          <a:p>
            <a:pPr>
              <a:defRPr/>
            </a:pPr>
            <a:r>
              <a:rPr lang="en-US" sz="3200" dirty="0">
                <a:latin typeface="+mj-lt"/>
              </a:rPr>
              <a:t>Partner with people</a:t>
            </a:r>
          </a:p>
          <a:p>
            <a:pPr>
              <a:defRPr/>
            </a:pPr>
            <a:r>
              <a:rPr lang="en-US" sz="3200" dirty="0">
                <a:latin typeface="+mj-lt"/>
              </a:rPr>
              <a:t>Request feedback</a:t>
            </a:r>
          </a:p>
          <a:p>
            <a:pPr>
              <a:defRPr/>
            </a:pPr>
            <a:r>
              <a:rPr lang="en-US" sz="3200" dirty="0">
                <a:latin typeface="+mj-lt"/>
              </a:rPr>
              <a:t>Ensure comfort</a:t>
            </a:r>
            <a:endParaRPr lang="en-US" sz="3600" dirty="0">
              <a:latin typeface="+mj-lt"/>
            </a:endParaRPr>
          </a:p>
          <a:p>
            <a:pPr marL="0" indent="0" algn="ctr">
              <a:buNone/>
              <a:defRPr/>
            </a:pPr>
            <a:r>
              <a:rPr lang="en-US" sz="3600" i="1" dirty="0">
                <a:latin typeface="+mj-lt"/>
              </a:rPr>
              <a:t>“Keep the Human in Human Services”</a:t>
            </a:r>
          </a:p>
          <a:p>
            <a:pPr marL="0" indent="0" algn="ctr">
              <a:buNone/>
              <a:defRPr/>
            </a:pPr>
            <a:r>
              <a:rPr lang="en-US" i="1" dirty="0">
                <a:latin typeface="+mj-lt"/>
              </a:rPr>
              <a:t>-Dr. Pat Deegan</a:t>
            </a:r>
          </a:p>
          <a:p>
            <a:pPr marL="0" indent="0" algn="ctr">
              <a:buNone/>
              <a:defRPr/>
            </a:pPr>
            <a:endParaRPr lang="en-US" sz="3600" dirty="0">
              <a:latin typeface="+mj-lt"/>
            </a:endParaRPr>
          </a:p>
        </p:txBody>
      </p:sp>
      <p:pic>
        <p:nvPicPr>
          <p:cNvPr id="382979" name="Picture 3">
            <a:hlinkClick r:id="rId3"/>
            <a:extLst>
              <a:ext uri="{FF2B5EF4-FFF2-40B4-BE49-F238E27FC236}">
                <a16:creationId xmlns:a16="http://schemas.microsoft.com/office/drawing/2014/main" id="{198FE68D-E4EA-40C3-BB3A-766DF03B468C}"/>
              </a:ext>
            </a:extLst>
          </p:cNvPr>
          <p:cNvPicPr>
            <a:picLocks noChangeAspect="1"/>
          </p:cNvPicPr>
          <p:nvPr/>
        </p:nvPicPr>
        <p:blipFill rotWithShape="1">
          <a:blip r:embed="rId4">
            <a:extLst>
              <a:ext uri="{28A0092B-C50C-407E-A947-70E740481C1C}">
                <a14:useLocalDpi xmlns:a14="http://schemas.microsoft.com/office/drawing/2010/main" val="0"/>
              </a:ext>
            </a:extLst>
          </a:blip>
          <a:srcRect b="92"/>
          <a:stretch/>
        </p:blipFill>
        <p:spPr bwMode="auto">
          <a:xfrm>
            <a:off x="8914171" y="1669448"/>
            <a:ext cx="2595266" cy="2567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640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1">
            <a:extLst>
              <a:ext uri="{FF2B5EF4-FFF2-40B4-BE49-F238E27FC236}">
                <a16:creationId xmlns:a16="http://schemas.microsoft.com/office/drawing/2014/main" id="{90ED5D5F-9F0B-49F9-8B26-4852A309DF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7905B0A-2318-4588-8BB0-DCDA0E710883}"/>
              </a:ext>
            </a:extLst>
          </p:cNvPr>
          <p:cNvSpPr/>
          <p:nvPr/>
        </p:nvSpPr>
        <p:spPr>
          <a:xfrm rot="20619804">
            <a:off x="5585215" y="2601576"/>
            <a:ext cx="2832955" cy="923330"/>
          </a:xfrm>
          <a:prstGeom prst="rect">
            <a:avLst/>
          </a:prstGeom>
          <a:noFill/>
        </p:spPr>
        <p:txBody>
          <a:bodyPr wrap="squar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ACTIVELY</a:t>
            </a:r>
          </a:p>
        </p:txBody>
      </p:sp>
    </p:spTree>
    <p:extLst>
      <p:ext uri="{BB962C8B-B14F-4D97-AF65-F5344CB8AC3E}">
        <p14:creationId xmlns:p14="http://schemas.microsoft.com/office/powerpoint/2010/main" val="17622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6FE111-FA6C-4732-8F1E-61FD3470B454}"/>
              </a:ext>
            </a:extLst>
          </p:cNvPr>
          <p:cNvPicPr>
            <a:picLocks noChangeAspect="1"/>
          </p:cNvPicPr>
          <p:nvPr/>
        </p:nvPicPr>
        <p:blipFill rotWithShape="1">
          <a:blip r:embed="rId3"/>
          <a:srcRect l="25426" t="-995" r="28524" b="1"/>
          <a:stretch/>
        </p:blipFill>
        <p:spPr>
          <a:xfrm>
            <a:off x="4252822" y="1966823"/>
            <a:ext cx="3674853" cy="3795679"/>
          </a:xfrm>
          <a:prstGeom prst="ellipse">
            <a:avLst/>
          </a:prstGeom>
        </p:spPr>
      </p:pic>
      <p:sp>
        <p:nvSpPr>
          <p:cNvPr id="2" name="Title 1">
            <a:extLst>
              <a:ext uri="{FF2B5EF4-FFF2-40B4-BE49-F238E27FC236}">
                <a16:creationId xmlns:a16="http://schemas.microsoft.com/office/drawing/2014/main" id="{A984F71A-8FCD-447C-8D7B-145F513EC9A3}"/>
              </a:ext>
            </a:extLst>
          </p:cNvPr>
          <p:cNvSpPr>
            <a:spLocks noGrp="1"/>
          </p:cNvSpPr>
          <p:nvPr>
            <p:ph type="title"/>
          </p:nvPr>
        </p:nvSpPr>
        <p:spPr/>
        <p:txBody>
          <a:bodyPr/>
          <a:lstStyle/>
          <a:p>
            <a:r>
              <a:rPr lang="en-US" sz="3600" dirty="0">
                <a:latin typeface="+mj-lt"/>
              </a:rPr>
              <a:t>One-on-One Policy</a:t>
            </a:r>
          </a:p>
        </p:txBody>
      </p:sp>
    </p:spTree>
    <p:extLst>
      <p:ext uri="{BB962C8B-B14F-4D97-AF65-F5344CB8AC3E}">
        <p14:creationId xmlns:p14="http://schemas.microsoft.com/office/powerpoint/2010/main" val="2814595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273F70-F0F4-4E57-B386-63B83A0F93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659" y="1643332"/>
            <a:ext cx="455295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0F3101C-8001-470A-A8E4-4D9EA8D483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14415" y="1643332"/>
            <a:ext cx="5916612"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B76705A-F89D-4B04-9B48-6254B42F26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871681">
            <a:off x="3394521" y="2806127"/>
            <a:ext cx="2065338" cy="394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319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0A36-D312-4548-A55A-A95821283572}"/>
              </a:ext>
            </a:extLst>
          </p:cNvPr>
          <p:cNvSpPr>
            <a:spLocks noGrp="1"/>
          </p:cNvSpPr>
          <p:nvPr>
            <p:ph type="title"/>
          </p:nvPr>
        </p:nvSpPr>
        <p:spPr/>
        <p:txBody>
          <a:bodyPr/>
          <a:lstStyle/>
          <a:p>
            <a:r>
              <a:rPr lang="en-US" sz="3600" dirty="0">
                <a:latin typeface="+mj-lt"/>
              </a:rPr>
              <a:t>Universal Education</a:t>
            </a:r>
          </a:p>
        </p:txBody>
      </p:sp>
      <p:pic>
        <p:nvPicPr>
          <p:cNvPr id="18" name="Content Placeholder 17">
            <a:extLst>
              <a:ext uri="{FF2B5EF4-FFF2-40B4-BE49-F238E27FC236}">
                <a16:creationId xmlns:a16="http://schemas.microsoft.com/office/drawing/2014/main" id="{47A5A04A-A761-441A-8A05-C1B9E65F136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16158" y="2187755"/>
            <a:ext cx="4064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282716C6-B502-4DB1-99F8-3BF7243A1230}"/>
              </a:ext>
            </a:extLst>
          </p:cNvPr>
          <p:cNvSpPr txBox="1"/>
          <p:nvPr/>
        </p:nvSpPr>
        <p:spPr>
          <a:xfrm>
            <a:off x="727379" y="2299703"/>
            <a:ext cx="5940839"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t>Post-card size handouts</a:t>
            </a:r>
          </a:p>
          <a:p>
            <a:pPr marL="285750" indent="-285750">
              <a:buFont typeface="Arial" panose="020B0604020202020204" pitchFamily="34" charset="0"/>
              <a:buChar char="•"/>
            </a:pPr>
            <a:r>
              <a:rPr lang="en-US" sz="3200" dirty="0"/>
              <a:t>Pamphlets</a:t>
            </a:r>
          </a:p>
          <a:p>
            <a:pPr marL="285750" indent="-285750">
              <a:buFont typeface="Arial" panose="020B0604020202020204" pitchFamily="34" charset="0"/>
              <a:buChar char="•"/>
            </a:pPr>
            <a:r>
              <a:rPr lang="en-US" sz="3200" dirty="0"/>
              <a:t>Posters</a:t>
            </a:r>
          </a:p>
        </p:txBody>
      </p:sp>
    </p:spTree>
    <p:extLst>
      <p:ext uri="{BB962C8B-B14F-4D97-AF65-F5344CB8AC3E}">
        <p14:creationId xmlns:p14="http://schemas.microsoft.com/office/powerpoint/2010/main" val="3088667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DDC7-CB20-43A3-A526-D48E8B922B92}"/>
              </a:ext>
            </a:extLst>
          </p:cNvPr>
          <p:cNvSpPr>
            <a:spLocks noGrp="1"/>
          </p:cNvSpPr>
          <p:nvPr>
            <p:ph type="title"/>
          </p:nvPr>
        </p:nvSpPr>
        <p:spPr>
          <a:xfrm>
            <a:off x="609600" y="1354348"/>
            <a:ext cx="10972800" cy="655607"/>
          </a:xfrm>
        </p:spPr>
        <p:txBody>
          <a:bodyPr/>
          <a:lstStyle/>
          <a:p>
            <a:pPr>
              <a:defRPr/>
            </a:pPr>
            <a:r>
              <a:rPr lang="en-US" sz="3600" dirty="0">
                <a:latin typeface="+mn-lt"/>
              </a:rPr>
              <a:t>Daily Translation of TIPC Principles</a:t>
            </a:r>
          </a:p>
        </p:txBody>
      </p:sp>
      <p:sp>
        <p:nvSpPr>
          <p:cNvPr id="3" name="Content Placeholder 2">
            <a:extLst>
              <a:ext uri="{FF2B5EF4-FFF2-40B4-BE49-F238E27FC236}">
                <a16:creationId xmlns:a16="http://schemas.microsoft.com/office/drawing/2014/main" id="{028778AA-999A-4870-99C0-D4315779460D}"/>
              </a:ext>
            </a:extLst>
          </p:cNvPr>
          <p:cNvSpPr>
            <a:spLocks noGrp="1"/>
          </p:cNvSpPr>
          <p:nvPr>
            <p:ph idx="1"/>
          </p:nvPr>
        </p:nvSpPr>
        <p:spPr>
          <a:xfrm>
            <a:off x="609600" y="2122099"/>
            <a:ext cx="10561608" cy="3832705"/>
          </a:xfrm>
        </p:spPr>
        <p:txBody>
          <a:bodyPr numCol="2"/>
          <a:lstStyle/>
          <a:p>
            <a:pPr>
              <a:defRPr/>
            </a:pPr>
            <a:r>
              <a:rPr lang="en-US" sz="2700" dirty="0">
                <a:latin typeface="+mn-lt"/>
              </a:rPr>
              <a:t>Be patient and persistent </a:t>
            </a:r>
          </a:p>
          <a:p>
            <a:pPr>
              <a:defRPr/>
            </a:pPr>
            <a:r>
              <a:rPr lang="en-US" sz="2700" dirty="0">
                <a:latin typeface="+mn-lt"/>
              </a:rPr>
              <a:t>Convey respect</a:t>
            </a:r>
          </a:p>
          <a:p>
            <a:pPr>
              <a:defRPr/>
            </a:pPr>
            <a:r>
              <a:rPr lang="en-US" sz="2700" dirty="0">
                <a:latin typeface="+mn-lt"/>
              </a:rPr>
              <a:t>Be validating and affirming</a:t>
            </a:r>
          </a:p>
          <a:p>
            <a:pPr>
              <a:defRPr/>
            </a:pPr>
            <a:r>
              <a:rPr lang="en-US" sz="2700" dirty="0">
                <a:latin typeface="+mn-lt"/>
              </a:rPr>
              <a:t>Read clients’ needs and respond accurately</a:t>
            </a:r>
          </a:p>
          <a:p>
            <a:pPr>
              <a:defRPr/>
            </a:pPr>
            <a:r>
              <a:rPr lang="en-US" sz="2700" dirty="0">
                <a:latin typeface="+mn-lt"/>
              </a:rPr>
              <a:t>Set realistic expectations and goals</a:t>
            </a:r>
          </a:p>
          <a:p>
            <a:pPr>
              <a:defRPr/>
            </a:pPr>
            <a:r>
              <a:rPr lang="en-US" sz="2700" dirty="0">
                <a:latin typeface="+mn-lt"/>
              </a:rPr>
              <a:t>Provide ongoing choices and supports</a:t>
            </a:r>
          </a:p>
          <a:p>
            <a:pPr>
              <a:defRPr/>
            </a:pPr>
            <a:r>
              <a:rPr lang="en-US" sz="2700" dirty="0">
                <a:latin typeface="+mn-lt"/>
              </a:rPr>
              <a:t>Know your role </a:t>
            </a:r>
          </a:p>
          <a:p>
            <a:pPr>
              <a:defRPr/>
            </a:pPr>
            <a:r>
              <a:rPr lang="en-US" sz="2700" dirty="0">
                <a:latin typeface="+mn-lt"/>
              </a:rPr>
              <a:t>Follow through with what you say you will do</a:t>
            </a:r>
          </a:p>
          <a:p>
            <a:pPr>
              <a:defRPr/>
            </a:pPr>
            <a:r>
              <a:rPr lang="en-US" sz="2700" dirty="0">
                <a:latin typeface="+mn-lt"/>
              </a:rPr>
              <a:t>Provide consistency; minimize surprises</a:t>
            </a:r>
          </a:p>
          <a:p>
            <a:pPr>
              <a:defRPr/>
            </a:pPr>
            <a:endParaRPr lang="en-US" sz="2700" dirty="0"/>
          </a:p>
        </p:txBody>
      </p:sp>
    </p:spTree>
    <p:extLst>
      <p:ext uri="{BB962C8B-B14F-4D97-AF65-F5344CB8AC3E}">
        <p14:creationId xmlns:p14="http://schemas.microsoft.com/office/powerpoint/2010/main" val="545685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hat helps">
            <a:extLst>
              <a:ext uri="{FF2B5EF4-FFF2-40B4-BE49-F238E27FC236}">
                <a16:creationId xmlns:a16="http://schemas.microsoft.com/office/drawing/2014/main" id="{8E015095-1EF9-4FC7-83FA-8528796FD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373" y="2554262"/>
            <a:ext cx="5660374" cy="33962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hat hurts">
            <a:extLst>
              <a:ext uri="{FF2B5EF4-FFF2-40B4-BE49-F238E27FC236}">
                <a16:creationId xmlns:a16="http://schemas.microsoft.com/office/drawing/2014/main" id="{70215F31-C828-46AE-89C1-F46871DE1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3" y="1431618"/>
            <a:ext cx="5990881" cy="314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940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78D6-418A-4A14-9753-754DF946903B}"/>
              </a:ext>
            </a:extLst>
          </p:cNvPr>
          <p:cNvSpPr>
            <a:spLocks noGrp="1"/>
          </p:cNvSpPr>
          <p:nvPr>
            <p:ph type="title"/>
          </p:nvPr>
        </p:nvSpPr>
        <p:spPr>
          <a:xfrm>
            <a:off x="609600" y="2154068"/>
            <a:ext cx="10972800" cy="2549863"/>
          </a:xfrm>
        </p:spPr>
        <p:txBody>
          <a:bodyPr/>
          <a:lstStyle/>
          <a:p>
            <a:pPr algn="ctr"/>
            <a:r>
              <a:rPr lang="en-US" sz="6000" dirty="0">
                <a:latin typeface="+mj-lt"/>
              </a:rPr>
              <a:t>Infusing Trauma into our Daily Work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93657BF0-1A5F-42F2-A691-7745AF83349E}"/>
              </a:ext>
            </a:extLst>
          </p:cNvPr>
          <p:cNvSpPr>
            <a:spLocks noGrp="1"/>
          </p:cNvSpPr>
          <p:nvPr>
            <p:ph type="title"/>
          </p:nvPr>
        </p:nvSpPr>
        <p:spPr>
          <a:xfrm>
            <a:off x="609600" y="1397109"/>
            <a:ext cx="10972800" cy="445051"/>
          </a:xfrm>
        </p:spPr>
        <p:txBody>
          <a:bodyPr rtlCol="0" anchor="t">
            <a:noAutofit/>
          </a:bodyPr>
          <a:lstStyle/>
          <a:p>
            <a:pPr eaLnBrk="1" fontAlgn="auto" hangingPunct="1">
              <a:spcAft>
                <a:spcPts val="0"/>
              </a:spcAft>
              <a:defRPr/>
            </a:pPr>
            <a:r>
              <a:rPr lang="en-US" altLang="en-US" sz="3600" dirty="0">
                <a:latin typeface="+mn-lt"/>
                <a:cs typeface="Open Sans" pitchFamily="-84" charset="0"/>
              </a:rPr>
              <a:t>The importance of </a:t>
            </a:r>
            <a:r>
              <a:rPr lang="en-US" altLang="en-US" sz="3600" i="1" u="sng" dirty="0">
                <a:latin typeface="+mn-lt"/>
                <a:cs typeface="Open Sans" pitchFamily="-84" charset="0"/>
              </a:rPr>
              <a:t>relationships</a:t>
            </a:r>
            <a:r>
              <a:rPr lang="en-US" altLang="en-US" sz="3600" dirty="0">
                <a:latin typeface="+mn-lt"/>
                <a:cs typeface="Open Sans" pitchFamily="-84" charset="0"/>
              </a:rPr>
              <a:t> </a:t>
            </a:r>
          </a:p>
        </p:txBody>
      </p:sp>
      <p:sp>
        <p:nvSpPr>
          <p:cNvPr id="6" name="Content Placeholder 5">
            <a:extLst>
              <a:ext uri="{FF2B5EF4-FFF2-40B4-BE49-F238E27FC236}">
                <a16:creationId xmlns:a16="http://schemas.microsoft.com/office/drawing/2014/main" id="{7DAC9685-BD38-4929-A3E3-B724FB59298B}"/>
              </a:ext>
            </a:extLst>
          </p:cNvPr>
          <p:cNvSpPr>
            <a:spLocks noGrp="1"/>
          </p:cNvSpPr>
          <p:nvPr>
            <p:ph idx="1"/>
          </p:nvPr>
        </p:nvSpPr>
        <p:spPr>
          <a:xfrm>
            <a:off x="1023668" y="2193834"/>
            <a:ext cx="4557617" cy="3555883"/>
          </a:xfrm>
        </p:spPr>
        <p:txBody>
          <a:bodyPr rtlCol="0">
            <a:normAutofit/>
          </a:bodyPr>
          <a:lstStyle/>
          <a:p>
            <a:pPr marL="0" indent="0" eaLnBrk="1" fontAlgn="auto" hangingPunct="1">
              <a:spcAft>
                <a:spcPts val="0"/>
              </a:spcAft>
              <a:buNone/>
              <a:defRPr/>
            </a:pPr>
            <a:r>
              <a:rPr lang="en-US" b="1" dirty="0">
                <a:latin typeface="+mj-lt"/>
              </a:rPr>
              <a:t>WHAT HURTS?</a:t>
            </a:r>
          </a:p>
          <a:p>
            <a:pPr eaLnBrk="1" fontAlgn="auto" hangingPunct="1">
              <a:spcAft>
                <a:spcPts val="0"/>
              </a:spcAft>
              <a:buFont typeface="Arial"/>
              <a:buChar char="•"/>
              <a:defRPr/>
            </a:pPr>
            <a:r>
              <a:rPr lang="en-US" dirty="0">
                <a:latin typeface="+mj-lt"/>
              </a:rPr>
              <a:t>Interactions that are humiliating, harsh, impersonal, disrespectful</a:t>
            </a:r>
          </a:p>
          <a:p>
            <a:pPr marL="0" indent="0" eaLnBrk="1" fontAlgn="auto" hangingPunct="1">
              <a:spcAft>
                <a:spcPts val="0"/>
              </a:spcAft>
              <a:buNone/>
              <a:defRPr/>
            </a:pPr>
            <a:r>
              <a:rPr lang="en-US" dirty="0">
                <a:latin typeface="+mj-lt"/>
              </a:rPr>
              <a:t>    critical, demanding,       </a:t>
            </a:r>
          </a:p>
          <a:p>
            <a:pPr marL="0" indent="0" eaLnBrk="1" fontAlgn="auto" hangingPunct="1">
              <a:spcAft>
                <a:spcPts val="0"/>
              </a:spcAft>
              <a:buNone/>
              <a:defRPr/>
            </a:pPr>
            <a:r>
              <a:rPr lang="en-US" dirty="0">
                <a:latin typeface="+mj-lt"/>
              </a:rPr>
              <a:t>    judgmental</a:t>
            </a:r>
          </a:p>
        </p:txBody>
      </p:sp>
      <p:sp>
        <p:nvSpPr>
          <p:cNvPr id="7" name="Content Placeholder 6">
            <a:extLst>
              <a:ext uri="{FF2B5EF4-FFF2-40B4-BE49-F238E27FC236}">
                <a16:creationId xmlns:a16="http://schemas.microsoft.com/office/drawing/2014/main" id="{D8FA7014-7120-4E5C-9B3B-2205731624E8}"/>
              </a:ext>
            </a:extLst>
          </p:cNvPr>
          <p:cNvSpPr>
            <a:spLocks noGrp="1"/>
          </p:cNvSpPr>
          <p:nvPr>
            <p:ph sz="half" idx="4294967295"/>
          </p:nvPr>
        </p:nvSpPr>
        <p:spPr>
          <a:xfrm>
            <a:off x="6530198" y="2198147"/>
            <a:ext cx="5661802" cy="3424057"/>
          </a:xfrm>
        </p:spPr>
        <p:txBody>
          <a:bodyPr rtlCol="0">
            <a:normAutofit/>
          </a:bodyPr>
          <a:lstStyle/>
          <a:p>
            <a:pPr marL="0" indent="0" eaLnBrk="1" fontAlgn="auto" hangingPunct="1">
              <a:spcAft>
                <a:spcPts val="0"/>
              </a:spcAft>
              <a:buNone/>
              <a:defRPr/>
            </a:pPr>
            <a:r>
              <a:rPr lang="en-US" b="1" dirty="0">
                <a:latin typeface="+mj-lt"/>
              </a:rPr>
              <a:t>WHAT HELPS?</a:t>
            </a:r>
          </a:p>
          <a:p>
            <a:pPr eaLnBrk="1" fontAlgn="auto" hangingPunct="1">
              <a:spcAft>
                <a:spcPts val="0"/>
              </a:spcAft>
              <a:buFont typeface="Arial"/>
              <a:buChar char="•"/>
              <a:defRPr/>
            </a:pPr>
            <a:r>
              <a:rPr lang="en-US" dirty="0">
                <a:latin typeface="+mj-lt"/>
              </a:rPr>
              <a:t>Interactions that express kindness, patience, reassurance, acceptance, and listening</a:t>
            </a:r>
          </a:p>
          <a:p>
            <a:pPr eaLnBrk="1" fontAlgn="auto" hangingPunct="1">
              <a:spcAft>
                <a:spcPts val="0"/>
              </a:spcAft>
              <a:buFont typeface="Arial"/>
              <a:buChar char="•"/>
              <a:defRPr/>
            </a:pPr>
            <a:r>
              <a:rPr lang="en-US" dirty="0">
                <a:latin typeface="+mj-lt"/>
              </a:rPr>
              <a:t> Frequent use of words like PLEASE and THANK YOU </a:t>
            </a:r>
          </a:p>
        </p:txBody>
      </p:sp>
      <p:cxnSp>
        <p:nvCxnSpPr>
          <p:cNvPr id="3" name="Straight Connector 2">
            <a:extLst>
              <a:ext uri="{FF2B5EF4-FFF2-40B4-BE49-F238E27FC236}">
                <a16:creationId xmlns:a16="http://schemas.microsoft.com/office/drawing/2014/main" id="{98EE36CB-9AE0-469F-93BF-085F97B8EAE8}"/>
              </a:ext>
            </a:extLst>
          </p:cNvPr>
          <p:cNvCxnSpPr/>
          <p:nvPr/>
        </p:nvCxnSpPr>
        <p:spPr>
          <a:xfrm>
            <a:off x="6096000" y="2071688"/>
            <a:ext cx="0" cy="3573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248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81BCCBF8-C63E-4405-B54C-1031C674EAD2}"/>
              </a:ext>
            </a:extLst>
          </p:cNvPr>
          <p:cNvSpPr>
            <a:spLocks noGrp="1"/>
          </p:cNvSpPr>
          <p:nvPr>
            <p:ph type="title"/>
          </p:nvPr>
        </p:nvSpPr>
        <p:spPr>
          <a:xfrm>
            <a:off x="609600" y="1331951"/>
            <a:ext cx="10972800" cy="445051"/>
          </a:xfrm>
        </p:spPr>
        <p:txBody>
          <a:bodyPr rtlCol="0" anchor="t">
            <a:noAutofit/>
          </a:bodyPr>
          <a:lstStyle/>
          <a:p>
            <a:pPr eaLnBrk="1" fontAlgn="auto" hangingPunct="1">
              <a:spcAft>
                <a:spcPts val="0"/>
              </a:spcAft>
              <a:defRPr/>
            </a:pPr>
            <a:r>
              <a:rPr lang="en-US" altLang="en-US" sz="3600" dirty="0">
                <a:latin typeface="+mj-lt"/>
                <a:cs typeface="Open Sans" pitchFamily="-84" charset="0"/>
              </a:rPr>
              <a:t>The importance of the </a:t>
            </a:r>
            <a:r>
              <a:rPr lang="en-US" altLang="en-US" sz="3600" i="1" u="sng" dirty="0">
                <a:latin typeface="+mj-lt"/>
                <a:cs typeface="Open Sans" pitchFamily="-84" charset="0"/>
              </a:rPr>
              <a:t>physical environment</a:t>
            </a:r>
          </a:p>
        </p:txBody>
      </p:sp>
      <p:sp>
        <p:nvSpPr>
          <p:cNvPr id="3" name="Content Placeholder 2">
            <a:extLst>
              <a:ext uri="{FF2B5EF4-FFF2-40B4-BE49-F238E27FC236}">
                <a16:creationId xmlns:a16="http://schemas.microsoft.com/office/drawing/2014/main" id="{04BFC49B-5D00-442E-BF6D-26D0AC628511}"/>
              </a:ext>
            </a:extLst>
          </p:cNvPr>
          <p:cNvSpPr>
            <a:spLocks noGrp="1"/>
          </p:cNvSpPr>
          <p:nvPr>
            <p:ph idx="1"/>
          </p:nvPr>
        </p:nvSpPr>
        <p:spPr>
          <a:xfrm>
            <a:off x="851140" y="2183830"/>
            <a:ext cx="4497238" cy="3555883"/>
          </a:xfrm>
        </p:spPr>
        <p:txBody>
          <a:bodyPr rtlCol="0">
            <a:normAutofit/>
          </a:bodyPr>
          <a:lstStyle/>
          <a:p>
            <a:pPr marL="0" indent="0" eaLnBrk="1" fontAlgn="auto" hangingPunct="1">
              <a:spcAft>
                <a:spcPts val="0"/>
              </a:spcAft>
              <a:buNone/>
              <a:defRPr/>
            </a:pPr>
            <a:r>
              <a:rPr lang="en-US" sz="2600" b="1" dirty="0">
                <a:latin typeface="+mj-lt"/>
              </a:rPr>
              <a:t>WHAT HURTS?</a:t>
            </a:r>
          </a:p>
          <a:p>
            <a:pPr eaLnBrk="1" fontAlgn="auto" hangingPunct="1">
              <a:spcAft>
                <a:spcPts val="0"/>
              </a:spcAft>
              <a:buFont typeface="Arial"/>
              <a:buChar char="•"/>
              <a:defRPr/>
            </a:pPr>
            <a:r>
              <a:rPr lang="en-US" sz="2400" dirty="0">
                <a:latin typeface="+mj-lt"/>
              </a:rPr>
              <a:t>Congested areas that are noisy </a:t>
            </a:r>
          </a:p>
          <a:p>
            <a:pPr eaLnBrk="1" fontAlgn="auto" hangingPunct="1">
              <a:spcAft>
                <a:spcPts val="0"/>
              </a:spcAft>
              <a:buFont typeface="Arial"/>
              <a:buChar char="•"/>
              <a:defRPr/>
            </a:pPr>
            <a:r>
              <a:rPr lang="en-US" sz="2400" dirty="0">
                <a:latin typeface="+mj-lt"/>
              </a:rPr>
              <a:t>Poor signage that is confusing</a:t>
            </a:r>
          </a:p>
          <a:p>
            <a:pPr eaLnBrk="1" fontAlgn="auto" hangingPunct="1">
              <a:spcAft>
                <a:spcPts val="0"/>
              </a:spcAft>
              <a:buFont typeface="Arial"/>
              <a:buChar char="•"/>
              <a:defRPr/>
            </a:pPr>
            <a:r>
              <a:rPr lang="en-US" sz="2400" dirty="0">
                <a:latin typeface="+mj-lt"/>
              </a:rPr>
              <a:t>Uncomfortable furniture</a:t>
            </a:r>
          </a:p>
          <a:p>
            <a:pPr eaLnBrk="1" fontAlgn="auto" hangingPunct="1">
              <a:spcAft>
                <a:spcPts val="0"/>
              </a:spcAft>
              <a:buFont typeface="Arial"/>
              <a:buChar char="•"/>
              <a:defRPr/>
            </a:pPr>
            <a:r>
              <a:rPr lang="en-US" sz="2400" dirty="0">
                <a:latin typeface="+mj-lt"/>
              </a:rPr>
              <a:t>Separate bathrooms</a:t>
            </a:r>
          </a:p>
          <a:p>
            <a:pPr eaLnBrk="1" fontAlgn="auto" hangingPunct="1">
              <a:spcAft>
                <a:spcPts val="0"/>
              </a:spcAft>
              <a:buFont typeface="Arial"/>
              <a:buChar char="•"/>
              <a:defRPr/>
            </a:pPr>
            <a:r>
              <a:rPr lang="en-US" sz="2400" dirty="0">
                <a:latin typeface="+mj-lt"/>
              </a:rPr>
              <a:t>Cold non-inviting colors and paintings/posters on the wall</a:t>
            </a:r>
          </a:p>
          <a:p>
            <a:pPr marL="0" indent="0" eaLnBrk="1" fontAlgn="auto" hangingPunct="1">
              <a:spcAft>
                <a:spcPts val="0"/>
              </a:spcAft>
              <a:buNone/>
              <a:defRPr/>
            </a:pPr>
            <a:endParaRPr lang="en-US" sz="2600" dirty="0">
              <a:latin typeface="+mj-lt"/>
            </a:endParaRPr>
          </a:p>
        </p:txBody>
      </p:sp>
      <p:sp>
        <p:nvSpPr>
          <p:cNvPr id="4" name="Content Placeholder 3">
            <a:extLst>
              <a:ext uri="{FF2B5EF4-FFF2-40B4-BE49-F238E27FC236}">
                <a16:creationId xmlns:a16="http://schemas.microsoft.com/office/drawing/2014/main" id="{25DC94F8-3024-4DBB-8BDA-BB7DBACEC0E3}"/>
              </a:ext>
            </a:extLst>
          </p:cNvPr>
          <p:cNvSpPr>
            <a:spLocks noGrp="1"/>
          </p:cNvSpPr>
          <p:nvPr>
            <p:ph sz="half" idx="4294967295"/>
          </p:nvPr>
        </p:nvSpPr>
        <p:spPr>
          <a:xfrm>
            <a:off x="6521573" y="2183830"/>
            <a:ext cx="5437514" cy="3555883"/>
          </a:xfrm>
        </p:spPr>
        <p:txBody>
          <a:bodyPr rtlCol="0">
            <a:normAutofit/>
          </a:bodyPr>
          <a:lstStyle/>
          <a:p>
            <a:pPr marL="0" indent="0" eaLnBrk="1" fontAlgn="auto" hangingPunct="1">
              <a:spcAft>
                <a:spcPts val="0"/>
              </a:spcAft>
              <a:buNone/>
              <a:defRPr/>
            </a:pPr>
            <a:r>
              <a:rPr lang="en-US" b="1" dirty="0">
                <a:latin typeface="+mj-lt"/>
              </a:rPr>
              <a:t>WHAT HELPS?</a:t>
            </a:r>
          </a:p>
          <a:p>
            <a:pPr eaLnBrk="1" fontAlgn="auto" hangingPunct="1">
              <a:spcAft>
                <a:spcPts val="0"/>
              </a:spcAft>
              <a:buFont typeface="Arial"/>
              <a:buChar char="•"/>
              <a:defRPr/>
            </a:pPr>
            <a:r>
              <a:rPr lang="en-US" sz="2400" dirty="0">
                <a:latin typeface="+mj-lt"/>
              </a:rPr>
              <a:t>Comfortable, calming, and private treatment and waiting. </a:t>
            </a:r>
          </a:p>
          <a:p>
            <a:pPr eaLnBrk="1" fontAlgn="auto" hangingPunct="1">
              <a:spcAft>
                <a:spcPts val="0"/>
              </a:spcAft>
              <a:buFont typeface="Arial"/>
              <a:buChar char="•"/>
              <a:defRPr/>
            </a:pPr>
            <a:r>
              <a:rPr lang="en-US" sz="2400" dirty="0">
                <a:latin typeface="+mj-lt"/>
              </a:rPr>
              <a:t>Furniture is clean and comfortable</a:t>
            </a:r>
          </a:p>
          <a:p>
            <a:pPr eaLnBrk="1" fontAlgn="auto" hangingPunct="1">
              <a:spcAft>
                <a:spcPts val="0"/>
              </a:spcAft>
              <a:buFont typeface="Arial"/>
              <a:buChar char="•"/>
              <a:defRPr/>
            </a:pPr>
            <a:r>
              <a:rPr lang="en-US" sz="2400" dirty="0">
                <a:latin typeface="+mj-lt"/>
              </a:rPr>
              <a:t>No wrong door philosophy</a:t>
            </a:r>
          </a:p>
          <a:p>
            <a:pPr eaLnBrk="1" fontAlgn="auto" hangingPunct="1">
              <a:spcAft>
                <a:spcPts val="0"/>
              </a:spcAft>
              <a:buFont typeface="Arial"/>
              <a:buChar char="•"/>
              <a:defRPr/>
            </a:pPr>
            <a:r>
              <a:rPr lang="en-US" sz="2400" dirty="0">
                <a:latin typeface="+mj-lt"/>
              </a:rPr>
              <a:t>Integrated restrooms</a:t>
            </a:r>
          </a:p>
          <a:p>
            <a:pPr eaLnBrk="1" fontAlgn="auto" hangingPunct="1">
              <a:spcAft>
                <a:spcPts val="0"/>
              </a:spcAft>
              <a:buFont typeface="Arial"/>
              <a:buChar char="•"/>
              <a:defRPr/>
            </a:pPr>
            <a:r>
              <a:rPr lang="en-US" sz="2400" dirty="0">
                <a:latin typeface="+mj-lt"/>
              </a:rPr>
              <a:t>Messages conveyed throughout that are positive and hopeful</a:t>
            </a:r>
          </a:p>
        </p:txBody>
      </p:sp>
      <p:cxnSp>
        <p:nvCxnSpPr>
          <p:cNvPr id="5" name="Straight Connector 4">
            <a:extLst>
              <a:ext uri="{FF2B5EF4-FFF2-40B4-BE49-F238E27FC236}">
                <a16:creationId xmlns:a16="http://schemas.microsoft.com/office/drawing/2014/main" id="{28370B8D-457B-492A-8C08-9CC49C18B3CE}"/>
              </a:ext>
            </a:extLst>
          </p:cNvPr>
          <p:cNvCxnSpPr/>
          <p:nvPr/>
        </p:nvCxnSpPr>
        <p:spPr>
          <a:xfrm>
            <a:off x="6096000" y="2071688"/>
            <a:ext cx="0" cy="3573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8530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C6963D06-6806-46ED-9D2E-2AA9A0826A8D}"/>
              </a:ext>
            </a:extLst>
          </p:cNvPr>
          <p:cNvSpPr>
            <a:spLocks noGrp="1"/>
          </p:cNvSpPr>
          <p:nvPr>
            <p:ph type="title"/>
          </p:nvPr>
        </p:nvSpPr>
        <p:spPr>
          <a:xfrm>
            <a:off x="540589" y="1388750"/>
            <a:ext cx="10972800" cy="445051"/>
          </a:xfrm>
        </p:spPr>
        <p:txBody>
          <a:bodyPr rtlCol="0" anchor="t">
            <a:noAutofit/>
          </a:bodyPr>
          <a:lstStyle/>
          <a:p>
            <a:pPr eaLnBrk="1" fontAlgn="auto" hangingPunct="1">
              <a:spcAft>
                <a:spcPts val="0"/>
              </a:spcAft>
              <a:defRPr/>
            </a:pPr>
            <a:r>
              <a:rPr lang="en-US" altLang="en-US" sz="3600" dirty="0">
                <a:latin typeface="+mn-lt"/>
                <a:cs typeface="Open Sans" pitchFamily="-84" charset="0"/>
              </a:rPr>
              <a:t>The importance of our </a:t>
            </a:r>
            <a:r>
              <a:rPr lang="en-US" altLang="en-US" sz="3600" i="1" u="sng" dirty="0">
                <a:latin typeface="+mn-lt"/>
                <a:cs typeface="Open Sans" pitchFamily="-84" charset="0"/>
              </a:rPr>
              <a:t>attitudes and beliefs</a:t>
            </a:r>
          </a:p>
        </p:txBody>
      </p:sp>
      <p:sp>
        <p:nvSpPr>
          <p:cNvPr id="3" name="Content Placeholder 2">
            <a:extLst>
              <a:ext uri="{FF2B5EF4-FFF2-40B4-BE49-F238E27FC236}">
                <a16:creationId xmlns:a16="http://schemas.microsoft.com/office/drawing/2014/main" id="{6CCB7972-2933-4FC7-B226-989BC41EB6B2}"/>
              </a:ext>
            </a:extLst>
          </p:cNvPr>
          <p:cNvSpPr>
            <a:spLocks noGrp="1"/>
          </p:cNvSpPr>
          <p:nvPr>
            <p:ph idx="1"/>
          </p:nvPr>
        </p:nvSpPr>
        <p:spPr>
          <a:xfrm>
            <a:off x="609600" y="2183513"/>
            <a:ext cx="5126963" cy="3555883"/>
          </a:xfrm>
        </p:spPr>
        <p:txBody>
          <a:bodyPr rtlCol="0">
            <a:normAutofit lnSpcReduction="10000"/>
          </a:bodyPr>
          <a:lstStyle/>
          <a:p>
            <a:pPr marL="0" indent="0" eaLnBrk="1" fontAlgn="auto" hangingPunct="1">
              <a:spcAft>
                <a:spcPts val="0"/>
              </a:spcAft>
              <a:buNone/>
              <a:defRPr/>
            </a:pPr>
            <a:r>
              <a:rPr lang="en-US" sz="2600" b="1" dirty="0">
                <a:latin typeface="+mn-lt"/>
              </a:rPr>
              <a:t>WHAT HURTS?</a:t>
            </a:r>
          </a:p>
          <a:p>
            <a:pPr eaLnBrk="1" fontAlgn="auto" hangingPunct="1">
              <a:spcAft>
                <a:spcPts val="0"/>
              </a:spcAft>
              <a:buFont typeface="Arial"/>
              <a:buChar char="•"/>
              <a:defRPr/>
            </a:pPr>
            <a:r>
              <a:rPr lang="en-US" sz="2400" dirty="0">
                <a:latin typeface="+mn-lt"/>
              </a:rPr>
              <a:t>Asking questions that convey the idea that there is something wrong with the person</a:t>
            </a:r>
          </a:p>
          <a:p>
            <a:pPr eaLnBrk="1" fontAlgn="auto" hangingPunct="1">
              <a:spcAft>
                <a:spcPts val="0"/>
              </a:spcAft>
              <a:buFont typeface="Arial"/>
              <a:buChar char="•"/>
              <a:defRPr/>
            </a:pPr>
            <a:r>
              <a:rPr lang="en-US" sz="2400" dirty="0">
                <a:latin typeface="+mn-lt"/>
              </a:rPr>
              <a:t>Judgments and prejudices based on cultural ignorance</a:t>
            </a:r>
          </a:p>
          <a:p>
            <a:pPr eaLnBrk="1" fontAlgn="auto" hangingPunct="1">
              <a:spcAft>
                <a:spcPts val="0"/>
              </a:spcAft>
              <a:buFont typeface="Arial"/>
              <a:buChar char="•"/>
              <a:defRPr/>
            </a:pPr>
            <a:r>
              <a:rPr lang="en-US" sz="2400" dirty="0">
                <a:latin typeface="+mn-lt"/>
              </a:rPr>
              <a:t>Regarding a person’s difficulties only as </a:t>
            </a:r>
            <a:r>
              <a:rPr lang="en-US" sz="2400" i="1" dirty="0">
                <a:latin typeface="+mn-lt"/>
              </a:rPr>
              <a:t>symptoms</a:t>
            </a:r>
            <a:r>
              <a:rPr lang="en-US" sz="2400" dirty="0">
                <a:latin typeface="+mn-lt"/>
              </a:rPr>
              <a:t> of a mental health, substance use or medical problem</a:t>
            </a:r>
          </a:p>
        </p:txBody>
      </p:sp>
      <p:sp>
        <p:nvSpPr>
          <p:cNvPr id="4" name="Content Placeholder 3">
            <a:extLst>
              <a:ext uri="{FF2B5EF4-FFF2-40B4-BE49-F238E27FC236}">
                <a16:creationId xmlns:a16="http://schemas.microsoft.com/office/drawing/2014/main" id="{3FB467DD-28BE-42EC-9D02-79EBC3766415}"/>
              </a:ext>
            </a:extLst>
          </p:cNvPr>
          <p:cNvSpPr>
            <a:spLocks noGrp="1"/>
          </p:cNvSpPr>
          <p:nvPr>
            <p:ph sz="half" idx="4294967295"/>
          </p:nvPr>
        </p:nvSpPr>
        <p:spPr>
          <a:xfrm>
            <a:off x="6392177" y="2183513"/>
            <a:ext cx="5121212" cy="3865921"/>
          </a:xfrm>
        </p:spPr>
        <p:txBody>
          <a:bodyPr rtlCol="0">
            <a:normAutofit/>
          </a:bodyPr>
          <a:lstStyle/>
          <a:p>
            <a:pPr marL="0" indent="0" eaLnBrk="1" fontAlgn="auto" hangingPunct="1">
              <a:spcAft>
                <a:spcPts val="0"/>
              </a:spcAft>
              <a:buNone/>
              <a:defRPr/>
            </a:pPr>
            <a:r>
              <a:rPr lang="en-US" sz="2600" b="1" dirty="0">
                <a:latin typeface="+mj-lt"/>
              </a:rPr>
              <a:t>WHAT HELPS?</a:t>
            </a:r>
          </a:p>
          <a:p>
            <a:pPr eaLnBrk="1" fontAlgn="auto" hangingPunct="1">
              <a:spcAft>
                <a:spcPts val="0"/>
              </a:spcAft>
              <a:buFont typeface="Arial"/>
              <a:buChar char="•"/>
              <a:defRPr/>
            </a:pPr>
            <a:r>
              <a:rPr lang="en-US" sz="2400" dirty="0">
                <a:latin typeface="+mj-lt"/>
              </a:rPr>
              <a:t>Asking questions for the purpose of understanding what harmful events may contribute to current problems</a:t>
            </a:r>
          </a:p>
          <a:p>
            <a:pPr eaLnBrk="1" fontAlgn="auto" hangingPunct="1">
              <a:spcAft>
                <a:spcPts val="0"/>
              </a:spcAft>
              <a:buFont typeface="Arial"/>
              <a:buChar char="•"/>
              <a:defRPr/>
            </a:pPr>
            <a:r>
              <a:rPr lang="en-US" sz="2400" dirty="0">
                <a:latin typeface="+mj-lt"/>
              </a:rPr>
              <a:t>Understanding the role of culture in trauma response</a:t>
            </a:r>
          </a:p>
          <a:p>
            <a:pPr eaLnBrk="1" fontAlgn="auto" hangingPunct="1">
              <a:spcAft>
                <a:spcPts val="0"/>
              </a:spcAft>
              <a:buFont typeface="Arial"/>
              <a:buChar char="•"/>
              <a:defRPr/>
            </a:pPr>
            <a:r>
              <a:rPr lang="en-US" sz="2400" dirty="0">
                <a:latin typeface="+mj-lt"/>
              </a:rPr>
              <a:t>Recognizing that </a:t>
            </a:r>
            <a:r>
              <a:rPr lang="en-US" sz="2400" i="1" dirty="0">
                <a:latin typeface="+mj-lt"/>
              </a:rPr>
              <a:t>symptoms </a:t>
            </a:r>
            <a:r>
              <a:rPr lang="en-US" sz="2400" dirty="0">
                <a:latin typeface="+mj-lt"/>
              </a:rPr>
              <a:t>are often a person’s way of coping with trauma or are adaptations</a:t>
            </a:r>
            <a:endParaRPr lang="en-US" sz="2400" i="1" dirty="0">
              <a:latin typeface="+mj-lt"/>
            </a:endParaRPr>
          </a:p>
        </p:txBody>
      </p:sp>
      <p:cxnSp>
        <p:nvCxnSpPr>
          <p:cNvPr id="5" name="Straight Connector 4">
            <a:extLst>
              <a:ext uri="{FF2B5EF4-FFF2-40B4-BE49-F238E27FC236}">
                <a16:creationId xmlns:a16="http://schemas.microsoft.com/office/drawing/2014/main" id="{13C10CC6-C260-4095-A9F9-6D983352B9BD}"/>
              </a:ext>
            </a:extLst>
          </p:cNvPr>
          <p:cNvCxnSpPr/>
          <p:nvPr/>
        </p:nvCxnSpPr>
        <p:spPr>
          <a:xfrm>
            <a:off x="6096000" y="2071688"/>
            <a:ext cx="0" cy="3573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44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8A90-84C4-4784-81A3-C2BA3BCEA736}"/>
              </a:ext>
            </a:extLst>
          </p:cNvPr>
          <p:cNvSpPr>
            <a:spLocks noGrp="1"/>
          </p:cNvSpPr>
          <p:nvPr>
            <p:ph type="title"/>
          </p:nvPr>
        </p:nvSpPr>
        <p:spPr>
          <a:xfrm>
            <a:off x="609600" y="1410862"/>
            <a:ext cx="10972800" cy="445051"/>
          </a:xfrm>
        </p:spPr>
        <p:txBody>
          <a:bodyPr/>
          <a:lstStyle/>
          <a:p>
            <a:pPr>
              <a:defRPr/>
            </a:pPr>
            <a:r>
              <a:rPr lang="en-US" sz="3600" dirty="0">
                <a:latin typeface="+mn-lt"/>
              </a:rPr>
              <a:t>Understand the Mind/Body Connection</a:t>
            </a:r>
          </a:p>
        </p:txBody>
      </p:sp>
      <p:pic>
        <p:nvPicPr>
          <p:cNvPr id="395267" name="Picture 2">
            <a:extLst>
              <a:ext uri="{FF2B5EF4-FFF2-40B4-BE49-F238E27FC236}">
                <a16:creationId xmlns:a16="http://schemas.microsoft.com/office/drawing/2014/main" id="{1E68DAD7-3494-4E62-ACC9-D11FB940DB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40625" y="4369060"/>
            <a:ext cx="2525601" cy="1676999"/>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5268" name="Picture 4">
            <a:extLst>
              <a:ext uri="{FF2B5EF4-FFF2-40B4-BE49-F238E27FC236}">
                <a16:creationId xmlns:a16="http://schemas.microsoft.com/office/drawing/2014/main" id="{1A5BFA6B-CBF0-4C0E-808E-F170B14DB3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4705" y="4369997"/>
            <a:ext cx="2390775" cy="1525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5269" name="Content Placeholder 2">
            <a:extLst>
              <a:ext uri="{FF2B5EF4-FFF2-40B4-BE49-F238E27FC236}">
                <a16:creationId xmlns:a16="http://schemas.microsoft.com/office/drawing/2014/main" id="{06208B41-7740-4594-AECA-43707413533A}"/>
              </a:ext>
            </a:extLst>
          </p:cNvPr>
          <p:cNvPicPr>
            <a:picLocks noChangeAspect="1"/>
          </p:cNvPicPr>
          <p:nvPr/>
        </p:nvPicPr>
        <p:blipFill rotWithShape="1">
          <a:blip r:embed="rId5">
            <a:extLst>
              <a:ext uri="{28A0092B-C50C-407E-A947-70E740481C1C}">
                <a14:useLocalDpi xmlns:a14="http://schemas.microsoft.com/office/drawing/2010/main" val="0"/>
              </a:ext>
            </a:extLst>
          </a:blip>
          <a:srcRect l="3673" r="2707" b="5235"/>
          <a:stretch/>
        </p:blipFill>
        <p:spPr bwMode="auto">
          <a:xfrm>
            <a:off x="1982382" y="2354645"/>
            <a:ext cx="2261153" cy="1576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5270" name="Picture 4">
            <a:extLst>
              <a:ext uri="{FF2B5EF4-FFF2-40B4-BE49-F238E27FC236}">
                <a16:creationId xmlns:a16="http://schemas.microsoft.com/office/drawing/2014/main" id="{E3F9DFD2-D8ED-41B2-99E0-50F48F16944A}"/>
              </a:ext>
            </a:extLst>
          </p:cNvPr>
          <p:cNvPicPr>
            <a:picLocks noChangeAspect="1"/>
          </p:cNvPicPr>
          <p:nvPr/>
        </p:nvPicPr>
        <p:blipFill>
          <a:blip r:embed="rId6">
            <a:extLst>
              <a:ext uri="{28A0092B-C50C-407E-A947-70E740481C1C}">
                <a14:useLocalDpi xmlns:a14="http://schemas.microsoft.com/office/drawing/2010/main" val="0"/>
              </a:ext>
            </a:extLst>
          </a:blip>
          <a:srcRect l="20116" r="22446"/>
          <a:stretch>
            <a:fillRect/>
          </a:stretch>
        </p:blipFill>
        <p:spPr bwMode="auto">
          <a:xfrm>
            <a:off x="10378860" y="2506443"/>
            <a:ext cx="1561801" cy="271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5271" name="Picture 2">
            <a:extLst>
              <a:ext uri="{FF2B5EF4-FFF2-40B4-BE49-F238E27FC236}">
                <a16:creationId xmlns:a16="http://schemas.microsoft.com/office/drawing/2014/main" id="{4F94BA29-135D-4BF5-B511-99E5EA60587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0625" y="2045210"/>
            <a:ext cx="1675153" cy="2195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5272" name="Picture 9">
            <a:extLst>
              <a:ext uri="{FF2B5EF4-FFF2-40B4-BE49-F238E27FC236}">
                <a16:creationId xmlns:a16="http://schemas.microsoft.com/office/drawing/2014/main" id="{4D4BF073-FEFD-4BAD-A485-1B55B8A5B61B}"/>
              </a:ext>
            </a:extLst>
          </p:cNvPr>
          <p:cNvPicPr>
            <a:picLocks noChangeAspect="1"/>
          </p:cNvPicPr>
          <p:nvPr/>
        </p:nvPicPr>
        <p:blipFill>
          <a:blip r:embed="rId8">
            <a:extLst>
              <a:ext uri="{28A0092B-C50C-407E-A947-70E740481C1C}">
                <a14:useLocalDpi xmlns:a14="http://schemas.microsoft.com/office/drawing/2010/main" val="0"/>
              </a:ext>
            </a:extLst>
          </a:blip>
          <a:srcRect l="16011" r="7339"/>
          <a:stretch>
            <a:fillRect/>
          </a:stretch>
        </p:blipFill>
        <p:spPr bwMode="auto">
          <a:xfrm>
            <a:off x="4410139" y="2257206"/>
            <a:ext cx="2390775" cy="1771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5273" name="Picture 4">
            <a:extLst>
              <a:ext uri="{FF2B5EF4-FFF2-40B4-BE49-F238E27FC236}">
                <a16:creationId xmlns:a16="http://schemas.microsoft.com/office/drawing/2014/main" id="{EDB6969C-6F05-4193-A468-B8ABDCB068F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12745" y="4369060"/>
            <a:ext cx="2228850" cy="1481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5274" name="Picture 13">
            <a:extLst>
              <a:ext uri="{FF2B5EF4-FFF2-40B4-BE49-F238E27FC236}">
                <a16:creationId xmlns:a16="http://schemas.microsoft.com/office/drawing/2014/main" id="{422B71BA-A089-42F6-9BF7-40A09660DD7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187506" y="2238627"/>
            <a:ext cx="2743200" cy="1829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0CC19902-99D4-4D38-B7B3-F0A0DC1BDC19}"/>
              </a:ext>
            </a:extLst>
          </p:cNvPr>
          <p:cNvPicPr>
            <a:picLocks noChangeAspect="1"/>
          </p:cNvPicPr>
          <p:nvPr/>
        </p:nvPicPr>
        <p:blipFill rotWithShape="1">
          <a:blip r:embed="rId11"/>
          <a:srcRect b="10608"/>
          <a:stretch/>
        </p:blipFill>
        <p:spPr>
          <a:xfrm>
            <a:off x="2844889" y="4407450"/>
            <a:ext cx="2261153" cy="1487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9538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20CC-47D3-4C91-BC93-EC9B49E60B19}"/>
              </a:ext>
            </a:extLst>
          </p:cNvPr>
          <p:cNvSpPr>
            <a:spLocks noGrp="1"/>
          </p:cNvSpPr>
          <p:nvPr>
            <p:ph type="title"/>
          </p:nvPr>
        </p:nvSpPr>
        <p:spPr/>
        <p:txBody>
          <a:bodyPr/>
          <a:lstStyle/>
          <a:p>
            <a:pPr>
              <a:defRPr/>
            </a:pPr>
            <a:r>
              <a:rPr lang="en-US" sz="3600" dirty="0">
                <a:latin typeface="+mn-lt"/>
              </a:rPr>
              <a:t>Grounding Techniques</a:t>
            </a:r>
          </a:p>
        </p:txBody>
      </p:sp>
      <p:sp>
        <p:nvSpPr>
          <p:cNvPr id="3" name="Content Placeholder 2">
            <a:extLst>
              <a:ext uri="{FF2B5EF4-FFF2-40B4-BE49-F238E27FC236}">
                <a16:creationId xmlns:a16="http://schemas.microsoft.com/office/drawing/2014/main" id="{17A3BA45-09D9-476A-88D6-0CDB3C336C50}"/>
              </a:ext>
            </a:extLst>
          </p:cNvPr>
          <p:cNvSpPr>
            <a:spLocks noGrp="1"/>
          </p:cNvSpPr>
          <p:nvPr>
            <p:ph idx="1"/>
          </p:nvPr>
        </p:nvSpPr>
        <p:spPr/>
        <p:txBody>
          <a:bodyPr/>
          <a:lstStyle/>
          <a:p>
            <a:pPr marL="0" indent="0">
              <a:buNone/>
              <a:defRPr/>
            </a:pPr>
            <a:r>
              <a:rPr lang="en-US" sz="2800" dirty="0">
                <a:latin typeface="+mn-lt"/>
              </a:rPr>
              <a:t>Grounding techniques can help:</a:t>
            </a:r>
          </a:p>
          <a:p>
            <a:pPr>
              <a:defRPr/>
            </a:pPr>
            <a:r>
              <a:rPr lang="en-US" sz="2800" dirty="0">
                <a:latin typeface="+mn-lt"/>
              </a:rPr>
              <a:t>Keep someone in the present</a:t>
            </a:r>
          </a:p>
          <a:p>
            <a:pPr>
              <a:defRPr/>
            </a:pPr>
            <a:r>
              <a:rPr lang="en-US" sz="2800" dirty="0">
                <a:latin typeface="+mn-lt"/>
              </a:rPr>
              <a:t>Reorient a person to the here-and-now and in reality</a:t>
            </a:r>
          </a:p>
          <a:p>
            <a:pPr>
              <a:defRPr/>
            </a:pPr>
            <a:r>
              <a:rPr lang="en-US" sz="2800" dirty="0">
                <a:latin typeface="+mn-lt"/>
              </a:rPr>
              <a:t>A person manage overwhelming feelings or intense anxiety</a:t>
            </a:r>
          </a:p>
          <a:p>
            <a:pPr>
              <a:defRPr/>
            </a:pPr>
            <a:r>
              <a:rPr lang="en-US" sz="2800" dirty="0">
                <a:latin typeface="+mn-lt"/>
              </a:rPr>
              <a:t>Someone to regain their mental focus from an often intensely emotional state </a:t>
            </a:r>
          </a:p>
        </p:txBody>
      </p:sp>
    </p:spTree>
    <p:extLst>
      <p:ext uri="{BB962C8B-B14F-4D97-AF65-F5344CB8AC3E}">
        <p14:creationId xmlns:p14="http://schemas.microsoft.com/office/powerpoint/2010/main" val="1923192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86D4-A225-43D1-9B0A-138AB02E7245}"/>
              </a:ext>
            </a:extLst>
          </p:cNvPr>
          <p:cNvSpPr>
            <a:spLocks noGrp="1"/>
          </p:cNvSpPr>
          <p:nvPr>
            <p:ph type="title"/>
          </p:nvPr>
        </p:nvSpPr>
        <p:spPr>
          <a:xfrm>
            <a:off x="609600" y="1538819"/>
            <a:ext cx="10972800" cy="445051"/>
          </a:xfrm>
        </p:spPr>
        <p:txBody>
          <a:bodyPr/>
          <a:lstStyle/>
          <a:p>
            <a:pPr>
              <a:defRPr/>
            </a:pPr>
            <a:r>
              <a:rPr lang="en-US" sz="3600" dirty="0">
                <a:latin typeface="+mn-lt"/>
              </a:rPr>
              <a:t>Grounding Exercise</a:t>
            </a:r>
          </a:p>
        </p:txBody>
      </p:sp>
      <p:graphicFrame>
        <p:nvGraphicFramePr>
          <p:cNvPr id="4" name="Content Placeholder 3">
            <a:extLst>
              <a:ext uri="{FF2B5EF4-FFF2-40B4-BE49-F238E27FC236}">
                <a16:creationId xmlns:a16="http://schemas.microsoft.com/office/drawing/2014/main" id="{3C0BB497-3303-4708-B799-5AEE6FEB3BB4}"/>
              </a:ext>
            </a:extLst>
          </p:cNvPr>
          <p:cNvGraphicFramePr>
            <a:graphicFrameLocks noGrp="1"/>
          </p:cNvGraphicFramePr>
          <p:nvPr>
            <p:ph idx="1"/>
            <p:extLst>
              <p:ext uri="{D42A27DB-BD31-4B8C-83A1-F6EECF244321}">
                <p14:modId xmlns:p14="http://schemas.microsoft.com/office/powerpoint/2010/main" val="2280539841"/>
              </p:ext>
            </p:extLst>
          </p:nvPr>
        </p:nvGraphicFramePr>
        <p:xfrm>
          <a:off x="609600" y="2116183"/>
          <a:ext cx="10972800" cy="3725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201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944F-54B6-47AB-8547-7D51EF8CE519}"/>
              </a:ext>
            </a:extLst>
          </p:cNvPr>
          <p:cNvSpPr>
            <a:spLocks noGrp="1"/>
          </p:cNvSpPr>
          <p:nvPr>
            <p:ph type="title"/>
          </p:nvPr>
        </p:nvSpPr>
        <p:spPr/>
        <p:txBody>
          <a:bodyPr/>
          <a:lstStyle/>
          <a:p>
            <a:r>
              <a:rPr lang="en-US" sz="3600" dirty="0">
                <a:ea typeface="MS PGothic"/>
              </a:rPr>
              <a:t>We need to have </a:t>
            </a:r>
            <a:endParaRPr lang="en-US" sz="3600"/>
          </a:p>
        </p:txBody>
      </p:sp>
      <p:pic>
        <p:nvPicPr>
          <p:cNvPr id="4" name="Picture 4" descr="A picture containing outdoor, man, sign, standing&#10;&#10;Description generated with very high confidence">
            <a:extLst>
              <a:ext uri="{FF2B5EF4-FFF2-40B4-BE49-F238E27FC236}">
                <a16:creationId xmlns:a16="http://schemas.microsoft.com/office/drawing/2014/main" id="{30CDD448-2C82-411E-B19A-E3B8F6152174}"/>
              </a:ext>
            </a:extLst>
          </p:cNvPr>
          <p:cNvPicPr>
            <a:picLocks noGrp="1" noChangeAspect="1"/>
          </p:cNvPicPr>
          <p:nvPr>
            <p:ph idx="1"/>
          </p:nvPr>
        </p:nvPicPr>
        <p:blipFill>
          <a:blip r:embed="rId3"/>
          <a:stretch>
            <a:fillRect/>
          </a:stretch>
        </p:blipFill>
        <p:spPr>
          <a:xfrm>
            <a:off x="3046492" y="2286777"/>
            <a:ext cx="6099015" cy="3555883"/>
          </a:xfrm>
        </p:spPr>
      </p:pic>
      <p:sp>
        <p:nvSpPr>
          <p:cNvPr id="6" name="Rectangle 5">
            <a:extLst>
              <a:ext uri="{FF2B5EF4-FFF2-40B4-BE49-F238E27FC236}">
                <a16:creationId xmlns:a16="http://schemas.microsoft.com/office/drawing/2014/main" id="{3340ABA0-7462-4182-BFDC-9E4EB94AC40D}"/>
              </a:ext>
            </a:extLst>
          </p:cNvPr>
          <p:cNvSpPr/>
          <p:nvPr/>
        </p:nvSpPr>
        <p:spPr>
          <a:xfrm rot="20996708">
            <a:off x="2644936" y="2519680"/>
            <a:ext cx="5759843" cy="1323439"/>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Calibri"/>
                <a:ea typeface="+mn-ea"/>
                <a:cs typeface="+mn-cs"/>
              </a:rPr>
              <a:t>UNIVERSAL</a:t>
            </a:r>
          </a:p>
        </p:txBody>
      </p:sp>
    </p:spTree>
    <p:extLst>
      <p:ext uri="{BB962C8B-B14F-4D97-AF65-F5344CB8AC3E}">
        <p14:creationId xmlns:p14="http://schemas.microsoft.com/office/powerpoint/2010/main" val="342827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2" name="Picture 2">
            <a:extLst>
              <a:ext uri="{FF2B5EF4-FFF2-40B4-BE49-F238E27FC236}">
                <a16:creationId xmlns:a16="http://schemas.microsoft.com/office/drawing/2014/main" id="{9F1FF4B4-6CF5-4663-94A8-B4C5EF0B4D1B}"/>
              </a:ext>
            </a:extLst>
          </p:cNvPr>
          <p:cNvPicPr>
            <a:picLocks noChangeAspect="1"/>
          </p:cNvPicPr>
          <p:nvPr/>
        </p:nvPicPr>
        <p:blipFill>
          <a:blip r:embed="rId3"/>
          <a:stretch>
            <a:fillRect/>
          </a:stretch>
        </p:blipFill>
        <p:spPr bwMode="auto">
          <a:xfrm>
            <a:off x="1390784" y="1421034"/>
            <a:ext cx="4146007" cy="2502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1955" name="TextBox 3">
            <a:extLst>
              <a:ext uri="{FF2B5EF4-FFF2-40B4-BE49-F238E27FC236}">
                <a16:creationId xmlns:a16="http://schemas.microsoft.com/office/drawing/2014/main" id="{8412D4A4-3414-490C-B1BC-7BAD00DC147F}"/>
              </a:ext>
            </a:extLst>
          </p:cNvPr>
          <p:cNvSpPr txBox="1">
            <a:spLocks noChangeArrowheads="1"/>
          </p:cNvSpPr>
          <p:nvPr/>
        </p:nvSpPr>
        <p:spPr bwMode="auto">
          <a:xfrm>
            <a:off x="1404800" y="4132129"/>
            <a:ext cx="41179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buNone/>
            </a:pPr>
            <a:r>
              <a:rPr lang="en-US" altLang="en-US" sz="3200" dirty="0">
                <a:solidFill>
                  <a:prstClr val="black"/>
                </a:solidFill>
                <a:latin typeface="Calibri" panose="020F0502020204030204" pitchFamily="34" charset="0"/>
              </a:rPr>
              <a:t>Ability to adapt well to stress, adversity, trauma or tragedy</a:t>
            </a:r>
          </a:p>
        </p:txBody>
      </p:sp>
      <p:pic>
        <p:nvPicPr>
          <p:cNvPr id="381956" name="Picture 1">
            <a:extLst>
              <a:ext uri="{FF2B5EF4-FFF2-40B4-BE49-F238E27FC236}">
                <a16:creationId xmlns:a16="http://schemas.microsoft.com/office/drawing/2014/main" id="{FA599275-D13E-4DD8-824C-0A81EB982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0148" y="1861005"/>
            <a:ext cx="4518025"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815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769C9-ED33-488C-ABCE-BC126D543874}"/>
              </a:ext>
            </a:extLst>
          </p:cNvPr>
          <p:cNvSpPr>
            <a:spLocks noGrp="1"/>
          </p:cNvSpPr>
          <p:nvPr>
            <p:ph type="title"/>
          </p:nvPr>
        </p:nvSpPr>
        <p:spPr>
          <a:xfrm>
            <a:off x="609600" y="1548863"/>
            <a:ext cx="10972800" cy="445051"/>
          </a:xfrm>
        </p:spPr>
        <p:txBody>
          <a:bodyPr/>
          <a:lstStyle/>
          <a:p>
            <a:pPr eaLnBrk="1" fontAlgn="auto" hangingPunct="1">
              <a:spcAft>
                <a:spcPts val="0"/>
              </a:spcAft>
              <a:defRPr/>
            </a:pPr>
            <a:r>
              <a:rPr lang="en-US" sz="3600" dirty="0">
                <a:latin typeface="Calibri" panose="020F0502020204030204" pitchFamily="34" charset="0"/>
                <a:cs typeface="Calibri" panose="020F0502020204030204" pitchFamily="34" charset="0"/>
              </a:rPr>
              <a:t>Defining Resilience</a:t>
            </a:r>
          </a:p>
        </p:txBody>
      </p:sp>
      <p:sp>
        <p:nvSpPr>
          <p:cNvPr id="3" name="Content Placeholder 2">
            <a:extLst>
              <a:ext uri="{FF2B5EF4-FFF2-40B4-BE49-F238E27FC236}">
                <a16:creationId xmlns:a16="http://schemas.microsoft.com/office/drawing/2014/main" id="{48080334-5BBB-49F8-84AC-F2A8648C78C3}"/>
              </a:ext>
            </a:extLst>
          </p:cNvPr>
          <p:cNvSpPr>
            <a:spLocks noGrp="1"/>
          </p:cNvSpPr>
          <p:nvPr>
            <p:ph idx="1"/>
          </p:nvPr>
        </p:nvSpPr>
        <p:spPr>
          <a:xfrm>
            <a:off x="336429" y="2156605"/>
            <a:ext cx="7522234" cy="3806826"/>
          </a:xfrm>
        </p:spPr>
        <p:txBody>
          <a:bodyPr>
            <a:noAutofit/>
          </a:bodyPr>
          <a:lstStyle/>
          <a:p>
            <a:pPr marL="177800" indent="0" eaLnBrk="1" fontAlgn="auto" hangingPunct="1">
              <a:spcAft>
                <a:spcPts val="0"/>
              </a:spcAft>
              <a:buNone/>
              <a:defRPr/>
            </a:pPr>
            <a:r>
              <a:rPr lang="en-US" sz="2000" dirty="0">
                <a:latin typeface="Calibri" panose="020F0502020204030204" pitchFamily="34" charset="0"/>
                <a:cs typeface="Calibri" panose="020F0502020204030204" pitchFamily="34" charset="0"/>
              </a:rPr>
              <a:t>1. Emotional regulation: The ability to control our emotions, attention, and thus our behavior</a:t>
            </a:r>
          </a:p>
          <a:p>
            <a:pPr marL="177800" indent="0" eaLnBrk="1" fontAlgn="auto" hangingPunct="1">
              <a:spcAft>
                <a:spcPts val="0"/>
              </a:spcAft>
              <a:buNone/>
              <a:defRPr/>
            </a:pPr>
            <a:r>
              <a:rPr lang="en-US" sz="2000" dirty="0">
                <a:latin typeface="Calibri" panose="020F0502020204030204" pitchFamily="34" charset="0"/>
                <a:cs typeface="Calibri" panose="020F0502020204030204" pitchFamily="34" charset="0"/>
              </a:rPr>
              <a:t>2. Impulse control: The ability to manage expression of our feelings </a:t>
            </a:r>
          </a:p>
          <a:p>
            <a:pPr marL="177800" indent="0" eaLnBrk="1" fontAlgn="auto" hangingPunct="1">
              <a:spcAft>
                <a:spcPts val="0"/>
              </a:spcAft>
              <a:buNone/>
              <a:defRPr/>
            </a:pPr>
            <a:r>
              <a:rPr lang="en-US" sz="2000" dirty="0">
                <a:latin typeface="Calibri" panose="020F0502020204030204" pitchFamily="34" charset="0"/>
                <a:cs typeface="Calibri" panose="020F0502020204030204" pitchFamily="34" charset="0"/>
              </a:rPr>
              <a:t>3. Accurate identification of the cause of adversity</a:t>
            </a:r>
          </a:p>
          <a:p>
            <a:pPr marL="177800" indent="0" eaLnBrk="1" fontAlgn="auto" hangingPunct="1">
              <a:spcAft>
                <a:spcPts val="0"/>
              </a:spcAft>
              <a:buNone/>
              <a:defRPr/>
            </a:pPr>
            <a:r>
              <a:rPr lang="en-US" sz="2000" dirty="0">
                <a:latin typeface="Calibri" panose="020F0502020204030204" pitchFamily="34" charset="0"/>
                <a:cs typeface="Calibri" panose="020F0502020204030204" pitchFamily="34" charset="0"/>
              </a:rPr>
              <a:t>4. Self-efficacy: The sense that we can solve problems and succeed</a:t>
            </a:r>
          </a:p>
          <a:p>
            <a:pPr marL="177800" indent="0" eaLnBrk="1" fontAlgn="auto" hangingPunct="1">
              <a:spcAft>
                <a:spcPts val="0"/>
              </a:spcAft>
              <a:buNone/>
              <a:defRPr/>
            </a:pPr>
            <a:r>
              <a:rPr lang="en-US" sz="2000" dirty="0">
                <a:latin typeface="Calibri" panose="020F0502020204030204" pitchFamily="34" charset="0"/>
                <a:cs typeface="Calibri" panose="020F0502020204030204" pitchFamily="34" charset="0"/>
              </a:rPr>
              <a:t>5. Realistic optimism: Being positive about the future </a:t>
            </a:r>
            <a:r>
              <a:rPr lang="en-US" sz="2000" i="1" dirty="0">
                <a:latin typeface="Calibri" panose="020F0502020204030204" pitchFamily="34" charset="0"/>
                <a:cs typeface="Calibri" panose="020F0502020204030204" pitchFamily="34" charset="0"/>
              </a:rPr>
              <a:t>and </a:t>
            </a:r>
            <a:r>
              <a:rPr lang="en-US" sz="2000" dirty="0">
                <a:latin typeface="Calibri" panose="020F0502020204030204" pitchFamily="34" charset="0"/>
                <a:cs typeface="Calibri" panose="020F0502020204030204" pitchFamily="34" charset="0"/>
              </a:rPr>
              <a:t> realistic</a:t>
            </a:r>
          </a:p>
          <a:p>
            <a:pPr marL="177800" indent="0" eaLnBrk="1" fontAlgn="auto" hangingPunct="1">
              <a:spcAft>
                <a:spcPts val="0"/>
              </a:spcAft>
              <a:buNone/>
              <a:defRPr/>
            </a:pPr>
            <a:r>
              <a:rPr lang="en-US" sz="2000" dirty="0">
                <a:latin typeface="Calibri" panose="020F0502020204030204" pitchFamily="34" charset="0"/>
                <a:cs typeface="Calibri" panose="020F0502020204030204" pitchFamily="34" charset="0"/>
              </a:rPr>
              <a:t>6. Empathy: Able to read others behavior, to understand their states, and build relationship</a:t>
            </a:r>
          </a:p>
          <a:p>
            <a:pPr marL="177800" indent="0" eaLnBrk="1" fontAlgn="auto" hangingPunct="1">
              <a:spcAft>
                <a:spcPts val="0"/>
              </a:spcAft>
              <a:buNone/>
              <a:defRPr/>
            </a:pPr>
            <a:r>
              <a:rPr lang="en-US" sz="2000" dirty="0">
                <a:latin typeface="Calibri" panose="020F0502020204030204" pitchFamily="34" charset="0"/>
                <a:cs typeface="Calibri" panose="020F0502020204030204" pitchFamily="34" charset="0"/>
              </a:rPr>
              <a:t>7. Reaching out: The continued drive to take on more challenges and opportunities</a:t>
            </a:r>
          </a:p>
        </p:txBody>
      </p:sp>
      <p:pic>
        <p:nvPicPr>
          <p:cNvPr id="384005" name="Content Placeholder 3">
            <a:extLst>
              <a:ext uri="{FF2B5EF4-FFF2-40B4-BE49-F238E27FC236}">
                <a16:creationId xmlns:a16="http://schemas.microsoft.com/office/drawing/2014/main" id="{63961F54-0D5C-4A38-92B9-2405F19C77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9408" y="2397125"/>
            <a:ext cx="37338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57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347653-9ABB-4462-BA70-73C3A74FAD6A}"/>
              </a:ext>
            </a:extLst>
          </p:cNvPr>
          <p:cNvSpPr txBox="1"/>
          <p:nvPr/>
        </p:nvSpPr>
        <p:spPr>
          <a:xfrm>
            <a:off x="534840" y="3573143"/>
            <a:ext cx="4684143" cy="2377440"/>
          </a:xfrm>
          <a:prstGeom prst="rect">
            <a:avLst/>
          </a:prstGeom>
          <a:noFill/>
        </p:spPr>
        <p:txBody>
          <a:bodyPr wrap="square" numCol="2" spcCol="0">
            <a:spAutoFit/>
          </a:bodyPr>
          <a:lstStyle/>
          <a:p>
            <a:pPr>
              <a:defRPr/>
            </a:pPr>
            <a:r>
              <a:rPr lang="en-US" u="sng" kern="0" dirty="0">
                <a:solidFill>
                  <a:srgbClr val="000000"/>
                </a:solidFill>
                <a:latin typeface="Calibri" panose="020F0502020204030204" pitchFamily="34" charset="0"/>
                <a:cs typeface="Calibri" panose="020F0502020204030204" pitchFamily="34" charset="0"/>
                <a:sym typeface="Arial"/>
              </a:rPr>
              <a:t>Risk Factors</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ACE’s</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Poverty</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Racism</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Intergenerational trauma</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Lack of support</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Isolation</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Hopelessness</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Difficulty regulating emotions</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Poor self-confidence</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Poor problem solving skills</a:t>
            </a:r>
            <a:endParaRPr lang="en-US" sz="1400" kern="0" dirty="0">
              <a:solidFill>
                <a:srgbClr val="000000"/>
              </a:solidFill>
              <a:latin typeface="Calibri" panose="020F0502020204030204" pitchFamily="34" charset="0"/>
              <a:cs typeface="Calibri" panose="020F0502020204030204" pitchFamily="34" charset="0"/>
              <a:sym typeface="Arial"/>
            </a:endParaRPr>
          </a:p>
        </p:txBody>
      </p:sp>
      <p:sp>
        <p:nvSpPr>
          <p:cNvPr id="7" name="TextBox 6">
            <a:extLst>
              <a:ext uri="{FF2B5EF4-FFF2-40B4-BE49-F238E27FC236}">
                <a16:creationId xmlns:a16="http://schemas.microsoft.com/office/drawing/2014/main" id="{88038301-A962-4D52-9DB2-63B2B3C9D2F1}"/>
              </a:ext>
            </a:extLst>
          </p:cNvPr>
          <p:cNvSpPr txBox="1"/>
          <p:nvPr/>
        </p:nvSpPr>
        <p:spPr>
          <a:xfrm>
            <a:off x="6844478" y="3573143"/>
            <a:ext cx="4754880" cy="2194560"/>
          </a:xfrm>
          <a:prstGeom prst="rect">
            <a:avLst/>
          </a:prstGeom>
          <a:noFill/>
        </p:spPr>
        <p:txBody>
          <a:bodyPr wrap="square" numCol="2">
            <a:spAutoFit/>
          </a:bodyPr>
          <a:lstStyle/>
          <a:p>
            <a:pPr>
              <a:defRPr/>
            </a:pPr>
            <a:r>
              <a:rPr lang="en-US" u="sng" kern="0" dirty="0">
                <a:solidFill>
                  <a:srgbClr val="000000"/>
                </a:solidFill>
                <a:latin typeface="Calibri" panose="020F0502020204030204" pitchFamily="34" charset="0"/>
                <a:cs typeface="Calibri" panose="020F0502020204030204" pitchFamily="34" charset="0"/>
                <a:sym typeface="Arial"/>
              </a:rPr>
              <a:t>Protective Factors</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Optimism </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Faith </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Sense of meaning </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Self-efficacy </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Flexibility </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Emotional regulation </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Empathy </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Close relationships </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Spirituality </a:t>
            </a:r>
          </a:p>
          <a:p>
            <a:pPr marL="342900" indent="-342900">
              <a:buFont typeface="Arial" panose="020B0604020202020204" pitchFamily="34" charset="0"/>
              <a:buChar char="•"/>
              <a:defRPr/>
            </a:pPr>
            <a:r>
              <a:rPr lang="en-US" kern="0" dirty="0">
                <a:solidFill>
                  <a:srgbClr val="000000"/>
                </a:solidFill>
                <a:latin typeface="Calibri" panose="020F0502020204030204" pitchFamily="34" charset="0"/>
                <a:cs typeface="Calibri" panose="020F0502020204030204" pitchFamily="34" charset="0"/>
                <a:sym typeface="Arial"/>
              </a:rPr>
              <a:t>Effective problem solving</a:t>
            </a:r>
          </a:p>
        </p:txBody>
      </p:sp>
      <p:pic>
        <p:nvPicPr>
          <p:cNvPr id="388101" name="Picture 3" descr="hopelessness.jpg">
            <a:extLst>
              <a:ext uri="{FF2B5EF4-FFF2-40B4-BE49-F238E27FC236}">
                <a16:creationId xmlns:a16="http://schemas.microsoft.com/office/drawing/2014/main" id="{C8481A6D-3DFF-4C09-BB77-45C5E0D3F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2" y="1358900"/>
            <a:ext cx="2858219" cy="191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102" name="Picture 4" descr="optimism-breeds-optimism.jpg">
            <a:extLst>
              <a:ext uri="{FF2B5EF4-FFF2-40B4-BE49-F238E27FC236}">
                <a16:creationId xmlns:a16="http://schemas.microsoft.com/office/drawing/2014/main" id="{A625E4D6-A628-4D32-8E99-0D08B2223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7490" y="1361043"/>
            <a:ext cx="3048857" cy="19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BB58519D-76DC-4CE5-B1F2-9090308C184F}"/>
              </a:ext>
            </a:extLst>
          </p:cNvPr>
          <p:cNvCxnSpPr/>
          <p:nvPr/>
        </p:nvCxnSpPr>
        <p:spPr>
          <a:xfrm>
            <a:off x="6096000" y="1483743"/>
            <a:ext cx="0" cy="428396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7310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7688-7344-4318-9D56-535ECC3B9A2A}"/>
              </a:ext>
            </a:extLst>
          </p:cNvPr>
          <p:cNvSpPr>
            <a:spLocks noGrp="1"/>
          </p:cNvSpPr>
          <p:nvPr>
            <p:ph type="title"/>
          </p:nvPr>
        </p:nvSpPr>
        <p:spPr>
          <a:xfrm>
            <a:off x="609600" y="1553434"/>
            <a:ext cx="10972800" cy="445051"/>
          </a:xfrm>
        </p:spPr>
        <p:txBody>
          <a:bodyPr/>
          <a:lstStyle/>
          <a:p>
            <a:pPr>
              <a:defRPr/>
            </a:pPr>
            <a:r>
              <a:rPr lang="en-US" sz="3600" dirty="0">
                <a:latin typeface="+mj-lt"/>
              </a:rPr>
              <a:t>Promoting Resilience Involves Teaching</a:t>
            </a:r>
          </a:p>
        </p:txBody>
      </p:sp>
      <p:pic>
        <p:nvPicPr>
          <p:cNvPr id="370693" name="Content Placeholder 7">
            <a:extLst>
              <a:ext uri="{FF2B5EF4-FFF2-40B4-BE49-F238E27FC236}">
                <a16:creationId xmlns:a16="http://schemas.microsoft.com/office/drawing/2014/main" id="{BFF226C9-A224-4C69-9473-2F88FA74AE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859628" y="2359014"/>
            <a:ext cx="2472744" cy="164592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0691" name="Picture 4">
            <a:extLst>
              <a:ext uri="{FF2B5EF4-FFF2-40B4-BE49-F238E27FC236}">
                <a16:creationId xmlns:a16="http://schemas.microsoft.com/office/drawing/2014/main" id="{BF7BE7FF-72CF-454F-BAA0-06DEB03C31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04870" y="2280539"/>
            <a:ext cx="2403827" cy="1802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0692" name="Picture 5">
            <a:extLst>
              <a:ext uri="{FF2B5EF4-FFF2-40B4-BE49-F238E27FC236}">
                <a16:creationId xmlns:a16="http://schemas.microsoft.com/office/drawing/2014/main" id="{27B9A0F3-5657-47C3-9279-C94774C06B0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201" y="2359014"/>
            <a:ext cx="2194560" cy="1645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0694" name="Picture 9">
            <a:extLst>
              <a:ext uri="{FF2B5EF4-FFF2-40B4-BE49-F238E27FC236}">
                <a16:creationId xmlns:a16="http://schemas.microsoft.com/office/drawing/2014/main" id="{2238507C-3F55-40E9-AC60-A3A62663E308}"/>
              </a:ext>
            </a:extLst>
          </p:cNvPr>
          <p:cNvPicPr>
            <a:picLocks noChangeAspect="1"/>
          </p:cNvPicPr>
          <p:nvPr/>
        </p:nvPicPr>
        <p:blipFill>
          <a:blip r:embed="rId6">
            <a:extLst>
              <a:ext uri="{28A0092B-C50C-407E-A947-70E740481C1C}">
                <a14:useLocalDpi xmlns:a14="http://schemas.microsoft.com/office/drawing/2010/main" val="0"/>
              </a:ext>
            </a:extLst>
          </a:blip>
          <a:srcRect t="8177" b="42841"/>
          <a:stretch>
            <a:fillRect/>
          </a:stretch>
        </p:blipFill>
        <p:spPr bwMode="auto">
          <a:xfrm>
            <a:off x="7409176" y="4272795"/>
            <a:ext cx="2515579" cy="1670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0695" name="Picture 8">
            <a:extLst>
              <a:ext uri="{FF2B5EF4-FFF2-40B4-BE49-F238E27FC236}">
                <a16:creationId xmlns:a16="http://schemas.microsoft.com/office/drawing/2014/main" id="{1637AA32-AF04-4100-A3BC-8CECACB1BB3F}"/>
              </a:ext>
            </a:extLst>
          </p:cNvPr>
          <p:cNvPicPr>
            <a:picLocks noChangeAspect="1"/>
          </p:cNvPicPr>
          <p:nvPr/>
        </p:nvPicPr>
        <p:blipFill rotWithShape="1">
          <a:blip r:embed="rId7">
            <a:extLst>
              <a:ext uri="{28A0092B-C50C-407E-A947-70E740481C1C}">
                <a14:useLocalDpi xmlns:a14="http://schemas.microsoft.com/office/drawing/2010/main" val="0"/>
              </a:ext>
            </a:extLst>
          </a:blip>
          <a:srcRect l="2646" r="4038" b="8178"/>
          <a:stretch/>
        </p:blipFill>
        <p:spPr bwMode="auto">
          <a:xfrm>
            <a:off x="2302761" y="4280942"/>
            <a:ext cx="2500604" cy="1654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149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1">
            <a:extLst>
              <a:ext uri="{FF2B5EF4-FFF2-40B4-BE49-F238E27FC236}">
                <a16:creationId xmlns:a16="http://schemas.microsoft.com/office/drawing/2014/main" id="{CB6F9BFE-8DF9-4B39-BD6C-71D399D39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itle 3">
            <a:extLst>
              <a:ext uri="{FF2B5EF4-FFF2-40B4-BE49-F238E27FC236}">
                <a16:creationId xmlns:a16="http://schemas.microsoft.com/office/drawing/2014/main" id="{27549703-E5F4-4339-9823-D91986421934}"/>
              </a:ext>
            </a:extLst>
          </p:cNvPr>
          <p:cNvSpPr>
            <a:spLocks noGrp="1"/>
          </p:cNvSpPr>
          <p:nvPr>
            <p:ph type="title"/>
          </p:nvPr>
        </p:nvSpPr>
        <p:spPr/>
        <p:txBody>
          <a:bodyPr/>
          <a:lstStyle/>
          <a:p>
            <a:pPr>
              <a:defRPr/>
            </a:pPr>
            <a:r>
              <a:rPr lang="en-US" sz="3600" dirty="0">
                <a:solidFill>
                  <a:schemeClr val="tx1"/>
                </a:solidFill>
                <a:latin typeface="+mn-lt"/>
              </a:rPr>
              <a:t>Language Matters</a:t>
            </a:r>
          </a:p>
        </p:txBody>
      </p:sp>
      <p:sp>
        <p:nvSpPr>
          <p:cNvPr id="40963" name="Content Placeholder 4">
            <a:extLst>
              <a:ext uri="{FF2B5EF4-FFF2-40B4-BE49-F238E27FC236}">
                <a16:creationId xmlns:a16="http://schemas.microsoft.com/office/drawing/2014/main" id="{552D10A1-F945-4EDA-9902-A362C1BEFE01}"/>
              </a:ext>
            </a:extLst>
          </p:cNvPr>
          <p:cNvSpPr>
            <a:spLocks noGrp="1"/>
          </p:cNvSpPr>
          <p:nvPr>
            <p:ph idx="1"/>
          </p:nvPr>
        </p:nvSpPr>
        <p:spPr/>
        <p:txBody>
          <a:bodyPr>
            <a:normAutofit/>
          </a:bodyPr>
          <a:lstStyle/>
          <a:p>
            <a:pPr>
              <a:defRPr/>
            </a:pPr>
            <a:r>
              <a:rPr lang="en-US" altLang="en-US" sz="3200" dirty="0">
                <a:solidFill>
                  <a:schemeClr val="bg1"/>
                </a:solidFill>
                <a:effectLst>
                  <a:outerShdw blurRad="38100" dist="38100" dir="2700000" algn="tl">
                    <a:srgbClr val="000000">
                      <a:alpha val="43137"/>
                    </a:srgbClr>
                  </a:outerShdw>
                </a:effectLst>
                <a:latin typeface="+mj-lt"/>
                <a:cs typeface="Arial" pitchFamily="34" charset="0"/>
              </a:rPr>
              <a:t>Vocabulary reinforces feelings and beliefs</a:t>
            </a:r>
          </a:p>
          <a:p>
            <a:pPr>
              <a:defRPr/>
            </a:pPr>
            <a:r>
              <a:rPr lang="en-US" altLang="en-US" sz="3200" dirty="0">
                <a:solidFill>
                  <a:schemeClr val="bg1"/>
                </a:solidFill>
                <a:effectLst>
                  <a:outerShdw blurRad="38100" dist="38100" dir="2700000" algn="tl">
                    <a:srgbClr val="000000">
                      <a:alpha val="43137"/>
                    </a:srgbClr>
                  </a:outerShdw>
                </a:effectLst>
                <a:latin typeface="+mj-lt"/>
                <a:cs typeface="Arial" pitchFamily="34" charset="0"/>
              </a:rPr>
              <a:t>Helps guide behavior</a:t>
            </a:r>
          </a:p>
          <a:p>
            <a:pPr>
              <a:defRPr/>
            </a:pPr>
            <a:r>
              <a:rPr lang="en-US" altLang="en-US" sz="3200" dirty="0">
                <a:solidFill>
                  <a:schemeClr val="bg1"/>
                </a:solidFill>
                <a:effectLst>
                  <a:outerShdw blurRad="38100" dist="38100" dir="2700000" algn="tl">
                    <a:srgbClr val="000000">
                      <a:alpha val="43137"/>
                    </a:srgbClr>
                  </a:outerShdw>
                </a:effectLst>
                <a:latin typeface="+mj-lt"/>
                <a:cs typeface="Arial" pitchFamily="34" charset="0"/>
              </a:rPr>
              <a:t>Leads to greater options for acting </a:t>
            </a:r>
          </a:p>
          <a:p>
            <a:pPr>
              <a:defRPr/>
            </a:pPr>
            <a:r>
              <a:rPr lang="en-US" altLang="en-US" sz="3200" dirty="0">
                <a:solidFill>
                  <a:schemeClr val="bg1"/>
                </a:solidFill>
                <a:effectLst>
                  <a:outerShdw blurRad="38100" dist="38100" dir="2700000" algn="tl">
                    <a:srgbClr val="000000">
                      <a:alpha val="43137"/>
                    </a:srgbClr>
                  </a:outerShdw>
                </a:effectLst>
                <a:latin typeface="+mj-lt"/>
                <a:cs typeface="Arial" pitchFamily="34" charset="0"/>
              </a:rPr>
              <a:t>Allows us to be able to recognize resilience in self/others</a:t>
            </a:r>
          </a:p>
        </p:txBody>
      </p:sp>
    </p:spTree>
    <p:extLst>
      <p:ext uri="{BB962C8B-B14F-4D97-AF65-F5344CB8AC3E}">
        <p14:creationId xmlns:p14="http://schemas.microsoft.com/office/powerpoint/2010/main" val="59244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20DDB30-2B11-4EE0-ACEC-C5E967514D38}"/>
              </a:ext>
            </a:extLst>
          </p:cNvPr>
          <p:cNvSpPr>
            <a:spLocks noGrp="1"/>
          </p:cNvSpPr>
          <p:nvPr>
            <p:ph type="title"/>
          </p:nvPr>
        </p:nvSpPr>
        <p:spPr/>
        <p:txBody>
          <a:bodyPr/>
          <a:lstStyle/>
          <a:p>
            <a:pPr>
              <a:defRPr/>
            </a:pPr>
            <a:r>
              <a:rPr lang="en-US" sz="3600" dirty="0">
                <a:latin typeface="+mn-lt"/>
              </a:rPr>
              <a:t>Three Statements of Resilience</a:t>
            </a:r>
          </a:p>
        </p:txBody>
      </p:sp>
      <p:sp>
        <p:nvSpPr>
          <p:cNvPr id="80899" name="Rectangle 3">
            <a:extLst>
              <a:ext uri="{FF2B5EF4-FFF2-40B4-BE49-F238E27FC236}">
                <a16:creationId xmlns:a16="http://schemas.microsoft.com/office/drawing/2014/main" id="{ABC42160-0F50-45F6-9580-67654A706EBE}"/>
              </a:ext>
            </a:extLst>
          </p:cNvPr>
          <p:cNvSpPr>
            <a:spLocks noGrp="1"/>
          </p:cNvSpPr>
          <p:nvPr>
            <p:ph idx="1"/>
          </p:nvPr>
        </p:nvSpPr>
        <p:spPr/>
        <p:txBody>
          <a:bodyPr>
            <a:noAutofit/>
          </a:bodyPr>
          <a:lstStyle/>
          <a:p>
            <a:pPr marL="0" indent="0">
              <a:buNone/>
              <a:defRPr/>
            </a:pPr>
            <a:r>
              <a:rPr lang="en-US" altLang="en-US" dirty="0">
                <a:latin typeface="+mn-lt"/>
              </a:rPr>
              <a:t> I Have…</a:t>
            </a:r>
          </a:p>
          <a:p>
            <a:pPr marL="0" indent="0">
              <a:buNone/>
              <a:defRPr/>
            </a:pPr>
            <a:r>
              <a:rPr lang="en-US" altLang="en-US" dirty="0">
                <a:latin typeface="+mn-lt"/>
              </a:rPr>
              <a:t>	a recognition of what is available</a:t>
            </a:r>
          </a:p>
          <a:p>
            <a:pPr marL="0" indent="0">
              <a:buNone/>
              <a:defRPr/>
            </a:pPr>
            <a:r>
              <a:rPr lang="en-US" altLang="en-US" dirty="0">
                <a:latin typeface="+mn-lt"/>
              </a:rPr>
              <a:t>I Am…</a:t>
            </a:r>
          </a:p>
          <a:p>
            <a:pPr marL="0" indent="0">
              <a:buNone/>
              <a:defRPr/>
            </a:pPr>
            <a:r>
              <a:rPr lang="en-US" altLang="en-US" dirty="0">
                <a:latin typeface="+mn-lt"/>
              </a:rPr>
              <a:t>	 a recognition of my value</a:t>
            </a:r>
            <a:endParaRPr lang="en-US" dirty="0">
              <a:latin typeface="+mn-lt"/>
            </a:endParaRPr>
          </a:p>
          <a:p>
            <a:pPr marL="0" indent="0">
              <a:buNone/>
              <a:defRPr/>
            </a:pPr>
            <a:r>
              <a:rPr lang="en-US" altLang="en-US" dirty="0">
                <a:latin typeface="+mn-lt"/>
              </a:rPr>
              <a:t>I Can…</a:t>
            </a:r>
          </a:p>
          <a:p>
            <a:pPr marL="0" indent="0">
              <a:buNone/>
              <a:defRPr/>
            </a:pPr>
            <a:r>
              <a:rPr lang="en-US" dirty="0">
                <a:latin typeface="+mn-lt"/>
              </a:rPr>
              <a:t>	 a recognition of mastery, sense of the future</a:t>
            </a:r>
            <a:endParaRPr lang="en-US" altLang="en-US" dirty="0">
              <a:latin typeface="+mn-lt"/>
            </a:endParaRPr>
          </a:p>
          <a:p>
            <a:pPr marL="0" indent="0">
              <a:buNone/>
              <a:defRPr/>
            </a:pPr>
            <a:endParaRPr lang="en-US" altLang="en-US" sz="2400" dirty="0">
              <a:latin typeface="+mn-lt"/>
            </a:endParaRPr>
          </a:p>
          <a:p>
            <a:pPr marL="0" indent="0" algn="r">
              <a:buNone/>
              <a:defRPr/>
            </a:pPr>
            <a:r>
              <a:rPr lang="en-US" altLang="en-US" sz="1800" i="1" dirty="0">
                <a:latin typeface="+mn-lt"/>
              </a:rPr>
              <a:t>-Strengthening the Human Spirit by Edith Grotberg, Ph.D., 1995</a:t>
            </a:r>
          </a:p>
        </p:txBody>
      </p:sp>
      <p:pic>
        <p:nvPicPr>
          <p:cNvPr id="3" name="Picture 2">
            <a:extLst>
              <a:ext uri="{FF2B5EF4-FFF2-40B4-BE49-F238E27FC236}">
                <a16:creationId xmlns:a16="http://schemas.microsoft.com/office/drawing/2014/main" id="{1099A1C5-6A97-40ED-85C7-07AB416CF06C}"/>
              </a:ext>
            </a:extLst>
          </p:cNvPr>
          <p:cNvPicPr>
            <a:picLocks noChangeAspect="1"/>
          </p:cNvPicPr>
          <p:nvPr/>
        </p:nvPicPr>
        <p:blipFill>
          <a:blip r:embed="rId3"/>
          <a:stretch>
            <a:fillRect/>
          </a:stretch>
        </p:blipFill>
        <p:spPr>
          <a:xfrm>
            <a:off x="7545652" y="2146241"/>
            <a:ext cx="4192024" cy="2565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535706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72618_TIC_PPTTemplate" id="{38CC006D-4352-724C-9AEB-7EAEDCEEF71C}" vid="{4AD0D2F8-C50D-CC4F-B804-B9C542BDC6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072618_TIC_PPTTemplate</Template>
  <TotalTime>25</TotalTime>
  <Words>2085</Words>
  <Application>Microsoft Office PowerPoint</Application>
  <PresentationFormat>Widescreen</PresentationFormat>
  <Paragraphs>196</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Custom Design</vt:lpstr>
      <vt:lpstr>PowerPoint Presentation</vt:lpstr>
      <vt:lpstr>Infusing Trauma into our Daily Work</vt:lpstr>
      <vt:lpstr>We need to have </vt:lpstr>
      <vt:lpstr>PowerPoint Presentation</vt:lpstr>
      <vt:lpstr>Defining Resilience</vt:lpstr>
      <vt:lpstr>PowerPoint Presentation</vt:lpstr>
      <vt:lpstr>Promoting Resilience Involves Teaching</vt:lpstr>
      <vt:lpstr>Language Matters</vt:lpstr>
      <vt:lpstr>Three Statements of Resilience</vt:lpstr>
      <vt:lpstr>I Have (external supports)</vt:lpstr>
      <vt:lpstr>I Am (internal, personal strengths)</vt:lpstr>
      <vt:lpstr> I Can (social/interpersonal skills)</vt:lpstr>
      <vt:lpstr>Build Relationships</vt:lpstr>
      <vt:lpstr>PowerPoint Presentation</vt:lpstr>
      <vt:lpstr>One-on-One Policy</vt:lpstr>
      <vt:lpstr>PowerPoint Presentation</vt:lpstr>
      <vt:lpstr>Universal Education</vt:lpstr>
      <vt:lpstr>Daily Translation of TIPC Principles</vt:lpstr>
      <vt:lpstr>PowerPoint Presentation</vt:lpstr>
      <vt:lpstr>The importance of relationships </vt:lpstr>
      <vt:lpstr>The importance of the physical environment</vt:lpstr>
      <vt:lpstr>The importance of our attitudes and beliefs</vt:lpstr>
      <vt:lpstr>Understand the Mind/Body Connection</vt:lpstr>
      <vt:lpstr>Grounding Techniques</vt:lpstr>
      <vt:lpstr>Grounding 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Flinspach</dc:creator>
  <cp:lastModifiedBy>Sarah Flinspach</cp:lastModifiedBy>
  <cp:revision>103</cp:revision>
  <dcterms:created xsi:type="dcterms:W3CDTF">2018-08-09T19:58:17Z</dcterms:created>
  <dcterms:modified xsi:type="dcterms:W3CDTF">2019-11-18T05:13:31Z</dcterms:modified>
</cp:coreProperties>
</file>