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835" r:id="rId4"/>
  </p:sldMasterIdLst>
  <p:notesMasterIdLst>
    <p:notesMasterId r:id="rId77"/>
  </p:notesMasterIdLst>
  <p:handoutMasterIdLst>
    <p:handoutMasterId r:id="rId78"/>
  </p:handoutMasterIdLst>
  <p:sldIdLst>
    <p:sldId id="1282" r:id="rId5"/>
    <p:sldId id="1228" r:id="rId6"/>
    <p:sldId id="1089" r:id="rId7"/>
    <p:sldId id="1090" r:id="rId8"/>
    <p:sldId id="1064" r:id="rId9"/>
    <p:sldId id="340" r:id="rId10"/>
    <p:sldId id="401" r:id="rId11"/>
    <p:sldId id="343" r:id="rId12"/>
    <p:sldId id="273" r:id="rId13"/>
    <p:sldId id="344" r:id="rId14"/>
    <p:sldId id="275" r:id="rId15"/>
    <p:sldId id="276" r:id="rId16"/>
    <p:sldId id="277" r:id="rId17"/>
    <p:sldId id="278" r:id="rId18"/>
    <p:sldId id="280" r:id="rId19"/>
    <p:sldId id="281" r:id="rId20"/>
    <p:sldId id="282" r:id="rId21"/>
    <p:sldId id="283" r:id="rId22"/>
    <p:sldId id="284" r:id="rId23"/>
    <p:sldId id="285" r:id="rId24"/>
    <p:sldId id="287" r:id="rId25"/>
    <p:sldId id="288" r:id="rId26"/>
    <p:sldId id="289" r:id="rId27"/>
    <p:sldId id="290" r:id="rId28"/>
    <p:sldId id="1058" r:id="rId29"/>
    <p:sldId id="306" r:id="rId30"/>
    <p:sldId id="305" r:id="rId31"/>
    <p:sldId id="1188" r:id="rId32"/>
    <p:sldId id="1163" r:id="rId33"/>
    <p:sldId id="454" r:id="rId34"/>
    <p:sldId id="456" r:id="rId35"/>
    <p:sldId id="786" r:id="rId36"/>
    <p:sldId id="1229" r:id="rId37"/>
    <p:sldId id="1208" r:id="rId38"/>
    <p:sldId id="1174" r:id="rId39"/>
    <p:sldId id="461" r:id="rId40"/>
    <p:sldId id="1230" r:id="rId41"/>
    <p:sldId id="1175" r:id="rId42"/>
    <p:sldId id="1227" r:id="rId43"/>
    <p:sldId id="1176" r:id="rId44"/>
    <p:sldId id="481" r:id="rId45"/>
    <p:sldId id="1210" r:id="rId46"/>
    <p:sldId id="1181" r:id="rId47"/>
    <p:sldId id="1182" r:id="rId48"/>
    <p:sldId id="1043" r:id="rId49"/>
    <p:sldId id="1183" r:id="rId50"/>
    <p:sldId id="1184" r:id="rId51"/>
    <p:sldId id="1047" r:id="rId52"/>
    <p:sldId id="1185" r:id="rId53"/>
    <p:sldId id="1186" r:id="rId54"/>
    <p:sldId id="1187" r:id="rId55"/>
    <p:sldId id="1073" r:id="rId56"/>
    <p:sldId id="1190" r:id="rId57"/>
    <p:sldId id="1191" r:id="rId58"/>
    <p:sldId id="1201" r:id="rId59"/>
    <p:sldId id="1171" r:id="rId60"/>
    <p:sldId id="387" r:id="rId61"/>
    <p:sldId id="1095" r:id="rId62"/>
    <p:sldId id="1156" r:id="rId63"/>
    <p:sldId id="415" r:id="rId64"/>
    <p:sldId id="1096" r:id="rId65"/>
    <p:sldId id="393" r:id="rId66"/>
    <p:sldId id="418" r:id="rId67"/>
    <p:sldId id="395" r:id="rId68"/>
    <p:sldId id="396" r:id="rId69"/>
    <p:sldId id="487" r:id="rId70"/>
    <p:sldId id="1222" r:id="rId71"/>
    <p:sldId id="1223" r:id="rId72"/>
    <p:sldId id="1224" r:id="rId73"/>
    <p:sldId id="1225" r:id="rId74"/>
    <p:sldId id="1226" r:id="rId75"/>
    <p:sldId id="1204" r:id="rId76"/>
  </p:sldIdLst>
  <p:sldSz cx="12192000" cy="6858000"/>
  <p:notesSz cx="6858000" cy="280035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kern="1200">
        <a:solidFill>
          <a:schemeClr val="tx1"/>
        </a:solidFill>
        <a:latin typeface="Calibri" charset="0"/>
        <a:ea typeface="MS PGothic" charset="-128"/>
        <a:cs typeface="+mn-cs"/>
      </a:defRPr>
    </a:lvl5pPr>
    <a:lvl6pPr marL="2286000" algn="l" defTabSz="914400" rtl="0" eaLnBrk="1" latinLnBrk="0" hangingPunct="1">
      <a:defRPr kern="1200">
        <a:solidFill>
          <a:schemeClr val="tx1"/>
        </a:solidFill>
        <a:latin typeface="Calibri" charset="0"/>
        <a:ea typeface="MS PGothic" charset="-128"/>
        <a:cs typeface="+mn-cs"/>
      </a:defRPr>
    </a:lvl6pPr>
    <a:lvl7pPr marL="2743200" algn="l" defTabSz="914400" rtl="0" eaLnBrk="1" latinLnBrk="0" hangingPunct="1">
      <a:defRPr kern="1200">
        <a:solidFill>
          <a:schemeClr val="tx1"/>
        </a:solidFill>
        <a:latin typeface="Calibri" charset="0"/>
        <a:ea typeface="MS PGothic" charset="-128"/>
        <a:cs typeface="+mn-cs"/>
      </a:defRPr>
    </a:lvl7pPr>
    <a:lvl8pPr marL="3200400" algn="l" defTabSz="914400" rtl="0" eaLnBrk="1" latinLnBrk="0" hangingPunct="1">
      <a:defRPr kern="1200">
        <a:solidFill>
          <a:schemeClr val="tx1"/>
        </a:solidFill>
        <a:latin typeface="Calibri" charset="0"/>
        <a:ea typeface="MS PGothic" charset="-128"/>
        <a:cs typeface="+mn-cs"/>
      </a:defRPr>
    </a:lvl8pPr>
    <a:lvl9pPr marL="3657600" algn="l" defTabSz="914400" rtl="0" eaLnBrk="1" latinLnBrk="0" hangingPunct="1">
      <a:defRPr kern="1200">
        <a:solidFill>
          <a:schemeClr val="tx1"/>
        </a:solidFill>
        <a:latin typeface="Calibri" charset="0"/>
        <a:ea typeface="MS PGothic" charset="-128"/>
        <a:cs typeface="+mn-cs"/>
      </a:defRPr>
    </a:lvl9pPr>
  </p:defaultTextStyle>
  <p:extLst>
    <p:ext uri="{521415D9-36F7-43E2-AB2F-B90AF26B5E84}">
      <p14:sectionLst xmlns:p14="http://schemas.microsoft.com/office/powerpoint/2010/main">
        <p14:section name="Default Section" id="{0FFD5D6A-00B3-45F7-9A57-38A5E02C9D08}">
          <p14:sldIdLst>
            <p14:sldId id="1282"/>
            <p14:sldId id="1228"/>
          </p14:sldIdLst>
        </p14:section>
        <p14:section name="Covenant of Safety" id="{769F9F17-0AC0-4A46-BFC9-E26FE1B23453}">
          <p14:sldIdLst>
            <p14:sldId id="1089"/>
            <p14:sldId id="1090"/>
          </p14:sldIdLst>
        </p14:section>
        <p14:section name="The Role of TEAM" id="{F84CED30-C9A1-4AD4-8255-451B583C88BE}">
          <p14:sldIdLst>
            <p14:sldId id="1064"/>
            <p14:sldId id="340"/>
            <p14:sldId id="401"/>
            <p14:sldId id="343"/>
            <p14:sldId id="273"/>
            <p14:sldId id="344"/>
            <p14:sldId id="275"/>
            <p14:sldId id="276"/>
            <p14:sldId id="277"/>
            <p14:sldId id="278"/>
            <p14:sldId id="280"/>
            <p14:sldId id="281"/>
            <p14:sldId id="282"/>
            <p14:sldId id="283"/>
            <p14:sldId id="284"/>
            <p14:sldId id="285"/>
            <p14:sldId id="287"/>
            <p14:sldId id="288"/>
            <p14:sldId id="289"/>
            <p14:sldId id="290"/>
            <p14:sldId id="1058"/>
            <p14:sldId id="306"/>
            <p14:sldId id="305"/>
          </p14:sldIdLst>
        </p14:section>
        <p14:section name="A Culture of Compassion" id="{C092418D-EAD3-48A2-A1DF-0695F2087B8F}">
          <p14:sldIdLst>
            <p14:sldId id="1188"/>
            <p14:sldId id="1163"/>
            <p14:sldId id="454"/>
            <p14:sldId id="456"/>
            <p14:sldId id="786"/>
            <p14:sldId id="1229"/>
            <p14:sldId id="1208"/>
            <p14:sldId id="1174"/>
            <p14:sldId id="461"/>
            <p14:sldId id="1230"/>
            <p14:sldId id="1175"/>
            <p14:sldId id="1227"/>
            <p14:sldId id="1176"/>
            <p14:sldId id="481"/>
            <p14:sldId id="1210"/>
            <p14:sldId id="1181"/>
            <p14:sldId id="1182"/>
            <p14:sldId id="1043"/>
            <p14:sldId id="1183"/>
            <p14:sldId id="1184"/>
            <p14:sldId id="1047"/>
            <p14:sldId id="1185"/>
            <p14:sldId id="1186"/>
            <p14:sldId id="1187"/>
            <p14:sldId id="1073"/>
            <p14:sldId id="1190"/>
            <p14:sldId id="1191"/>
            <p14:sldId id="1201"/>
            <p14:sldId id="1171"/>
          </p14:sldIdLst>
        </p14:section>
        <p14:section name="Intergenerational Trauma and Reslience" id="{BA800579-193D-4C4F-8CC8-BCB7FA55C34E}">
          <p14:sldIdLst>
            <p14:sldId id="387"/>
            <p14:sldId id="1095"/>
            <p14:sldId id="1156"/>
            <p14:sldId id="415"/>
            <p14:sldId id="1096"/>
            <p14:sldId id="393"/>
            <p14:sldId id="418"/>
            <p14:sldId id="395"/>
            <p14:sldId id="396"/>
            <p14:sldId id="487"/>
            <p14:sldId id="1222"/>
            <p14:sldId id="1223"/>
            <p14:sldId id="1224"/>
            <p14:sldId id="1225"/>
            <p14:sldId id="1226"/>
            <p14:sldId id="120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584C6"/>
    <a:srgbClr val="2B98D3"/>
    <a:srgbClr val="4BBBEC"/>
    <a:srgbClr val="5085C8"/>
    <a:srgbClr val="B3D338"/>
    <a:srgbClr val="EA9A2D"/>
    <a:srgbClr val="649E39"/>
    <a:srgbClr val="F26822"/>
    <a:srgbClr val="E9B12B"/>
    <a:srgbClr val="CE1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F0D382-6B26-46C1-908C-7AF2BAB4F3AE}" v="8" dt="2019-11-15T13:48:36.4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43"/>
  </p:normalViewPr>
  <p:slideViewPr>
    <p:cSldViewPr snapToGrid="0" snapToObjects="1">
      <p:cViewPr varScale="1">
        <p:scale>
          <a:sx n="82" d="100"/>
          <a:sy n="82" d="100"/>
        </p:scale>
        <p:origin x="643"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_rels/data3.xml.rels><?xml version="1.0" encoding="UTF-8" standalone="yes"?>
<Relationships xmlns="http://schemas.openxmlformats.org/package/2006/relationships"><Relationship Id="rId8" Type="http://schemas.openxmlformats.org/officeDocument/2006/relationships/hyperlink" Target="http://kresy-siberia.org/hom/element/wladek-zarczynski/english-sladami-ludobojstwa-na-wolyniu/english-wolyn-massacres-book-cover/" TargetMode="External"/><Relationship Id="rId13" Type="http://schemas.openxmlformats.org/officeDocument/2006/relationships/image" Target="../media/image63.jpg"/><Relationship Id="rId3" Type="http://schemas.openxmlformats.org/officeDocument/2006/relationships/image" Target="../media/image58.jpg"/><Relationship Id="rId7" Type="http://schemas.openxmlformats.org/officeDocument/2006/relationships/image" Target="../media/image60.jpg"/><Relationship Id="rId12" Type="http://schemas.openxmlformats.org/officeDocument/2006/relationships/hyperlink" Target="http://santamonicaminimumwage.blogspot.com/2012/05/racial-discrimination-its-roots-and.html" TargetMode="External"/><Relationship Id="rId2" Type="http://schemas.openxmlformats.org/officeDocument/2006/relationships/hyperlink" Target="https://alochonaa.com/2014/10/29/the-philosophy-of-genocide/" TargetMode="External"/><Relationship Id="rId1" Type="http://schemas.openxmlformats.org/officeDocument/2006/relationships/image" Target="../media/image57.jpg"/><Relationship Id="rId6" Type="http://schemas.openxmlformats.org/officeDocument/2006/relationships/hyperlink" Target="http://h1n1.net/pandemics/pandemic-definition/" TargetMode="External"/><Relationship Id="rId11" Type="http://schemas.openxmlformats.org/officeDocument/2006/relationships/image" Target="../media/image62.jpg"/><Relationship Id="rId5" Type="http://schemas.openxmlformats.org/officeDocument/2006/relationships/image" Target="../media/image59.jpg"/><Relationship Id="rId10" Type="http://schemas.openxmlformats.org/officeDocument/2006/relationships/hyperlink" Target="http://splitfeathers.blogspot.com/2015/01/remember-baby-veronica-prayer-request.html" TargetMode="External"/><Relationship Id="rId4" Type="http://schemas.openxmlformats.org/officeDocument/2006/relationships/hyperlink" Target="http://www.thekingdomofleisure.com/2015/11/20-slavery.html" TargetMode="External"/><Relationship Id="rId9" Type="http://schemas.openxmlformats.org/officeDocument/2006/relationships/image" Target="../media/image61.jpg"/><Relationship Id="rId14" Type="http://schemas.openxmlformats.org/officeDocument/2006/relationships/hyperlink" Target="http://www.businessinsider.com/migrant-children-in-cages-2014-photos-explained-2018-5" TargetMode="External"/></Relationships>
</file>

<file path=ppt/diagrams/_rels/drawing3.xml.rels><?xml version="1.0" encoding="UTF-8" standalone="yes"?>
<Relationships xmlns="http://schemas.openxmlformats.org/package/2006/relationships"><Relationship Id="rId8" Type="http://schemas.openxmlformats.org/officeDocument/2006/relationships/hyperlink" Target="http://kresy-siberia.org/hom/element/wladek-zarczynski/english-sladami-ludobojstwa-na-wolyniu/english-wolyn-massacres-book-cover/" TargetMode="External"/><Relationship Id="rId13" Type="http://schemas.openxmlformats.org/officeDocument/2006/relationships/image" Target="../media/image63.jpg"/><Relationship Id="rId3" Type="http://schemas.openxmlformats.org/officeDocument/2006/relationships/image" Target="../media/image58.jpg"/><Relationship Id="rId7" Type="http://schemas.openxmlformats.org/officeDocument/2006/relationships/image" Target="../media/image60.jpg"/><Relationship Id="rId12" Type="http://schemas.openxmlformats.org/officeDocument/2006/relationships/hyperlink" Target="http://santamonicaminimumwage.blogspot.com/2012/05/racial-discrimination-its-roots-and.html" TargetMode="External"/><Relationship Id="rId2" Type="http://schemas.openxmlformats.org/officeDocument/2006/relationships/hyperlink" Target="https://alochonaa.com/2014/10/29/the-philosophy-of-genocide/" TargetMode="External"/><Relationship Id="rId1" Type="http://schemas.openxmlformats.org/officeDocument/2006/relationships/image" Target="../media/image57.jpg"/><Relationship Id="rId6" Type="http://schemas.openxmlformats.org/officeDocument/2006/relationships/hyperlink" Target="http://h1n1.net/pandemics/pandemic-definition/" TargetMode="External"/><Relationship Id="rId11" Type="http://schemas.openxmlformats.org/officeDocument/2006/relationships/image" Target="../media/image62.jpg"/><Relationship Id="rId5" Type="http://schemas.openxmlformats.org/officeDocument/2006/relationships/image" Target="../media/image59.jpg"/><Relationship Id="rId10" Type="http://schemas.openxmlformats.org/officeDocument/2006/relationships/hyperlink" Target="http://splitfeathers.blogspot.com/2015/01/remember-baby-veronica-prayer-request.html" TargetMode="External"/><Relationship Id="rId4" Type="http://schemas.openxmlformats.org/officeDocument/2006/relationships/hyperlink" Target="http://www.thekingdomofleisure.com/2015/11/20-slavery.html" TargetMode="External"/><Relationship Id="rId9" Type="http://schemas.openxmlformats.org/officeDocument/2006/relationships/image" Target="../media/image61.jpg"/><Relationship Id="rId14" Type="http://schemas.openxmlformats.org/officeDocument/2006/relationships/hyperlink" Target="http://www.businessinsider.com/migrant-children-in-cages-2014-photos-explained-2018-5"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DAAE76-8646-4E1A-AD90-273DFFCEC9E4}" type="doc">
      <dgm:prSet loTypeId="urn:microsoft.com/office/officeart/2005/8/layout/cycle8" loCatId="cycle" qsTypeId="urn:microsoft.com/office/officeart/2005/8/quickstyle/simple2" qsCatId="simple" csTypeId="urn:microsoft.com/office/officeart/2005/8/colors/colorful4" csCatId="colorful" phldr="1"/>
      <dgm:spPr/>
      <dgm:t>
        <a:bodyPr/>
        <a:lstStyle/>
        <a:p>
          <a:endParaRPr lang="en-US"/>
        </a:p>
      </dgm:t>
    </dgm:pt>
    <dgm:pt modelId="{6C550FEF-FE18-420E-90F4-2E538BA44087}">
      <dgm:prSet custT="1"/>
      <dgm:spPr/>
      <dgm:t>
        <a:bodyPr/>
        <a:lstStyle/>
        <a:p>
          <a:r>
            <a:rPr lang="en-US" sz="1200" b="0" i="0" dirty="0"/>
            <a:t>Lifelong commitment to self-evaluation and self-critique </a:t>
          </a:r>
          <a:endParaRPr lang="en-US" sz="1200" dirty="0"/>
        </a:p>
      </dgm:t>
    </dgm:pt>
    <dgm:pt modelId="{2873E7A7-A869-478A-9F56-81C717CDC799}" type="parTrans" cxnId="{8398352E-B244-48B1-AE9E-7755574D9F5C}">
      <dgm:prSet/>
      <dgm:spPr/>
      <dgm:t>
        <a:bodyPr/>
        <a:lstStyle/>
        <a:p>
          <a:endParaRPr lang="en-US" sz="1800"/>
        </a:p>
      </dgm:t>
    </dgm:pt>
    <dgm:pt modelId="{7E049CE2-25BC-425A-A3C6-8FAC9CA349B4}" type="sibTrans" cxnId="{8398352E-B244-48B1-AE9E-7755574D9F5C}">
      <dgm:prSet/>
      <dgm:spPr/>
      <dgm:t>
        <a:bodyPr/>
        <a:lstStyle/>
        <a:p>
          <a:endParaRPr lang="en-US" sz="1800"/>
        </a:p>
      </dgm:t>
    </dgm:pt>
    <dgm:pt modelId="{6D056DA8-52FB-477B-8769-75E0E3629ED0}">
      <dgm:prSet custT="1"/>
      <dgm:spPr/>
      <dgm:t>
        <a:bodyPr/>
        <a:lstStyle/>
        <a:p>
          <a:r>
            <a:rPr lang="en-US" sz="1200" b="0" i="0" dirty="0"/>
            <a:t>Desire to fix power imbalances where none ought to exist  </a:t>
          </a:r>
          <a:endParaRPr lang="en-US" sz="1200" dirty="0"/>
        </a:p>
      </dgm:t>
    </dgm:pt>
    <dgm:pt modelId="{9424DD5B-F91E-47C5-9859-68C9D98959F7}" type="parTrans" cxnId="{DE799DA3-3748-4088-A25B-FEEE4452B0CC}">
      <dgm:prSet/>
      <dgm:spPr/>
      <dgm:t>
        <a:bodyPr/>
        <a:lstStyle/>
        <a:p>
          <a:endParaRPr lang="en-US" sz="1800"/>
        </a:p>
      </dgm:t>
    </dgm:pt>
    <dgm:pt modelId="{97DA969B-81AB-4158-B5E2-149EA64339EE}" type="sibTrans" cxnId="{DE799DA3-3748-4088-A25B-FEEE4452B0CC}">
      <dgm:prSet/>
      <dgm:spPr/>
      <dgm:t>
        <a:bodyPr/>
        <a:lstStyle/>
        <a:p>
          <a:endParaRPr lang="en-US" sz="1800"/>
        </a:p>
      </dgm:t>
    </dgm:pt>
    <dgm:pt modelId="{D8B74DCD-9EFD-4458-89B2-3FE12D0054AD}">
      <dgm:prSet custT="1"/>
      <dgm:spPr/>
      <dgm:t>
        <a:bodyPr/>
        <a:lstStyle/>
        <a:p>
          <a:r>
            <a:rPr lang="en-US" sz="1200" b="0" i="0" dirty="0"/>
            <a:t>Aspiring to develop partnerships with people and groups who advocate for others  </a:t>
          </a:r>
          <a:endParaRPr lang="en-US" sz="1200" dirty="0"/>
        </a:p>
      </dgm:t>
    </dgm:pt>
    <dgm:pt modelId="{1FC58C8B-3860-4FFE-88E9-442BAAFC04CA}" type="parTrans" cxnId="{FF756BE6-7FFC-48CF-B94B-45BC237BFDE5}">
      <dgm:prSet/>
      <dgm:spPr/>
      <dgm:t>
        <a:bodyPr/>
        <a:lstStyle/>
        <a:p>
          <a:endParaRPr lang="en-US" sz="1800"/>
        </a:p>
      </dgm:t>
    </dgm:pt>
    <dgm:pt modelId="{8C668134-E7E2-47F9-BCA9-C8DA6FA40528}" type="sibTrans" cxnId="{FF756BE6-7FFC-48CF-B94B-45BC237BFDE5}">
      <dgm:prSet/>
      <dgm:spPr/>
      <dgm:t>
        <a:bodyPr/>
        <a:lstStyle/>
        <a:p>
          <a:endParaRPr lang="en-US" sz="1800"/>
        </a:p>
      </dgm:t>
    </dgm:pt>
    <dgm:pt modelId="{EE106C73-D72C-4170-8215-D9F0D106C470}" type="pres">
      <dgm:prSet presAssocID="{1BDAAE76-8646-4E1A-AD90-273DFFCEC9E4}" presName="compositeShape" presStyleCnt="0">
        <dgm:presLayoutVars>
          <dgm:chMax val="7"/>
          <dgm:dir/>
          <dgm:resizeHandles val="exact"/>
        </dgm:presLayoutVars>
      </dgm:prSet>
      <dgm:spPr/>
    </dgm:pt>
    <dgm:pt modelId="{FB2176E7-E9D4-460C-9351-A388331AED02}" type="pres">
      <dgm:prSet presAssocID="{1BDAAE76-8646-4E1A-AD90-273DFFCEC9E4}" presName="wedge1" presStyleLbl="node1" presStyleIdx="0" presStyleCnt="3"/>
      <dgm:spPr/>
    </dgm:pt>
    <dgm:pt modelId="{0E84FC78-FC05-4B70-84E0-0EDE77E0C048}" type="pres">
      <dgm:prSet presAssocID="{1BDAAE76-8646-4E1A-AD90-273DFFCEC9E4}" presName="dummy1a" presStyleCnt="0"/>
      <dgm:spPr/>
    </dgm:pt>
    <dgm:pt modelId="{5AF15275-F06D-4D94-A260-3429E9ABB8C7}" type="pres">
      <dgm:prSet presAssocID="{1BDAAE76-8646-4E1A-AD90-273DFFCEC9E4}" presName="dummy1b" presStyleCnt="0"/>
      <dgm:spPr/>
    </dgm:pt>
    <dgm:pt modelId="{D3F578A1-F938-4D70-9772-9DD72DAFCA98}" type="pres">
      <dgm:prSet presAssocID="{1BDAAE76-8646-4E1A-AD90-273DFFCEC9E4}" presName="wedge1Tx" presStyleLbl="node1" presStyleIdx="0" presStyleCnt="3">
        <dgm:presLayoutVars>
          <dgm:chMax val="0"/>
          <dgm:chPref val="0"/>
          <dgm:bulletEnabled val="1"/>
        </dgm:presLayoutVars>
      </dgm:prSet>
      <dgm:spPr/>
    </dgm:pt>
    <dgm:pt modelId="{EFC6E93F-A822-4FA6-9552-45CFC28BF2A9}" type="pres">
      <dgm:prSet presAssocID="{1BDAAE76-8646-4E1A-AD90-273DFFCEC9E4}" presName="wedge2" presStyleLbl="node1" presStyleIdx="1" presStyleCnt="3"/>
      <dgm:spPr/>
    </dgm:pt>
    <dgm:pt modelId="{F453D556-CF62-4916-982E-33BB46E219D1}" type="pres">
      <dgm:prSet presAssocID="{1BDAAE76-8646-4E1A-AD90-273DFFCEC9E4}" presName="dummy2a" presStyleCnt="0"/>
      <dgm:spPr/>
    </dgm:pt>
    <dgm:pt modelId="{1D733EDB-BA32-4A9C-ACCE-7371883C0FFF}" type="pres">
      <dgm:prSet presAssocID="{1BDAAE76-8646-4E1A-AD90-273DFFCEC9E4}" presName="dummy2b" presStyleCnt="0"/>
      <dgm:spPr/>
    </dgm:pt>
    <dgm:pt modelId="{3C5D1090-B23C-4C22-957B-6416DEC39C72}" type="pres">
      <dgm:prSet presAssocID="{1BDAAE76-8646-4E1A-AD90-273DFFCEC9E4}" presName="wedge2Tx" presStyleLbl="node1" presStyleIdx="1" presStyleCnt="3">
        <dgm:presLayoutVars>
          <dgm:chMax val="0"/>
          <dgm:chPref val="0"/>
          <dgm:bulletEnabled val="1"/>
        </dgm:presLayoutVars>
      </dgm:prSet>
      <dgm:spPr/>
    </dgm:pt>
    <dgm:pt modelId="{1155B801-2D23-4E37-B8F6-16B5BEAC7B84}" type="pres">
      <dgm:prSet presAssocID="{1BDAAE76-8646-4E1A-AD90-273DFFCEC9E4}" presName="wedge3" presStyleLbl="node1" presStyleIdx="2" presStyleCnt="3"/>
      <dgm:spPr/>
    </dgm:pt>
    <dgm:pt modelId="{670C4FF4-233E-413A-B0D7-48CA2E5DD754}" type="pres">
      <dgm:prSet presAssocID="{1BDAAE76-8646-4E1A-AD90-273DFFCEC9E4}" presName="dummy3a" presStyleCnt="0"/>
      <dgm:spPr/>
    </dgm:pt>
    <dgm:pt modelId="{1C3BC2E1-4AF5-4A61-B1C2-9B595E7C0753}" type="pres">
      <dgm:prSet presAssocID="{1BDAAE76-8646-4E1A-AD90-273DFFCEC9E4}" presName="dummy3b" presStyleCnt="0"/>
      <dgm:spPr/>
    </dgm:pt>
    <dgm:pt modelId="{9AA43E35-23A9-4EC8-87D0-92EA982D034C}" type="pres">
      <dgm:prSet presAssocID="{1BDAAE76-8646-4E1A-AD90-273DFFCEC9E4}" presName="wedge3Tx" presStyleLbl="node1" presStyleIdx="2" presStyleCnt="3">
        <dgm:presLayoutVars>
          <dgm:chMax val="0"/>
          <dgm:chPref val="0"/>
          <dgm:bulletEnabled val="1"/>
        </dgm:presLayoutVars>
      </dgm:prSet>
      <dgm:spPr/>
    </dgm:pt>
    <dgm:pt modelId="{86D11291-5EDC-434B-ADB9-89A0D25D993D}" type="pres">
      <dgm:prSet presAssocID="{7E049CE2-25BC-425A-A3C6-8FAC9CA349B4}" presName="arrowWedge1" presStyleLbl="fgSibTrans2D1" presStyleIdx="0" presStyleCnt="3"/>
      <dgm:spPr/>
    </dgm:pt>
    <dgm:pt modelId="{370E721D-14C0-41A9-8F86-4C8EA3B2E7DC}" type="pres">
      <dgm:prSet presAssocID="{97DA969B-81AB-4158-B5E2-149EA64339EE}" presName="arrowWedge2" presStyleLbl="fgSibTrans2D1" presStyleIdx="1" presStyleCnt="3"/>
      <dgm:spPr/>
    </dgm:pt>
    <dgm:pt modelId="{33126390-0EBB-4121-8181-F3718BA22AF6}" type="pres">
      <dgm:prSet presAssocID="{8C668134-E7E2-47F9-BCA9-C8DA6FA40528}" presName="arrowWedge3" presStyleLbl="fgSibTrans2D1" presStyleIdx="2" presStyleCnt="3"/>
      <dgm:spPr/>
    </dgm:pt>
  </dgm:ptLst>
  <dgm:cxnLst>
    <dgm:cxn modelId="{54EF451F-AFB3-4878-AEDF-D2EC28BF4C3C}" type="presOf" srcId="{6D056DA8-52FB-477B-8769-75E0E3629ED0}" destId="{3C5D1090-B23C-4C22-957B-6416DEC39C72}" srcOrd="1" destOrd="0" presId="urn:microsoft.com/office/officeart/2005/8/layout/cycle8"/>
    <dgm:cxn modelId="{8398352E-B244-48B1-AE9E-7755574D9F5C}" srcId="{1BDAAE76-8646-4E1A-AD90-273DFFCEC9E4}" destId="{6C550FEF-FE18-420E-90F4-2E538BA44087}" srcOrd="0" destOrd="0" parTransId="{2873E7A7-A869-478A-9F56-81C717CDC799}" sibTransId="{7E049CE2-25BC-425A-A3C6-8FAC9CA349B4}"/>
    <dgm:cxn modelId="{40A44B5D-79AF-42AA-9242-4DD8CBB62D58}" type="presOf" srcId="{6D056DA8-52FB-477B-8769-75E0E3629ED0}" destId="{EFC6E93F-A822-4FA6-9552-45CFC28BF2A9}" srcOrd="0" destOrd="0" presId="urn:microsoft.com/office/officeart/2005/8/layout/cycle8"/>
    <dgm:cxn modelId="{81FA4259-92E2-4F8D-8D24-DA21757BAAAD}" type="presOf" srcId="{1BDAAE76-8646-4E1A-AD90-273DFFCEC9E4}" destId="{EE106C73-D72C-4170-8215-D9F0D106C470}" srcOrd="0" destOrd="0" presId="urn:microsoft.com/office/officeart/2005/8/layout/cycle8"/>
    <dgm:cxn modelId="{83B9C395-2AA5-403F-AEF0-A8B52345CF26}" type="presOf" srcId="{D8B74DCD-9EFD-4458-89B2-3FE12D0054AD}" destId="{1155B801-2D23-4E37-B8F6-16B5BEAC7B84}" srcOrd="0" destOrd="0" presId="urn:microsoft.com/office/officeart/2005/8/layout/cycle8"/>
    <dgm:cxn modelId="{DE799DA3-3748-4088-A25B-FEEE4452B0CC}" srcId="{1BDAAE76-8646-4E1A-AD90-273DFFCEC9E4}" destId="{6D056DA8-52FB-477B-8769-75E0E3629ED0}" srcOrd="1" destOrd="0" parTransId="{9424DD5B-F91E-47C5-9859-68C9D98959F7}" sibTransId="{97DA969B-81AB-4158-B5E2-149EA64339EE}"/>
    <dgm:cxn modelId="{7C905BB0-ADB8-4E7A-9B56-0F187BC922EB}" type="presOf" srcId="{6C550FEF-FE18-420E-90F4-2E538BA44087}" destId="{D3F578A1-F938-4D70-9772-9DD72DAFCA98}" srcOrd="1" destOrd="0" presId="urn:microsoft.com/office/officeart/2005/8/layout/cycle8"/>
    <dgm:cxn modelId="{FF5495D9-E21B-42B0-9332-08E986507C26}" type="presOf" srcId="{6C550FEF-FE18-420E-90F4-2E538BA44087}" destId="{FB2176E7-E9D4-460C-9351-A388331AED02}" srcOrd="0" destOrd="0" presId="urn:microsoft.com/office/officeart/2005/8/layout/cycle8"/>
    <dgm:cxn modelId="{FF756BE6-7FFC-48CF-B94B-45BC237BFDE5}" srcId="{1BDAAE76-8646-4E1A-AD90-273DFFCEC9E4}" destId="{D8B74DCD-9EFD-4458-89B2-3FE12D0054AD}" srcOrd="2" destOrd="0" parTransId="{1FC58C8B-3860-4FFE-88E9-442BAAFC04CA}" sibTransId="{8C668134-E7E2-47F9-BCA9-C8DA6FA40528}"/>
    <dgm:cxn modelId="{30B6F2F4-396A-429B-9BC5-E36DDEAC0B62}" type="presOf" srcId="{D8B74DCD-9EFD-4458-89B2-3FE12D0054AD}" destId="{9AA43E35-23A9-4EC8-87D0-92EA982D034C}" srcOrd="1" destOrd="0" presId="urn:microsoft.com/office/officeart/2005/8/layout/cycle8"/>
    <dgm:cxn modelId="{D0540235-DDA6-4D50-B098-8A4E0FCE34D6}" type="presParOf" srcId="{EE106C73-D72C-4170-8215-D9F0D106C470}" destId="{FB2176E7-E9D4-460C-9351-A388331AED02}" srcOrd="0" destOrd="0" presId="urn:microsoft.com/office/officeart/2005/8/layout/cycle8"/>
    <dgm:cxn modelId="{2A930816-CB5A-4894-8B75-19BBE4991B88}" type="presParOf" srcId="{EE106C73-D72C-4170-8215-D9F0D106C470}" destId="{0E84FC78-FC05-4B70-84E0-0EDE77E0C048}" srcOrd="1" destOrd="0" presId="urn:microsoft.com/office/officeart/2005/8/layout/cycle8"/>
    <dgm:cxn modelId="{10BF046F-15F3-4E9F-AB6A-E437786AAF3B}" type="presParOf" srcId="{EE106C73-D72C-4170-8215-D9F0D106C470}" destId="{5AF15275-F06D-4D94-A260-3429E9ABB8C7}" srcOrd="2" destOrd="0" presId="urn:microsoft.com/office/officeart/2005/8/layout/cycle8"/>
    <dgm:cxn modelId="{C613F01E-C108-42A8-BDF7-C11A93BB90B7}" type="presParOf" srcId="{EE106C73-D72C-4170-8215-D9F0D106C470}" destId="{D3F578A1-F938-4D70-9772-9DD72DAFCA98}" srcOrd="3" destOrd="0" presId="urn:microsoft.com/office/officeart/2005/8/layout/cycle8"/>
    <dgm:cxn modelId="{12D963E2-CBE9-4ABD-B244-38781B66A55D}" type="presParOf" srcId="{EE106C73-D72C-4170-8215-D9F0D106C470}" destId="{EFC6E93F-A822-4FA6-9552-45CFC28BF2A9}" srcOrd="4" destOrd="0" presId="urn:microsoft.com/office/officeart/2005/8/layout/cycle8"/>
    <dgm:cxn modelId="{63F6017C-F2D7-41C4-A836-60592E631329}" type="presParOf" srcId="{EE106C73-D72C-4170-8215-D9F0D106C470}" destId="{F453D556-CF62-4916-982E-33BB46E219D1}" srcOrd="5" destOrd="0" presId="urn:microsoft.com/office/officeart/2005/8/layout/cycle8"/>
    <dgm:cxn modelId="{C8D7C013-3355-4A29-A9F2-25BE919EE013}" type="presParOf" srcId="{EE106C73-D72C-4170-8215-D9F0D106C470}" destId="{1D733EDB-BA32-4A9C-ACCE-7371883C0FFF}" srcOrd="6" destOrd="0" presId="urn:microsoft.com/office/officeart/2005/8/layout/cycle8"/>
    <dgm:cxn modelId="{4E2F477F-A740-40CA-8E63-52ACB119A17D}" type="presParOf" srcId="{EE106C73-D72C-4170-8215-D9F0D106C470}" destId="{3C5D1090-B23C-4C22-957B-6416DEC39C72}" srcOrd="7" destOrd="0" presId="urn:microsoft.com/office/officeart/2005/8/layout/cycle8"/>
    <dgm:cxn modelId="{38C858B5-2393-4BE8-BE18-7AFFD1AEAB75}" type="presParOf" srcId="{EE106C73-D72C-4170-8215-D9F0D106C470}" destId="{1155B801-2D23-4E37-B8F6-16B5BEAC7B84}" srcOrd="8" destOrd="0" presId="urn:microsoft.com/office/officeart/2005/8/layout/cycle8"/>
    <dgm:cxn modelId="{26A2170E-A25A-48DD-9B3E-0DA669262D72}" type="presParOf" srcId="{EE106C73-D72C-4170-8215-D9F0D106C470}" destId="{670C4FF4-233E-413A-B0D7-48CA2E5DD754}" srcOrd="9" destOrd="0" presId="urn:microsoft.com/office/officeart/2005/8/layout/cycle8"/>
    <dgm:cxn modelId="{78A448CD-9CEA-4E8E-A9EE-1AFAB029C86E}" type="presParOf" srcId="{EE106C73-D72C-4170-8215-D9F0D106C470}" destId="{1C3BC2E1-4AF5-4A61-B1C2-9B595E7C0753}" srcOrd="10" destOrd="0" presId="urn:microsoft.com/office/officeart/2005/8/layout/cycle8"/>
    <dgm:cxn modelId="{A67665D4-4AFF-4039-A71F-D8A724BABDB4}" type="presParOf" srcId="{EE106C73-D72C-4170-8215-D9F0D106C470}" destId="{9AA43E35-23A9-4EC8-87D0-92EA982D034C}" srcOrd="11" destOrd="0" presId="urn:microsoft.com/office/officeart/2005/8/layout/cycle8"/>
    <dgm:cxn modelId="{AE0E71B6-8402-4B67-846D-B554A24DAED4}" type="presParOf" srcId="{EE106C73-D72C-4170-8215-D9F0D106C470}" destId="{86D11291-5EDC-434B-ADB9-89A0D25D993D}" srcOrd="12" destOrd="0" presId="urn:microsoft.com/office/officeart/2005/8/layout/cycle8"/>
    <dgm:cxn modelId="{045F0255-AFBD-4583-94F3-F4B9D0E89848}" type="presParOf" srcId="{EE106C73-D72C-4170-8215-D9F0D106C470}" destId="{370E721D-14C0-41A9-8F86-4C8EA3B2E7DC}" srcOrd="13" destOrd="0" presId="urn:microsoft.com/office/officeart/2005/8/layout/cycle8"/>
    <dgm:cxn modelId="{4FA65401-4AF2-409B-B6F8-804DDE0DA3D5}" type="presParOf" srcId="{EE106C73-D72C-4170-8215-D9F0D106C470}" destId="{33126390-0EBB-4121-8181-F3718BA22AF6}"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64975F-D81E-4D0F-BE69-FA6C7F4354D1}" type="doc">
      <dgm:prSet loTypeId="urn:microsoft.com/office/officeart/2005/8/layout/matrix3" loCatId="matrix" qsTypeId="urn:microsoft.com/office/officeart/2005/8/quickstyle/3d3" qsCatId="3D" csTypeId="urn:microsoft.com/office/officeart/2005/8/colors/colorful1" csCatId="colorful" phldr="1"/>
      <dgm:spPr/>
      <dgm:t>
        <a:bodyPr/>
        <a:lstStyle/>
        <a:p>
          <a:endParaRPr lang="en-US"/>
        </a:p>
      </dgm:t>
    </dgm:pt>
    <dgm:pt modelId="{99C2150C-50CF-420E-AD60-CE0A31AA9516}">
      <dgm:prSet/>
      <dgm:spPr/>
      <dgm:t>
        <a:bodyPr/>
        <a:lstStyle/>
        <a:p>
          <a:r>
            <a:rPr lang="en-US" b="0" dirty="0"/>
            <a:t>Incorporate the principles of recovery-oriented systems and trauma-informed care</a:t>
          </a:r>
          <a:endParaRPr lang="en-US" dirty="0"/>
        </a:p>
      </dgm:t>
    </dgm:pt>
    <dgm:pt modelId="{22A5B63A-302D-47E2-BF15-243CD6C7D09B}" type="parTrans" cxnId="{844F721B-A16A-4968-81F4-6AA1A5EECD7F}">
      <dgm:prSet/>
      <dgm:spPr/>
      <dgm:t>
        <a:bodyPr/>
        <a:lstStyle/>
        <a:p>
          <a:endParaRPr lang="en-US"/>
        </a:p>
      </dgm:t>
    </dgm:pt>
    <dgm:pt modelId="{CECB6643-25E3-4A04-A69B-A88A636081EA}" type="sibTrans" cxnId="{844F721B-A16A-4968-81F4-6AA1A5EECD7F}">
      <dgm:prSet/>
      <dgm:spPr/>
      <dgm:t>
        <a:bodyPr/>
        <a:lstStyle/>
        <a:p>
          <a:endParaRPr lang="en-US"/>
        </a:p>
      </dgm:t>
    </dgm:pt>
    <dgm:pt modelId="{D6933EDB-845B-4A3D-B71D-1237A2A7D10D}">
      <dgm:prSet/>
      <dgm:spPr/>
      <dgm:t>
        <a:bodyPr/>
        <a:lstStyle/>
        <a:p>
          <a:r>
            <a:rPr lang="en-US" b="0" dirty="0"/>
            <a:t>Shift the focus away from a deficit-based view of clients and staff</a:t>
          </a:r>
          <a:endParaRPr lang="en-US" dirty="0"/>
        </a:p>
      </dgm:t>
    </dgm:pt>
    <dgm:pt modelId="{D40FA1A9-F445-487F-AC18-DA98809643FF}" type="parTrans" cxnId="{FE6054AB-7039-4950-A711-771E493BEC4E}">
      <dgm:prSet/>
      <dgm:spPr/>
      <dgm:t>
        <a:bodyPr/>
        <a:lstStyle/>
        <a:p>
          <a:endParaRPr lang="en-US"/>
        </a:p>
      </dgm:t>
    </dgm:pt>
    <dgm:pt modelId="{B36BE5FB-22F3-4EA5-95A1-7F5CD3751EA1}" type="sibTrans" cxnId="{FE6054AB-7039-4950-A711-771E493BEC4E}">
      <dgm:prSet/>
      <dgm:spPr/>
      <dgm:t>
        <a:bodyPr/>
        <a:lstStyle/>
        <a:p>
          <a:endParaRPr lang="en-US"/>
        </a:p>
      </dgm:t>
    </dgm:pt>
    <dgm:pt modelId="{0539E6FC-3B01-4DB6-AE7E-78B83BA3CAE9}">
      <dgm:prSet/>
      <dgm:spPr/>
      <dgm:t>
        <a:bodyPr/>
        <a:lstStyle/>
        <a:p>
          <a:r>
            <a:rPr lang="en-US" b="0" dirty="0"/>
            <a:t>Encourage individuals to identify personal strengths and skills  </a:t>
          </a:r>
          <a:endParaRPr lang="en-US" dirty="0"/>
        </a:p>
      </dgm:t>
    </dgm:pt>
    <dgm:pt modelId="{BCA75787-714C-4082-8946-604C55EE8DA9}" type="parTrans" cxnId="{17DA5C05-9797-4AD5-9607-E6336E8DE873}">
      <dgm:prSet/>
      <dgm:spPr/>
      <dgm:t>
        <a:bodyPr/>
        <a:lstStyle/>
        <a:p>
          <a:endParaRPr lang="en-US"/>
        </a:p>
      </dgm:t>
    </dgm:pt>
    <dgm:pt modelId="{7CB639CB-E0B6-4369-9780-14D84F4F3640}" type="sibTrans" cxnId="{17DA5C05-9797-4AD5-9607-E6336E8DE873}">
      <dgm:prSet/>
      <dgm:spPr/>
      <dgm:t>
        <a:bodyPr/>
        <a:lstStyle/>
        <a:p>
          <a:endParaRPr lang="en-US"/>
        </a:p>
      </dgm:t>
    </dgm:pt>
    <dgm:pt modelId="{30A38826-B8C3-48D7-9505-1E3641AADF9C}">
      <dgm:prSet/>
      <dgm:spPr/>
      <dgm:t>
        <a:bodyPr/>
        <a:lstStyle/>
        <a:p>
          <a:r>
            <a:rPr lang="en-US" b="0" dirty="0"/>
            <a:t>When confronted with challenges in practice, solicit individual’s ideas about how he/she may have done things differently.</a:t>
          </a:r>
          <a:endParaRPr lang="en-US" dirty="0"/>
        </a:p>
      </dgm:t>
    </dgm:pt>
    <dgm:pt modelId="{F4CEE275-25F0-47EB-9001-4E2198A421B4}" type="parTrans" cxnId="{52C153BF-0229-423B-BF1D-E7BDC1A9B93E}">
      <dgm:prSet/>
      <dgm:spPr/>
      <dgm:t>
        <a:bodyPr/>
        <a:lstStyle/>
        <a:p>
          <a:endParaRPr lang="en-US"/>
        </a:p>
      </dgm:t>
    </dgm:pt>
    <dgm:pt modelId="{44FEC18B-FED0-430D-8A81-91289F4822BD}" type="sibTrans" cxnId="{52C153BF-0229-423B-BF1D-E7BDC1A9B93E}">
      <dgm:prSet/>
      <dgm:spPr/>
      <dgm:t>
        <a:bodyPr/>
        <a:lstStyle/>
        <a:p>
          <a:endParaRPr lang="en-US"/>
        </a:p>
      </dgm:t>
    </dgm:pt>
    <dgm:pt modelId="{FB4D7A70-CBA7-4DAC-980E-C6C2423F7F2C}" type="pres">
      <dgm:prSet presAssocID="{0C64975F-D81E-4D0F-BE69-FA6C7F4354D1}" presName="matrix" presStyleCnt="0">
        <dgm:presLayoutVars>
          <dgm:chMax val="1"/>
          <dgm:dir/>
          <dgm:resizeHandles val="exact"/>
        </dgm:presLayoutVars>
      </dgm:prSet>
      <dgm:spPr/>
    </dgm:pt>
    <dgm:pt modelId="{7F440323-4C2A-40BF-B004-63B392CC3C39}" type="pres">
      <dgm:prSet presAssocID="{0C64975F-D81E-4D0F-BE69-FA6C7F4354D1}" presName="diamond" presStyleLbl="bgShp" presStyleIdx="0" presStyleCnt="1"/>
      <dgm:spPr/>
    </dgm:pt>
    <dgm:pt modelId="{8A8D6C45-AEC5-484B-9F3D-9BF197301709}" type="pres">
      <dgm:prSet presAssocID="{0C64975F-D81E-4D0F-BE69-FA6C7F4354D1}" presName="quad1" presStyleLbl="node1" presStyleIdx="0" presStyleCnt="4">
        <dgm:presLayoutVars>
          <dgm:chMax val="0"/>
          <dgm:chPref val="0"/>
          <dgm:bulletEnabled val="1"/>
        </dgm:presLayoutVars>
      </dgm:prSet>
      <dgm:spPr/>
    </dgm:pt>
    <dgm:pt modelId="{D9BC6050-6724-4A58-BF10-7E3FBA0B4116}" type="pres">
      <dgm:prSet presAssocID="{0C64975F-D81E-4D0F-BE69-FA6C7F4354D1}" presName="quad2" presStyleLbl="node1" presStyleIdx="1" presStyleCnt="4">
        <dgm:presLayoutVars>
          <dgm:chMax val="0"/>
          <dgm:chPref val="0"/>
          <dgm:bulletEnabled val="1"/>
        </dgm:presLayoutVars>
      </dgm:prSet>
      <dgm:spPr/>
    </dgm:pt>
    <dgm:pt modelId="{B5BDFC31-5583-4AC0-BEB7-2C0B8FAC1888}" type="pres">
      <dgm:prSet presAssocID="{0C64975F-D81E-4D0F-BE69-FA6C7F4354D1}" presName="quad3" presStyleLbl="node1" presStyleIdx="2" presStyleCnt="4">
        <dgm:presLayoutVars>
          <dgm:chMax val="0"/>
          <dgm:chPref val="0"/>
          <dgm:bulletEnabled val="1"/>
        </dgm:presLayoutVars>
      </dgm:prSet>
      <dgm:spPr/>
    </dgm:pt>
    <dgm:pt modelId="{7C799AB6-9480-4101-A0BD-19335E23C885}" type="pres">
      <dgm:prSet presAssocID="{0C64975F-D81E-4D0F-BE69-FA6C7F4354D1}" presName="quad4" presStyleLbl="node1" presStyleIdx="3" presStyleCnt="4">
        <dgm:presLayoutVars>
          <dgm:chMax val="0"/>
          <dgm:chPref val="0"/>
          <dgm:bulletEnabled val="1"/>
        </dgm:presLayoutVars>
      </dgm:prSet>
      <dgm:spPr/>
    </dgm:pt>
  </dgm:ptLst>
  <dgm:cxnLst>
    <dgm:cxn modelId="{17DA5C05-9797-4AD5-9607-E6336E8DE873}" srcId="{0C64975F-D81E-4D0F-BE69-FA6C7F4354D1}" destId="{0539E6FC-3B01-4DB6-AE7E-78B83BA3CAE9}" srcOrd="2" destOrd="0" parTransId="{BCA75787-714C-4082-8946-604C55EE8DA9}" sibTransId="{7CB639CB-E0B6-4369-9780-14D84F4F3640}"/>
    <dgm:cxn modelId="{C72D9C05-DBA5-4AE4-BE2B-8AA91A2CF14B}" type="presOf" srcId="{30A38826-B8C3-48D7-9505-1E3641AADF9C}" destId="{7C799AB6-9480-4101-A0BD-19335E23C885}" srcOrd="0" destOrd="0" presId="urn:microsoft.com/office/officeart/2005/8/layout/matrix3"/>
    <dgm:cxn modelId="{844F721B-A16A-4968-81F4-6AA1A5EECD7F}" srcId="{0C64975F-D81E-4D0F-BE69-FA6C7F4354D1}" destId="{99C2150C-50CF-420E-AD60-CE0A31AA9516}" srcOrd="0" destOrd="0" parTransId="{22A5B63A-302D-47E2-BF15-243CD6C7D09B}" sibTransId="{CECB6643-25E3-4A04-A69B-A88A636081EA}"/>
    <dgm:cxn modelId="{23258732-38D0-4C57-9FA2-E316DCA0282C}" type="presOf" srcId="{0C64975F-D81E-4D0F-BE69-FA6C7F4354D1}" destId="{FB4D7A70-CBA7-4DAC-980E-C6C2423F7F2C}" srcOrd="0" destOrd="0" presId="urn:microsoft.com/office/officeart/2005/8/layout/matrix3"/>
    <dgm:cxn modelId="{4B034C5D-AE10-47C7-B9E7-9D4EE4CD7BE9}" type="presOf" srcId="{D6933EDB-845B-4A3D-B71D-1237A2A7D10D}" destId="{D9BC6050-6724-4A58-BF10-7E3FBA0B4116}" srcOrd="0" destOrd="0" presId="urn:microsoft.com/office/officeart/2005/8/layout/matrix3"/>
    <dgm:cxn modelId="{1E513082-D73A-46B4-ABBE-2CE718052183}" type="presOf" srcId="{99C2150C-50CF-420E-AD60-CE0A31AA9516}" destId="{8A8D6C45-AEC5-484B-9F3D-9BF197301709}" srcOrd="0" destOrd="0" presId="urn:microsoft.com/office/officeart/2005/8/layout/matrix3"/>
    <dgm:cxn modelId="{FE6054AB-7039-4950-A711-771E493BEC4E}" srcId="{0C64975F-D81E-4D0F-BE69-FA6C7F4354D1}" destId="{D6933EDB-845B-4A3D-B71D-1237A2A7D10D}" srcOrd="1" destOrd="0" parTransId="{D40FA1A9-F445-487F-AC18-DA98809643FF}" sibTransId="{B36BE5FB-22F3-4EA5-95A1-7F5CD3751EA1}"/>
    <dgm:cxn modelId="{228DC7B5-92ED-4835-BC74-3CF4DF513A0F}" type="presOf" srcId="{0539E6FC-3B01-4DB6-AE7E-78B83BA3CAE9}" destId="{B5BDFC31-5583-4AC0-BEB7-2C0B8FAC1888}" srcOrd="0" destOrd="0" presId="urn:microsoft.com/office/officeart/2005/8/layout/matrix3"/>
    <dgm:cxn modelId="{52C153BF-0229-423B-BF1D-E7BDC1A9B93E}" srcId="{0C64975F-D81E-4D0F-BE69-FA6C7F4354D1}" destId="{30A38826-B8C3-48D7-9505-1E3641AADF9C}" srcOrd="3" destOrd="0" parTransId="{F4CEE275-25F0-47EB-9001-4E2198A421B4}" sibTransId="{44FEC18B-FED0-430D-8A81-91289F4822BD}"/>
    <dgm:cxn modelId="{B2D284CF-8CC3-405A-A2DF-B7DD8C85AE0D}" type="presParOf" srcId="{FB4D7A70-CBA7-4DAC-980E-C6C2423F7F2C}" destId="{7F440323-4C2A-40BF-B004-63B392CC3C39}" srcOrd="0" destOrd="0" presId="urn:microsoft.com/office/officeart/2005/8/layout/matrix3"/>
    <dgm:cxn modelId="{12903A59-9DD8-4BD6-AB0B-19A6EED8CD5F}" type="presParOf" srcId="{FB4D7A70-CBA7-4DAC-980E-C6C2423F7F2C}" destId="{8A8D6C45-AEC5-484B-9F3D-9BF197301709}" srcOrd="1" destOrd="0" presId="urn:microsoft.com/office/officeart/2005/8/layout/matrix3"/>
    <dgm:cxn modelId="{139D5068-7B95-4F9C-A4A9-2A0BD3A01EFD}" type="presParOf" srcId="{FB4D7A70-CBA7-4DAC-980E-C6C2423F7F2C}" destId="{D9BC6050-6724-4A58-BF10-7E3FBA0B4116}" srcOrd="2" destOrd="0" presId="urn:microsoft.com/office/officeart/2005/8/layout/matrix3"/>
    <dgm:cxn modelId="{9DF5342B-AAA6-4296-A81D-37A1A556D843}" type="presParOf" srcId="{FB4D7A70-CBA7-4DAC-980E-C6C2423F7F2C}" destId="{B5BDFC31-5583-4AC0-BEB7-2C0B8FAC1888}" srcOrd="3" destOrd="0" presId="urn:microsoft.com/office/officeart/2005/8/layout/matrix3"/>
    <dgm:cxn modelId="{0180D3E4-0DBB-469E-8785-04C9C1AA20F4}" type="presParOf" srcId="{FB4D7A70-CBA7-4DAC-980E-C6C2423F7F2C}" destId="{7C799AB6-9480-4101-A0BD-19335E23C88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74C395-65CC-41BE-AE31-C9F2E81CC3B6}"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F2A14749-4FBF-4F4D-9F72-6F6CDDBB2811}">
      <dgm:prSet phldrT="[Text]"/>
      <dgm:spPr/>
      <dgm:t>
        <a:bodyPr/>
        <a:lstStyle/>
        <a:p>
          <a:r>
            <a:rPr lang="en-US"/>
            <a:t>Genocides</a:t>
          </a:r>
        </a:p>
      </dgm:t>
    </dgm:pt>
    <dgm:pt modelId="{9D9F924B-2803-4C44-96DC-E2072D72AD8C}" type="parTrans" cxnId="{9E15C6C4-1B04-41A8-BC68-0E9C0FFEF964}">
      <dgm:prSet/>
      <dgm:spPr/>
      <dgm:t>
        <a:bodyPr/>
        <a:lstStyle/>
        <a:p>
          <a:endParaRPr lang="en-US"/>
        </a:p>
      </dgm:t>
    </dgm:pt>
    <dgm:pt modelId="{22BA3BB0-148C-4E00-A8F0-39A23A6F79E0}" type="sibTrans" cxnId="{9E15C6C4-1B04-41A8-BC68-0E9C0FFEF964}">
      <dgm:prSet/>
      <dgm:spPr/>
      <dgm:t>
        <a:bodyPr/>
        <a:lstStyle/>
        <a:p>
          <a:endParaRPr lang="en-US"/>
        </a:p>
      </dgm:t>
    </dgm:pt>
    <dgm:pt modelId="{AFA437A6-E68B-4902-9ED0-6E93CED6C0FF}">
      <dgm:prSet phldrT="[Text]"/>
      <dgm:spPr/>
      <dgm:t>
        <a:bodyPr/>
        <a:lstStyle/>
        <a:p>
          <a:r>
            <a:rPr lang="en-US"/>
            <a:t>Slavery</a:t>
          </a:r>
        </a:p>
      </dgm:t>
    </dgm:pt>
    <dgm:pt modelId="{56CD70B6-C8DE-469A-8A72-61BF1971A1D7}" type="parTrans" cxnId="{546DE1C2-02CB-47FB-9037-7163352A61A7}">
      <dgm:prSet/>
      <dgm:spPr/>
      <dgm:t>
        <a:bodyPr/>
        <a:lstStyle/>
        <a:p>
          <a:endParaRPr lang="en-US"/>
        </a:p>
      </dgm:t>
    </dgm:pt>
    <dgm:pt modelId="{67D63C4C-5A31-4174-974B-F1663BF524C3}" type="sibTrans" cxnId="{546DE1C2-02CB-47FB-9037-7163352A61A7}">
      <dgm:prSet/>
      <dgm:spPr/>
      <dgm:t>
        <a:bodyPr/>
        <a:lstStyle/>
        <a:p>
          <a:endParaRPr lang="en-US"/>
        </a:p>
      </dgm:t>
    </dgm:pt>
    <dgm:pt modelId="{7E5DDA00-1975-47CA-B750-D740F37CB350}">
      <dgm:prSet phldrT="[Text]"/>
      <dgm:spPr/>
      <dgm:t>
        <a:bodyPr/>
        <a:lstStyle/>
        <a:p>
          <a:r>
            <a:rPr lang="en-US" dirty="0"/>
            <a:t>Pandemics</a:t>
          </a:r>
        </a:p>
      </dgm:t>
    </dgm:pt>
    <dgm:pt modelId="{6EA933D9-7B83-474D-9B58-D806CDA15AF2}" type="parTrans" cxnId="{B170B7C7-BA1E-4553-8CD0-A3F0936AEDB6}">
      <dgm:prSet/>
      <dgm:spPr/>
      <dgm:t>
        <a:bodyPr/>
        <a:lstStyle/>
        <a:p>
          <a:endParaRPr lang="en-US"/>
        </a:p>
      </dgm:t>
    </dgm:pt>
    <dgm:pt modelId="{60BAA091-34E9-4A4C-92DB-0F76CB3574F9}" type="sibTrans" cxnId="{B170B7C7-BA1E-4553-8CD0-A3F0936AEDB6}">
      <dgm:prSet/>
      <dgm:spPr/>
      <dgm:t>
        <a:bodyPr/>
        <a:lstStyle/>
        <a:p>
          <a:endParaRPr lang="en-US"/>
        </a:p>
      </dgm:t>
    </dgm:pt>
    <dgm:pt modelId="{4603CD9A-CFBE-44C1-B8F8-338BFF95BDC7}">
      <dgm:prSet phldrT="[Text]"/>
      <dgm:spPr/>
      <dgm:t>
        <a:bodyPr/>
        <a:lstStyle/>
        <a:p>
          <a:r>
            <a:rPr lang="en-US" dirty="0"/>
            <a:t>Massacres</a:t>
          </a:r>
        </a:p>
      </dgm:t>
    </dgm:pt>
    <dgm:pt modelId="{512E8A1C-9D1D-4FFA-B7C3-55ADCF8FEEF2}" type="parTrans" cxnId="{56854CFE-98C1-4627-B3D1-B0CF77F0AE65}">
      <dgm:prSet/>
      <dgm:spPr/>
      <dgm:t>
        <a:bodyPr/>
        <a:lstStyle/>
        <a:p>
          <a:endParaRPr lang="en-US"/>
        </a:p>
      </dgm:t>
    </dgm:pt>
    <dgm:pt modelId="{9C23D518-8010-4AC8-9AA4-7195DF06BBA4}" type="sibTrans" cxnId="{56854CFE-98C1-4627-B3D1-B0CF77F0AE65}">
      <dgm:prSet/>
      <dgm:spPr/>
      <dgm:t>
        <a:bodyPr/>
        <a:lstStyle/>
        <a:p>
          <a:endParaRPr lang="en-US"/>
        </a:p>
      </dgm:t>
    </dgm:pt>
    <dgm:pt modelId="{9D9C35F7-EAD8-415B-BEA7-68F039F6A7E6}">
      <dgm:prSet phldrT="[Text]"/>
      <dgm:spPr/>
      <dgm:t>
        <a:bodyPr/>
        <a:lstStyle/>
        <a:p>
          <a:r>
            <a:rPr lang="en-US" sz="2400" b="0" dirty="0">
              <a:solidFill>
                <a:schemeClr val="tx1"/>
              </a:solidFill>
            </a:rPr>
            <a:t>Prohibition/destruction of cultural practices</a:t>
          </a:r>
          <a:endParaRPr lang="en-US" b="0" dirty="0">
            <a:solidFill>
              <a:schemeClr val="tx1"/>
            </a:solidFill>
          </a:endParaRPr>
        </a:p>
      </dgm:t>
    </dgm:pt>
    <dgm:pt modelId="{5F6ACC34-D8BC-47FE-A8DE-57DC458728D4}" type="parTrans" cxnId="{D567C3EF-B57B-4C9B-AE06-FC3FE726B620}">
      <dgm:prSet/>
      <dgm:spPr/>
      <dgm:t>
        <a:bodyPr/>
        <a:lstStyle/>
        <a:p>
          <a:endParaRPr lang="en-US"/>
        </a:p>
      </dgm:t>
    </dgm:pt>
    <dgm:pt modelId="{1F6EF36B-1620-426A-88D1-9EFA5848449D}" type="sibTrans" cxnId="{D567C3EF-B57B-4C9B-AE06-FC3FE726B620}">
      <dgm:prSet/>
      <dgm:spPr/>
      <dgm:t>
        <a:bodyPr/>
        <a:lstStyle/>
        <a:p>
          <a:endParaRPr lang="en-US"/>
        </a:p>
      </dgm:t>
    </dgm:pt>
    <dgm:pt modelId="{6CB01E91-9BBD-439B-BDAE-86C8D5FD11DC}">
      <dgm:prSet phldrT="[Text]"/>
      <dgm:spPr/>
      <dgm:t>
        <a:bodyPr/>
        <a:lstStyle/>
        <a:p>
          <a:r>
            <a:rPr lang="en-US"/>
            <a:t>Discrimination/Systemic prejudice</a:t>
          </a:r>
        </a:p>
      </dgm:t>
    </dgm:pt>
    <dgm:pt modelId="{8E4CBC62-B33F-43FC-B3E5-F9ECF0A90630}" type="parTrans" cxnId="{585943D2-291E-440F-A779-6598E20AFBB5}">
      <dgm:prSet/>
      <dgm:spPr/>
      <dgm:t>
        <a:bodyPr/>
        <a:lstStyle/>
        <a:p>
          <a:endParaRPr lang="en-US"/>
        </a:p>
      </dgm:t>
    </dgm:pt>
    <dgm:pt modelId="{C3C3825A-4C0B-449E-90F3-E813BB6CAD96}" type="sibTrans" cxnId="{585943D2-291E-440F-A779-6598E20AFBB5}">
      <dgm:prSet/>
      <dgm:spPr/>
      <dgm:t>
        <a:bodyPr/>
        <a:lstStyle/>
        <a:p>
          <a:endParaRPr lang="en-US"/>
        </a:p>
      </dgm:t>
    </dgm:pt>
    <dgm:pt modelId="{C1B87432-8041-418F-AB25-C6F6905C14A1}">
      <dgm:prSet phldrT="[Text]"/>
      <dgm:spPr/>
      <dgm:t>
        <a:bodyPr/>
        <a:lstStyle/>
        <a:p>
          <a:r>
            <a:rPr lang="en-US"/>
            <a:t>Forced relocation</a:t>
          </a:r>
        </a:p>
      </dgm:t>
    </dgm:pt>
    <dgm:pt modelId="{EBDF7D09-20A3-4CC6-BDEF-555FF8D6A938}" type="parTrans" cxnId="{ABC6229C-2214-4798-83E7-84464D303E63}">
      <dgm:prSet/>
      <dgm:spPr/>
      <dgm:t>
        <a:bodyPr/>
        <a:lstStyle/>
        <a:p>
          <a:endParaRPr lang="en-US"/>
        </a:p>
      </dgm:t>
    </dgm:pt>
    <dgm:pt modelId="{2A190425-CE42-44BF-B9E1-BF96BF748E0C}" type="sibTrans" cxnId="{ABC6229C-2214-4798-83E7-84464D303E63}">
      <dgm:prSet/>
      <dgm:spPr/>
      <dgm:t>
        <a:bodyPr/>
        <a:lstStyle/>
        <a:p>
          <a:endParaRPr lang="en-US"/>
        </a:p>
      </dgm:t>
    </dgm:pt>
    <dgm:pt modelId="{5A3EF4F7-FC7D-4233-926A-F87DF80BC108}" type="pres">
      <dgm:prSet presAssocID="{EA74C395-65CC-41BE-AE31-C9F2E81CC3B6}" presName="Name0" presStyleCnt="0">
        <dgm:presLayoutVars>
          <dgm:chMax/>
          <dgm:chPref/>
          <dgm:dir/>
        </dgm:presLayoutVars>
      </dgm:prSet>
      <dgm:spPr/>
    </dgm:pt>
    <dgm:pt modelId="{8867861A-CCD3-4F81-AA9D-246979D40ED9}" type="pres">
      <dgm:prSet presAssocID="{F2A14749-4FBF-4F4D-9F72-6F6CDDBB2811}" presName="composite" presStyleCnt="0">
        <dgm:presLayoutVars>
          <dgm:chMax val="1"/>
          <dgm:chPref val="1"/>
        </dgm:presLayoutVars>
      </dgm:prSet>
      <dgm:spPr/>
    </dgm:pt>
    <dgm:pt modelId="{EFB2B87B-BAAF-4092-9BA6-448813B6F04B}" type="pres">
      <dgm:prSet presAssocID="{F2A14749-4FBF-4F4D-9F72-6F6CDDBB2811}" presName="Accent" presStyleLbl="trAlignAcc1" presStyleIdx="0" presStyleCnt="7">
        <dgm:presLayoutVars>
          <dgm:chMax val="0"/>
          <dgm:chPref val="0"/>
        </dgm:presLayoutVars>
      </dgm:prSet>
      <dgm:spPr/>
    </dgm:pt>
    <dgm:pt modelId="{4B3CB50B-B8F3-4C78-8BA0-4E78D6FF61C3}" type="pres">
      <dgm:prSet presAssocID="{F2A14749-4FBF-4F4D-9F72-6F6CDDBB2811}" presName="Image" presStyleLbl="alignImgPlace1" presStyleIdx="0" presStyleCnt="7">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41000" r="-41000"/>
          </a:stretch>
        </a:blipFill>
      </dgm:spPr>
    </dgm:pt>
    <dgm:pt modelId="{4E2E2611-0A70-45D3-9903-A617561ECD29}" type="pres">
      <dgm:prSet presAssocID="{F2A14749-4FBF-4F4D-9F72-6F6CDDBB2811}" presName="ChildComposite" presStyleCnt="0"/>
      <dgm:spPr/>
    </dgm:pt>
    <dgm:pt modelId="{256E790F-5FCF-4D75-A6AA-87E327B56957}" type="pres">
      <dgm:prSet presAssocID="{F2A14749-4FBF-4F4D-9F72-6F6CDDBB2811}" presName="Child" presStyleLbl="node1" presStyleIdx="0" presStyleCnt="0">
        <dgm:presLayoutVars>
          <dgm:chMax val="0"/>
          <dgm:chPref val="0"/>
          <dgm:bulletEnabled val="1"/>
        </dgm:presLayoutVars>
      </dgm:prSet>
      <dgm:spPr/>
    </dgm:pt>
    <dgm:pt modelId="{CF02508A-1F2D-4AA0-BBFD-9B4751D5E631}" type="pres">
      <dgm:prSet presAssocID="{F2A14749-4FBF-4F4D-9F72-6F6CDDBB2811}" presName="Parent" presStyleLbl="revTx" presStyleIdx="0" presStyleCnt="7">
        <dgm:presLayoutVars>
          <dgm:chMax val="1"/>
          <dgm:chPref val="0"/>
          <dgm:bulletEnabled val="1"/>
        </dgm:presLayoutVars>
      </dgm:prSet>
      <dgm:spPr/>
    </dgm:pt>
    <dgm:pt modelId="{6209E75E-53CB-435D-A342-E3CCDC1E6D0F}" type="pres">
      <dgm:prSet presAssocID="{22BA3BB0-148C-4E00-A8F0-39A23A6F79E0}" presName="sibTrans" presStyleCnt="0"/>
      <dgm:spPr/>
    </dgm:pt>
    <dgm:pt modelId="{6ECB0A90-9275-4134-AB09-CBFE658089E6}" type="pres">
      <dgm:prSet presAssocID="{AFA437A6-E68B-4902-9ED0-6E93CED6C0FF}" presName="composite" presStyleCnt="0">
        <dgm:presLayoutVars>
          <dgm:chMax val="1"/>
          <dgm:chPref val="1"/>
        </dgm:presLayoutVars>
      </dgm:prSet>
      <dgm:spPr/>
    </dgm:pt>
    <dgm:pt modelId="{8AF4945A-9C74-4FC8-BA6C-03CD8CEDEA19}" type="pres">
      <dgm:prSet presAssocID="{AFA437A6-E68B-4902-9ED0-6E93CED6C0FF}" presName="Accent" presStyleLbl="trAlignAcc1" presStyleIdx="1" presStyleCnt="7">
        <dgm:presLayoutVars>
          <dgm:chMax val="0"/>
          <dgm:chPref val="0"/>
        </dgm:presLayoutVars>
      </dgm:prSet>
      <dgm:spPr/>
    </dgm:pt>
    <dgm:pt modelId="{4812F9D0-825D-4B23-8823-90718A871CE6}" type="pres">
      <dgm:prSet presAssocID="{AFA437A6-E68B-4902-9ED0-6E93CED6C0FF}" presName="Image" presStyleLbl="alignImgPlace1" presStyleIdx="1" presStyleCnt="7">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3000" b="-3000"/>
          </a:stretch>
        </a:blipFill>
      </dgm:spPr>
    </dgm:pt>
    <dgm:pt modelId="{6956669E-7ED4-49E2-A187-589233D8B5ED}" type="pres">
      <dgm:prSet presAssocID="{AFA437A6-E68B-4902-9ED0-6E93CED6C0FF}" presName="ChildComposite" presStyleCnt="0"/>
      <dgm:spPr/>
    </dgm:pt>
    <dgm:pt modelId="{3468088B-8C04-437B-B2DE-69329CEAAA13}" type="pres">
      <dgm:prSet presAssocID="{AFA437A6-E68B-4902-9ED0-6E93CED6C0FF}" presName="Child" presStyleLbl="node1" presStyleIdx="0" presStyleCnt="0">
        <dgm:presLayoutVars>
          <dgm:chMax val="0"/>
          <dgm:chPref val="0"/>
          <dgm:bulletEnabled val="1"/>
        </dgm:presLayoutVars>
      </dgm:prSet>
      <dgm:spPr/>
    </dgm:pt>
    <dgm:pt modelId="{14957DED-FFCB-42B2-ABB1-BF534932B0FB}" type="pres">
      <dgm:prSet presAssocID="{AFA437A6-E68B-4902-9ED0-6E93CED6C0FF}" presName="Parent" presStyleLbl="revTx" presStyleIdx="1" presStyleCnt="7">
        <dgm:presLayoutVars>
          <dgm:chMax val="1"/>
          <dgm:chPref val="0"/>
          <dgm:bulletEnabled val="1"/>
        </dgm:presLayoutVars>
      </dgm:prSet>
      <dgm:spPr/>
    </dgm:pt>
    <dgm:pt modelId="{BAD6E1F4-70B1-4C58-899D-5088B40832ED}" type="pres">
      <dgm:prSet presAssocID="{67D63C4C-5A31-4174-974B-F1663BF524C3}" presName="sibTrans" presStyleCnt="0"/>
      <dgm:spPr/>
    </dgm:pt>
    <dgm:pt modelId="{21E07FE4-8FEC-4CB8-8CA5-5C488523B853}" type="pres">
      <dgm:prSet presAssocID="{7E5DDA00-1975-47CA-B750-D740F37CB350}" presName="composite" presStyleCnt="0">
        <dgm:presLayoutVars>
          <dgm:chMax val="1"/>
          <dgm:chPref val="1"/>
        </dgm:presLayoutVars>
      </dgm:prSet>
      <dgm:spPr/>
    </dgm:pt>
    <dgm:pt modelId="{5DAB3C69-EEED-4760-A46A-C8A568916446}" type="pres">
      <dgm:prSet presAssocID="{7E5DDA00-1975-47CA-B750-D740F37CB350}" presName="Accent" presStyleLbl="trAlignAcc1" presStyleIdx="2" presStyleCnt="7">
        <dgm:presLayoutVars>
          <dgm:chMax val="0"/>
          <dgm:chPref val="0"/>
        </dgm:presLayoutVars>
      </dgm:prSet>
      <dgm:spPr/>
    </dgm:pt>
    <dgm:pt modelId="{4093C78A-FC17-4B1A-9570-D003EBE712CB}" type="pres">
      <dgm:prSet presAssocID="{7E5DDA00-1975-47CA-B750-D740F37CB350}" presName="Image" presStyleLbl="alignImgPlace1" presStyleIdx="2" presStyleCnt="7">
        <dgm:presLayoutVars>
          <dgm:chMax val="0"/>
          <dgm:chPref val="0"/>
        </dgm:presLayoutVars>
      </dgm:prSet>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26000" r="-26000"/>
          </a:stretch>
        </a:blipFill>
      </dgm:spPr>
    </dgm:pt>
    <dgm:pt modelId="{396BE6EF-2085-4574-8719-CEB326DEDF53}" type="pres">
      <dgm:prSet presAssocID="{7E5DDA00-1975-47CA-B750-D740F37CB350}" presName="ChildComposite" presStyleCnt="0"/>
      <dgm:spPr/>
    </dgm:pt>
    <dgm:pt modelId="{B4F52177-C335-4763-A687-F307FBFD935A}" type="pres">
      <dgm:prSet presAssocID="{7E5DDA00-1975-47CA-B750-D740F37CB350}" presName="Child" presStyleLbl="node1" presStyleIdx="0" presStyleCnt="0">
        <dgm:presLayoutVars>
          <dgm:chMax val="0"/>
          <dgm:chPref val="0"/>
          <dgm:bulletEnabled val="1"/>
        </dgm:presLayoutVars>
      </dgm:prSet>
      <dgm:spPr/>
    </dgm:pt>
    <dgm:pt modelId="{DDCF510D-20DE-40CC-837C-B4FE8FAC420C}" type="pres">
      <dgm:prSet presAssocID="{7E5DDA00-1975-47CA-B750-D740F37CB350}" presName="Parent" presStyleLbl="revTx" presStyleIdx="2" presStyleCnt="7">
        <dgm:presLayoutVars>
          <dgm:chMax val="1"/>
          <dgm:chPref val="0"/>
          <dgm:bulletEnabled val="1"/>
        </dgm:presLayoutVars>
      </dgm:prSet>
      <dgm:spPr/>
    </dgm:pt>
    <dgm:pt modelId="{DEDF9422-9D76-455E-9EE6-60F199883CC4}" type="pres">
      <dgm:prSet presAssocID="{60BAA091-34E9-4A4C-92DB-0F76CB3574F9}" presName="sibTrans" presStyleCnt="0"/>
      <dgm:spPr/>
    </dgm:pt>
    <dgm:pt modelId="{63099F62-0072-4BCF-8486-04760A80269E}" type="pres">
      <dgm:prSet presAssocID="{4603CD9A-CFBE-44C1-B8F8-338BFF95BDC7}" presName="composite" presStyleCnt="0">
        <dgm:presLayoutVars>
          <dgm:chMax val="1"/>
          <dgm:chPref val="1"/>
        </dgm:presLayoutVars>
      </dgm:prSet>
      <dgm:spPr/>
    </dgm:pt>
    <dgm:pt modelId="{C782E36D-2CF6-4711-95A4-9FEC90F21694}" type="pres">
      <dgm:prSet presAssocID="{4603CD9A-CFBE-44C1-B8F8-338BFF95BDC7}" presName="Accent" presStyleLbl="trAlignAcc1" presStyleIdx="3" presStyleCnt="7">
        <dgm:presLayoutVars>
          <dgm:chMax val="0"/>
          <dgm:chPref val="0"/>
        </dgm:presLayoutVars>
      </dgm:prSet>
      <dgm:spPr/>
    </dgm:pt>
    <dgm:pt modelId="{437891A7-CB88-4799-878B-FD0D7BF253C5}" type="pres">
      <dgm:prSet presAssocID="{4603CD9A-CFBE-44C1-B8F8-338BFF95BDC7}" presName="Image" presStyleLbl="alignImgPlace1" presStyleIdx="3" presStyleCnt="7">
        <dgm:presLayoutVars>
          <dgm:chMax val="0"/>
          <dgm:chPref val="0"/>
        </dgm:presLayoutVars>
      </dgm:prSet>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t="-40000" b="-40000"/>
          </a:stretch>
        </a:blipFill>
      </dgm:spPr>
    </dgm:pt>
    <dgm:pt modelId="{817810BD-9279-4A62-8DEB-3E3E1966E34B}" type="pres">
      <dgm:prSet presAssocID="{4603CD9A-CFBE-44C1-B8F8-338BFF95BDC7}" presName="ChildComposite" presStyleCnt="0"/>
      <dgm:spPr/>
    </dgm:pt>
    <dgm:pt modelId="{CFA84D25-A54C-40C3-91B5-BDD23C0D10C9}" type="pres">
      <dgm:prSet presAssocID="{4603CD9A-CFBE-44C1-B8F8-338BFF95BDC7}" presName="Child" presStyleLbl="node1" presStyleIdx="0" presStyleCnt="0">
        <dgm:presLayoutVars>
          <dgm:chMax val="0"/>
          <dgm:chPref val="0"/>
          <dgm:bulletEnabled val="1"/>
        </dgm:presLayoutVars>
      </dgm:prSet>
      <dgm:spPr/>
    </dgm:pt>
    <dgm:pt modelId="{76BF2077-597F-49A7-BD28-66A43BEB7535}" type="pres">
      <dgm:prSet presAssocID="{4603CD9A-CFBE-44C1-B8F8-338BFF95BDC7}" presName="Parent" presStyleLbl="revTx" presStyleIdx="3" presStyleCnt="7">
        <dgm:presLayoutVars>
          <dgm:chMax val="1"/>
          <dgm:chPref val="0"/>
          <dgm:bulletEnabled val="1"/>
        </dgm:presLayoutVars>
      </dgm:prSet>
      <dgm:spPr/>
    </dgm:pt>
    <dgm:pt modelId="{59BE2822-7A7C-4BED-B8AD-042DBA5608F5}" type="pres">
      <dgm:prSet presAssocID="{9C23D518-8010-4AC8-9AA4-7195DF06BBA4}" presName="sibTrans" presStyleCnt="0"/>
      <dgm:spPr/>
    </dgm:pt>
    <dgm:pt modelId="{A67C245D-5BF1-427E-A5B8-1F0C2D49F33F}" type="pres">
      <dgm:prSet presAssocID="{9D9C35F7-EAD8-415B-BEA7-68F039F6A7E6}" presName="composite" presStyleCnt="0">
        <dgm:presLayoutVars>
          <dgm:chMax val="1"/>
          <dgm:chPref val="1"/>
        </dgm:presLayoutVars>
      </dgm:prSet>
      <dgm:spPr/>
    </dgm:pt>
    <dgm:pt modelId="{4F6124F3-7878-44A5-AF51-6859A1B26573}" type="pres">
      <dgm:prSet presAssocID="{9D9C35F7-EAD8-415B-BEA7-68F039F6A7E6}" presName="Accent" presStyleLbl="trAlignAcc1" presStyleIdx="4" presStyleCnt="7">
        <dgm:presLayoutVars>
          <dgm:chMax val="0"/>
          <dgm:chPref val="0"/>
        </dgm:presLayoutVars>
      </dgm:prSet>
      <dgm:spPr/>
    </dgm:pt>
    <dgm:pt modelId="{51AD37E0-87F8-4DE1-8960-24713447F10A}" type="pres">
      <dgm:prSet presAssocID="{9D9C35F7-EAD8-415B-BEA7-68F039F6A7E6}" presName="Image" presStyleLbl="alignImgPlace1" presStyleIdx="4" presStyleCnt="7">
        <dgm:presLayoutVars>
          <dgm:chMax val="0"/>
          <dgm:chPref val="0"/>
        </dgm:presLayoutVars>
      </dgm:prSet>
      <dgm:spPr>
        <a:blipFill>
          <a:blip xmlns:r="http://schemas.openxmlformats.org/officeDocument/2006/relationships" r:embed="rId9">
            <a:extLst>
              <a:ext uri="{837473B0-CC2E-450A-ABE3-18F120FF3D39}">
                <a1611:picAttrSrcUrl xmlns:a1611="http://schemas.microsoft.com/office/drawing/2016/11/main" r:id="rId10"/>
              </a:ext>
            </a:extLst>
          </a:blip>
          <a:srcRect/>
          <a:stretch>
            <a:fillRect l="-40000" r="-40000"/>
          </a:stretch>
        </a:blipFill>
      </dgm:spPr>
    </dgm:pt>
    <dgm:pt modelId="{5F9D9805-F164-4053-A2F3-D6EFA1D6AC9B}" type="pres">
      <dgm:prSet presAssocID="{9D9C35F7-EAD8-415B-BEA7-68F039F6A7E6}" presName="ChildComposite" presStyleCnt="0"/>
      <dgm:spPr/>
    </dgm:pt>
    <dgm:pt modelId="{2C2C5A03-BA3C-45B1-BCDA-88B9F8323A25}" type="pres">
      <dgm:prSet presAssocID="{9D9C35F7-EAD8-415B-BEA7-68F039F6A7E6}" presName="Child" presStyleLbl="node1" presStyleIdx="0" presStyleCnt="0">
        <dgm:presLayoutVars>
          <dgm:chMax val="0"/>
          <dgm:chPref val="0"/>
          <dgm:bulletEnabled val="1"/>
        </dgm:presLayoutVars>
      </dgm:prSet>
      <dgm:spPr/>
    </dgm:pt>
    <dgm:pt modelId="{D84941DC-17DC-429F-B7F8-1F06029BED04}" type="pres">
      <dgm:prSet presAssocID="{9D9C35F7-EAD8-415B-BEA7-68F039F6A7E6}" presName="Parent" presStyleLbl="revTx" presStyleIdx="4" presStyleCnt="7">
        <dgm:presLayoutVars>
          <dgm:chMax val="1"/>
          <dgm:chPref val="0"/>
          <dgm:bulletEnabled val="1"/>
        </dgm:presLayoutVars>
      </dgm:prSet>
      <dgm:spPr/>
    </dgm:pt>
    <dgm:pt modelId="{A3F7D18F-50D8-4B2A-B94C-DCF9E8460526}" type="pres">
      <dgm:prSet presAssocID="{1F6EF36B-1620-426A-88D1-9EFA5848449D}" presName="sibTrans" presStyleCnt="0"/>
      <dgm:spPr/>
    </dgm:pt>
    <dgm:pt modelId="{AB2A78C6-D2FF-4A4C-A25F-996A2E6060C2}" type="pres">
      <dgm:prSet presAssocID="{6CB01E91-9BBD-439B-BDAE-86C8D5FD11DC}" presName="composite" presStyleCnt="0">
        <dgm:presLayoutVars>
          <dgm:chMax val="1"/>
          <dgm:chPref val="1"/>
        </dgm:presLayoutVars>
      </dgm:prSet>
      <dgm:spPr/>
    </dgm:pt>
    <dgm:pt modelId="{0D2E3877-D5AD-4692-A284-F8F405B6BB18}" type="pres">
      <dgm:prSet presAssocID="{6CB01E91-9BBD-439B-BDAE-86C8D5FD11DC}" presName="Accent" presStyleLbl="trAlignAcc1" presStyleIdx="5" presStyleCnt="7">
        <dgm:presLayoutVars>
          <dgm:chMax val="0"/>
          <dgm:chPref val="0"/>
        </dgm:presLayoutVars>
      </dgm:prSet>
      <dgm:spPr/>
    </dgm:pt>
    <dgm:pt modelId="{294259C6-CDF9-4785-AA97-1BE1081BFFF2}" type="pres">
      <dgm:prSet presAssocID="{6CB01E91-9BBD-439B-BDAE-86C8D5FD11DC}" presName="Image" presStyleLbl="alignImgPlace1" presStyleIdx="5" presStyleCnt="7">
        <dgm:presLayoutVars>
          <dgm:chMax val="0"/>
          <dgm:chPref val="0"/>
        </dgm:presLayoutVars>
      </dgm:prSet>
      <dgm:spPr>
        <a:blipFill>
          <a:blip xmlns:r="http://schemas.openxmlformats.org/officeDocument/2006/relationships"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l="-15000" r="-15000"/>
          </a:stretch>
        </a:blipFill>
      </dgm:spPr>
    </dgm:pt>
    <dgm:pt modelId="{9882ECB9-642E-4265-99C2-02614F5C2FA4}" type="pres">
      <dgm:prSet presAssocID="{6CB01E91-9BBD-439B-BDAE-86C8D5FD11DC}" presName="ChildComposite" presStyleCnt="0"/>
      <dgm:spPr/>
    </dgm:pt>
    <dgm:pt modelId="{F3D621A5-B78C-41A4-83DE-3DE4C3E93C9E}" type="pres">
      <dgm:prSet presAssocID="{6CB01E91-9BBD-439B-BDAE-86C8D5FD11DC}" presName="Child" presStyleLbl="node1" presStyleIdx="0" presStyleCnt="0">
        <dgm:presLayoutVars>
          <dgm:chMax val="0"/>
          <dgm:chPref val="0"/>
          <dgm:bulletEnabled val="1"/>
        </dgm:presLayoutVars>
      </dgm:prSet>
      <dgm:spPr/>
    </dgm:pt>
    <dgm:pt modelId="{2AACDF77-09CB-455E-AFCB-EE439A95B4F0}" type="pres">
      <dgm:prSet presAssocID="{6CB01E91-9BBD-439B-BDAE-86C8D5FD11DC}" presName="Parent" presStyleLbl="revTx" presStyleIdx="5" presStyleCnt="7">
        <dgm:presLayoutVars>
          <dgm:chMax val="1"/>
          <dgm:chPref val="0"/>
          <dgm:bulletEnabled val="1"/>
        </dgm:presLayoutVars>
      </dgm:prSet>
      <dgm:spPr/>
    </dgm:pt>
    <dgm:pt modelId="{35FBACF8-FA7D-4CEB-94C9-FE763F83BA74}" type="pres">
      <dgm:prSet presAssocID="{C3C3825A-4C0B-449E-90F3-E813BB6CAD96}" presName="sibTrans" presStyleCnt="0"/>
      <dgm:spPr/>
    </dgm:pt>
    <dgm:pt modelId="{219856BF-388D-4A64-B93F-764A1AE425A6}" type="pres">
      <dgm:prSet presAssocID="{C1B87432-8041-418F-AB25-C6F6905C14A1}" presName="composite" presStyleCnt="0">
        <dgm:presLayoutVars>
          <dgm:chMax val="1"/>
          <dgm:chPref val="1"/>
        </dgm:presLayoutVars>
      </dgm:prSet>
      <dgm:spPr/>
    </dgm:pt>
    <dgm:pt modelId="{4BD5BBFB-453D-44B6-9A22-0290316822E5}" type="pres">
      <dgm:prSet presAssocID="{C1B87432-8041-418F-AB25-C6F6905C14A1}" presName="Accent" presStyleLbl="trAlignAcc1" presStyleIdx="6" presStyleCnt="7">
        <dgm:presLayoutVars>
          <dgm:chMax val="0"/>
          <dgm:chPref val="0"/>
        </dgm:presLayoutVars>
      </dgm:prSet>
      <dgm:spPr/>
    </dgm:pt>
    <dgm:pt modelId="{4CE8D0E0-A8B8-4254-B58D-778BA91DDB25}" type="pres">
      <dgm:prSet presAssocID="{C1B87432-8041-418F-AB25-C6F6905C14A1}" presName="Image" presStyleLbl="alignImgPlace1" presStyleIdx="6" presStyleCnt="7">
        <dgm:presLayoutVars>
          <dgm:chMax val="0"/>
          <dgm:chPref val="0"/>
        </dgm:presLayoutVars>
      </dgm:prSet>
      <dgm:spPr>
        <a:blipFill>
          <a:blip xmlns:r="http://schemas.openxmlformats.org/officeDocument/2006/relationships" r:embed="rId13">
            <a:extLst>
              <a:ext uri="{837473B0-CC2E-450A-ABE3-18F120FF3D39}">
                <a1611:picAttrSrcUrl xmlns:a1611="http://schemas.microsoft.com/office/drawing/2016/11/main" r:id="rId14"/>
              </a:ext>
            </a:extLst>
          </a:blip>
          <a:srcRect/>
          <a:stretch>
            <a:fillRect l="-35000" r="-35000"/>
          </a:stretch>
        </a:blipFill>
      </dgm:spPr>
    </dgm:pt>
    <dgm:pt modelId="{FFACAAD8-5D92-44D7-98D6-C5B9801F71A6}" type="pres">
      <dgm:prSet presAssocID="{C1B87432-8041-418F-AB25-C6F6905C14A1}" presName="ChildComposite" presStyleCnt="0"/>
      <dgm:spPr/>
    </dgm:pt>
    <dgm:pt modelId="{04150EA7-0CA0-43EE-B9E8-A00A55C0D7CC}" type="pres">
      <dgm:prSet presAssocID="{C1B87432-8041-418F-AB25-C6F6905C14A1}" presName="Child" presStyleLbl="node1" presStyleIdx="0" presStyleCnt="0">
        <dgm:presLayoutVars>
          <dgm:chMax val="0"/>
          <dgm:chPref val="0"/>
          <dgm:bulletEnabled val="1"/>
        </dgm:presLayoutVars>
      </dgm:prSet>
      <dgm:spPr/>
    </dgm:pt>
    <dgm:pt modelId="{86198CB9-24AA-47DA-A2E7-B3E3708A385F}" type="pres">
      <dgm:prSet presAssocID="{C1B87432-8041-418F-AB25-C6F6905C14A1}" presName="Parent" presStyleLbl="revTx" presStyleIdx="6" presStyleCnt="7">
        <dgm:presLayoutVars>
          <dgm:chMax val="1"/>
          <dgm:chPref val="0"/>
          <dgm:bulletEnabled val="1"/>
        </dgm:presLayoutVars>
      </dgm:prSet>
      <dgm:spPr/>
    </dgm:pt>
  </dgm:ptLst>
  <dgm:cxnLst>
    <dgm:cxn modelId="{13CA3E15-72FF-40F6-A214-9A2265652479}" type="presOf" srcId="{4603CD9A-CFBE-44C1-B8F8-338BFF95BDC7}" destId="{76BF2077-597F-49A7-BD28-66A43BEB7535}" srcOrd="0" destOrd="0" presId="urn:microsoft.com/office/officeart/2008/layout/CaptionedPictures"/>
    <dgm:cxn modelId="{3D1F7315-7CB9-48EF-A7AA-F231C0FFF8E9}" type="presOf" srcId="{EA74C395-65CC-41BE-AE31-C9F2E81CC3B6}" destId="{5A3EF4F7-FC7D-4233-926A-F87DF80BC108}" srcOrd="0" destOrd="0" presId="urn:microsoft.com/office/officeart/2008/layout/CaptionedPictures"/>
    <dgm:cxn modelId="{B4EDE316-6D74-426C-B468-86F7DD26EA80}" type="presOf" srcId="{C1B87432-8041-418F-AB25-C6F6905C14A1}" destId="{86198CB9-24AA-47DA-A2E7-B3E3708A385F}" srcOrd="0" destOrd="0" presId="urn:microsoft.com/office/officeart/2008/layout/CaptionedPictures"/>
    <dgm:cxn modelId="{2C6F9F62-E31D-4F0C-B1C7-D2FC7F0B0568}" type="presOf" srcId="{F2A14749-4FBF-4F4D-9F72-6F6CDDBB2811}" destId="{CF02508A-1F2D-4AA0-BBFD-9B4751D5E631}" srcOrd="0" destOrd="0" presId="urn:microsoft.com/office/officeart/2008/layout/CaptionedPictures"/>
    <dgm:cxn modelId="{AB37BD76-8EAF-4615-89E0-D235B49395FD}" type="presOf" srcId="{AFA437A6-E68B-4902-9ED0-6E93CED6C0FF}" destId="{14957DED-FFCB-42B2-ABB1-BF534932B0FB}" srcOrd="0" destOrd="0" presId="urn:microsoft.com/office/officeart/2008/layout/CaptionedPictures"/>
    <dgm:cxn modelId="{096DDD9B-D2B6-41BF-B979-0B4A679EADF0}" type="presOf" srcId="{6CB01E91-9BBD-439B-BDAE-86C8D5FD11DC}" destId="{2AACDF77-09CB-455E-AFCB-EE439A95B4F0}" srcOrd="0" destOrd="0" presId="urn:microsoft.com/office/officeart/2008/layout/CaptionedPictures"/>
    <dgm:cxn modelId="{ABC6229C-2214-4798-83E7-84464D303E63}" srcId="{EA74C395-65CC-41BE-AE31-C9F2E81CC3B6}" destId="{C1B87432-8041-418F-AB25-C6F6905C14A1}" srcOrd="6" destOrd="0" parTransId="{EBDF7D09-20A3-4CC6-BDEF-555FF8D6A938}" sibTransId="{2A190425-CE42-44BF-B9E1-BF96BF748E0C}"/>
    <dgm:cxn modelId="{CCE369A3-D3B9-436E-A66F-F56CFD5CA407}" type="presOf" srcId="{7E5DDA00-1975-47CA-B750-D740F37CB350}" destId="{DDCF510D-20DE-40CC-837C-B4FE8FAC420C}" srcOrd="0" destOrd="0" presId="urn:microsoft.com/office/officeart/2008/layout/CaptionedPictures"/>
    <dgm:cxn modelId="{546DE1C2-02CB-47FB-9037-7163352A61A7}" srcId="{EA74C395-65CC-41BE-AE31-C9F2E81CC3B6}" destId="{AFA437A6-E68B-4902-9ED0-6E93CED6C0FF}" srcOrd="1" destOrd="0" parTransId="{56CD70B6-C8DE-469A-8A72-61BF1971A1D7}" sibTransId="{67D63C4C-5A31-4174-974B-F1663BF524C3}"/>
    <dgm:cxn modelId="{9E15C6C4-1B04-41A8-BC68-0E9C0FFEF964}" srcId="{EA74C395-65CC-41BE-AE31-C9F2E81CC3B6}" destId="{F2A14749-4FBF-4F4D-9F72-6F6CDDBB2811}" srcOrd="0" destOrd="0" parTransId="{9D9F924B-2803-4C44-96DC-E2072D72AD8C}" sibTransId="{22BA3BB0-148C-4E00-A8F0-39A23A6F79E0}"/>
    <dgm:cxn modelId="{B170B7C7-BA1E-4553-8CD0-A3F0936AEDB6}" srcId="{EA74C395-65CC-41BE-AE31-C9F2E81CC3B6}" destId="{7E5DDA00-1975-47CA-B750-D740F37CB350}" srcOrd="2" destOrd="0" parTransId="{6EA933D9-7B83-474D-9B58-D806CDA15AF2}" sibTransId="{60BAA091-34E9-4A4C-92DB-0F76CB3574F9}"/>
    <dgm:cxn modelId="{585943D2-291E-440F-A779-6598E20AFBB5}" srcId="{EA74C395-65CC-41BE-AE31-C9F2E81CC3B6}" destId="{6CB01E91-9BBD-439B-BDAE-86C8D5FD11DC}" srcOrd="5" destOrd="0" parTransId="{8E4CBC62-B33F-43FC-B3E5-F9ECF0A90630}" sibTransId="{C3C3825A-4C0B-449E-90F3-E813BB6CAD96}"/>
    <dgm:cxn modelId="{D567C3EF-B57B-4C9B-AE06-FC3FE726B620}" srcId="{EA74C395-65CC-41BE-AE31-C9F2E81CC3B6}" destId="{9D9C35F7-EAD8-415B-BEA7-68F039F6A7E6}" srcOrd="4" destOrd="0" parTransId="{5F6ACC34-D8BC-47FE-A8DE-57DC458728D4}" sibTransId="{1F6EF36B-1620-426A-88D1-9EFA5848449D}"/>
    <dgm:cxn modelId="{9981ADF9-686E-4A71-9A42-B004F42CF895}" type="presOf" srcId="{9D9C35F7-EAD8-415B-BEA7-68F039F6A7E6}" destId="{D84941DC-17DC-429F-B7F8-1F06029BED04}" srcOrd="0" destOrd="0" presId="urn:microsoft.com/office/officeart/2008/layout/CaptionedPictures"/>
    <dgm:cxn modelId="{56854CFE-98C1-4627-B3D1-B0CF77F0AE65}" srcId="{EA74C395-65CC-41BE-AE31-C9F2E81CC3B6}" destId="{4603CD9A-CFBE-44C1-B8F8-338BFF95BDC7}" srcOrd="3" destOrd="0" parTransId="{512E8A1C-9D1D-4FFA-B7C3-55ADCF8FEEF2}" sibTransId="{9C23D518-8010-4AC8-9AA4-7195DF06BBA4}"/>
    <dgm:cxn modelId="{1A9650E5-ACFB-4072-9D94-C93F6F71A1E6}" type="presParOf" srcId="{5A3EF4F7-FC7D-4233-926A-F87DF80BC108}" destId="{8867861A-CCD3-4F81-AA9D-246979D40ED9}" srcOrd="0" destOrd="0" presId="urn:microsoft.com/office/officeart/2008/layout/CaptionedPictures"/>
    <dgm:cxn modelId="{18AE564F-F87E-4A7A-9684-24CA0D04E5A7}" type="presParOf" srcId="{8867861A-CCD3-4F81-AA9D-246979D40ED9}" destId="{EFB2B87B-BAAF-4092-9BA6-448813B6F04B}" srcOrd="0" destOrd="0" presId="urn:microsoft.com/office/officeart/2008/layout/CaptionedPictures"/>
    <dgm:cxn modelId="{E6D5E900-FA48-4E70-88DE-2238FD5E4F35}" type="presParOf" srcId="{8867861A-CCD3-4F81-AA9D-246979D40ED9}" destId="{4B3CB50B-B8F3-4C78-8BA0-4E78D6FF61C3}" srcOrd="1" destOrd="0" presId="urn:microsoft.com/office/officeart/2008/layout/CaptionedPictures"/>
    <dgm:cxn modelId="{AFE34BA3-EA61-42CD-B312-D42BFF6619C6}" type="presParOf" srcId="{8867861A-CCD3-4F81-AA9D-246979D40ED9}" destId="{4E2E2611-0A70-45D3-9903-A617561ECD29}" srcOrd="2" destOrd="0" presId="urn:microsoft.com/office/officeart/2008/layout/CaptionedPictures"/>
    <dgm:cxn modelId="{61906685-0A1B-459C-9F57-3281D65F7BD3}" type="presParOf" srcId="{4E2E2611-0A70-45D3-9903-A617561ECD29}" destId="{256E790F-5FCF-4D75-A6AA-87E327B56957}" srcOrd="0" destOrd="0" presId="urn:microsoft.com/office/officeart/2008/layout/CaptionedPictures"/>
    <dgm:cxn modelId="{251FC63B-01AF-490D-9339-511312FF9AE3}" type="presParOf" srcId="{4E2E2611-0A70-45D3-9903-A617561ECD29}" destId="{CF02508A-1F2D-4AA0-BBFD-9B4751D5E631}" srcOrd="1" destOrd="0" presId="urn:microsoft.com/office/officeart/2008/layout/CaptionedPictures"/>
    <dgm:cxn modelId="{4DDA01C2-4D51-427A-9DD5-A454558B377C}" type="presParOf" srcId="{5A3EF4F7-FC7D-4233-926A-F87DF80BC108}" destId="{6209E75E-53CB-435D-A342-E3CCDC1E6D0F}" srcOrd="1" destOrd="0" presId="urn:microsoft.com/office/officeart/2008/layout/CaptionedPictures"/>
    <dgm:cxn modelId="{BFF8D623-D42B-4B59-8CAC-BCEB8DAF1374}" type="presParOf" srcId="{5A3EF4F7-FC7D-4233-926A-F87DF80BC108}" destId="{6ECB0A90-9275-4134-AB09-CBFE658089E6}" srcOrd="2" destOrd="0" presId="urn:microsoft.com/office/officeart/2008/layout/CaptionedPictures"/>
    <dgm:cxn modelId="{849B7264-98F1-4C4F-88EC-FA5249A2277C}" type="presParOf" srcId="{6ECB0A90-9275-4134-AB09-CBFE658089E6}" destId="{8AF4945A-9C74-4FC8-BA6C-03CD8CEDEA19}" srcOrd="0" destOrd="0" presId="urn:microsoft.com/office/officeart/2008/layout/CaptionedPictures"/>
    <dgm:cxn modelId="{F0484644-6DE6-4666-866F-1B99931256D3}" type="presParOf" srcId="{6ECB0A90-9275-4134-AB09-CBFE658089E6}" destId="{4812F9D0-825D-4B23-8823-90718A871CE6}" srcOrd="1" destOrd="0" presId="urn:microsoft.com/office/officeart/2008/layout/CaptionedPictures"/>
    <dgm:cxn modelId="{8224F8D5-5885-46D3-982D-5F1B58910F58}" type="presParOf" srcId="{6ECB0A90-9275-4134-AB09-CBFE658089E6}" destId="{6956669E-7ED4-49E2-A187-589233D8B5ED}" srcOrd="2" destOrd="0" presId="urn:microsoft.com/office/officeart/2008/layout/CaptionedPictures"/>
    <dgm:cxn modelId="{63130BA8-A279-4662-9265-577E24F7F9ED}" type="presParOf" srcId="{6956669E-7ED4-49E2-A187-589233D8B5ED}" destId="{3468088B-8C04-437B-B2DE-69329CEAAA13}" srcOrd="0" destOrd="0" presId="urn:microsoft.com/office/officeart/2008/layout/CaptionedPictures"/>
    <dgm:cxn modelId="{A3608567-C7BA-4AAF-874F-F08095113281}" type="presParOf" srcId="{6956669E-7ED4-49E2-A187-589233D8B5ED}" destId="{14957DED-FFCB-42B2-ABB1-BF534932B0FB}" srcOrd="1" destOrd="0" presId="urn:microsoft.com/office/officeart/2008/layout/CaptionedPictures"/>
    <dgm:cxn modelId="{74B4D889-A208-4646-B8E0-7A29C70B9363}" type="presParOf" srcId="{5A3EF4F7-FC7D-4233-926A-F87DF80BC108}" destId="{BAD6E1F4-70B1-4C58-899D-5088B40832ED}" srcOrd="3" destOrd="0" presId="urn:microsoft.com/office/officeart/2008/layout/CaptionedPictures"/>
    <dgm:cxn modelId="{C3BEF764-DD08-4576-A632-E8C01BDD7F79}" type="presParOf" srcId="{5A3EF4F7-FC7D-4233-926A-F87DF80BC108}" destId="{21E07FE4-8FEC-4CB8-8CA5-5C488523B853}" srcOrd="4" destOrd="0" presId="urn:microsoft.com/office/officeart/2008/layout/CaptionedPictures"/>
    <dgm:cxn modelId="{A1CF1F72-1E2D-4E1E-B79E-FE559DE53933}" type="presParOf" srcId="{21E07FE4-8FEC-4CB8-8CA5-5C488523B853}" destId="{5DAB3C69-EEED-4760-A46A-C8A568916446}" srcOrd="0" destOrd="0" presId="urn:microsoft.com/office/officeart/2008/layout/CaptionedPictures"/>
    <dgm:cxn modelId="{0B6EFF54-722E-4DF1-867B-9D464A7B6E82}" type="presParOf" srcId="{21E07FE4-8FEC-4CB8-8CA5-5C488523B853}" destId="{4093C78A-FC17-4B1A-9570-D003EBE712CB}" srcOrd="1" destOrd="0" presId="urn:microsoft.com/office/officeart/2008/layout/CaptionedPictures"/>
    <dgm:cxn modelId="{3C055785-7DA5-4881-A926-55362D033C59}" type="presParOf" srcId="{21E07FE4-8FEC-4CB8-8CA5-5C488523B853}" destId="{396BE6EF-2085-4574-8719-CEB326DEDF53}" srcOrd="2" destOrd="0" presId="urn:microsoft.com/office/officeart/2008/layout/CaptionedPictures"/>
    <dgm:cxn modelId="{9468856F-43E3-48C3-B506-4883B4A156C9}" type="presParOf" srcId="{396BE6EF-2085-4574-8719-CEB326DEDF53}" destId="{B4F52177-C335-4763-A687-F307FBFD935A}" srcOrd="0" destOrd="0" presId="urn:microsoft.com/office/officeart/2008/layout/CaptionedPictures"/>
    <dgm:cxn modelId="{183B87C7-7E0F-4F71-995E-57592DDCB5BA}" type="presParOf" srcId="{396BE6EF-2085-4574-8719-CEB326DEDF53}" destId="{DDCF510D-20DE-40CC-837C-B4FE8FAC420C}" srcOrd="1" destOrd="0" presId="urn:microsoft.com/office/officeart/2008/layout/CaptionedPictures"/>
    <dgm:cxn modelId="{5E020D2C-C667-4746-ACC6-8EE0FDB168F0}" type="presParOf" srcId="{5A3EF4F7-FC7D-4233-926A-F87DF80BC108}" destId="{DEDF9422-9D76-455E-9EE6-60F199883CC4}" srcOrd="5" destOrd="0" presId="urn:microsoft.com/office/officeart/2008/layout/CaptionedPictures"/>
    <dgm:cxn modelId="{4CD52332-B1B1-476B-A5E5-4EF22E40FA0C}" type="presParOf" srcId="{5A3EF4F7-FC7D-4233-926A-F87DF80BC108}" destId="{63099F62-0072-4BCF-8486-04760A80269E}" srcOrd="6" destOrd="0" presId="urn:microsoft.com/office/officeart/2008/layout/CaptionedPictures"/>
    <dgm:cxn modelId="{FC86402C-DAAF-4351-A4CC-FF515247F7EE}" type="presParOf" srcId="{63099F62-0072-4BCF-8486-04760A80269E}" destId="{C782E36D-2CF6-4711-95A4-9FEC90F21694}" srcOrd="0" destOrd="0" presId="urn:microsoft.com/office/officeart/2008/layout/CaptionedPictures"/>
    <dgm:cxn modelId="{F3E3160F-586F-4784-9014-A74AAB86CAEB}" type="presParOf" srcId="{63099F62-0072-4BCF-8486-04760A80269E}" destId="{437891A7-CB88-4799-878B-FD0D7BF253C5}" srcOrd="1" destOrd="0" presId="urn:microsoft.com/office/officeart/2008/layout/CaptionedPictures"/>
    <dgm:cxn modelId="{8614450A-70C6-4542-A105-4E32A1F2DE48}" type="presParOf" srcId="{63099F62-0072-4BCF-8486-04760A80269E}" destId="{817810BD-9279-4A62-8DEB-3E3E1966E34B}" srcOrd="2" destOrd="0" presId="urn:microsoft.com/office/officeart/2008/layout/CaptionedPictures"/>
    <dgm:cxn modelId="{674417FA-D7AD-424D-8F11-BA08823191B1}" type="presParOf" srcId="{817810BD-9279-4A62-8DEB-3E3E1966E34B}" destId="{CFA84D25-A54C-40C3-91B5-BDD23C0D10C9}" srcOrd="0" destOrd="0" presId="urn:microsoft.com/office/officeart/2008/layout/CaptionedPictures"/>
    <dgm:cxn modelId="{FB37A76A-AB64-471C-951C-3EF4771ECC36}" type="presParOf" srcId="{817810BD-9279-4A62-8DEB-3E3E1966E34B}" destId="{76BF2077-597F-49A7-BD28-66A43BEB7535}" srcOrd="1" destOrd="0" presId="urn:microsoft.com/office/officeart/2008/layout/CaptionedPictures"/>
    <dgm:cxn modelId="{2D76B7A5-9F0F-414E-BD89-884CDCE85115}" type="presParOf" srcId="{5A3EF4F7-FC7D-4233-926A-F87DF80BC108}" destId="{59BE2822-7A7C-4BED-B8AD-042DBA5608F5}" srcOrd="7" destOrd="0" presId="urn:microsoft.com/office/officeart/2008/layout/CaptionedPictures"/>
    <dgm:cxn modelId="{CCD944D3-89F8-4134-B3B9-2189EB3FA161}" type="presParOf" srcId="{5A3EF4F7-FC7D-4233-926A-F87DF80BC108}" destId="{A67C245D-5BF1-427E-A5B8-1F0C2D49F33F}" srcOrd="8" destOrd="0" presId="urn:microsoft.com/office/officeart/2008/layout/CaptionedPictures"/>
    <dgm:cxn modelId="{0C6EDE91-CBCC-4467-896A-0EAC14AD5FE4}" type="presParOf" srcId="{A67C245D-5BF1-427E-A5B8-1F0C2D49F33F}" destId="{4F6124F3-7878-44A5-AF51-6859A1B26573}" srcOrd="0" destOrd="0" presId="urn:microsoft.com/office/officeart/2008/layout/CaptionedPictures"/>
    <dgm:cxn modelId="{A4EB8948-C03F-40FB-8698-249FD2F7AC97}" type="presParOf" srcId="{A67C245D-5BF1-427E-A5B8-1F0C2D49F33F}" destId="{51AD37E0-87F8-4DE1-8960-24713447F10A}" srcOrd="1" destOrd="0" presId="urn:microsoft.com/office/officeart/2008/layout/CaptionedPictures"/>
    <dgm:cxn modelId="{0408881B-7D29-4DD3-8B2A-3EEC9ABC101E}" type="presParOf" srcId="{A67C245D-5BF1-427E-A5B8-1F0C2D49F33F}" destId="{5F9D9805-F164-4053-A2F3-D6EFA1D6AC9B}" srcOrd="2" destOrd="0" presId="urn:microsoft.com/office/officeart/2008/layout/CaptionedPictures"/>
    <dgm:cxn modelId="{E8C5994D-FBAB-44A9-8C4B-802672EFE17D}" type="presParOf" srcId="{5F9D9805-F164-4053-A2F3-D6EFA1D6AC9B}" destId="{2C2C5A03-BA3C-45B1-BCDA-88B9F8323A25}" srcOrd="0" destOrd="0" presId="urn:microsoft.com/office/officeart/2008/layout/CaptionedPictures"/>
    <dgm:cxn modelId="{B6BD928A-24C5-44C4-89D4-F43701351E88}" type="presParOf" srcId="{5F9D9805-F164-4053-A2F3-D6EFA1D6AC9B}" destId="{D84941DC-17DC-429F-B7F8-1F06029BED04}" srcOrd="1" destOrd="0" presId="urn:microsoft.com/office/officeart/2008/layout/CaptionedPictures"/>
    <dgm:cxn modelId="{2606FF17-DF65-42C6-AB3C-CF025166D6EC}" type="presParOf" srcId="{5A3EF4F7-FC7D-4233-926A-F87DF80BC108}" destId="{A3F7D18F-50D8-4B2A-B94C-DCF9E8460526}" srcOrd="9" destOrd="0" presId="urn:microsoft.com/office/officeart/2008/layout/CaptionedPictures"/>
    <dgm:cxn modelId="{F3AD73A1-D9DC-4F6A-BAB9-B5A5C20D3D02}" type="presParOf" srcId="{5A3EF4F7-FC7D-4233-926A-F87DF80BC108}" destId="{AB2A78C6-D2FF-4A4C-A25F-996A2E6060C2}" srcOrd="10" destOrd="0" presId="urn:microsoft.com/office/officeart/2008/layout/CaptionedPictures"/>
    <dgm:cxn modelId="{23ECC397-98E6-40B0-ABD2-69767E17975A}" type="presParOf" srcId="{AB2A78C6-D2FF-4A4C-A25F-996A2E6060C2}" destId="{0D2E3877-D5AD-4692-A284-F8F405B6BB18}" srcOrd="0" destOrd="0" presId="urn:microsoft.com/office/officeart/2008/layout/CaptionedPictures"/>
    <dgm:cxn modelId="{44983413-B5A2-4DD6-A322-B6E2921CFE35}" type="presParOf" srcId="{AB2A78C6-D2FF-4A4C-A25F-996A2E6060C2}" destId="{294259C6-CDF9-4785-AA97-1BE1081BFFF2}" srcOrd="1" destOrd="0" presId="urn:microsoft.com/office/officeart/2008/layout/CaptionedPictures"/>
    <dgm:cxn modelId="{C342DBF9-724A-44DC-BBB2-154201AB4B05}" type="presParOf" srcId="{AB2A78C6-D2FF-4A4C-A25F-996A2E6060C2}" destId="{9882ECB9-642E-4265-99C2-02614F5C2FA4}" srcOrd="2" destOrd="0" presId="urn:microsoft.com/office/officeart/2008/layout/CaptionedPictures"/>
    <dgm:cxn modelId="{950255F2-61E8-439F-85B3-1FDD683B9053}" type="presParOf" srcId="{9882ECB9-642E-4265-99C2-02614F5C2FA4}" destId="{F3D621A5-B78C-41A4-83DE-3DE4C3E93C9E}" srcOrd="0" destOrd="0" presId="urn:microsoft.com/office/officeart/2008/layout/CaptionedPictures"/>
    <dgm:cxn modelId="{A3569DB5-87AB-4208-A1D0-05559DF3CF6E}" type="presParOf" srcId="{9882ECB9-642E-4265-99C2-02614F5C2FA4}" destId="{2AACDF77-09CB-455E-AFCB-EE439A95B4F0}" srcOrd="1" destOrd="0" presId="urn:microsoft.com/office/officeart/2008/layout/CaptionedPictures"/>
    <dgm:cxn modelId="{28DFF011-8F6F-4A48-8BAB-2FAD4A5F3473}" type="presParOf" srcId="{5A3EF4F7-FC7D-4233-926A-F87DF80BC108}" destId="{35FBACF8-FA7D-4CEB-94C9-FE763F83BA74}" srcOrd="11" destOrd="0" presId="urn:microsoft.com/office/officeart/2008/layout/CaptionedPictures"/>
    <dgm:cxn modelId="{77A1B4E2-645F-43A7-BB90-6905EAABB7D6}" type="presParOf" srcId="{5A3EF4F7-FC7D-4233-926A-F87DF80BC108}" destId="{219856BF-388D-4A64-B93F-764A1AE425A6}" srcOrd="12" destOrd="0" presId="urn:microsoft.com/office/officeart/2008/layout/CaptionedPictures"/>
    <dgm:cxn modelId="{ACA09782-275C-4F55-9028-C0AAEB1418B0}" type="presParOf" srcId="{219856BF-388D-4A64-B93F-764A1AE425A6}" destId="{4BD5BBFB-453D-44B6-9A22-0290316822E5}" srcOrd="0" destOrd="0" presId="urn:microsoft.com/office/officeart/2008/layout/CaptionedPictures"/>
    <dgm:cxn modelId="{31A1F486-511C-40F5-B2CE-34C3F21F8124}" type="presParOf" srcId="{219856BF-388D-4A64-B93F-764A1AE425A6}" destId="{4CE8D0E0-A8B8-4254-B58D-778BA91DDB25}" srcOrd="1" destOrd="0" presId="urn:microsoft.com/office/officeart/2008/layout/CaptionedPictures"/>
    <dgm:cxn modelId="{4316826B-A406-47CB-A248-2EDC2B148734}" type="presParOf" srcId="{219856BF-388D-4A64-B93F-764A1AE425A6}" destId="{FFACAAD8-5D92-44D7-98D6-C5B9801F71A6}" srcOrd="2" destOrd="0" presId="urn:microsoft.com/office/officeart/2008/layout/CaptionedPictures"/>
    <dgm:cxn modelId="{F46832AE-4434-471B-B260-27817F0C1CCD}" type="presParOf" srcId="{FFACAAD8-5D92-44D7-98D6-C5B9801F71A6}" destId="{04150EA7-0CA0-43EE-B9E8-A00A55C0D7CC}" srcOrd="0" destOrd="0" presId="urn:microsoft.com/office/officeart/2008/layout/CaptionedPictures"/>
    <dgm:cxn modelId="{0F921302-B33E-4715-82CB-889686F32EB1}" type="presParOf" srcId="{FFACAAD8-5D92-44D7-98D6-C5B9801F71A6}" destId="{86198CB9-24AA-47DA-A2E7-B3E3708A385F}"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176E7-E9D4-460C-9351-A388331AED02}">
      <dsp:nvSpPr>
        <dsp:cNvPr id="0" name=""/>
        <dsp:cNvSpPr/>
      </dsp:nvSpPr>
      <dsp:spPr>
        <a:xfrm>
          <a:off x="1261038" y="231036"/>
          <a:ext cx="2985706" cy="2985706"/>
        </a:xfrm>
        <a:prstGeom prst="pie">
          <a:avLst>
            <a:gd name="adj1" fmla="val 16200000"/>
            <a:gd name="adj2" fmla="val 180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dirty="0"/>
            <a:t>Lifelong commitment to self-evaluation and self-critique </a:t>
          </a:r>
          <a:endParaRPr lang="en-US" sz="1200" kern="1200" dirty="0"/>
        </a:p>
      </dsp:txBody>
      <dsp:txXfrm>
        <a:off x="2834576" y="863722"/>
        <a:ext cx="1066323" cy="888603"/>
      </dsp:txXfrm>
    </dsp:sp>
    <dsp:sp modelId="{EFC6E93F-A822-4FA6-9552-45CFC28BF2A9}">
      <dsp:nvSpPr>
        <dsp:cNvPr id="0" name=""/>
        <dsp:cNvSpPr/>
      </dsp:nvSpPr>
      <dsp:spPr>
        <a:xfrm>
          <a:off x="1199546" y="337669"/>
          <a:ext cx="2985706" cy="2985706"/>
        </a:xfrm>
        <a:prstGeom prst="pie">
          <a:avLst>
            <a:gd name="adj1" fmla="val 1800000"/>
            <a:gd name="adj2" fmla="val 9000000"/>
          </a:avLst>
        </a:prstGeom>
        <a:solidFill>
          <a:schemeClr val="accent4">
            <a:hueOff val="-2232385"/>
            <a:satOff val="13449"/>
            <a:lumOff val="107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dirty="0"/>
            <a:t>Desire to fix power imbalances where none ought to exist  </a:t>
          </a:r>
          <a:endParaRPr lang="en-US" sz="1200" kern="1200" dirty="0"/>
        </a:p>
      </dsp:txBody>
      <dsp:txXfrm>
        <a:off x="1910429" y="2274823"/>
        <a:ext cx="1599485" cy="781970"/>
      </dsp:txXfrm>
    </dsp:sp>
    <dsp:sp modelId="{1155B801-2D23-4E37-B8F6-16B5BEAC7B84}">
      <dsp:nvSpPr>
        <dsp:cNvPr id="0" name=""/>
        <dsp:cNvSpPr/>
      </dsp:nvSpPr>
      <dsp:spPr>
        <a:xfrm>
          <a:off x="1138055" y="231036"/>
          <a:ext cx="2985706" cy="2985706"/>
        </a:xfrm>
        <a:prstGeom prst="pie">
          <a:avLst>
            <a:gd name="adj1" fmla="val 9000000"/>
            <a:gd name="adj2" fmla="val 16200000"/>
          </a:avLst>
        </a:prstGeom>
        <a:solidFill>
          <a:schemeClr val="accent4">
            <a:hueOff val="-4464770"/>
            <a:satOff val="26899"/>
            <a:lumOff val="21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dirty="0"/>
            <a:t>Aspiring to develop partnerships with people and groups who advocate for others  </a:t>
          </a:r>
          <a:endParaRPr lang="en-US" sz="1200" kern="1200" dirty="0"/>
        </a:p>
      </dsp:txBody>
      <dsp:txXfrm>
        <a:off x="1483899" y="863722"/>
        <a:ext cx="1066323" cy="888603"/>
      </dsp:txXfrm>
    </dsp:sp>
    <dsp:sp modelId="{86D11291-5EDC-434B-ADB9-89A0D25D993D}">
      <dsp:nvSpPr>
        <dsp:cNvPr id="0" name=""/>
        <dsp:cNvSpPr/>
      </dsp:nvSpPr>
      <dsp:spPr>
        <a:xfrm>
          <a:off x="1076455" y="46207"/>
          <a:ext cx="3355364" cy="3355364"/>
        </a:xfrm>
        <a:prstGeom prst="circularArrow">
          <a:avLst>
            <a:gd name="adj1" fmla="val 5085"/>
            <a:gd name="adj2" fmla="val 327528"/>
            <a:gd name="adj3" fmla="val 1472472"/>
            <a:gd name="adj4" fmla="val 16199432"/>
            <a:gd name="adj5" fmla="val 5932"/>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70E721D-14C0-41A9-8F86-4C8EA3B2E7DC}">
      <dsp:nvSpPr>
        <dsp:cNvPr id="0" name=""/>
        <dsp:cNvSpPr/>
      </dsp:nvSpPr>
      <dsp:spPr>
        <a:xfrm>
          <a:off x="1014717" y="152650"/>
          <a:ext cx="3355364" cy="3355364"/>
        </a:xfrm>
        <a:prstGeom prst="circularArrow">
          <a:avLst>
            <a:gd name="adj1" fmla="val 5085"/>
            <a:gd name="adj2" fmla="val 327528"/>
            <a:gd name="adj3" fmla="val 8671970"/>
            <a:gd name="adj4" fmla="val 1800502"/>
            <a:gd name="adj5" fmla="val 5932"/>
          </a:avLst>
        </a:prstGeom>
        <a:solidFill>
          <a:schemeClr val="accent4">
            <a:hueOff val="-2232385"/>
            <a:satOff val="13449"/>
            <a:lumOff val="1078"/>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3126390-0EBB-4121-8181-F3718BA22AF6}">
      <dsp:nvSpPr>
        <dsp:cNvPr id="0" name=""/>
        <dsp:cNvSpPr/>
      </dsp:nvSpPr>
      <dsp:spPr>
        <a:xfrm>
          <a:off x="952979" y="46207"/>
          <a:ext cx="3355364" cy="3355364"/>
        </a:xfrm>
        <a:prstGeom prst="circularArrow">
          <a:avLst>
            <a:gd name="adj1" fmla="val 5085"/>
            <a:gd name="adj2" fmla="val 327528"/>
            <a:gd name="adj3" fmla="val 15873039"/>
            <a:gd name="adj4" fmla="val 9000000"/>
            <a:gd name="adj5" fmla="val 5932"/>
          </a:avLst>
        </a:prstGeom>
        <a:solidFill>
          <a:schemeClr val="accent4">
            <a:hueOff val="-4464770"/>
            <a:satOff val="26899"/>
            <a:lumOff val="215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40323-4C2A-40BF-B004-63B392CC3C39}">
      <dsp:nvSpPr>
        <dsp:cNvPr id="0" name=""/>
        <dsp:cNvSpPr/>
      </dsp:nvSpPr>
      <dsp:spPr>
        <a:xfrm>
          <a:off x="3614783" y="0"/>
          <a:ext cx="3743234" cy="3743234"/>
        </a:xfrm>
        <a:prstGeom prst="diamond">
          <a:avLst/>
        </a:prstGeom>
        <a:solidFill>
          <a:schemeClr val="accent2">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8A8D6C45-AEC5-484B-9F3D-9BF197301709}">
      <dsp:nvSpPr>
        <dsp:cNvPr id="0" name=""/>
        <dsp:cNvSpPr/>
      </dsp:nvSpPr>
      <dsp:spPr>
        <a:xfrm>
          <a:off x="3970390" y="355607"/>
          <a:ext cx="1459861" cy="1459861"/>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t>Incorporate the principles of recovery-oriented systems and trauma-informed care</a:t>
          </a:r>
          <a:endParaRPr lang="en-US" sz="1200" kern="1200" dirty="0"/>
        </a:p>
      </dsp:txBody>
      <dsp:txXfrm>
        <a:off x="4041655" y="426872"/>
        <a:ext cx="1317331" cy="1317331"/>
      </dsp:txXfrm>
    </dsp:sp>
    <dsp:sp modelId="{D9BC6050-6724-4A58-BF10-7E3FBA0B4116}">
      <dsp:nvSpPr>
        <dsp:cNvPr id="0" name=""/>
        <dsp:cNvSpPr/>
      </dsp:nvSpPr>
      <dsp:spPr>
        <a:xfrm>
          <a:off x="5542548" y="355607"/>
          <a:ext cx="1459861" cy="1459861"/>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t>Shift the focus away from a deficit-based view of clients and staff</a:t>
          </a:r>
          <a:endParaRPr lang="en-US" sz="1200" kern="1200" dirty="0"/>
        </a:p>
      </dsp:txBody>
      <dsp:txXfrm>
        <a:off x="5613813" y="426872"/>
        <a:ext cx="1317331" cy="1317331"/>
      </dsp:txXfrm>
    </dsp:sp>
    <dsp:sp modelId="{B5BDFC31-5583-4AC0-BEB7-2C0B8FAC1888}">
      <dsp:nvSpPr>
        <dsp:cNvPr id="0" name=""/>
        <dsp:cNvSpPr/>
      </dsp:nvSpPr>
      <dsp:spPr>
        <a:xfrm>
          <a:off x="3970390" y="1927765"/>
          <a:ext cx="1459861" cy="1459861"/>
        </a:xfrm>
        <a:prstGeom prst="round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t>Encourage individuals to identify personal strengths and skills  </a:t>
          </a:r>
          <a:endParaRPr lang="en-US" sz="1200" kern="1200" dirty="0"/>
        </a:p>
      </dsp:txBody>
      <dsp:txXfrm>
        <a:off x="4041655" y="1999030"/>
        <a:ext cx="1317331" cy="1317331"/>
      </dsp:txXfrm>
    </dsp:sp>
    <dsp:sp modelId="{7C799AB6-9480-4101-A0BD-19335E23C885}">
      <dsp:nvSpPr>
        <dsp:cNvPr id="0" name=""/>
        <dsp:cNvSpPr/>
      </dsp:nvSpPr>
      <dsp:spPr>
        <a:xfrm>
          <a:off x="5542548" y="1927765"/>
          <a:ext cx="1459861" cy="1459861"/>
        </a:xfrm>
        <a:prstGeom prst="round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t>When confronted with challenges in practice, solicit individual’s ideas about how he/she may have done things differently.</a:t>
          </a:r>
          <a:endParaRPr lang="en-US" sz="1200" kern="1200" dirty="0"/>
        </a:p>
      </dsp:txBody>
      <dsp:txXfrm>
        <a:off x="5613813" y="1999030"/>
        <a:ext cx="1317331" cy="13173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2B87B-BAAF-4092-9BA6-448813B6F04B}">
      <dsp:nvSpPr>
        <dsp:cNvPr id="0" name=""/>
        <dsp:cNvSpPr/>
      </dsp:nvSpPr>
      <dsp:spPr>
        <a:xfrm>
          <a:off x="576" y="163159"/>
          <a:ext cx="1603367" cy="188631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B3CB50B-B8F3-4C78-8BA0-4E78D6FF61C3}">
      <dsp:nvSpPr>
        <dsp:cNvPr id="0" name=""/>
        <dsp:cNvSpPr/>
      </dsp:nvSpPr>
      <dsp:spPr>
        <a:xfrm>
          <a:off x="80744" y="238612"/>
          <a:ext cx="1443030" cy="1226104"/>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41000" r="-4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2508A-1F2D-4AA0-BBFD-9B4751D5E631}">
      <dsp:nvSpPr>
        <dsp:cNvPr id="0" name=""/>
        <dsp:cNvSpPr/>
      </dsp:nvSpPr>
      <dsp:spPr>
        <a:xfrm>
          <a:off x="80744" y="1464717"/>
          <a:ext cx="1443030" cy="509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Genocides</a:t>
          </a:r>
        </a:p>
      </dsp:txBody>
      <dsp:txXfrm>
        <a:off x="80744" y="1464717"/>
        <a:ext cx="1443030" cy="509304"/>
      </dsp:txXfrm>
    </dsp:sp>
    <dsp:sp modelId="{8AF4945A-9C74-4FC8-BA6C-03CD8CEDEA19}">
      <dsp:nvSpPr>
        <dsp:cNvPr id="0" name=""/>
        <dsp:cNvSpPr/>
      </dsp:nvSpPr>
      <dsp:spPr>
        <a:xfrm>
          <a:off x="1931555" y="163159"/>
          <a:ext cx="1603367" cy="188631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812F9D0-825D-4B23-8823-90718A871CE6}">
      <dsp:nvSpPr>
        <dsp:cNvPr id="0" name=""/>
        <dsp:cNvSpPr/>
      </dsp:nvSpPr>
      <dsp:spPr>
        <a:xfrm>
          <a:off x="2011723" y="238612"/>
          <a:ext cx="1443030" cy="1226104"/>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957DED-FFCB-42B2-ABB1-BF534932B0FB}">
      <dsp:nvSpPr>
        <dsp:cNvPr id="0" name=""/>
        <dsp:cNvSpPr/>
      </dsp:nvSpPr>
      <dsp:spPr>
        <a:xfrm>
          <a:off x="2011723" y="1464717"/>
          <a:ext cx="1443030" cy="509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Slavery</a:t>
          </a:r>
        </a:p>
      </dsp:txBody>
      <dsp:txXfrm>
        <a:off x="2011723" y="1464717"/>
        <a:ext cx="1443030" cy="509304"/>
      </dsp:txXfrm>
    </dsp:sp>
    <dsp:sp modelId="{5DAB3C69-EEED-4760-A46A-C8A568916446}">
      <dsp:nvSpPr>
        <dsp:cNvPr id="0" name=""/>
        <dsp:cNvSpPr/>
      </dsp:nvSpPr>
      <dsp:spPr>
        <a:xfrm>
          <a:off x="3862535" y="163159"/>
          <a:ext cx="1603367" cy="188631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093C78A-FC17-4B1A-9570-D003EBE712CB}">
      <dsp:nvSpPr>
        <dsp:cNvPr id="0" name=""/>
        <dsp:cNvSpPr/>
      </dsp:nvSpPr>
      <dsp:spPr>
        <a:xfrm>
          <a:off x="3942703" y="238612"/>
          <a:ext cx="1443030" cy="1226104"/>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CF510D-20DE-40CC-837C-B4FE8FAC420C}">
      <dsp:nvSpPr>
        <dsp:cNvPr id="0" name=""/>
        <dsp:cNvSpPr/>
      </dsp:nvSpPr>
      <dsp:spPr>
        <a:xfrm>
          <a:off x="3942703" y="1464717"/>
          <a:ext cx="1443030" cy="509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Pandemics</a:t>
          </a:r>
        </a:p>
      </dsp:txBody>
      <dsp:txXfrm>
        <a:off x="3942703" y="1464717"/>
        <a:ext cx="1443030" cy="509304"/>
      </dsp:txXfrm>
    </dsp:sp>
    <dsp:sp modelId="{C782E36D-2CF6-4711-95A4-9FEC90F21694}">
      <dsp:nvSpPr>
        <dsp:cNvPr id="0" name=""/>
        <dsp:cNvSpPr/>
      </dsp:nvSpPr>
      <dsp:spPr>
        <a:xfrm>
          <a:off x="5793514" y="163159"/>
          <a:ext cx="1603367" cy="188631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37891A7-CB88-4799-878B-FD0D7BF253C5}">
      <dsp:nvSpPr>
        <dsp:cNvPr id="0" name=""/>
        <dsp:cNvSpPr/>
      </dsp:nvSpPr>
      <dsp:spPr>
        <a:xfrm>
          <a:off x="5873682" y="238612"/>
          <a:ext cx="1443030" cy="1226104"/>
        </a:xfrm>
        <a:prstGeom prst="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t="-40000" b="-4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BF2077-597F-49A7-BD28-66A43BEB7535}">
      <dsp:nvSpPr>
        <dsp:cNvPr id="0" name=""/>
        <dsp:cNvSpPr/>
      </dsp:nvSpPr>
      <dsp:spPr>
        <a:xfrm>
          <a:off x="5873682" y="1464717"/>
          <a:ext cx="1443030" cy="509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Massacres</a:t>
          </a:r>
        </a:p>
      </dsp:txBody>
      <dsp:txXfrm>
        <a:off x="5873682" y="1464717"/>
        <a:ext cx="1443030" cy="509304"/>
      </dsp:txXfrm>
    </dsp:sp>
    <dsp:sp modelId="{4F6124F3-7878-44A5-AF51-6859A1B26573}">
      <dsp:nvSpPr>
        <dsp:cNvPr id="0" name=""/>
        <dsp:cNvSpPr/>
      </dsp:nvSpPr>
      <dsp:spPr>
        <a:xfrm>
          <a:off x="966065" y="2209811"/>
          <a:ext cx="1603367" cy="188631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1AD37E0-87F8-4DE1-8960-24713447F10A}">
      <dsp:nvSpPr>
        <dsp:cNvPr id="0" name=""/>
        <dsp:cNvSpPr/>
      </dsp:nvSpPr>
      <dsp:spPr>
        <a:xfrm>
          <a:off x="1046234" y="2285263"/>
          <a:ext cx="1443030" cy="1226104"/>
        </a:xfrm>
        <a:prstGeom prst="rect">
          <a:avLst/>
        </a:prstGeom>
        <a:blipFill>
          <a:blip xmlns:r="http://schemas.openxmlformats.org/officeDocument/2006/relationships" r:embed="rId9">
            <a:extLst>
              <a:ext uri="{837473B0-CC2E-450A-ABE3-18F120FF3D39}">
                <a1611:picAttrSrcUrl xmlns:a1611="http://schemas.microsoft.com/office/drawing/2016/11/main" r:id="rId10"/>
              </a:ext>
            </a:extLst>
          </a:blip>
          <a:srcRect/>
          <a:stretch>
            <a:fillRect l="-40000" r="-4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4941DC-17DC-429F-B7F8-1F06029BED04}">
      <dsp:nvSpPr>
        <dsp:cNvPr id="0" name=""/>
        <dsp:cNvSpPr/>
      </dsp:nvSpPr>
      <dsp:spPr>
        <a:xfrm>
          <a:off x="1046234" y="3511368"/>
          <a:ext cx="1443030" cy="509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dirty="0">
              <a:solidFill>
                <a:schemeClr val="tx1"/>
              </a:solidFill>
            </a:rPr>
            <a:t>Prohibition/destruction of cultural practices</a:t>
          </a:r>
        </a:p>
      </dsp:txBody>
      <dsp:txXfrm>
        <a:off x="1046234" y="3511368"/>
        <a:ext cx="1443030" cy="509304"/>
      </dsp:txXfrm>
    </dsp:sp>
    <dsp:sp modelId="{0D2E3877-D5AD-4692-A284-F8F405B6BB18}">
      <dsp:nvSpPr>
        <dsp:cNvPr id="0" name=""/>
        <dsp:cNvSpPr/>
      </dsp:nvSpPr>
      <dsp:spPr>
        <a:xfrm>
          <a:off x="2897045" y="2209811"/>
          <a:ext cx="1603367" cy="188631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94259C6-CDF9-4785-AA97-1BE1081BFFF2}">
      <dsp:nvSpPr>
        <dsp:cNvPr id="0" name=""/>
        <dsp:cNvSpPr/>
      </dsp:nvSpPr>
      <dsp:spPr>
        <a:xfrm>
          <a:off x="2977213" y="2285263"/>
          <a:ext cx="1443030" cy="1226104"/>
        </a:xfrm>
        <a:prstGeom prst="rect">
          <a:avLst/>
        </a:prstGeom>
        <a:blipFill>
          <a:blip xmlns:r="http://schemas.openxmlformats.org/officeDocument/2006/relationships"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ACDF77-09CB-455E-AFCB-EE439A95B4F0}">
      <dsp:nvSpPr>
        <dsp:cNvPr id="0" name=""/>
        <dsp:cNvSpPr/>
      </dsp:nvSpPr>
      <dsp:spPr>
        <a:xfrm>
          <a:off x="2977213" y="3511368"/>
          <a:ext cx="1443030" cy="509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Discrimination/Systemic prejudice</a:t>
          </a:r>
        </a:p>
      </dsp:txBody>
      <dsp:txXfrm>
        <a:off x="2977213" y="3511368"/>
        <a:ext cx="1443030" cy="509304"/>
      </dsp:txXfrm>
    </dsp:sp>
    <dsp:sp modelId="{4BD5BBFB-453D-44B6-9A22-0290316822E5}">
      <dsp:nvSpPr>
        <dsp:cNvPr id="0" name=""/>
        <dsp:cNvSpPr/>
      </dsp:nvSpPr>
      <dsp:spPr>
        <a:xfrm>
          <a:off x="4828024" y="2209811"/>
          <a:ext cx="1603367" cy="188631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CE8D0E0-A8B8-4254-B58D-778BA91DDB25}">
      <dsp:nvSpPr>
        <dsp:cNvPr id="0" name=""/>
        <dsp:cNvSpPr/>
      </dsp:nvSpPr>
      <dsp:spPr>
        <a:xfrm>
          <a:off x="4908193" y="2285263"/>
          <a:ext cx="1443030" cy="1226104"/>
        </a:xfrm>
        <a:prstGeom prst="rect">
          <a:avLst/>
        </a:prstGeom>
        <a:blipFill>
          <a:blip xmlns:r="http://schemas.openxmlformats.org/officeDocument/2006/relationships" r:embed="rId13">
            <a:extLst>
              <a:ext uri="{837473B0-CC2E-450A-ABE3-18F120FF3D39}">
                <a1611:picAttrSrcUrl xmlns:a1611="http://schemas.microsoft.com/office/drawing/2016/11/main" r:id="rId14"/>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198CB9-24AA-47DA-A2E7-B3E3708A385F}">
      <dsp:nvSpPr>
        <dsp:cNvPr id="0" name=""/>
        <dsp:cNvSpPr/>
      </dsp:nvSpPr>
      <dsp:spPr>
        <a:xfrm>
          <a:off x="4908193" y="3511368"/>
          <a:ext cx="1443030" cy="509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Forced relocation</a:t>
          </a:r>
        </a:p>
      </dsp:txBody>
      <dsp:txXfrm>
        <a:off x="4908193" y="3511368"/>
        <a:ext cx="1443030" cy="509304"/>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381A5F-F303-4DCF-98B0-E6209888ED1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8BB16897-A852-4162-9646-A0F017D002F3}"/>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panose="020F0502020204030204" pitchFamily="34" charset="0"/>
                <a:ea typeface="MS PGothic" panose="020B0600070205080204" pitchFamily="34" charset="-128"/>
              </a:defRPr>
            </a:lvl1pPr>
          </a:lstStyle>
          <a:p>
            <a:pPr>
              <a:defRPr/>
            </a:pPr>
            <a:fld id="{00A7E1B9-3EED-C44C-82AF-80CB9612D9BC}" type="datetimeFigureOut">
              <a:rPr lang="en-US" altLang="en-US"/>
              <a:pPr>
                <a:defRPr/>
              </a:pPr>
              <a:t>11/17/2019</a:t>
            </a:fld>
            <a:endParaRPr lang="en-US" altLang="en-US"/>
          </a:p>
        </p:txBody>
      </p:sp>
      <p:sp>
        <p:nvSpPr>
          <p:cNvPr id="4" name="Footer Placeholder 3">
            <a:extLst>
              <a:ext uri="{FF2B5EF4-FFF2-40B4-BE49-F238E27FC236}">
                <a16:creationId xmlns:a16="http://schemas.microsoft.com/office/drawing/2014/main" id="{B543DDF5-17CE-4A54-BB03-3F67DD4EF6F4}"/>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3890B43C-5918-44E4-8666-3C9A7B70878E}"/>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ea typeface="MS PGothic" panose="020B0600070205080204" pitchFamily="34" charset="-128"/>
              </a:defRPr>
            </a:lvl1pPr>
          </a:lstStyle>
          <a:p>
            <a:pPr>
              <a:defRPr/>
            </a:pPr>
            <a:fld id="{9F32CFC0-7D48-B944-9802-2BF7AE744E3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08B6D9-399E-4DE4-B000-A8521CAA349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E28D3132-CD49-4B1B-BB3F-DF8E4B98FEE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panose="020F0502020204030204" pitchFamily="34" charset="0"/>
                <a:ea typeface="MS PGothic" panose="020B0600070205080204" pitchFamily="34" charset="-128"/>
              </a:defRPr>
            </a:lvl1pPr>
          </a:lstStyle>
          <a:p>
            <a:pPr>
              <a:defRPr/>
            </a:pPr>
            <a:fld id="{AADE3690-CBB4-A648-9E93-0EC905B0F65F}" type="datetimeFigureOut">
              <a:rPr lang="en-US" altLang="en-US"/>
              <a:pPr>
                <a:defRPr/>
              </a:pPr>
              <a:t>11/17/2019</a:t>
            </a:fld>
            <a:endParaRPr lang="en-US" altLang="en-US"/>
          </a:p>
        </p:txBody>
      </p:sp>
      <p:sp>
        <p:nvSpPr>
          <p:cNvPr id="4" name="Slide Image Placeholder 3">
            <a:extLst>
              <a:ext uri="{FF2B5EF4-FFF2-40B4-BE49-F238E27FC236}">
                <a16:creationId xmlns:a16="http://schemas.microsoft.com/office/drawing/2014/main" id="{E9B43E65-E836-480A-A3CB-0F6D3F7D4F0D}"/>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9305222-0DD2-462A-A2A0-271A8C41AA9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FB8316B-A6FA-4063-A7C1-5D815AB5274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1E407DA-525D-4404-8836-42CE896F198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ea typeface="MS PGothic" panose="020B0600070205080204" pitchFamily="34" charset="-128"/>
              </a:defRPr>
            </a:lvl1pPr>
          </a:lstStyle>
          <a:p>
            <a:pPr>
              <a:defRPr/>
            </a:pPr>
            <a:fld id="{7F08EFB2-7EAA-F84C-B560-BDB523F49A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free-management-ebooks.com/dldebk/dlpm-team.htm"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www.free-management-ebooks.com/dldchk/dlchld-development.htm" TargetMode="External"/><Relationship Id="rId4" Type="http://schemas.openxmlformats.org/officeDocument/2006/relationships/hyperlink" Target="http://www.free-management-ebooks.com/faqld/building-01.ht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ompassionresiliencetoolkit.org/healthcare/a-toolkit-for-healthcar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s://www.tinypulse.com/blog/sk-company-culture-of-collaboration" TargetMode="External"/><Relationship Id="rId3" Type="http://schemas.openxmlformats.org/officeDocument/2006/relationships/hyperlink" Target="https://www.forbes.com/forbes/welcome/?toURL=https://www.forbes.com/sites/victorlipman/2015/08/04/people-leave-managers-not-companies/&amp;refURL=https://www.google.com/&amp;referrer=https://www.google.com/" TargetMode="External"/><Relationship Id="rId7" Type="http://schemas.openxmlformats.org/officeDocument/2006/relationships/hyperlink" Target="http://blog.nextplane.net/5-facts-about-todays-collaboration-market"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online.queens.edu/online-programs/mba/resources/infographic/communicating-in-the-workplace" TargetMode="External"/><Relationship Id="rId5" Type="http://schemas.openxmlformats.org/officeDocument/2006/relationships/hyperlink" Target="http://www.oscarberg.net/2016/01/27-facts-and-11-conclusions-about.html" TargetMode="External"/><Relationship Id="rId4" Type="http://schemas.openxmlformats.org/officeDocument/2006/relationships/hyperlink" Target="https://www.salesforce.com/blog/2012/09/nick-stein-work-post-2.html" TargetMode="External"/><Relationship Id="rId9" Type="http://schemas.openxmlformats.org/officeDocument/2006/relationships/hyperlink" Target="http://www.psc-usa.com/2015/07/22/7-workplace-collaboration-statistics-that-will-have-you-knocking-down-cubicles/"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6027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Shape 6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7" name="Shape 627"/>
          <p:cNvSpPr txBox="1">
            <a:spLocks noGrp="1"/>
          </p:cNvSpPr>
          <p:nvPr>
            <p:ph type="body" idx="1"/>
          </p:nvPr>
        </p:nvSpPr>
        <p:spPr>
          <a:xfrm>
            <a:off x="228600" y="299803"/>
            <a:ext cx="6172200" cy="4946754"/>
          </a:xfrm>
          <a:prstGeom prst="rect">
            <a:avLst/>
          </a:prstGeom>
          <a:noFill/>
          <a:ln>
            <a:noFill/>
          </a:ln>
        </p:spPr>
        <p:txBody>
          <a:bodyPr spcFirstLastPara="1" wrap="square" lIns="91425" tIns="45700" rIns="91425" bIns="45700" anchor="t" anchorCtr="0">
            <a:noAutofit/>
          </a:bodyPr>
          <a:lstStyle/>
          <a:p>
            <a:pPr marL="0" indent="0"/>
            <a:r>
              <a:rPr lang="en-US" dirty="0">
                <a:ea typeface="MS PGothic"/>
                <a:cs typeface="Calibri"/>
              </a:rPr>
              <a:t>You understand the nature of the work – and are at peace with its ongoing evolution, that nothing is really ever done, or you don't really ever arrive.</a:t>
            </a:r>
          </a:p>
          <a:p>
            <a:pPr marL="0" indent="0"/>
            <a:endParaRPr lang="en-US"/>
          </a:p>
          <a:p>
            <a:pPr marL="0" indent="0"/>
            <a:r>
              <a:rPr lang="en-US" dirty="0">
                <a:ea typeface="MS PGothic"/>
                <a:cs typeface="Calibri"/>
              </a:rPr>
              <a:t>Subgroups are well in place – you are regularly disseminating the work</a:t>
            </a:r>
          </a:p>
          <a:p>
            <a:pPr marL="0" indent="0"/>
            <a:r>
              <a:rPr lang="en-US" dirty="0">
                <a:ea typeface="MS PGothic"/>
                <a:cs typeface="Calibri"/>
              </a:rPr>
              <a:t>You are starting to embed the principles and lens into </a:t>
            </a:r>
            <a:r>
              <a:rPr lang="en-US" dirty="0" err="1">
                <a:ea typeface="MS PGothic"/>
                <a:cs typeface="Calibri"/>
              </a:rPr>
              <a:t>everytingn</a:t>
            </a:r>
            <a:r>
              <a:rPr lang="en-US" dirty="0">
                <a:ea typeface="MS PGothic"/>
                <a:cs typeface="Calibri"/>
              </a:rPr>
              <a:t> that is done, and understand </a:t>
            </a:r>
            <a:r>
              <a:rPr lang="en-US" dirty="0" err="1">
                <a:ea typeface="MS PGothic"/>
                <a:cs typeface="Calibri"/>
              </a:rPr>
              <a:t>yoru</a:t>
            </a:r>
            <a:r>
              <a:rPr lang="en-US" dirty="0">
                <a:ea typeface="MS PGothic"/>
                <a:cs typeface="Calibri"/>
              </a:rPr>
              <a:t> group's task is as much about what you do, as it is about what happens outside of </a:t>
            </a:r>
            <a:r>
              <a:rPr lang="en-US" dirty="0" err="1">
                <a:ea typeface="MS PGothic"/>
                <a:cs typeface="Calibri"/>
              </a:rPr>
              <a:t>yoru</a:t>
            </a:r>
            <a:r>
              <a:rPr lang="en-US" dirty="0">
                <a:ea typeface="MS PGothic"/>
                <a:cs typeface="Calibri"/>
              </a:rPr>
              <a:t> </a:t>
            </a:r>
            <a:r>
              <a:rPr lang="en-US" dirty="0" err="1">
                <a:ea typeface="MS PGothic"/>
                <a:cs typeface="Calibri"/>
              </a:rPr>
              <a:t>tema</a:t>
            </a:r>
            <a:r>
              <a:rPr lang="en-US" dirty="0">
                <a:ea typeface="MS PGothic"/>
                <a:cs typeface="Calibri"/>
              </a:rPr>
              <a:t> – in the meetings, interactions, practices across your organization.</a:t>
            </a:r>
          </a:p>
          <a:p>
            <a:pPr marL="0" indent="0"/>
            <a:endParaRPr lang="en-US"/>
          </a:p>
          <a:p>
            <a:pPr marL="0" indent="0"/>
            <a:endParaRPr lang="en-US"/>
          </a:p>
          <a:p>
            <a:pPr marL="0" indent="0"/>
            <a:endParaRPr lang="en-US"/>
          </a:p>
          <a:p>
            <a:pPr marL="0" marR="0" lvl="0" indent="0" algn="l">
              <a:spcBef>
                <a:spcPts val="0"/>
              </a:spcBef>
              <a:spcAft>
                <a:spcPts val="0"/>
              </a:spcAft>
              <a:buNone/>
            </a:pPr>
            <a:r>
              <a:rPr lang="en-US" sz="1200" b="0" i="0" u="none" strike="noStrike" cap="none" dirty="0">
                <a:solidFill>
                  <a:schemeClr val="dk1"/>
                </a:solidFill>
                <a:latin typeface="Calibri"/>
                <a:ea typeface="Calibri"/>
                <a:cs typeface="Calibri"/>
                <a:sym typeface="Calibri"/>
              </a:rPr>
              <a:t>Now your team has reached the final stage of its development and can now bring real benefits to you and the organization. Your team members are now competent, autonomous, and able to handle the decision-making process without supervision.</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Your team has been accomplishing work at every stage, but it is at this 'performing' stage that work is accomplished most effectively. Morale is high and the general atmosphere is positive. Team members' attitudes are characterized by positive feelings and eagerness to be part of the team.</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Members are confident about the outcome, enjoy </a:t>
            </a:r>
            <a:r>
              <a:rPr lang="en-US" sz="1200" b="1" i="0" u="sng" strike="noStrike" cap="none" dirty="0">
                <a:solidFill>
                  <a:schemeClr val="hlink"/>
                </a:solidFill>
                <a:latin typeface="Calibri"/>
                <a:ea typeface="Calibri"/>
                <a:cs typeface="Calibri"/>
                <a:sym typeface="Calibri"/>
                <a:hlinkClick r:id="rId3"/>
              </a:rPr>
              <a:t>open communication</a:t>
            </a:r>
            <a:r>
              <a:rPr lang="en-US" sz="1200" b="0" i="0" u="none" strike="noStrike" cap="none" dirty="0">
                <a:solidFill>
                  <a:schemeClr val="dk1"/>
                </a:solidFill>
                <a:latin typeface="Calibri"/>
                <a:ea typeface="Calibri"/>
                <a:cs typeface="Calibri"/>
                <a:sym typeface="Calibri"/>
              </a:rPr>
              <a:t>, exhibit high energy, and disagreement is expected and allowed as long as it is </a:t>
            </a:r>
            <a:r>
              <a:rPr lang="en-US" sz="1200" b="0" i="0" u="none" strike="noStrike" cap="none" dirty="0" err="1">
                <a:solidFill>
                  <a:schemeClr val="dk1"/>
                </a:solidFill>
                <a:latin typeface="Calibri"/>
                <a:ea typeface="Calibri"/>
                <a:cs typeface="Calibri"/>
                <a:sym typeface="Calibri"/>
              </a:rPr>
              <a:t>channelled</a:t>
            </a:r>
            <a:r>
              <a:rPr lang="en-US" sz="1200" b="0" i="0" u="none" strike="noStrike" cap="none" dirty="0">
                <a:solidFill>
                  <a:schemeClr val="dk1"/>
                </a:solidFill>
                <a:latin typeface="Calibri"/>
                <a:ea typeface="Calibri"/>
                <a:cs typeface="Calibri"/>
                <a:sym typeface="Calibri"/>
              </a:rPr>
              <a:t> through means acceptable to the team. Leadership within the team is often shared and tasks are delegated within the team, which makes the overall decision-making process operate more easily than at earlier stages.</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As a manager, once your team is operating at this level then your role becomes one of overseer and delegator. You are no longer involved in day-to-day activities and the team's relationships with each other emulate the high degree of trust and loyalty you show in your relationship with the team.</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Another key task you will perform at this stage is one of monitoring your team's relationships and performance to ensure that the group dynamics remain positive and productive. This is because changes in the dynamics of the group can result in high-performing teams reverting to earlier </a:t>
            </a:r>
            <a:r>
              <a:rPr lang="en-US" sz="1200" b="1" i="0" u="sng" strike="noStrike" cap="none" dirty="0">
                <a:solidFill>
                  <a:schemeClr val="hlink"/>
                </a:solidFill>
                <a:latin typeface="Calibri"/>
                <a:ea typeface="Calibri"/>
                <a:cs typeface="Calibri"/>
                <a:sym typeface="Calibri"/>
                <a:hlinkClick r:id="rId4"/>
              </a:rPr>
              <a:t>team-building</a:t>
            </a:r>
            <a:r>
              <a:rPr lang="en-US" sz="1200" b="0" i="0" u="none" strike="noStrike" cap="none" dirty="0">
                <a:solidFill>
                  <a:schemeClr val="dk1"/>
                </a:solidFill>
                <a:latin typeface="Calibri"/>
                <a:ea typeface="Calibri"/>
                <a:cs typeface="Calibri"/>
                <a:sym typeface="Calibri"/>
              </a:rPr>
              <a:t> stages.</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For example, a change in leadership may cause the team to revert to 'storming' as the new people challenge the existing norms and dynamics of the team.</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Whilst Tuckman's model has been extremely influential in terms of improving peoples' understanding of how group dynamics change as a team becomes a cohesive group, it is not readily transferable to the world of work.</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In the more than fifty years since Tuckman's research many others have related group dynamics to the place of work. It is the model of J. Richard Hackman that is frequently referred to when one is responsible for designing and managing work groups. This </a:t>
            </a:r>
            <a:r>
              <a:rPr lang="en-US" sz="1200" b="1" i="0" u="sng" strike="noStrike" cap="none" dirty="0">
                <a:solidFill>
                  <a:schemeClr val="hlink"/>
                </a:solidFill>
                <a:latin typeface="Calibri"/>
                <a:ea typeface="Calibri"/>
                <a:cs typeface="Calibri"/>
                <a:sym typeface="Calibri"/>
                <a:hlinkClick r:id="rId5"/>
              </a:rPr>
              <a:t>Team Development Checklist</a:t>
            </a:r>
            <a:r>
              <a:rPr lang="en-US" sz="1200" b="0" i="0" u="none" strike="noStrike" cap="none" dirty="0">
                <a:solidFill>
                  <a:schemeClr val="dk1"/>
                </a:solidFill>
                <a:latin typeface="Calibri"/>
                <a:ea typeface="Calibri"/>
                <a:cs typeface="Calibri"/>
                <a:sym typeface="Calibri"/>
              </a:rPr>
              <a:t> shows you the behaviors your team requires you to exhibit during its four-stage development.</a:t>
            </a:r>
            <a:endParaRPr dirty="0"/>
          </a:p>
        </p:txBody>
      </p:sp>
    </p:spTree>
    <p:extLst>
      <p:ext uri="{BB962C8B-B14F-4D97-AF65-F5344CB8AC3E}">
        <p14:creationId xmlns:p14="http://schemas.microsoft.com/office/powerpoint/2010/main" val="1812954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indent="0"/>
            <a:r>
              <a:rPr lang="en-US"/>
              <a:t>Now I wanted to take a few minutes to talk through common dysfunctions of a team.</a:t>
            </a:r>
            <a:endParaRPr/>
          </a:p>
        </p:txBody>
      </p:sp>
      <p:sp>
        <p:nvSpPr>
          <p:cNvPr id="640" name="Shape 6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8530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Shape 64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indent="0"/>
            <a:r>
              <a:rPr lang="en-US" dirty="0">
                <a:ea typeface="MS PGothic"/>
                <a:cs typeface="Calibri"/>
              </a:rPr>
              <a:t>Trust happens in small pieces over time.  it goes hand in hand with vulnerability.  If we are not willing to be vulnerable, we cannot generate trust.</a:t>
            </a:r>
          </a:p>
          <a:p>
            <a:pPr marL="0" indent="0"/>
            <a:endParaRPr lang="en-US"/>
          </a:p>
          <a:p>
            <a:pPr marL="0" indent="0"/>
            <a:endParaRPr lang="en-US" dirty="0">
              <a:cs typeface="Calibri"/>
            </a:endParaRPr>
          </a:p>
        </p:txBody>
      </p:sp>
      <p:sp>
        <p:nvSpPr>
          <p:cNvPr id="647" name="Shape 6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4323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55" name="Shape 65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r>
              <a:rPr lang="en-US">
                <a:latin typeface="Arial"/>
                <a:ea typeface="Arial"/>
                <a:cs typeface="Arial"/>
              </a:rPr>
              <a:t>Have a belief that everyone is doing the best they can</a:t>
            </a:r>
          </a:p>
          <a:p>
            <a:pPr marL="0" indent="0"/>
            <a:endParaRPr lang="en-US">
              <a:latin typeface="Arial"/>
              <a:ea typeface="Arial"/>
              <a:cs typeface="Arial"/>
            </a:endParaRPr>
          </a:p>
          <a:p>
            <a:pPr marL="0" indent="0"/>
            <a:r>
              <a:rPr lang="en-US">
                <a:latin typeface="Arial"/>
                <a:ea typeface="Arial"/>
                <a:cs typeface="Arial"/>
              </a:rPr>
              <a:t>If you are finding that trust is an ongoing challenge </a:t>
            </a:r>
          </a:p>
        </p:txBody>
      </p:sp>
      <p:sp>
        <p:nvSpPr>
          <p:cNvPr id="656" name="Shape 65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16</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9054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Shape 6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Shape 66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63" name="Shape 66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9105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Shape 6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71" name="Shape 67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672" name="Shape 67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18</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914329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Shape 6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Shape 67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r>
              <a:rPr lang="en-US"/>
              <a:t>There will be a lack of ongoing certainty in this work.  The field is very new, and no one has arrived yet.  So, those who do best on these teams are ok with ambiguity, and trust the process.</a:t>
            </a:r>
          </a:p>
        </p:txBody>
      </p:sp>
      <p:sp>
        <p:nvSpPr>
          <p:cNvPr id="679" name="Shape 67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8479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93" name="Shape 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5754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Shape 6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99" name="Shape 69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700" name="Shape 70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21</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131453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Shape 70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indent="0"/>
            <a:r>
              <a:rPr lang="en-US"/>
              <a:t>Back to trust – we build the ability build trust and hold each other accountable over time.</a:t>
            </a:r>
          </a:p>
        </p:txBody>
      </p:sp>
      <p:sp>
        <p:nvSpPr>
          <p:cNvPr id="706" name="Shape 7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2695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talk a lot about this at the beginning of the process, but please know that you can access and change your CIT membership at any time.  </a:t>
            </a:r>
          </a:p>
          <a:p>
            <a:endParaRPr lang="en-US"/>
          </a:p>
          <a:p>
            <a:r>
              <a:rPr lang="en-US"/>
              <a:t>You need a format to identify team members for committee or CIT– cross section representation, for example, one Director from X dept and one Manager from Y dept– Director represents X Dept and all Directors (and needs to be communicating with both outside of meetings to properly represent), Manager represents all Managers and all of Y dept and needs to be in communication with both groups outside of meetings to properly represent and communicate progress and initiatives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4925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Shape 71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indent="0"/>
            <a:r>
              <a:rPr lang="en-US" dirty="0">
                <a:ea typeface="MS PGothic"/>
                <a:cs typeface="Calibri"/>
              </a:rPr>
              <a:t>Both qualitative and quantitative data contribute to understanding how this work is progressing. </a:t>
            </a:r>
          </a:p>
        </p:txBody>
      </p:sp>
      <p:sp>
        <p:nvSpPr>
          <p:cNvPr id="714" name="Shape 7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1776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biggest challenge we hear. Sometimes, however, lack of meeting can be connected to the many challenges we just discussed, and be couched as no one has time.   If you are sure your lack of meeting is not connected to any of the above challenges, than you need to be as creative as possible and ask leadership for support.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4003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Shape 8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Shape 84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r>
              <a:rPr lang="en-US" sz="1100" b="0" i="0" u="none" strike="noStrike" cap="none" dirty="0" err="1">
                <a:solidFill>
                  <a:schemeClr val="dk1"/>
                </a:solidFill>
                <a:latin typeface="Calibri"/>
                <a:ea typeface="Calibri"/>
                <a:cs typeface="Calibri"/>
                <a:sym typeface="Calibri"/>
              </a:rPr>
              <a:t>Grounlund</a:t>
            </a:r>
            <a:r>
              <a:rPr lang="en-US" sz="1100" b="0" i="0" u="none" strike="noStrike" cap="none" dirty="0">
                <a:solidFill>
                  <a:schemeClr val="dk1"/>
                </a:solidFill>
                <a:latin typeface="Calibri"/>
                <a:ea typeface="Calibri"/>
                <a:cs typeface="Calibri"/>
                <a:sym typeface="Calibri"/>
              </a:rPr>
              <a:t> and James believe that the components in blue, across the top, are necessary components for managing complex change. And they outline what the results are when one or more of these components is missing.</a:t>
            </a:r>
            <a:r>
              <a:rPr lang="en-US" sz="1100" dirty="0">
                <a:solidFill>
                  <a:schemeClr val="dk1"/>
                </a:solidFill>
                <a:latin typeface="Calibri"/>
                <a:ea typeface="Calibri"/>
                <a:cs typeface="Calibri"/>
                <a:sym typeface="Calibri"/>
              </a:rPr>
              <a:t>  </a:t>
            </a:r>
            <a:endParaRPr sz="1100" b="0" i="0" u="none" strike="noStrike" cap="none">
              <a:solidFill>
                <a:schemeClr val="dk1"/>
              </a:solidFill>
              <a:latin typeface="Calibri"/>
              <a:ea typeface="Calibri"/>
              <a:cs typeface="Calibri"/>
              <a:sym typeface="Calibri"/>
            </a:endParaRPr>
          </a:p>
        </p:txBody>
      </p:sp>
      <p:sp>
        <p:nvSpPr>
          <p:cNvPr id="845" name="Shape 84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Shape 83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7" name="Shape 8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5725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lide Image Placeholder 1">
            <a:extLst>
              <a:ext uri="{FF2B5EF4-FFF2-40B4-BE49-F238E27FC236}">
                <a16:creationId xmlns:a16="http://schemas.microsoft.com/office/drawing/2014/main" id="{7450A65F-AA23-45DF-8D37-FE4AE3A872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7" name="Notes Placeholder 2">
            <a:extLst>
              <a:ext uri="{FF2B5EF4-FFF2-40B4-BE49-F238E27FC236}">
                <a16:creationId xmlns:a16="http://schemas.microsoft.com/office/drawing/2014/main" id="{62BD70F3-469C-4F5B-A59B-34AAB9AA16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MS PGothic"/>
                <a:cs typeface="Calibri"/>
              </a:rPr>
              <a:t>In addressing the 8 dimensions of wellness, a trauma-informed organization or community must ensure that all actions and decision-making are made through the TIC Principles, which according to SAMHSA are safety, trustworthiness and transparency, collaboration and mutuality, empowerment, voice and choice and addressing cultural, gender and historical issues.</a:t>
            </a:r>
          </a:p>
          <a:p>
            <a:endParaRPr lang="en-US" altLang="en-US"/>
          </a:p>
          <a:p>
            <a:endParaRPr lang="en-US" altLang="en-US"/>
          </a:p>
        </p:txBody>
      </p:sp>
      <p:sp>
        <p:nvSpPr>
          <p:cNvPr id="4" name="Slide Number Placeholder 3">
            <a:extLst>
              <a:ext uri="{FF2B5EF4-FFF2-40B4-BE49-F238E27FC236}">
                <a16:creationId xmlns:a16="http://schemas.microsoft.com/office/drawing/2014/main" id="{016B2FA5-4EC8-4F66-B696-ECEB7DB3853F}"/>
              </a:ext>
            </a:extLst>
          </p:cNvPr>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5E6E4FB1-1D9D-4E4F-9CA0-C67556F9A57D}" type="slidenum">
              <a:rPr kumimoji="0" lang="en-US" alt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Arial" panose="020B0604020202020204" pitchFamily="34" charset="0"/>
              </a:rPr>
              <a:pPr marL="0" marR="0" lvl="0" indent="0" algn="r" defTabSz="933237" rtl="0" eaLnBrk="1" fontAlgn="auto" latinLnBrk="0" hangingPunct="1">
                <a:lnSpc>
                  <a:spcPct val="100000"/>
                </a:lnSpc>
                <a:spcBef>
                  <a:spcPts val="0"/>
                </a:spcBef>
                <a:spcAft>
                  <a:spcPts val="0"/>
                </a:spcAft>
                <a:buClrTx/>
                <a:buSzTx/>
                <a:buFontTx/>
                <a:buNone/>
                <a:tabLst/>
                <a:defRPr/>
              </a:pPr>
              <a:t>28</a:t>
            </a:fld>
            <a:endParaRPr kumimoji="0" lang="en-US" alt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5665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a:extLst>
              <a:ext uri="{FF2B5EF4-FFF2-40B4-BE49-F238E27FC236}">
                <a16:creationId xmlns:a16="http://schemas.microsoft.com/office/drawing/2014/main" id="{F45F4623-7E4D-4C52-9B23-03D99FA377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021">
              <a:spcBef>
                <a:spcPct val="30000"/>
              </a:spcBef>
              <a:defRPr sz="1200">
                <a:solidFill>
                  <a:schemeClr val="tx1"/>
                </a:solidFill>
                <a:latin typeface="Calibri" panose="020F0502020204030204" pitchFamily="34" charset="0"/>
              </a:defRPr>
            </a:lvl1pPr>
            <a:lvl2pPr marL="763116" indent="-293257" defTabSz="964021">
              <a:spcBef>
                <a:spcPct val="30000"/>
              </a:spcBef>
              <a:defRPr sz="1200">
                <a:solidFill>
                  <a:schemeClr val="tx1"/>
                </a:solidFill>
                <a:latin typeface="Calibri" panose="020F0502020204030204" pitchFamily="34" charset="0"/>
              </a:defRPr>
            </a:lvl2pPr>
            <a:lvl3pPr marL="1176267" indent="-234930" defTabSz="964021">
              <a:spcBef>
                <a:spcPct val="30000"/>
              </a:spcBef>
              <a:defRPr sz="1200">
                <a:solidFill>
                  <a:schemeClr val="tx1"/>
                </a:solidFill>
                <a:latin typeface="Calibri" panose="020F0502020204030204" pitchFamily="34" charset="0"/>
              </a:defRPr>
            </a:lvl3pPr>
            <a:lvl4pPr marL="1646126" indent="-234930" defTabSz="964021">
              <a:spcBef>
                <a:spcPct val="30000"/>
              </a:spcBef>
              <a:defRPr sz="1200">
                <a:solidFill>
                  <a:schemeClr val="tx1"/>
                </a:solidFill>
                <a:latin typeface="Calibri" panose="020F0502020204030204" pitchFamily="34" charset="0"/>
              </a:defRPr>
            </a:lvl4pPr>
            <a:lvl5pPr marL="2115984" indent="-234930" defTabSz="964021">
              <a:spcBef>
                <a:spcPct val="30000"/>
              </a:spcBef>
              <a:defRPr sz="1200">
                <a:solidFill>
                  <a:schemeClr val="tx1"/>
                </a:solidFill>
                <a:latin typeface="Calibri" panose="020F0502020204030204" pitchFamily="34" charset="0"/>
              </a:defRPr>
            </a:lvl5pPr>
            <a:lvl6pPr marL="2582603" indent="-234930" defTabSz="964021" eaLnBrk="0" fontAlgn="base" hangingPunct="0">
              <a:spcBef>
                <a:spcPct val="30000"/>
              </a:spcBef>
              <a:spcAft>
                <a:spcPct val="0"/>
              </a:spcAft>
              <a:defRPr sz="1200">
                <a:solidFill>
                  <a:schemeClr val="tx1"/>
                </a:solidFill>
                <a:latin typeface="Calibri" panose="020F0502020204030204" pitchFamily="34" charset="0"/>
              </a:defRPr>
            </a:lvl6pPr>
            <a:lvl7pPr marL="3049221" indent="-234930" defTabSz="964021" eaLnBrk="0" fontAlgn="base" hangingPunct="0">
              <a:spcBef>
                <a:spcPct val="30000"/>
              </a:spcBef>
              <a:spcAft>
                <a:spcPct val="0"/>
              </a:spcAft>
              <a:defRPr sz="1200">
                <a:solidFill>
                  <a:schemeClr val="tx1"/>
                </a:solidFill>
                <a:latin typeface="Calibri" panose="020F0502020204030204" pitchFamily="34" charset="0"/>
              </a:defRPr>
            </a:lvl7pPr>
            <a:lvl8pPr marL="3515839" indent="-234930" defTabSz="964021" eaLnBrk="0" fontAlgn="base" hangingPunct="0">
              <a:spcBef>
                <a:spcPct val="30000"/>
              </a:spcBef>
              <a:spcAft>
                <a:spcPct val="0"/>
              </a:spcAft>
              <a:defRPr sz="1200">
                <a:solidFill>
                  <a:schemeClr val="tx1"/>
                </a:solidFill>
                <a:latin typeface="Calibri" panose="020F0502020204030204" pitchFamily="34" charset="0"/>
              </a:defRPr>
            </a:lvl8pPr>
            <a:lvl9pPr marL="3982458" indent="-234930" defTabSz="964021"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64021" rtl="0" eaLnBrk="1" fontAlgn="base" latinLnBrk="0" hangingPunct="1">
              <a:lnSpc>
                <a:spcPct val="100000"/>
              </a:lnSpc>
              <a:spcBef>
                <a:spcPct val="0"/>
              </a:spcBef>
              <a:spcAft>
                <a:spcPct val="0"/>
              </a:spcAft>
              <a:buClrTx/>
              <a:buSzTx/>
              <a:buFontTx/>
              <a:buNone/>
              <a:tabLst/>
              <a:defRPr/>
            </a:pPr>
            <a:fld id="{BFFDDDCB-01DB-442A-B52E-DA3FA1EED3A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64021"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0691" name="Rectangle 2">
            <a:extLst>
              <a:ext uri="{FF2B5EF4-FFF2-40B4-BE49-F238E27FC236}">
                <a16:creationId xmlns:a16="http://schemas.microsoft.com/office/drawing/2014/main" id="{F7FA2F20-858B-4499-B5C0-149DA65E49F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70692" name="Rectangle 3">
            <a:extLst>
              <a:ext uri="{FF2B5EF4-FFF2-40B4-BE49-F238E27FC236}">
                <a16:creationId xmlns:a16="http://schemas.microsoft.com/office/drawing/2014/main" id="{E4FC419E-3853-425F-8477-71E97042C642}"/>
              </a:ext>
            </a:extLst>
          </p:cNvPr>
          <p:cNvSpPr>
            <a:spLocks noGrp="1" noChangeArrowheads="1"/>
          </p:cNvSpPr>
          <p:nvPr>
            <p:ph type="body" idx="1"/>
          </p:nvPr>
        </p:nvSpPr>
        <p:spPr bwMode="auto">
          <a:xfrm>
            <a:off x="967303" y="4531722"/>
            <a:ext cx="5312845" cy="4290914"/>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tLang="en-US" dirty="0">
                <a:solidFill>
                  <a:srgbClr val="000000"/>
                </a:solidFill>
                <a:ea typeface="MS PGothic"/>
                <a:cs typeface="Calibri"/>
              </a:rPr>
              <a:t>A critical component to infusing TIC into our daily work begins with understanding culture.  Culture impacts every aspect of our lives, including how actions are perceived, how and if services are accessed, how people respond to interventions etc. </a:t>
            </a:r>
            <a:r>
              <a:rPr lang="en-US" altLang="en-US" sz="2000" dirty="0">
                <a:solidFill>
                  <a:srgbClr val="000000"/>
                </a:solidFill>
                <a:ea typeface="MS PGothic"/>
                <a:cs typeface="Calibri"/>
              </a:rPr>
              <a:t>Culture is the shared values, traditions, arts, history, folklore, and institutions of a group of people that are </a:t>
            </a:r>
            <a:r>
              <a:rPr lang="en-US" altLang="en-US" sz="2000" i="1" dirty="0">
                <a:solidFill>
                  <a:srgbClr val="8000FF"/>
                </a:solidFill>
                <a:ea typeface="MS PGothic"/>
                <a:cs typeface="Calibri"/>
              </a:rPr>
              <a:t>unified by</a:t>
            </a:r>
            <a:r>
              <a:rPr lang="en-US" altLang="en-US" sz="2000" dirty="0">
                <a:solidFill>
                  <a:srgbClr val="000000"/>
                </a:solidFill>
                <a:ea typeface="MS PGothic"/>
                <a:cs typeface="Calibri"/>
              </a:rPr>
              <a:t> race, ethnicity, nationality, language, religious beliefs, spirituality, socioeconomic status, social class, sexual orientation, politics, gender, age, disability, or any </a:t>
            </a:r>
            <a:r>
              <a:rPr lang="en-US" altLang="en-US" sz="2000" dirty="0">
                <a:solidFill>
                  <a:srgbClr val="8000FF"/>
                </a:solidFill>
                <a:ea typeface="MS PGothic"/>
                <a:cs typeface="Calibri"/>
              </a:rPr>
              <a:t>other cohesive group variable.</a:t>
            </a:r>
            <a:r>
              <a:rPr lang="en-US" altLang="en-US" sz="2000" dirty="0">
                <a:solidFill>
                  <a:srgbClr val="000000"/>
                </a:solidFill>
                <a:ea typeface="MS PGothic"/>
                <a:cs typeface="Calibri"/>
              </a:rPr>
              <a:t>”   Culture is applicable to all people.  It is active and dynamic.  It is multi-layered and is viewed as thick, thin or compartmentalized.  It exists at both the conscious and unconscious levels and structures our perceptions and shapes our behavior.  It is a total way of life.</a:t>
            </a:r>
            <a:endParaRPr lang="en-US" altLang="en-US" dirty="0">
              <a:ea typeface="MS PGothic"/>
              <a:cs typeface="Calibri"/>
            </a:endParaRPr>
          </a:p>
        </p:txBody>
      </p:sp>
    </p:spTree>
    <p:extLst>
      <p:ext uri="{BB962C8B-B14F-4D97-AF65-F5344CB8AC3E}">
        <p14:creationId xmlns:p14="http://schemas.microsoft.com/office/powerpoint/2010/main" val="3748440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a:extLst>
              <a:ext uri="{FF2B5EF4-FFF2-40B4-BE49-F238E27FC236}">
                <a16:creationId xmlns:a16="http://schemas.microsoft.com/office/drawing/2014/main" id="{B7487135-273D-433A-9379-050C745B6C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6835" name="Notes Placeholder 2">
            <a:extLst>
              <a:ext uri="{FF2B5EF4-FFF2-40B4-BE49-F238E27FC236}">
                <a16:creationId xmlns:a16="http://schemas.microsoft.com/office/drawing/2014/main" id="{4806FFCB-87CB-4A2E-9523-BE269830E2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Who here has heard of cultural competence?  For those who have not, cultural competence, according to Cross et. Al, requires that organizations have a clearly defined, congruent set of values and principles and demonstrate behaviors, attitudes, policies, structures and practices that enable them to work effectively cross-culturally.  There are five elements of cultural competence according to the National Center on Cultural Competence.  Acknowledge cultural differences, understand your own culture, engage in self-assessment, acquire cultural knowledge and skills and view behavior within a cultural context.  Now for agencies that serve MANY different cultures and practitioners who serve many different people, being COMPETENT in all cultures you serve can be an impossible feat.  So I contend that cultural humility is the way in which to approach the work.  Cultural  Humility is another way to understand and develop a process-oriented approach to competency.  It has three factors that guide a person.  </a:t>
            </a:r>
          </a:p>
          <a:p>
            <a:pPr eaLnBrk="1" hangingPunct="1">
              <a:spcBef>
                <a:spcPct val="0"/>
              </a:spcBef>
            </a:pPr>
            <a:endParaRPr lang="en-US" altLang="en-US" dirty="0"/>
          </a:p>
          <a:p>
            <a:pPr eaLnBrk="1" hangingPunct="1">
              <a:spcBef>
                <a:spcPct val="0"/>
              </a:spcBef>
            </a:pPr>
            <a:r>
              <a:rPr lang="en-US" altLang="en-US" dirty="0"/>
              <a:t>The first aspect is a lifelong commitment to self-evaluation and self-critique (</a:t>
            </a:r>
            <a:r>
              <a:rPr lang="en-US" altLang="en-US" dirty="0" err="1"/>
              <a:t>Tervalon</a:t>
            </a:r>
            <a:r>
              <a:rPr lang="en-US" altLang="en-US" dirty="0"/>
              <a:t> &amp; Murray-Garcia, 1998). Underlying this piece is the knowledge that we are never finished — we never arrive at a point where we are done learning. Therefore, we must be humble and flexible, bold enough to look at ourselves critically and desire to learn more. When we do not know something, are we able to say that we do not know? Willingness to act on the acknowledgement that we have not and will not arrive at a finish line is integral to this aspect of cultural humility as well. Understanding is only as powerful as the action that follows.</a:t>
            </a:r>
            <a:br>
              <a:rPr lang="en-US" altLang="en-US" dirty="0"/>
            </a:br>
            <a:endParaRPr lang="en-US" altLang="en-US" dirty="0"/>
          </a:p>
          <a:p>
            <a:pPr eaLnBrk="1" hangingPunct="1">
              <a:spcBef>
                <a:spcPct val="0"/>
              </a:spcBef>
            </a:pPr>
            <a:r>
              <a:rPr lang="en-US" altLang="en-US" dirty="0"/>
              <a:t>The second feature of cultural humility is a desire to fix power imbalances where none ought to exist (</a:t>
            </a:r>
            <a:r>
              <a:rPr lang="en-US" altLang="en-US" dirty="0" err="1"/>
              <a:t>Tervalon</a:t>
            </a:r>
            <a:r>
              <a:rPr lang="en-US" altLang="en-US" dirty="0"/>
              <a:t> &amp; Murray-Garcia, 1998). Recognizing that each person brings something different to the proverbial table of life helps us see the value of each person. When practitioners interview clients, the client is the expert on his or her own life, symptoms and strengths. The practitioner holds a body of knowledge that the client does not; however, the client also has understanding outside the scope of the practitioner. Both people must collaborate and learn from each other for the best outcomes. One holds power in scientific knowledge, the other holds power in personal history and preferences</a:t>
            </a:r>
          </a:p>
          <a:p>
            <a:pPr eaLnBrk="1" hangingPunct="1">
              <a:spcBef>
                <a:spcPct val="0"/>
              </a:spcBef>
            </a:pPr>
            <a:endParaRPr lang="en-US" altLang="en-US" dirty="0"/>
          </a:p>
          <a:p>
            <a:pPr eaLnBrk="1" hangingPunct="1">
              <a:spcBef>
                <a:spcPct val="0"/>
              </a:spcBef>
            </a:pPr>
            <a:r>
              <a:rPr lang="en-US" altLang="en-US" dirty="0"/>
              <a:t>Finally, cultural humility includes aspiring to develop partnerships with people and groups who advocate for others (</a:t>
            </a:r>
            <a:r>
              <a:rPr lang="en-US" altLang="en-US" dirty="0" err="1"/>
              <a:t>Tervalon</a:t>
            </a:r>
            <a:r>
              <a:rPr lang="en-US" altLang="en-US" dirty="0"/>
              <a:t> &amp; Murray-Garcia, 1998). Though individuals can create positive change, communities and groups can also have a profound impact on systems. We cannot individually commit to self-evaluation and fixing power imbalances without advocating within the larger organizations in which we participate. Cultural humility, by definition, is larger than our individual selves — we must advocate for it systemically. </a:t>
            </a:r>
          </a:p>
          <a:p>
            <a:pPr eaLnBrk="1" hangingPunct="1">
              <a:spcBef>
                <a:spcPct val="0"/>
              </a:spcBef>
            </a:pPr>
            <a:endParaRPr lang="en-US" altLang="en-US" dirty="0"/>
          </a:p>
          <a:p>
            <a:pPr marL="0" marR="0">
              <a:lnSpc>
                <a:spcPct val="115000"/>
              </a:lnSpc>
              <a:spcBef>
                <a:spcPts val="0"/>
              </a:spcBef>
              <a:spcAft>
                <a:spcPts val="0"/>
              </a:spcAft>
            </a:pPr>
            <a:r>
              <a:rPr lang="en-US" sz="1200" b="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The Southern Poverty Law Center (2018) suggests that whatever strategies an organization uses should:</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b="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Address both institutional and individual sources of prejudice and discrimination in the organization;</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b="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Seek to influence the behavior of individuals, including their motivation and capability to influence others, and not be limited to efforts to increase knowledge and awareness;</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b="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Deal with the dispositions and behavior of all racial and ethnic groups involved;</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b="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Include clients and staff who reflect the racial, ethnic and linguistic diversity present in the organization and should be structured in such a way as to ensure cooperative, equal-status roles for persons from different groups;</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b="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Have the support and participation of those with authority and power; </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b="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Involve children and new entrants to the organizations and they should be continually encouraged and reinforced;</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b="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Be part of a continuing set of activities that are valued and incorporated throughout the organization;</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b="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Examine similarities and differences across and within racial and ethnic groups, including differences related to social class, gender and language;</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b="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Expose the inaccuracies of myths that sustain stereotypes and prejudices;</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b="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Include the careful and thorough preparation of those who will implement and provide opportunities for adapting methods to different parts of the organization; and</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b="0"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rPr>
              <a:t>Be based on thorough analyses of the needs of the clients and staff and on continuing evaluation of outcomes, especially effects on behavior.</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p>
            <a:pPr eaLnBrk="1" hangingPunct="1">
              <a:spcBef>
                <a:spcPct val="0"/>
              </a:spcBef>
            </a:pPr>
            <a:endParaRPr lang="en-US" altLang="en-US" dirty="0"/>
          </a:p>
          <a:p>
            <a:pPr eaLnBrk="1" hangingPunct="1">
              <a:spcBef>
                <a:spcPct val="0"/>
              </a:spcBef>
            </a:pPr>
            <a:br>
              <a:rPr lang="en-US" altLang="en-US" dirty="0"/>
            </a:b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376836" name="Slide Number Placeholder 3">
            <a:extLst>
              <a:ext uri="{FF2B5EF4-FFF2-40B4-BE49-F238E27FC236}">
                <a16:creationId xmlns:a16="http://schemas.microsoft.com/office/drawing/2014/main" id="{1A1BEC32-6B07-42D8-9FAF-2DE3863525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defTabSz="466618" eaLnBrk="0" fontAlgn="base" hangingPunct="0">
              <a:spcBef>
                <a:spcPct val="30000"/>
              </a:spcBef>
              <a:spcAft>
                <a:spcPct val="0"/>
              </a:spcAft>
              <a:defRPr sz="1200">
                <a:solidFill>
                  <a:schemeClr val="tx1"/>
                </a:solidFill>
                <a:latin typeface="Calibri" panose="020F0502020204030204" pitchFamily="34" charset="0"/>
              </a:defRPr>
            </a:lvl6pPr>
            <a:lvl7pPr marL="3033019" indent="-233309" defTabSz="466618" eaLnBrk="0" fontAlgn="base" hangingPunct="0">
              <a:spcBef>
                <a:spcPct val="30000"/>
              </a:spcBef>
              <a:spcAft>
                <a:spcPct val="0"/>
              </a:spcAft>
              <a:defRPr sz="1200">
                <a:solidFill>
                  <a:schemeClr val="tx1"/>
                </a:solidFill>
                <a:latin typeface="Calibri" panose="020F0502020204030204" pitchFamily="34" charset="0"/>
              </a:defRPr>
            </a:lvl7pPr>
            <a:lvl8pPr marL="3499637" indent="-233309" defTabSz="466618" eaLnBrk="0" fontAlgn="base" hangingPunct="0">
              <a:spcBef>
                <a:spcPct val="30000"/>
              </a:spcBef>
              <a:spcAft>
                <a:spcPct val="0"/>
              </a:spcAft>
              <a:defRPr sz="1200">
                <a:solidFill>
                  <a:schemeClr val="tx1"/>
                </a:solidFill>
                <a:latin typeface="Calibri" panose="020F0502020204030204" pitchFamily="34" charset="0"/>
              </a:defRPr>
            </a:lvl8pPr>
            <a:lvl9pPr marL="3966256" indent="-233309" defTabSz="46661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6618" rtl="0" eaLnBrk="1" fontAlgn="base" latinLnBrk="0" hangingPunct="1">
              <a:lnSpc>
                <a:spcPct val="100000"/>
              </a:lnSpc>
              <a:spcBef>
                <a:spcPct val="0"/>
              </a:spcBef>
              <a:spcAft>
                <a:spcPct val="0"/>
              </a:spcAft>
              <a:buClrTx/>
              <a:buSzTx/>
              <a:buFontTx/>
              <a:buNone/>
              <a:tabLst/>
              <a:defRPr/>
            </a:pPr>
            <a:fld id="{A1849316-0648-4061-8C3C-0054B4CCE409}"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466618"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03360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MS PGothic"/>
                <a:cs typeface="Calibri"/>
              </a:rPr>
              <a:t>One way to be culturally humble is to </a:t>
            </a:r>
            <a:r>
              <a:rPr lang="en-US" dirty="0" err="1">
                <a:ea typeface="MS PGothic"/>
                <a:cs typeface="Calibri"/>
              </a:rPr>
              <a:t>asssume</a:t>
            </a:r>
            <a:r>
              <a:rPr lang="en-US" dirty="0">
                <a:ea typeface="MS PGothic"/>
                <a:cs typeface="Calibri"/>
              </a:rPr>
              <a:t> universal expectations.  We need to presume the clients we serve, and the staff we serve next to, have a history of traumatic stress and exercise “universal expectation” by creating systems of care that are trauma-informed. </a:t>
            </a:r>
          </a:p>
          <a:p>
            <a:endParaRPr lang="en-US" dirty="0">
              <a:ea typeface="MS PGothic"/>
              <a:cs typeface="Calibri"/>
            </a:endParaRPr>
          </a:p>
          <a:p>
            <a:r>
              <a:rPr lang="en-US" dirty="0">
                <a:ea typeface="MS PGothic"/>
                <a:cs typeface="Calibri"/>
              </a:rPr>
              <a:t>What are some behaviors we might use when we universally expect everyone to have a trauma history?  </a:t>
            </a:r>
            <a:endParaRPr lang="en-US">
              <a:cs typeface="Calibri"/>
            </a:endParaRPr>
          </a:p>
          <a:p>
            <a:endParaRPr lang="en-US" dirty="0">
              <a:cs typeface="Calibri"/>
            </a:endParaRPr>
          </a:p>
          <a:p>
            <a:r>
              <a:rPr lang="en-US" dirty="0">
                <a:ea typeface="MS PGothic"/>
                <a:cs typeface="Calibri"/>
              </a:rPr>
              <a:t>Using respect and kindness in every interaction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7F08EFB2-7EAA-F84C-B560-BDB523F49A4B}" type="slidenum">
              <a:rPr lang="en-US" altLang="en-US"/>
              <a:pPr>
                <a:defRPr/>
              </a:pPr>
              <a:t>32</a:t>
            </a:fld>
            <a:endParaRPr lang="en-US" altLang="en-US"/>
          </a:p>
        </p:txBody>
      </p:sp>
    </p:spTree>
    <p:extLst>
      <p:ext uri="{BB962C8B-B14F-4D97-AF65-F5344CB8AC3E}">
        <p14:creationId xmlns:p14="http://schemas.microsoft.com/office/powerpoint/2010/main" val="1964745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a:extLst>
              <a:ext uri="{FF2B5EF4-FFF2-40B4-BE49-F238E27FC236}">
                <a16:creationId xmlns:a16="http://schemas.microsoft.com/office/drawing/2014/main" id="{813D38F1-C2EB-4B8A-B70A-C3BCC92FAA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3459" name="Notes Placeholder 2">
            <a:extLst>
              <a:ext uri="{FF2B5EF4-FFF2-40B4-BE49-F238E27FC236}">
                <a16:creationId xmlns:a16="http://schemas.microsoft.com/office/drawing/2014/main" id="{BC78168A-BEFF-4E6D-9659-1A621F55D2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One of the most important things you can do in your daily work is close your mouth.  Talk less.  Listen more.  Listen to the stories.  Engage with people.  Many cries for help and much information is shared in listening, even if you are listening to silence.  Be more attentive to what others are trying to tell you.  Listen to their words and actions.  </a:t>
            </a:r>
          </a:p>
        </p:txBody>
      </p:sp>
      <p:sp>
        <p:nvSpPr>
          <p:cNvPr id="403460" name="Slide Number Placeholder 3">
            <a:extLst>
              <a:ext uri="{FF2B5EF4-FFF2-40B4-BE49-F238E27FC236}">
                <a16:creationId xmlns:a16="http://schemas.microsoft.com/office/drawing/2014/main" id="{615A378A-77C3-4761-83A9-8EB3CD9174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8255" indent="-291636">
              <a:defRPr>
                <a:solidFill>
                  <a:schemeClr val="tx1"/>
                </a:solidFill>
                <a:latin typeface="Calibri" panose="020F0502020204030204" pitchFamily="34" charset="0"/>
                <a:cs typeface="Arial" panose="020B0604020202020204" pitchFamily="34" charset="0"/>
              </a:defRPr>
            </a:lvl2pPr>
            <a:lvl3pPr marL="1166546" indent="-233309">
              <a:defRPr>
                <a:solidFill>
                  <a:schemeClr val="tx1"/>
                </a:solidFill>
                <a:latin typeface="Calibri" panose="020F0502020204030204" pitchFamily="34" charset="0"/>
                <a:cs typeface="Arial" panose="020B0604020202020204" pitchFamily="34" charset="0"/>
              </a:defRPr>
            </a:lvl3pPr>
            <a:lvl4pPr marL="1633164" indent="-233309">
              <a:defRPr>
                <a:solidFill>
                  <a:schemeClr val="tx1"/>
                </a:solidFill>
                <a:latin typeface="Calibri" panose="020F0502020204030204" pitchFamily="34" charset="0"/>
                <a:cs typeface="Arial" panose="020B0604020202020204" pitchFamily="34" charset="0"/>
              </a:defRPr>
            </a:lvl4pPr>
            <a:lvl5pPr marL="2099782" indent="-233309">
              <a:defRPr>
                <a:solidFill>
                  <a:schemeClr val="tx1"/>
                </a:solidFill>
                <a:latin typeface="Calibri" panose="020F050202020403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66618" rtl="0" eaLnBrk="1" fontAlgn="base" latinLnBrk="0" hangingPunct="1">
              <a:lnSpc>
                <a:spcPct val="100000"/>
              </a:lnSpc>
              <a:spcBef>
                <a:spcPct val="0"/>
              </a:spcBef>
              <a:spcAft>
                <a:spcPct val="0"/>
              </a:spcAft>
              <a:buClrTx/>
              <a:buSzTx/>
              <a:buFontTx/>
              <a:buNone/>
              <a:tabLst/>
              <a:defRPr/>
            </a:pPr>
            <a:fld id="{DD47E7BE-3FFD-4525-9A0F-1138E5775A4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66618"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42311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a:extLst>
              <a:ext uri="{FF2B5EF4-FFF2-40B4-BE49-F238E27FC236}">
                <a16:creationId xmlns:a16="http://schemas.microsoft.com/office/drawing/2014/main" id="{5C8A1D88-9AE0-40E3-AD62-A14948F940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1171" name="Notes Placeholder 2">
            <a:extLst>
              <a:ext uri="{FF2B5EF4-FFF2-40B4-BE49-F238E27FC236}">
                <a16:creationId xmlns:a16="http://schemas.microsoft.com/office/drawing/2014/main" id="{EABD3400-EBE1-4251-83C9-BD26E47C0A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000000"/>
                </a:solidFill>
              </a:rPr>
              <a:t>Another thing we need to be careful of while teaching and promoting resilience is our language.  The vocabulary of resilience is more than a set of words, it is a set of tools to use in promoting resilience.  We help others identify resilient behavior… they use the vocabulary to reinforce those feelings and beliefs that support resilience and to guide their own behavior.  The more concepts they understand, the greater their options for acting in ways that meet the crises in their lives with strength and hope.  People who learn the vocabulary are better able to recognize resilience in themselves and others.  They become increasingly aware of how to promote it.  </a:t>
            </a:r>
          </a:p>
        </p:txBody>
      </p:sp>
      <p:sp>
        <p:nvSpPr>
          <p:cNvPr id="391172" name="Slide Number Placeholder 3">
            <a:extLst>
              <a:ext uri="{FF2B5EF4-FFF2-40B4-BE49-F238E27FC236}">
                <a16:creationId xmlns:a16="http://schemas.microsoft.com/office/drawing/2014/main" id="{73A903F7-2013-45EB-9DCD-3456B55BB0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defTabSz="466618" eaLnBrk="0" fontAlgn="base" hangingPunct="0">
              <a:spcBef>
                <a:spcPct val="30000"/>
              </a:spcBef>
              <a:spcAft>
                <a:spcPct val="0"/>
              </a:spcAft>
              <a:defRPr sz="1200">
                <a:solidFill>
                  <a:schemeClr val="tx1"/>
                </a:solidFill>
                <a:latin typeface="Calibri" panose="020F0502020204030204" pitchFamily="34" charset="0"/>
              </a:defRPr>
            </a:lvl6pPr>
            <a:lvl7pPr marL="3033019" indent="-233309" defTabSz="466618" eaLnBrk="0" fontAlgn="base" hangingPunct="0">
              <a:spcBef>
                <a:spcPct val="30000"/>
              </a:spcBef>
              <a:spcAft>
                <a:spcPct val="0"/>
              </a:spcAft>
              <a:defRPr sz="1200">
                <a:solidFill>
                  <a:schemeClr val="tx1"/>
                </a:solidFill>
                <a:latin typeface="Calibri" panose="020F0502020204030204" pitchFamily="34" charset="0"/>
              </a:defRPr>
            </a:lvl7pPr>
            <a:lvl8pPr marL="3499637" indent="-233309" defTabSz="466618" eaLnBrk="0" fontAlgn="base" hangingPunct="0">
              <a:spcBef>
                <a:spcPct val="30000"/>
              </a:spcBef>
              <a:spcAft>
                <a:spcPct val="0"/>
              </a:spcAft>
              <a:defRPr sz="1200">
                <a:solidFill>
                  <a:schemeClr val="tx1"/>
                </a:solidFill>
                <a:latin typeface="Calibri" panose="020F0502020204030204" pitchFamily="34" charset="0"/>
              </a:defRPr>
            </a:lvl8pPr>
            <a:lvl9pPr marL="3966256" indent="-233309" defTabSz="46661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6618" rtl="0" eaLnBrk="1" fontAlgn="base" latinLnBrk="0" hangingPunct="1">
              <a:lnSpc>
                <a:spcPct val="100000"/>
              </a:lnSpc>
              <a:spcBef>
                <a:spcPct val="0"/>
              </a:spcBef>
              <a:spcAft>
                <a:spcPct val="0"/>
              </a:spcAft>
              <a:buClrTx/>
              <a:buSzTx/>
              <a:buFontTx/>
              <a:buNone/>
              <a:tabLst/>
              <a:defRPr/>
            </a:pPr>
            <a:fld id="{425B7A60-ACAA-487F-A4C4-93744CECD03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66618"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677869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30512-99F6-D84B-940C-0E7E5449D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893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a:extLst>
              <a:ext uri="{FF2B5EF4-FFF2-40B4-BE49-F238E27FC236}">
                <a16:creationId xmlns:a16="http://schemas.microsoft.com/office/drawing/2014/main" id="{B9A4434A-67EE-415B-8B73-32A64B189A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3459" name="Notes Placeholder 2">
            <a:extLst>
              <a:ext uri="{FF2B5EF4-FFF2-40B4-BE49-F238E27FC236}">
                <a16:creationId xmlns:a16="http://schemas.microsoft.com/office/drawing/2014/main" id="{62D89BA3-0BF2-4324-8127-CE8B602B54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ea typeface="MS PGothic"/>
                <a:cs typeface="Calibri"/>
              </a:rPr>
              <a:t>Incorporate cultural practices into the work, cultural competence training, individualized care, asking the individual what can I start doing, stop doing, do more of, seek feedback from the clients and get their opinions and ideas, include people in the planning of services and programs to ensure they are culturally relevant and ensure comfort and do not retraumatize people.  Ann Masten, leading researcher on resilience (Masten 2001.  Ordinary magic: Resilience processes in development.  Amer. Psychologist 56, 227-238.</a:t>
            </a:r>
          </a:p>
          <a:p>
            <a:pPr>
              <a:spcBef>
                <a:spcPct val="0"/>
              </a:spcBef>
            </a:pPr>
            <a:endParaRPr lang="en-US" altLang="en-US" sz="800" dirty="0">
              <a:solidFill>
                <a:srgbClr val="000000"/>
              </a:solidFill>
              <a:ea typeface="MS PGothic"/>
              <a:cs typeface="Calibri"/>
            </a:endParaRPr>
          </a:p>
          <a:p>
            <a:pPr>
              <a:spcBef>
                <a:spcPct val="0"/>
              </a:spcBef>
            </a:pPr>
            <a:r>
              <a:rPr lang="en-US" altLang="en-US" sz="800" dirty="0">
                <a:solidFill>
                  <a:srgbClr val="000000"/>
                </a:solidFill>
                <a:ea typeface="MS PGothic"/>
                <a:cs typeface="Calibri"/>
              </a:rPr>
              <a:t>Putting the Human Back in Human Services:  https://www.youtube.com/watch?v=HSQJ_3UUF8Y – Show this video clip from Dr. Pat Deegan and have a brief discussion.</a:t>
            </a:r>
            <a:endParaRPr lang="en-US"/>
          </a:p>
          <a:p>
            <a:pPr eaLnBrk="1" hangingPunct="1">
              <a:spcBef>
                <a:spcPct val="0"/>
              </a:spcBef>
            </a:pPr>
            <a:endParaRPr lang="en-US" altLang="en-US" sz="800" dirty="0">
              <a:solidFill>
                <a:srgbClr val="000000"/>
              </a:solidFill>
            </a:endParaRPr>
          </a:p>
          <a:p>
            <a:pPr eaLnBrk="1" hangingPunct="1">
              <a:spcBef>
                <a:spcPct val="0"/>
              </a:spcBef>
            </a:pPr>
            <a:endParaRPr lang="en-US" altLang="en-US" sz="800" dirty="0">
              <a:solidFill>
                <a:srgbClr val="000000"/>
              </a:solidFill>
            </a:endParaRPr>
          </a:p>
          <a:p>
            <a:endParaRPr lang="en-US" altLang="en-US" dirty="0"/>
          </a:p>
        </p:txBody>
      </p:sp>
      <p:sp>
        <p:nvSpPr>
          <p:cNvPr id="403460" name="Slide Number Placeholder 3">
            <a:extLst>
              <a:ext uri="{FF2B5EF4-FFF2-40B4-BE49-F238E27FC236}">
                <a16:creationId xmlns:a16="http://schemas.microsoft.com/office/drawing/2014/main" id="{F9BBC034-C424-4B07-AEF0-6B4E681740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1267D01-2718-42E9-A1AA-3722A1384DF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88934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5378" name="Shape 160">
            <a:extLst>
              <a:ext uri="{FF2B5EF4-FFF2-40B4-BE49-F238E27FC236}">
                <a16:creationId xmlns:a16="http://schemas.microsoft.com/office/drawing/2014/main" id="{17EAEE56-9BDC-40E5-8273-54C2742E6E4E}"/>
              </a:ext>
            </a:extLst>
          </p:cNvPr>
          <p:cNvSpPr>
            <a:spLocks noGrp="1" noRot="1" noChangeAspect="1" noTextEdit="1"/>
          </p:cNvSpPr>
          <p:nvPr>
            <p:ph type="sldImg" idx="2"/>
          </p:nvPr>
        </p:nvSpPr>
        <p:spPr bwMode="auto">
          <a:xfrm>
            <a:off x="461963" y="720725"/>
            <a:ext cx="6413500" cy="360838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85379" name="Shape 161">
            <a:extLst>
              <a:ext uri="{FF2B5EF4-FFF2-40B4-BE49-F238E27FC236}">
                <a16:creationId xmlns:a16="http://schemas.microsoft.com/office/drawing/2014/main" id="{78A6CC8C-14D4-4032-8B70-0C94E6EE8E36}"/>
              </a:ext>
            </a:extLst>
          </p:cNvPr>
          <p:cNvSpPr>
            <a:spLocks noGrp="1"/>
          </p:cNvSpPr>
          <p:nvPr>
            <p:ph type="body" idx="1"/>
          </p:nvPr>
        </p:nvSpPr>
        <p:spPr bwMode="auto">
          <a:xfrm>
            <a:off x="733199" y="4570510"/>
            <a:ext cx="5872092" cy="43297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649" tIns="91649" rIns="91649" bIns="91649" numCol="1" anchor="t" anchorCtr="0" compatLnSpc="1">
            <a:prstTxWarp prst="textNoShape">
              <a:avLst/>
            </a:prstTxWarp>
          </a:bodyPr>
          <a:lstStyle/>
          <a:p>
            <a:pPr>
              <a:buClr>
                <a:srgbClr val="000000"/>
              </a:buClr>
              <a:buSzPct val="25000"/>
            </a:pPr>
            <a:r>
              <a:rPr lang="en-US" altLang="en-US">
                <a:solidFill>
                  <a:srgbClr val="000000"/>
                </a:solidFill>
              </a:rPr>
              <a:t>The first step to creating a culture of compassion is to prioritize wellness at the individual level both personally and professionally.  Prevention is the most effective way to address compassion fatigue.  It is important for professionals to individually  reflect on their wellbeing and identify the areas that need to be strengthened.  By strengthening body, mind and spirit, they can prevent long-lasting and debilitating compassion fatigue.  Ongoing efforts to remain healthy are critical to prepare for the daily challenge of working with so many people impacted by trauma. </a:t>
            </a:r>
          </a:p>
          <a:p>
            <a:pPr>
              <a:buClr>
                <a:srgbClr val="000000"/>
              </a:buClr>
            </a:pPr>
            <a:endParaRPr lang="en-US" altLang="en-US">
              <a:solidFill>
                <a:srgbClr val="000000"/>
              </a:solidFill>
            </a:endParaRPr>
          </a:p>
          <a:p>
            <a:pPr>
              <a:buClr>
                <a:srgbClr val="000000"/>
              </a:buClr>
              <a:buSzPct val="25000"/>
            </a:pPr>
            <a:r>
              <a:rPr lang="en-US" altLang="en-US">
                <a:solidFill>
                  <a:srgbClr val="000000"/>
                </a:solidFill>
              </a:rPr>
              <a:t>There are many components of self-care.  Some of the most critical include good sleep, nutrition, exercise, supportive relationships, and self reflection.  It is imperative that those of us who work closely with people impacted by trauma prioritize our self-care, and create and implement plans to ensure that our personal needs are met.  </a:t>
            </a:r>
          </a:p>
          <a:p>
            <a:pPr>
              <a:buClr>
                <a:srgbClr val="000000"/>
              </a:buClr>
              <a:buSzPct val="25000"/>
            </a:pPr>
            <a:endParaRPr lang="en-US" altLang="en-US">
              <a:solidFill>
                <a:srgbClr val="000000"/>
              </a:solidFill>
            </a:endParaRPr>
          </a:p>
          <a:p>
            <a:r>
              <a:rPr lang="en-US" altLang="en-US"/>
              <a:t>Fortunately, there are proven ways to prevent the perils of burnout. If you make a conscious effort to recognize its warning signs, you may be able to avoid burnout completely, or at least stop its effects. Here are a list of things that front line workers can do to fight burnout. Additionally, these activities can be supported and encouraged by supervisors.</a:t>
            </a:r>
          </a:p>
          <a:p>
            <a:r>
              <a:rPr lang="en-US" altLang="en-US"/>
              <a:t>Create a Satisfaction Inventory - Go through and make an inventory of all of your personal and work duties and environment that is presently satisfying. Consider factors such as scheduling, flexibility, wages, and benefits. The list should include the things you enjoy. The process of writing this list will help you think deeply about the things that are working </a:t>
            </a:r>
            <a:r>
              <a:rPr lang="en-US" altLang="en-US" i="1"/>
              <a:t>right </a:t>
            </a:r>
            <a:r>
              <a:rPr lang="en-US" altLang="en-US"/>
              <a:t>in your current position helping people.</a:t>
            </a:r>
          </a:p>
          <a:p>
            <a:r>
              <a:rPr lang="en-US" altLang="en-US"/>
              <a:t>Start the Day with a Relaxing Ritual - Instead of jumping out of bed as soon as you wake up, spend time meditating, writing in your journal, or reading something that inspires you.  A simple thing to do is to start each day with 10 diaphragmatic breaths – also known as deep breathing or belly breathing; and differs from shallow the breaths that expand the chest.</a:t>
            </a:r>
          </a:p>
          <a:p>
            <a:r>
              <a:rPr lang="en-US" altLang="en-US"/>
              <a:t>Adopt Healthy Eating, Exercising, and Sleeping Habits - When you eat right, engage in regular physical activity, and get plenty of rest, you have the energy and resilience to better deal with life’s hassles and demands. It helps you </a:t>
            </a:r>
            <a:r>
              <a:rPr lang="en-US" altLang="en-US" i="1"/>
              <a:t>feel </a:t>
            </a:r>
            <a:r>
              <a:rPr lang="en-US" altLang="en-US"/>
              <a:t>better! Make sure to take the time for these three essential items; and consume fruits and vegetables each day, strive for 150 minutes of aerobic activity each week, and aim for 8 hours of sleep each night.</a:t>
            </a:r>
          </a:p>
          <a:p>
            <a:r>
              <a:rPr lang="en-US" altLang="en-US"/>
              <a:t>Take Daily Breaks from Technology - Set a time to stay off of social media networks, and shut off your laptop, phone, and other electronic devices. Instead, pick up a book, take a walk, try deep breathing or meeting with friends.</a:t>
            </a:r>
          </a:p>
          <a:p>
            <a:r>
              <a:rPr lang="en-US" altLang="en-US"/>
              <a:t>Nourish Your Creative Side - Try something new like a fun project, or resume a favorite hobby. There are no rules about what to choose as long as it has nothing to do with your work! </a:t>
            </a:r>
          </a:p>
          <a:p>
            <a:r>
              <a:rPr lang="en-US" altLang="en-US"/>
              <a:t>Humor - Laughter </a:t>
            </a:r>
            <a:r>
              <a:rPr lang="en-US" altLang="en-US" i="1"/>
              <a:t>really is</a:t>
            </a:r>
            <a:r>
              <a:rPr lang="en-US" altLang="en-US"/>
              <a:t> the “best medicine” - actually triggering the release of endorphins!  Numerous studies have documented laughter’s ability to lower blood pressure, reduce stress, and boost immune system. Take time each day to read jokes, watch funny YouTube videos or try switching up your usual diet of horror flicks for comedies!</a:t>
            </a:r>
          </a:p>
          <a:p>
            <a:r>
              <a:rPr lang="en-US" altLang="en-US"/>
              <a:t> </a:t>
            </a:r>
          </a:p>
          <a:p>
            <a:pPr>
              <a:buClr>
                <a:srgbClr val="000000"/>
              </a:buClr>
              <a:buSzPct val="25000"/>
            </a:pPr>
            <a:endParaRPr lang="en-US" altLang="en-US">
              <a:solidFill>
                <a:srgbClr val="000000"/>
              </a:solidFill>
            </a:endParaRPr>
          </a:p>
          <a:p>
            <a:pPr>
              <a:buClr>
                <a:srgbClr val="000000"/>
              </a:buClr>
            </a:pPr>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485380" name="Shape 162">
            <a:extLst>
              <a:ext uri="{FF2B5EF4-FFF2-40B4-BE49-F238E27FC236}">
                <a16:creationId xmlns:a16="http://schemas.microsoft.com/office/drawing/2014/main" id="{6B3B12B2-37D3-4042-9140-0FD9A653D959}"/>
              </a:ext>
            </a:extLst>
          </p:cNvPr>
          <p:cNvSpPr>
            <a:spLocks noGrp="1"/>
          </p:cNvSpPr>
          <p:nvPr>
            <p:ph type="sldNum" sz="quarter" idx="5"/>
          </p:nvPr>
        </p:nvSpPr>
        <p:spPr bwMode="auto">
          <a:xfrm>
            <a:off x="4156960" y="9139404"/>
            <a:ext cx="3179904" cy="4816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887" tIns="48443" rIns="96887" bIns="48443"/>
          <a:lstStyle>
            <a:lvl1pPr>
              <a:defRPr>
                <a:solidFill>
                  <a:schemeClr val="tx1"/>
                </a:solidFill>
                <a:latin typeface="Calibri" panose="020F0502020204030204" pitchFamily="34" charset="0"/>
                <a:cs typeface="Arial" panose="020B0604020202020204" pitchFamily="34" charset="0"/>
              </a:defRPr>
            </a:lvl1pPr>
            <a:lvl2pPr marL="758255" indent="-291636">
              <a:defRPr>
                <a:solidFill>
                  <a:schemeClr val="tx1"/>
                </a:solidFill>
                <a:latin typeface="Calibri" panose="020F0502020204030204" pitchFamily="34" charset="0"/>
                <a:cs typeface="Arial" panose="020B0604020202020204" pitchFamily="34" charset="0"/>
              </a:defRPr>
            </a:lvl2pPr>
            <a:lvl3pPr marL="1166546" indent="-233309">
              <a:defRPr>
                <a:solidFill>
                  <a:schemeClr val="tx1"/>
                </a:solidFill>
                <a:latin typeface="Calibri" panose="020F0502020204030204" pitchFamily="34" charset="0"/>
                <a:cs typeface="Arial" panose="020B0604020202020204" pitchFamily="34" charset="0"/>
              </a:defRPr>
            </a:lvl3pPr>
            <a:lvl4pPr marL="1633164" indent="-233309">
              <a:defRPr>
                <a:solidFill>
                  <a:schemeClr val="tx1"/>
                </a:solidFill>
                <a:latin typeface="Calibri" panose="020F0502020204030204" pitchFamily="34" charset="0"/>
                <a:cs typeface="Arial" panose="020B0604020202020204" pitchFamily="34" charset="0"/>
              </a:defRPr>
            </a:lvl4pPr>
            <a:lvl5pPr marL="2099782" indent="-233309">
              <a:defRPr>
                <a:solidFill>
                  <a:schemeClr val="tx1"/>
                </a:solidFill>
                <a:latin typeface="Calibri" panose="020F0502020204030204" pitchFamily="34" charset="0"/>
                <a:cs typeface="Arial" panose="020B060402020202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33237" rtl="0" eaLnBrk="1" fontAlgn="base" latinLnBrk="0" hangingPunct="1">
              <a:lnSpc>
                <a:spcPct val="100000"/>
              </a:lnSpc>
              <a:spcBef>
                <a:spcPct val="0"/>
              </a:spcBef>
              <a:spcAft>
                <a:spcPct val="0"/>
              </a:spcAft>
              <a:buClr>
                <a:srgbClr val="000000"/>
              </a:buClr>
              <a:buSzPct val="25000"/>
              <a:buFontTx/>
              <a:buNone/>
              <a:tabLst/>
              <a:defRPr/>
            </a:pPr>
            <a:fld id="{C70F91DE-1521-4605-81C4-54477FACB18A}"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33237" rtl="0" eaLnBrk="1" fontAlgn="base" latinLnBrk="0" hangingPunct="1">
                <a:lnSpc>
                  <a:spcPct val="100000"/>
                </a:lnSpc>
                <a:spcBef>
                  <a:spcPct val="0"/>
                </a:spcBef>
                <a:spcAft>
                  <a:spcPct val="0"/>
                </a:spcAft>
                <a:buClr>
                  <a:srgbClr val="000000"/>
                </a:buClr>
                <a:buSzPct val="25000"/>
                <a:buFontTx/>
                <a:buNone/>
                <a:tabLst/>
                <a:defRPr/>
              </a:pPr>
              <a:t>37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3077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 through pictures– first two pictures are not safe, last two are where we want to be– as mentioned in previous section, what opportunities are we setting up or losing depending on this first step of establishing a strong collaboration or team.  We need to recognize that when we reach out to others to set up a collaboration or committee by virtue of reaching out we are acknowledging that we lack a skill or strength to make a project or outcome successful and that makes us vulnerable to the perception that we know everything.  We are stronger together and therefore must overtly recognize our vulnerability and embrace it to ensure positive outcomes and collaboration cohesion.  If we engage in a collaboration or committee from a “know it all” perspective we set up a “no win” situation and mixed message related to needs and abilities– and therefore we will fail from the beginning. Being vulnerable in our collaborations creates a “win </a:t>
            </a:r>
            <a:r>
              <a:rPr lang="en-US" dirty="0" err="1"/>
              <a:t>win</a:t>
            </a:r>
            <a:r>
              <a:rPr lang="en-US" dirty="0"/>
              <a:t>” and as we’ll see in Patrick’s Lencioni’s 5 Team Dysfunctions, we must start with Vulnerability to gain trust.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62193-0691-45DF-B3CD-D8DA5F88BF58}"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752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spcBef>
                <a:spcPts val="0"/>
              </a:spcBef>
              <a:buClr>
                <a:schemeClr val="dk1"/>
              </a:buClr>
              <a:buSzPct val="25000"/>
              <a:buFont typeface="Arial" panose="020B0604020202020204" pitchFamily="34" charset="0"/>
              <a:buChar char="•"/>
            </a:pPr>
            <a:r>
              <a:rPr lang="en-US" b="0" dirty="0">
                <a:latin typeface="Arial"/>
                <a:ea typeface="Arial"/>
                <a:cs typeface="Arial"/>
                <a:sym typeface="Arial"/>
              </a:rPr>
              <a:t>Signs of poor boundaries:</a:t>
            </a:r>
          </a:p>
          <a:p>
            <a:pPr marL="629593" lvl="1" indent="-171707">
              <a:spcBef>
                <a:spcPts val="0"/>
              </a:spcBef>
              <a:buClr>
                <a:schemeClr val="dk1"/>
              </a:buClr>
              <a:buSzPct val="25000"/>
              <a:buFont typeface="Wingdings" panose="05000000000000000000" pitchFamily="2" charset="2"/>
              <a:buChar char="v"/>
            </a:pPr>
            <a:r>
              <a:rPr lang="en-US" b="0" i="1" dirty="0">
                <a:latin typeface="Arial"/>
                <a:ea typeface="Arial"/>
                <a:cs typeface="Arial"/>
                <a:sym typeface="Arial"/>
              </a:rPr>
              <a:t>Too close</a:t>
            </a:r>
          </a:p>
          <a:p>
            <a:pPr marL="629593" lvl="1" indent="-171707">
              <a:spcBef>
                <a:spcPts val="0"/>
              </a:spcBef>
              <a:buClr>
                <a:schemeClr val="dk1"/>
              </a:buClr>
              <a:buSzPct val="25000"/>
              <a:buFont typeface="Wingdings" panose="05000000000000000000" pitchFamily="2" charset="2"/>
              <a:buChar char="v"/>
            </a:pPr>
            <a:r>
              <a:rPr lang="en-US" b="0" i="1" dirty="0">
                <a:latin typeface="Arial"/>
                <a:ea typeface="Arial"/>
                <a:cs typeface="Arial"/>
                <a:sym typeface="Arial"/>
              </a:rPr>
              <a:t>Avoid conflict</a:t>
            </a:r>
          </a:p>
          <a:p>
            <a:pPr marL="629593" lvl="1" indent="-171707">
              <a:spcBef>
                <a:spcPts val="0"/>
              </a:spcBef>
              <a:buClr>
                <a:schemeClr val="dk1"/>
              </a:buClr>
              <a:buSzPct val="25000"/>
              <a:buFont typeface="Wingdings" panose="05000000000000000000" pitchFamily="2" charset="2"/>
              <a:buChar char="v"/>
            </a:pPr>
            <a:r>
              <a:rPr lang="en-US" b="0" i="1" dirty="0">
                <a:latin typeface="Arial"/>
                <a:ea typeface="Arial"/>
                <a:cs typeface="Arial"/>
                <a:sym typeface="Arial"/>
              </a:rPr>
              <a:t>Victimhood</a:t>
            </a:r>
          </a:p>
          <a:p>
            <a:pPr marL="629593" lvl="1" indent="-171707">
              <a:spcBef>
                <a:spcPts val="0"/>
              </a:spcBef>
              <a:buClr>
                <a:schemeClr val="dk1"/>
              </a:buClr>
              <a:buSzPct val="25000"/>
              <a:buFont typeface="Wingdings" panose="05000000000000000000" pitchFamily="2" charset="2"/>
              <a:buChar char="v"/>
            </a:pPr>
            <a:r>
              <a:rPr lang="en-US" b="0" i="1" dirty="0">
                <a:latin typeface="Arial"/>
                <a:ea typeface="Arial"/>
                <a:cs typeface="Arial"/>
                <a:sym typeface="Arial"/>
              </a:rPr>
              <a:t>Distant</a:t>
            </a:r>
          </a:p>
          <a:p>
            <a:r>
              <a:rPr lang="en-US" b="1" dirty="0"/>
              <a:t>Behavior and Beliefs in Relationships that Might be Signs of Ignored/Unestablished Boundaries:</a:t>
            </a:r>
            <a:endParaRPr lang="en-US" dirty="0"/>
          </a:p>
          <a:p>
            <a:r>
              <a:rPr lang="en-US" dirty="0"/>
              <a:t>Too close – total dependence, “I need your approval and support 100% of the time.”  </a:t>
            </a:r>
          </a:p>
          <a:p>
            <a:r>
              <a:rPr lang="en-US" dirty="0"/>
              <a:t>Avoid conflict - “If I ignore it, it will go away eventually.”</a:t>
            </a:r>
          </a:p>
          <a:p>
            <a:r>
              <a:rPr lang="en-US" dirty="0"/>
              <a:t>Victimhood – Identify self as the victim, “I have no power.”</a:t>
            </a:r>
          </a:p>
          <a:p>
            <a:r>
              <a:rPr lang="en-US" dirty="0"/>
              <a:t>Distant – Due to past real or perceived violations, one is fiercely independent, “I dare you to come close!” or shies away from openness with others</a:t>
            </a:r>
          </a:p>
          <a:p>
            <a:r>
              <a:rPr lang="en-US" dirty="0"/>
              <a:t>Invisibility – Not wanting to be seen or heard so that boundaries are not violated</a:t>
            </a:r>
          </a:p>
          <a:p>
            <a:r>
              <a:rPr lang="en-US" dirty="0"/>
              <a:t>(revised from livestrong.com/article/14718-building-healthy-boundaries/)</a:t>
            </a:r>
          </a:p>
          <a:p>
            <a:r>
              <a:rPr lang="en-US" b="1" dirty="0"/>
              <a:t>Three Types of Boundaries:</a:t>
            </a:r>
            <a:endParaRPr lang="en-US" dirty="0"/>
          </a:p>
          <a:p>
            <a:r>
              <a:rPr lang="en-US" dirty="0"/>
              <a:t>Permeable – A boundary is set but there is very little reinforcement of the boundary. For most of us, having overly permeable boundaries will allow unwanted emotional and mental assault from others and may mean that we are letting too much of ourselves out, limiting our privacy and self-care.</a:t>
            </a:r>
          </a:p>
          <a:p>
            <a:r>
              <a:rPr lang="en-US" dirty="0"/>
              <a:t>Rigid – These are the boundaries that you reinforce at all costs. Too rigid boundaries do not allow us to be open to new ideas or perspectives and can often keep us in the dark and unapproachable. </a:t>
            </a:r>
          </a:p>
          <a:p>
            <a:r>
              <a:rPr lang="en-US" dirty="0"/>
              <a:t>Flexible – Flexible boundaries are firm and clear yet open to new ideas and resources when needed. They are also sufficiently closed to protect us from harm</a:t>
            </a:r>
          </a:p>
          <a:p>
            <a:endParaRPr lang="en-US" dirty="0"/>
          </a:p>
          <a:p>
            <a:r>
              <a:rPr lang="en-US" dirty="0">
                <a:ea typeface="MS PGothic"/>
                <a:cs typeface="Calibri"/>
              </a:rPr>
              <a:t>Compassionate Boundaries Reflection – Compassion Resilience Toolkit - https://compassionresiliencetoolkit.org/healthcare/a-toolkit-for-healthcare/</a:t>
            </a:r>
            <a:endParaRPr lang="en-US">
              <a:ea typeface="MS PGothic"/>
              <a:cs typeface="Calibri"/>
            </a:endParaRPr>
          </a:p>
        </p:txBody>
      </p:sp>
      <p:sp>
        <p:nvSpPr>
          <p:cNvPr id="4" name="Slide Number Placeholder 3"/>
          <p:cNvSpPr>
            <a:spLocks noGrp="1"/>
          </p:cNvSpPr>
          <p:nvPr>
            <p:ph type="sldNum" idx="10"/>
          </p:nvPr>
        </p:nvSpPr>
        <p:spPr/>
        <p:txBody>
          <a:bodyPr/>
          <a:lstStyle/>
          <a:p>
            <a:pPr marL="0" marR="0" lvl="0" indent="0" algn="r" defTabSz="457200" rtl="0" eaLnBrk="1" fontAlgn="auto" latinLnBrk="0" hangingPunct="1">
              <a:lnSpc>
                <a:spcPct val="100000"/>
              </a:lnSpc>
              <a:spcBef>
                <a:spcPts val="0"/>
              </a:spcBef>
              <a:spcAft>
                <a:spcPts val="0"/>
              </a:spcAft>
              <a:buClr>
                <a:prstClr val="black"/>
              </a:buClr>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Arial"/>
                <a:cs typeface="Arial"/>
                <a:sym typeface="Arial"/>
              </a:rPr>
              <a:pPr marL="0" marR="0" lvl="0" indent="0" algn="r" defTabSz="457200" rtl="0" eaLnBrk="1" fontAlgn="auto" latinLnBrk="0" hangingPunct="1">
                <a:lnSpc>
                  <a:spcPct val="100000"/>
                </a:lnSpc>
                <a:spcBef>
                  <a:spcPts val="0"/>
                </a:spcBef>
                <a:spcAft>
                  <a:spcPts val="0"/>
                </a:spcAft>
                <a:buClr>
                  <a:prstClr val="black"/>
                </a:buClr>
                <a:buSzPct val="25000"/>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Arial"/>
              <a:cs typeface="Arial"/>
              <a:sym typeface="Arial"/>
            </a:endParaRPr>
          </a:p>
        </p:txBody>
      </p:sp>
    </p:spTree>
    <p:extLst>
      <p:ext uri="{BB962C8B-B14F-4D97-AF65-F5344CB8AC3E}">
        <p14:creationId xmlns:p14="http://schemas.microsoft.com/office/powerpoint/2010/main" val="797021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a:extLst>
              <a:ext uri="{FF2B5EF4-FFF2-40B4-BE49-F238E27FC236}">
                <a16:creationId xmlns:a16="http://schemas.microsoft.com/office/drawing/2014/main" id="{91208050-90DB-4CB8-A4A0-DFAE58FE67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5507" name="Notes Placeholder 2">
            <a:extLst>
              <a:ext uri="{FF2B5EF4-FFF2-40B4-BE49-F238E27FC236}">
                <a16:creationId xmlns:a16="http://schemas.microsoft.com/office/drawing/2014/main" id="{B827F058-FC0F-4AF4-8DD3-353E0DF047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Ultimately the best way to infuse trauma-informed approaches into your daily work are these nine things.  1.  Be patient and persistent.  Understand that people are not necessarily going to open up immediately about their past traumas.  Be persistent in being there and listening.  It helps to establish safety and security.  It builds trust.  2.  Convey respect.  You have to give respect to get it.  As we have discussed, you may see behavior from survivors that you deem disrespectful.  Continue to be even-keeled and be respectful in your responses and interactions.  3.  Validate and affirm them and their feelings.  Do not take things personally.  Many times it is not about you.  You are just the current target.  4.  Read the clients needs and respond accurately.  Many times what is being presented is not the underlying issue.  Our job as professionals is to read between the lines, see what they need and respond accordingly.  5.  Set realistic expectations and goals.  Do not push harder than you should but also be realistic in your discussions regarding their goals.  Do not set them up for failure by setting their goals out of their reach.  6.  Provide ongoing choices and supports.  Remember this is their life and their journey.  Make sure that they are driving the bus by choosing what services and supports they receive, who they receive them from and when they receive them.  Provide ongoing choices with information regarding the consequences of each choice.  You may not like their choices or think their choices are for the best, but remember, it is their life journey to choose.  7.  Know your role.  You are there to help and guide them, not to do things for them.  Know the limits of the role you play and stay in it.  8.  Follow through with what you say you will do.  In order to build trust and safety, you have to be a person of your word.  Follow through with what you say you are going to do and if something happens that you were unable to do something, be transparent.  Admit it.  It is okay for you to be human as well.  Lastly, provide consistency and minimize surprises.  There is nothing worse than surprises to make a survivor feel unsafe and less secure.  Surprises may trigger the human stress response, therefore retraumatizing clients.</a:t>
            </a:r>
          </a:p>
        </p:txBody>
      </p:sp>
      <p:sp>
        <p:nvSpPr>
          <p:cNvPr id="405508" name="Slide Number Placeholder 3">
            <a:extLst>
              <a:ext uri="{FF2B5EF4-FFF2-40B4-BE49-F238E27FC236}">
                <a16:creationId xmlns:a16="http://schemas.microsoft.com/office/drawing/2014/main" id="{41585477-180B-4C92-A70B-AAC47E3CBB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8255" indent="-291636">
              <a:defRPr>
                <a:solidFill>
                  <a:schemeClr val="tx1"/>
                </a:solidFill>
                <a:latin typeface="Calibri" panose="020F0502020204030204" pitchFamily="34" charset="0"/>
                <a:cs typeface="Arial" panose="020B0604020202020204" pitchFamily="34" charset="0"/>
              </a:defRPr>
            </a:lvl2pPr>
            <a:lvl3pPr marL="1166546" indent="-233309">
              <a:defRPr>
                <a:solidFill>
                  <a:schemeClr val="tx1"/>
                </a:solidFill>
                <a:latin typeface="Calibri" panose="020F0502020204030204" pitchFamily="34" charset="0"/>
                <a:cs typeface="Arial" panose="020B0604020202020204" pitchFamily="34" charset="0"/>
              </a:defRPr>
            </a:lvl3pPr>
            <a:lvl4pPr marL="1633164" indent="-233309">
              <a:defRPr>
                <a:solidFill>
                  <a:schemeClr val="tx1"/>
                </a:solidFill>
                <a:latin typeface="Calibri" panose="020F0502020204030204" pitchFamily="34" charset="0"/>
                <a:cs typeface="Arial" panose="020B0604020202020204" pitchFamily="34" charset="0"/>
              </a:defRPr>
            </a:lvl4pPr>
            <a:lvl5pPr marL="2099782" indent="-233309">
              <a:defRPr>
                <a:solidFill>
                  <a:schemeClr val="tx1"/>
                </a:solidFill>
                <a:latin typeface="Calibri" panose="020F050202020403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66618" rtl="0" eaLnBrk="1" fontAlgn="base" latinLnBrk="0" hangingPunct="1">
              <a:lnSpc>
                <a:spcPct val="100000"/>
              </a:lnSpc>
              <a:spcBef>
                <a:spcPct val="0"/>
              </a:spcBef>
              <a:spcAft>
                <a:spcPct val="0"/>
              </a:spcAft>
              <a:buClrTx/>
              <a:buSzTx/>
              <a:buFontTx/>
              <a:buNone/>
              <a:tabLst/>
              <a:defRPr/>
            </a:pPr>
            <a:fld id="{7A1D02A7-8B12-4D28-A62E-BF174342D33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66618"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1065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a:extLst>
              <a:ext uri="{FF2B5EF4-FFF2-40B4-BE49-F238E27FC236}">
                <a16:creationId xmlns:a16="http://schemas.microsoft.com/office/drawing/2014/main" id="{8FC3A589-752C-455D-84BF-B0C5993F9C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211B470-EA43-4D52-A45D-EE15CE357EF8}"/>
              </a:ext>
            </a:extLst>
          </p:cNvPr>
          <p:cNvSpPr>
            <a:spLocks noGrp="1"/>
          </p:cNvSpPr>
          <p:nvPr>
            <p:ph type="body" idx="1"/>
          </p:nvPr>
        </p:nvSpPr>
        <p:spPr/>
        <p:txBody>
          <a:bodyPr/>
          <a:lstStyle/>
          <a:p>
            <a:pPr marL="257175" indent="-257175" defTabSz="257175" eaLnBrk="1" fontAlgn="auto" hangingPunct="1">
              <a:spcBef>
                <a:spcPct val="20000"/>
              </a:spcBef>
              <a:spcAft>
                <a:spcPts val="0"/>
              </a:spcAft>
              <a:buFont typeface="Arial"/>
              <a:buChar char="•"/>
              <a:defRPr/>
            </a:pPr>
            <a:r>
              <a:rPr lang="en-US" sz="1800" dirty="0">
                <a:solidFill>
                  <a:prstClr val="black"/>
                </a:solidFill>
                <a:cs typeface="Arial"/>
              </a:rPr>
              <a:t>We need to create a mutually respectful interpersonal climate that fosters safety, trust, choice, collaboration, and empowerment</a:t>
            </a:r>
          </a:p>
          <a:p>
            <a:pPr algn="ctr" defTabSz="257175" eaLnBrk="1" fontAlgn="auto" hangingPunct="1">
              <a:spcBef>
                <a:spcPct val="20000"/>
              </a:spcBef>
              <a:spcAft>
                <a:spcPts val="0"/>
              </a:spcAft>
              <a:buFont typeface="Arial" panose="020B0604020202020204" pitchFamily="34" charset="0"/>
              <a:buNone/>
              <a:defRPr/>
            </a:pPr>
            <a:r>
              <a:rPr lang="en-US" sz="1800" dirty="0">
                <a:solidFill>
                  <a:prstClr val="black"/>
                </a:solidFill>
                <a:cs typeface="Arial"/>
              </a:rPr>
              <a:t>“Mistakes made here often.”</a:t>
            </a:r>
          </a:p>
          <a:p>
            <a:pPr>
              <a:defRPr/>
            </a:pPr>
            <a:endParaRPr lang="en-US" dirty="0"/>
          </a:p>
        </p:txBody>
      </p:sp>
      <p:sp>
        <p:nvSpPr>
          <p:cNvPr id="356356" name="Slide Number Placeholder 3">
            <a:extLst>
              <a:ext uri="{FF2B5EF4-FFF2-40B4-BE49-F238E27FC236}">
                <a16:creationId xmlns:a16="http://schemas.microsoft.com/office/drawing/2014/main" id="{8090BAC6-4418-418C-9B5F-5FBB180F3D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D64CD96-C15D-491C-8D41-8FC2FD1343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55268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a:extLst>
              <a:ext uri="{FF2B5EF4-FFF2-40B4-BE49-F238E27FC236}">
                <a16:creationId xmlns:a16="http://schemas.microsoft.com/office/drawing/2014/main" id="{3DA41AE2-C4EB-4ADC-B794-14E1D7B6B6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4307" name="Notes Placeholder 2">
            <a:extLst>
              <a:ext uri="{FF2B5EF4-FFF2-40B4-BE49-F238E27FC236}">
                <a16:creationId xmlns:a16="http://schemas.microsoft.com/office/drawing/2014/main" id="{AECD0E1B-0F79-4D22-B59D-F725CE05A6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MS PGothic"/>
                <a:cs typeface="Calibri"/>
              </a:rPr>
              <a:t>Exercise is taken from the </a:t>
            </a:r>
            <a:r>
              <a:rPr lang="en-US" dirty="0">
                <a:ea typeface="MS PGothic"/>
                <a:cs typeface="Calibri"/>
              </a:rPr>
              <a:t>Compassion Resilience Toolkit </a:t>
            </a:r>
            <a:r>
              <a:rPr lang="en-US" dirty="0">
                <a:ea typeface="MS PGothic"/>
                <a:cs typeface="Calibri"/>
                <a:hlinkClick r:id="rId3"/>
              </a:rPr>
              <a:t>https://compassionresiliencetoolkit.org/healthcare/a-toolkit-for-healthcare/</a:t>
            </a:r>
            <a:endParaRPr lang="en-US">
              <a:ea typeface="MS PGothic"/>
              <a:cs typeface="Calibri"/>
            </a:endParaRPr>
          </a:p>
          <a:p>
            <a:endParaRPr lang="en-US" altLang="en-US" dirty="0">
              <a:ea typeface="MS PGothic"/>
              <a:cs typeface="Calibri"/>
            </a:endParaRPr>
          </a:p>
          <a:p>
            <a:r>
              <a:rPr lang="en-US" altLang="en-US" dirty="0">
                <a:ea typeface="MS PGothic"/>
                <a:cs typeface="Calibri"/>
              </a:rPr>
              <a:t>Describe your vision of the most positive work environment for you to be able to be your best self in your job. What staff behaviors and attitudes would lead to such an environment? As you listen to each other, review the list of helpful behaviors and attitudes from the Zone of Helpfulness activity in Section 6 of the Compassion Resilience Toolkit</a:t>
            </a:r>
            <a:endParaRPr lang="en-US" dirty="0">
              <a:ea typeface="MS PGothic"/>
              <a:cs typeface="Calibri"/>
            </a:endParaRPr>
          </a:p>
          <a:p>
            <a:endParaRPr lang="en-US" altLang="en-US" dirty="0">
              <a:ea typeface="MS PGothic"/>
              <a:cs typeface="Calibri"/>
            </a:endParaRPr>
          </a:p>
          <a:p>
            <a:r>
              <a:rPr lang="en-US" altLang="en-US" dirty="0">
                <a:ea typeface="MS PGothic"/>
                <a:cs typeface="Calibri"/>
              </a:rPr>
              <a:t>Identify when the helpful behaviors on the list match what staff is saying about staff culture (circle or star them).  Expand the list with more behaviors that they believe are important to have a staff culture in which they would want to work.  2. Create a separate consensus list of behaviors and attitudes that support a positive staff culture. 3.	Individually	reflect,	then	discuss	what	boundaries	a	staff	member	might	want	to	have	to	support	the	helpful	behaviors. 4. Discuss how to set these boundaries using the tips from the Compassionate Boundary Setting section of the toolkit. Be sure to discuss the hesitance we have in proactively setting and addressing boundary issues with colleagues. 5. Discuss what has happened to you in your life that has impacted your ability to contribute to a positive work culture. 6. Come prepared to the whole staff meeting with your consensus list of behaviors to support a positive staff culture written on	flip	chart	paper.	These	will	be	used	to	write	your	organization’s	Positive	Staff	Culture	Contract.</a:t>
            </a:r>
            <a:endParaRPr lang="en-US" dirty="0">
              <a:cs typeface="Calibri"/>
            </a:endParaRPr>
          </a:p>
        </p:txBody>
      </p:sp>
      <p:sp>
        <p:nvSpPr>
          <p:cNvPr id="354308" name="Slide Number Placeholder 3">
            <a:extLst>
              <a:ext uri="{FF2B5EF4-FFF2-40B4-BE49-F238E27FC236}">
                <a16:creationId xmlns:a16="http://schemas.microsoft.com/office/drawing/2014/main" id="{CB0B3FD0-4CFF-403C-AE7D-DF6E825710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592E776-76A0-495E-8B6B-8ABE38B5D37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79412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a:extLst>
              <a:ext uri="{FF2B5EF4-FFF2-40B4-BE49-F238E27FC236}">
                <a16:creationId xmlns:a16="http://schemas.microsoft.com/office/drawing/2014/main" id="{015B3030-369B-4129-9920-EC3762FC6E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03" name="Notes Placeholder 2">
            <a:extLst>
              <a:ext uri="{FF2B5EF4-FFF2-40B4-BE49-F238E27FC236}">
                <a16:creationId xmlns:a16="http://schemas.microsoft.com/office/drawing/2014/main" id="{AE24AE53-2E8B-417E-A0DA-1EDADCC5A4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Mind-set/heart-set: PACE – parallel’s with STCCE</a:t>
            </a:r>
          </a:p>
        </p:txBody>
      </p:sp>
      <p:sp>
        <p:nvSpPr>
          <p:cNvPr id="358404" name="Slide Number Placeholder 3">
            <a:extLst>
              <a:ext uri="{FF2B5EF4-FFF2-40B4-BE49-F238E27FC236}">
                <a16:creationId xmlns:a16="http://schemas.microsoft.com/office/drawing/2014/main" id="{26CF3908-B8FB-4DB8-BF5C-3BC949D5ED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6CED7BF-C6C6-495E-B3EF-F6EACBCF3DD4}"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384269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a:extLst>
              <a:ext uri="{FF2B5EF4-FFF2-40B4-BE49-F238E27FC236}">
                <a16:creationId xmlns:a16="http://schemas.microsoft.com/office/drawing/2014/main" id="{09103BAC-7BCD-4D2A-8A02-54FFE3F40E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028C46BF-929F-49D8-A3A3-3F230C2BFD1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ea typeface="MS PGothic"/>
                <a:cs typeface="Calibri"/>
              </a:rPr>
              <a:t>It’s ok to expect a lot. It’s the spirit in which you present it and demonstrate it. Don’t give energy to the negative. Feed the positive. </a:t>
            </a:r>
            <a:endParaRPr lang="en-US">
              <a:ea typeface="MS PGothic"/>
              <a:cs typeface="Calibri"/>
            </a:endParaRPr>
          </a:p>
          <a:p>
            <a:pPr>
              <a:defRPr/>
            </a:pPr>
            <a:endParaRPr lang="en-US" altLang="en-US" dirty="0"/>
          </a:p>
          <a:p>
            <a:pPr>
              <a:defRPr/>
            </a:pPr>
            <a:endParaRPr lang="en-US" dirty="0"/>
          </a:p>
        </p:txBody>
      </p:sp>
      <p:sp>
        <p:nvSpPr>
          <p:cNvPr id="360452" name="Slide Number Placeholder 3">
            <a:extLst>
              <a:ext uri="{FF2B5EF4-FFF2-40B4-BE49-F238E27FC236}">
                <a16:creationId xmlns:a16="http://schemas.microsoft.com/office/drawing/2014/main" id="{5D42CFD6-A88F-46A3-B4D9-75B0B6A3C7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38712775" indent="-382460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A655937-9EB1-4392-8C34-4DEF184CDC2C}"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599845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a:extLst>
              <a:ext uri="{FF2B5EF4-FFF2-40B4-BE49-F238E27FC236}">
                <a16:creationId xmlns:a16="http://schemas.microsoft.com/office/drawing/2014/main" id="{393C556A-E0A5-43AF-B3E7-F5824B23B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28" tIns="45403" rIns="92428" bIns="45403" numCol="1" anchor="t" anchorCtr="0" compatLnSpc="1">
            <a:prstTxWarp prst="textNoShape">
              <a:avLst/>
            </a:prstTxWarp>
          </a:bodyPr>
          <a:lstStyle/>
          <a:p>
            <a:pPr eaLnBrk="1" hangingPunct="1"/>
            <a:r>
              <a:rPr lang="en-US" altLang="en-US">
                <a:ea typeface="ヒラギノ角ゴ Pro W3" charset="-128"/>
              </a:rPr>
              <a:t>Reflective listening can be a difficult skill to master.  One reason is that it requires “decentering.”  That is, the other person becomes the center of attention and there is no attempt made to influence his or her perception of reality or what he or she is saying.  Their report is accepted as given.</a:t>
            </a:r>
          </a:p>
          <a:p>
            <a:pPr eaLnBrk="1" hangingPunct="1"/>
            <a:endParaRPr lang="en-US" altLang="en-US">
              <a:ea typeface="ヒラギノ角ゴ Pro W3" charset="-128"/>
            </a:endParaRPr>
          </a:p>
          <a:p>
            <a:pPr eaLnBrk="1" hangingPunct="1"/>
            <a:r>
              <a:rPr lang="en-US" altLang="en-US">
                <a:ea typeface="ヒラギノ角ゴ Pro W3" charset="-128"/>
              </a:rPr>
              <a:t>The goal when one uses this skill is to listen, know and understand the meaning of what the person is saying. The listener tries to be a mirror reflecting back what the listener has heard.  This can be accomplished in a variety of ways: you can simply repeat what the person has said, highlighting or underlining their own words. “You said keeping fit is important to you”. </a:t>
            </a:r>
          </a:p>
          <a:p>
            <a:pPr eaLnBrk="1" hangingPunct="1"/>
            <a:endParaRPr lang="en-US" altLang="en-US">
              <a:ea typeface="ヒラギノ角ゴ Pro W3" charset="-128"/>
            </a:endParaRPr>
          </a:p>
          <a:p>
            <a:pPr eaLnBrk="1" hangingPunct="1"/>
            <a:r>
              <a:rPr lang="en-US" altLang="en-US">
                <a:ea typeface="ヒラギノ角ゴ Pro W3" charset="-128"/>
              </a:rPr>
              <a:t>Or, you can provide short mini-summaries of what you heard and understood the speaker was saying. “So, what you are saying is that you are quite motivated to exercise regularly, though since your job situation changed,  it’s been harder to find the time”.</a:t>
            </a:r>
          </a:p>
          <a:p>
            <a:pPr eaLnBrk="1" hangingPunct="1"/>
            <a:endParaRPr lang="en-US" altLang="en-US">
              <a:ea typeface="ヒラギノ角ゴ Pro W3" charset="-128"/>
            </a:endParaRPr>
          </a:p>
          <a:p>
            <a:pPr eaLnBrk="1" hangingPunct="1"/>
            <a:r>
              <a:rPr lang="en-US" altLang="en-US">
                <a:ea typeface="ヒラギノ角ゴ Pro W3" charset="-128"/>
              </a:rPr>
              <a:t>Non-verbally, behaviors that convey attention, like eye-contact and leaning forward, an open posture and avoidance of judgmental expressions or postures facilitate reflective listening.</a:t>
            </a:r>
          </a:p>
        </p:txBody>
      </p:sp>
      <p:sp>
        <p:nvSpPr>
          <p:cNvPr id="364547" name="Rectangle 3">
            <a:extLst>
              <a:ext uri="{FF2B5EF4-FFF2-40B4-BE49-F238E27FC236}">
                <a16:creationId xmlns:a16="http://schemas.microsoft.com/office/drawing/2014/main" id="{4779E490-B622-4D85-861A-366039E7F961}"/>
              </a:ext>
            </a:extLst>
          </p:cNvPr>
          <p:cNvSpPr>
            <a:spLocks noGrp="1" noRot="1" noChangeAspect="1" noChangeArrowheads="1" noTextEdit="1"/>
          </p:cNvSpPr>
          <p:nvPr>
            <p:ph type="sldImg"/>
          </p:nvPr>
        </p:nvSpPr>
        <p:spPr bwMode="auto">
          <a:xfrm>
            <a:off x="412750" y="700088"/>
            <a:ext cx="6199188" cy="3487737"/>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438016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r>
              <a:rPr lang="en-US" dirty="0">
                <a:ea typeface="MS PGothic"/>
                <a:cs typeface="Calibri"/>
              </a:rPr>
              <a:t>We recommend that you identify and assign roles to your CIT members.  </a:t>
            </a:r>
          </a:p>
          <a:p>
            <a:pPr>
              <a:buAutoNum type="arabicPeriod"/>
            </a:pPr>
            <a:endParaRPr lang="en-US"/>
          </a:p>
          <a:p>
            <a:pPr>
              <a:buAutoNum type="arabicPeriod"/>
            </a:pPr>
            <a:r>
              <a:rPr lang="en-US" dirty="0">
                <a:ea typeface="MS PGothic"/>
                <a:cs typeface="Calibri"/>
              </a:rPr>
              <a:t>Agency oversight representative - Reports to larger Agency/organization what committee is doing and represent Agency/Big picture needs to committee</a:t>
            </a:r>
          </a:p>
          <a:p>
            <a:pPr>
              <a:buAutoNum type="arabicPeriod"/>
            </a:pPr>
            <a:r>
              <a:rPr lang="en-US" dirty="0">
                <a:ea typeface="MS PGothic"/>
                <a:cs typeface="Calibri"/>
              </a:rPr>
              <a:t>Team lead - Runs team process, is overall accountable for progress</a:t>
            </a:r>
          </a:p>
          <a:p>
            <a:pPr>
              <a:buAutoNum type="arabicPeriod"/>
            </a:pPr>
            <a:r>
              <a:rPr lang="en-US" dirty="0">
                <a:ea typeface="MS PGothic"/>
                <a:cs typeface="Calibri"/>
              </a:rPr>
              <a:t>Communicator - communicates committee information to larger agency and other appropriate teams, and oversees committees overall communicating for buy-in process</a:t>
            </a:r>
          </a:p>
          <a:p>
            <a:pPr>
              <a:buAutoNum type="arabicPeriod"/>
            </a:pPr>
            <a:r>
              <a:rPr lang="en-US" dirty="0">
                <a:ea typeface="MS PGothic"/>
                <a:cs typeface="Calibri"/>
              </a:rPr>
              <a:t>Task master - Internal team member who keeps agenda and tasks on schedule, meetings on time, team focus to deliverables</a:t>
            </a:r>
          </a:p>
          <a:p>
            <a:pPr>
              <a:buAutoNum type="arabicPeriod"/>
            </a:pPr>
            <a:r>
              <a:rPr lang="en-US" dirty="0">
                <a:ea typeface="MS PGothic"/>
                <a:cs typeface="Calibri"/>
              </a:rPr>
              <a:t> Note taker - Meeting note taker, agenda keeper, this can easily rotate</a:t>
            </a:r>
          </a:p>
          <a:p>
            <a:pPr>
              <a:buAutoNum type="arabicPeriod"/>
            </a:pPr>
            <a:r>
              <a:rPr lang="en-US" dirty="0">
                <a:ea typeface="MS PGothic"/>
                <a:cs typeface="Calibri"/>
              </a:rPr>
              <a:t>SME– researcher of pertinent information for committee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4000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a:extLst>
              <a:ext uri="{FF2B5EF4-FFF2-40B4-BE49-F238E27FC236}">
                <a16:creationId xmlns:a16="http://schemas.microsoft.com/office/drawing/2014/main" id="{1D3DCF02-92F2-470E-8D9F-46E17CED4BFF}"/>
              </a:ext>
            </a:extLst>
          </p:cNvPr>
          <p:cNvSpPr>
            <a:spLocks noGrp="1" noRot="1" noChangeAspect="1" noTextEdit="1"/>
          </p:cNvSpPr>
          <p:nvPr>
            <p:ph type="sldImg"/>
          </p:nvPr>
        </p:nvSpPr>
        <p:spPr bwMode="auto">
          <a:xfrm>
            <a:off x="427038" y="701675"/>
            <a:ext cx="6248400" cy="35147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7" name="Notes Placeholder 2">
            <a:extLst>
              <a:ext uri="{FF2B5EF4-FFF2-40B4-BE49-F238E27FC236}">
                <a16:creationId xmlns:a16="http://schemas.microsoft.com/office/drawing/2014/main" id="{48A0619E-E573-4F08-BA5A-29C2262491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Tia Walker, born in Palo Alto, CA, first book, The Inspired Caregiver, came from a desire to honor the unsung heroes of the world, caregivers, and her dear friend </a:t>
            </a:r>
            <a:r>
              <a:rPr lang="en-US" altLang="en-US" dirty="0" err="1"/>
              <a:t>Peggi's</a:t>
            </a:r>
            <a:r>
              <a:rPr lang="en-US" altLang="en-US" dirty="0"/>
              <a:t> vision to share their joint experiences with others. Having experienced her mom's death at 49 and father who died at 59, Tia is well aware of being thrust into a caregiving role unexpectedly. </a:t>
            </a:r>
            <a:br>
              <a:rPr lang="en-US" altLang="en-US" dirty="0"/>
            </a:br>
            <a:br>
              <a:rPr lang="en-US" altLang="en-US" dirty="0"/>
            </a:br>
            <a:r>
              <a:rPr lang="en-US" altLang="en-US" dirty="0"/>
              <a:t>When not writing, Tia's an accomplished business consultant, specializing in creating sustainability using entrepreneurial approaches for non profits. She is a public speaker, facilitator of women's groups, healthy lifestyle advocate and proud mother of three sons. She devotes countless hours to charitable causes and loves to facilitate retreats worldwide and now calls Santa Barbara, CA, home.</a:t>
            </a:r>
          </a:p>
        </p:txBody>
      </p:sp>
      <p:sp>
        <p:nvSpPr>
          <p:cNvPr id="21508" name="Slide Number Placeholder 3">
            <a:extLst>
              <a:ext uri="{FF2B5EF4-FFF2-40B4-BE49-F238E27FC236}">
                <a16:creationId xmlns:a16="http://schemas.microsoft.com/office/drawing/2014/main" id="{8B032FB6-AEA6-46F8-92FD-2248163FE127}"/>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0C4C2-41C9-4AF8-91E1-E19E7FA9280E}" type="slidenum">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109522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a:extLst>
              <a:ext uri="{FF2B5EF4-FFF2-40B4-BE49-F238E27FC236}">
                <a16:creationId xmlns:a16="http://schemas.microsoft.com/office/drawing/2014/main" id="{927EAD5B-E44B-4DA7-A897-1E19AF7BA0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0931" name="Notes Placeholder 2">
            <a:extLst>
              <a:ext uri="{FF2B5EF4-FFF2-40B4-BE49-F238E27FC236}">
                <a16:creationId xmlns:a16="http://schemas.microsoft.com/office/drawing/2014/main" id="{D9B945B6-0065-43E2-A991-0206B04A5D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0932" name="Slide Number Placeholder 3">
            <a:extLst>
              <a:ext uri="{FF2B5EF4-FFF2-40B4-BE49-F238E27FC236}">
                <a16:creationId xmlns:a16="http://schemas.microsoft.com/office/drawing/2014/main" id="{3927AEAC-B418-42D1-AF12-E72078A504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E15770-FFB0-427C-89C2-165BF762B65C}"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20723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Awareness – We become part of a working entity with a shared purpose</a:t>
            </a:r>
          </a:p>
          <a:p>
            <a:r>
              <a:rPr lang="en-US" sz="1200" b="0" i="0" kern="1200" dirty="0">
                <a:solidFill>
                  <a:schemeClr val="tx1"/>
                </a:solidFill>
                <a:effectLst/>
                <a:latin typeface="+mn-lt"/>
                <a:ea typeface="+mn-ea"/>
                <a:cs typeface="+mn-cs"/>
              </a:rPr>
              <a:t>Motivation – We drive to gain consensus in problem solving or development</a:t>
            </a:r>
          </a:p>
          <a:p>
            <a:r>
              <a:rPr lang="en-US" sz="1200" b="0" i="0" kern="1200" dirty="0">
                <a:solidFill>
                  <a:schemeClr val="tx1"/>
                </a:solidFill>
                <a:effectLst/>
                <a:latin typeface="+mn-lt"/>
                <a:ea typeface="+mn-ea"/>
                <a:cs typeface="+mn-cs"/>
              </a:rPr>
              <a:t>Self-synchronization – We decide as individuals when things need to happen</a:t>
            </a:r>
          </a:p>
          <a:p>
            <a:r>
              <a:rPr lang="en-US" sz="1200" b="0" i="0" kern="1200" dirty="0">
                <a:solidFill>
                  <a:schemeClr val="tx1"/>
                </a:solidFill>
                <a:effectLst/>
                <a:latin typeface="+mn-lt"/>
                <a:ea typeface="+mn-ea"/>
                <a:cs typeface="+mn-cs"/>
              </a:rPr>
              <a:t>Participation – We participate in collaboration and we expect others to participate</a:t>
            </a:r>
          </a:p>
          <a:p>
            <a:r>
              <a:rPr lang="en-US" sz="1200" b="0" i="0" kern="1200" dirty="0">
                <a:solidFill>
                  <a:schemeClr val="tx1"/>
                </a:solidFill>
                <a:effectLst/>
                <a:latin typeface="+mn-lt"/>
                <a:ea typeface="+mn-ea"/>
                <a:cs typeface="+mn-cs"/>
              </a:rPr>
              <a:t>Mediation – We negotiate and we collaborate together and find a middle point</a:t>
            </a:r>
          </a:p>
          <a:p>
            <a:r>
              <a:rPr lang="en-US" sz="1200" b="0" i="0" kern="1200" dirty="0">
                <a:solidFill>
                  <a:schemeClr val="tx1"/>
                </a:solidFill>
                <a:effectLst/>
                <a:latin typeface="+mn-lt"/>
                <a:ea typeface="+mn-ea"/>
                <a:cs typeface="+mn-cs"/>
              </a:rPr>
              <a:t>Reciprocity – We share and we expect sharing in return through reciprocity</a:t>
            </a:r>
          </a:p>
          <a:p>
            <a:r>
              <a:rPr lang="en-US" sz="1200" b="0" i="0" kern="1200" dirty="0">
                <a:solidFill>
                  <a:schemeClr val="tx1"/>
                </a:solidFill>
                <a:effectLst/>
                <a:latin typeface="+mn-lt"/>
                <a:ea typeface="+mn-ea"/>
                <a:cs typeface="+mn-cs"/>
              </a:rPr>
              <a:t>Reflection – We think and we consider alternatives</a:t>
            </a:r>
          </a:p>
          <a:p>
            <a:r>
              <a:rPr lang="en-US" sz="1200" b="0" i="0" kern="1200" dirty="0">
                <a:solidFill>
                  <a:schemeClr val="tx1"/>
                </a:solidFill>
                <a:effectLst/>
                <a:latin typeface="+mn-lt"/>
                <a:ea typeface="+mn-ea"/>
                <a:cs typeface="+mn-cs"/>
              </a:rPr>
              <a:t>Engagement – We proactively engage rather than wait and see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Managers are the Number 1 way that people feel supported by their organization. (</a:t>
            </a:r>
            <a:r>
              <a:rPr lang="en-US" sz="1200" b="0" i="0" u="none" strike="noStrike" kern="1200" dirty="0">
                <a:solidFill>
                  <a:schemeClr val="tx1"/>
                </a:solidFill>
                <a:effectLst/>
                <a:latin typeface="+mn-lt"/>
                <a:ea typeface="+mn-ea"/>
                <a:cs typeface="+mn-cs"/>
                <a:hlinkClick r:id="rId3"/>
              </a:rPr>
              <a:t>Forbes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90% of employees believe that decision-makers should seek other opinions before making a final decision. (</a:t>
            </a:r>
            <a:r>
              <a:rPr lang="en-US" sz="1200" b="0" i="0" u="none" strike="noStrike" kern="1200" dirty="0">
                <a:solidFill>
                  <a:schemeClr val="tx1"/>
                </a:solidFill>
                <a:effectLst/>
                <a:latin typeface="+mn-lt"/>
                <a:ea typeface="+mn-ea"/>
                <a:cs typeface="+mn-cs"/>
                <a:hlinkClick r:id="rId4"/>
              </a:rPr>
              <a:t>Salesforce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88% agree that a culture of knowledge-sharing correlates to high employee morale and job satisfaction. (</a:t>
            </a:r>
            <a:r>
              <a:rPr lang="en-US" sz="1200" b="0" i="0" u="none" strike="noStrike" kern="1200" dirty="0">
                <a:solidFill>
                  <a:schemeClr val="tx1"/>
                </a:solidFill>
                <a:effectLst/>
                <a:latin typeface="+mn-lt"/>
                <a:ea typeface="+mn-ea"/>
                <a:cs typeface="+mn-cs"/>
                <a:hlinkClick r:id="rId5"/>
              </a:rPr>
              <a:t>Oscar Berg</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88% believe collaboration accelerates decision making. (Next Plane)</a:t>
            </a:r>
          </a:p>
          <a:p>
            <a:r>
              <a:rPr lang="en-US" sz="1200" b="0" i="0" kern="1200" dirty="0">
                <a:solidFill>
                  <a:schemeClr val="tx1"/>
                </a:solidFill>
                <a:effectLst/>
                <a:latin typeface="+mn-lt"/>
                <a:ea typeface="+mn-ea"/>
                <a:cs typeface="+mn-cs"/>
              </a:rPr>
              <a:t>75% of employers rate team work and collaboration as “very important.” (</a:t>
            </a:r>
            <a:r>
              <a:rPr lang="en-US" sz="1200" b="0" i="0" u="none" strike="noStrike" kern="1200" dirty="0">
                <a:solidFill>
                  <a:schemeClr val="tx1"/>
                </a:solidFill>
                <a:effectLst/>
                <a:latin typeface="+mn-lt"/>
                <a:ea typeface="+mn-ea"/>
                <a:cs typeface="+mn-cs"/>
                <a:hlinkClick r:id="rId6"/>
              </a:rPr>
              <a:t>Queens University</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Women are 66% more likely than men to help others in need  – an action that typically costs more time and energy than sharing knowledge and expertise. (Oscar Berg)</a:t>
            </a:r>
          </a:p>
          <a:p>
            <a:r>
              <a:rPr lang="en-US" sz="1200" b="0" i="0" kern="1200" dirty="0">
                <a:solidFill>
                  <a:schemeClr val="tx1"/>
                </a:solidFill>
                <a:effectLst/>
                <a:latin typeface="+mn-lt"/>
                <a:ea typeface="+mn-ea"/>
                <a:cs typeface="+mn-cs"/>
              </a:rPr>
              <a:t>60% of respondents have experienced change in their way of thinking due to collaborations. (Oscar Berg)</a:t>
            </a:r>
          </a:p>
          <a:p>
            <a:r>
              <a:rPr lang="en-US" sz="1200" b="0" i="0" kern="1200" dirty="0">
                <a:solidFill>
                  <a:schemeClr val="tx1"/>
                </a:solidFill>
                <a:effectLst/>
                <a:latin typeface="+mn-lt"/>
                <a:ea typeface="+mn-ea"/>
                <a:cs typeface="+mn-cs"/>
              </a:rPr>
              <a:t>56% pointed out collaboration-related measure as the factor that will have the greatest impact on their organization’s overall profitability. (Oscar Berg)</a:t>
            </a:r>
          </a:p>
          <a:p>
            <a:r>
              <a:rPr lang="en-US" sz="1200" b="0" i="0" kern="1200" dirty="0">
                <a:solidFill>
                  <a:schemeClr val="tx1"/>
                </a:solidFill>
                <a:effectLst/>
                <a:latin typeface="+mn-lt"/>
                <a:ea typeface="+mn-ea"/>
                <a:cs typeface="+mn-cs"/>
              </a:rPr>
              <a:t>56% of respondents said that they were happier when they collaborated. (Oscar Berg)</a:t>
            </a:r>
          </a:p>
          <a:p>
            <a:r>
              <a:rPr lang="en-US" sz="1200" b="0" i="0" kern="1200" dirty="0">
                <a:solidFill>
                  <a:schemeClr val="tx1"/>
                </a:solidFill>
                <a:effectLst/>
                <a:latin typeface="+mn-lt"/>
                <a:ea typeface="+mn-ea"/>
                <a:cs typeface="+mn-cs"/>
              </a:rPr>
              <a:t>53% are confident that collaborations are having a positive and tangible impact on their organization. (Oscar Berg)</a:t>
            </a:r>
          </a:p>
          <a:p>
            <a:r>
              <a:rPr lang="en-US" sz="1200" b="0" i="0" kern="1200" dirty="0">
                <a:solidFill>
                  <a:schemeClr val="tx1"/>
                </a:solidFill>
                <a:effectLst/>
                <a:latin typeface="+mn-lt"/>
                <a:ea typeface="+mn-ea"/>
                <a:cs typeface="+mn-cs"/>
              </a:rPr>
              <a:t>Compared to two decades ago, the time managers and employees spend on collaborative activities has ballooned by 50% or more. (Oscar Berg)</a:t>
            </a:r>
          </a:p>
          <a:p>
            <a:r>
              <a:rPr lang="en-US" sz="1200" b="0" i="0" kern="1200" dirty="0">
                <a:solidFill>
                  <a:schemeClr val="tx1"/>
                </a:solidFill>
                <a:effectLst/>
                <a:latin typeface="+mn-lt"/>
                <a:ea typeface="+mn-ea"/>
                <a:cs typeface="+mn-cs"/>
              </a:rPr>
              <a:t>Over 50% of employees and managers identify time saved completing tasks as a benefit of collaboration.</a:t>
            </a:r>
          </a:p>
          <a:p>
            <a:r>
              <a:rPr lang="en-US" sz="1200" b="0" i="0" kern="1200" dirty="0">
                <a:solidFill>
                  <a:schemeClr val="tx1"/>
                </a:solidFill>
                <a:effectLst/>
                <a:latin typeface="+mn-lt"/>
                <a:ea typeface="+mn-ea"/>
                <a:cs typeface="+mn-cs"/>
              </a:rPr>
              <a:t>49% of Millennials support social tools for workplace collaboration. (Queens University)</a:t>
            </a:r>
          </a:p>
          <a:p>
            <a:r>
              <a:rPr lang="en-US" sz="1200" b="0" i="0" kern="1200" dirty="0">
                <a:solidFill>
                  <a:schemeClr val="tx1"/>
                </a:solidFill>
                <a:effectLst/>
                <a:latin typeface="+mn-lt"/>
                <a:ea typeface="+mn-ea"/>
                <a:cs typeface="+mn-cs"/>
              </a:rPr>
              <a:t>33% of organizations are using social collaboration tools across all departments. 50% of those surveyed expect that number to increase in 2017. (</a:t>
            </a:r>
            <a:r>
              <a:rPr lang="en-US" sz="1200" b="0" i="0" u="none" strike="noStrike" kern="1200" dirty="0">
                <a:solidFill>
                  <a:schemeClr val="tx1"/>
                </a:solidFill>
                <a:effectLst/>
                <a:latin typeface="+mn-lt"/>
                <a:ea typeface="+mn-ea"/>
                <a:cs typeface="+mn-cs"/>
                <a:hlinkClick r:id="rId7"/>
              </a:rPr>
              <a:t>Next Plane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30% want to collaborate more, with women slightly more collaborative than men. (Oscar Berg)</a:t>
            </a:r>
          </a:p>
          <a:p>
            <a:r>
              <a:rPr lang="en-US" sz="1200" b="0" i="0" kern="1200" dirty="0">
                <a:solidFill>
                  <a:schemeClr val="tx1"/>
                </a:solidFill>
                <a:effectLst/>
                <a:latin typeface="+mn-lt"/>
                <a:ea typeface="+mn-ea"/>
                <a:cs typeface="+mn-cs"/>
              </a:rPr>
              <a:t>Men are 36% more likely to share knowledge and expertise than women. (Oscar Berg)</a:t>
            </a:r>
          </a:p>
          <a:p>
            <a:r>
              <a:rPr lang="en-US" sz="1200" b="0" i="0" kern="1200" dirty="0">
                <a:solidFill>
                  <a:schemeClr val="tx1"/>
                </a:solidFill>
                <a:effectLst/>
                <a:latin typeface="+mn-lt"/>
                <a:ea typeface="+mn-ea"/>
                <a:cs typeface="+mn-cs"/>
              </a:rPr>
              <a:t>WHY IT IS OR ISN’T WORKING</a:t>
            </a:r>
          </a:p>
          <a:p>
            <a:r>
              <a:rPr lang="en-US" sz="1200" b="0" i="0" kern="1200" dirty="0">
                <a:solidFill>
                  <a:schemeClr val="tx1"/>
                </a:solidFill>
                <a:effectLst/>
                <a:latin typeface="+mn-lt"/>
                <a:ea typeface="+mn-ea"/>
                <a:cs typeface="+mn-cs"/>
              </a:rPr>
              <a:t>97% of employees and executives believe lack of alignment with a team impacts the outcome of a task of project. (</a:t>
            </a:r>
            <a:r>
              <a:rPr lang="en-US" sz="1200" b="0" i="0" u="none" strike="noStrike" kern="1200" dirty="0" err="1">
                <a:solidFill>
                  <a:schemeClr val="tx1"/>
                </a:solidFill>
                <a:effectLst/>
                <a:latin typeface="+mn-lt"/>
                <a:ea typeface="+mn-ea"/>
                <a:cs typeface="+mn-cs"/>
                <a:hlinkClick r:id="rId8"/>
              </a:rPr>
              <a:t>TINYpulse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86% of employees and executives cite lack of collaboration or ineffective communication for workplace failures. (</a:t>
            </a:r>
            <a:r>
              <a:rPr lang="en-US" sz="1200" b="0" i="0" u="none" strike="noStrike" kern="1200" dirty="0">
                <a:solidFill>
                  <a:schemeClr val="tx1"/>
                </a:solidFill>
                <a:effectLst/>
                <a:latin typeface="+mn-lt"/>
                <a:ea typeface="+mn-ea"/>
                <a:cs typeface="+mn-cs"/>
                <a:hlinkClick r:id="rId4"/>
              </a:rPr>
              <a:t>Salesforce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Less than 50% say that their organizations discuss organization issues truthfully and effectively. (Salesforce)</a:t>
            </a:r>
          </a:p>
          <a:p>
            <a:r>
              <a:rPr lang="en-US" sz="1200" b="0" i="0" kern="1200" dirty="0">
                <a:solidFill>
                  <a:schemeClr val="tx1"/>
                </a:solidFill>
                <a:effectLst/>
                <a:latin typeface="+mn-lt"/>
                <a:ea typeface="+mn-ea"/>
                <a:cs typeface="+mn-cs"/>
              </a:rPr>
              <a:t>40% of employees believe that decision makers “consistently failed” to seek another opinion. (Salesforce)</a:t>
            </a:r>
          </a:p>
          <a:p>
            <a:r>
              <a:rPr lang="en-US" sz="1200" b="0" i="0" kern="1200" dirty="0">
                <a:solidFill>
                  <a:schemeClr val="tx1"/>
                </a:solidFill>
                <a:effectLst/>
                <a:latin typeface="+mn-lt"/>
                <a:ea typeface="+mn-ea"/>
                <a:cs typeface="+mn-cs"/>
              </a:rPr>
              <a:t>40% of organizations lack a collaboration strategy altogether. (</a:t>
            </a:r>
            <a:r>
              <a:rPr lang="en-US" sz="1200" b="0" i="0" u="none" strike="noStrike" kern="1200" dirty="0">
                <a:solidFill>
                  <a:schemeClr val="tx1"/>
                </a:solidFill>
                <a:effectLst/>
                <a:latin typeface="+mn-lt"/>
                <a:ea typeface="+mn-ea"/>
                <a:cs typeface="+mn-cs"/>
                <a:hlinkClick r:id="rId7"/>
              </a:rPr>
              <a:t>Dimension Data</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39% of employees believe that people in their organization don’t collaborate enough (</a:t>
            </a:r>
            <a:r>
              <a:rPr lang="en-US" sz="1200" b="0" i="0" u="none" strike="noStrike" kern="1200" dirty="0">
                <a:solidFill>
                  <a:schemeClr val="tx1"/>
                </a:solidFill>
                <a:effectLst/>
                <a:latin typeface="+mn-lt"/>
                <a:ea typeface="+mn-ea"/>
                <a:cs typeface="+mn-cs"/>
                <a:hlinkClick r:id="rId9"/>
              </a:rPr>
              <a:t>Professional Service Centre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20% to 35% of value-added collaborations typically come from only 3% to 5% of employees. (</a:t>
            </a:r>
            <a:r>
              <a:rPr lang="en-US" sz="1200" b="0" i="0" u="none" strike="noStrike" kern="1200" dirty="0">
                <a:solidFill>
                  <a:schemeClr val="tx1"/>
                </a:solidFill>
                <a:effectLst/>
                <a:latin typeface="+mn-lt"/>
                <a:ea typeface="+mn-ea"/>
                <a:cs typeface="+mn-cs"/>
                <a:hlinkClick r:id="rId5"/>
              </a:rPr>
              <a:t>Oscar Berg</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20% of organizational “stars” don’t contribute to the success of their colleagues after they have hit their own numbers and earned kudos for it. (Oscar Berg)</a:t>
            </a:r>
          </a:p>
          <a:p>
            <a:r>
              <a:rPr lang="en-US" sz="1200" b="0" i="0" kern="1200" dirty="0">
                <a:solidFill>
                  <a:schemeClr val="tx1"/>
                </a:solidFill>
                <a:effectLst/>
                <a:latin typeface="+mn-lt"/>
                <a:ea typeface="+mn-ea"/>
                <a:cs typeface="+mn-cs"/>
              </a:rPr>
              <a:t>Only 18% of employees get communication evaluation at their performance review. (</a:t>
            </a:r>
            <a:r>
              <a:rPr lang="en-US" sz="1200" b="0" i="0" u="none" strike="noStrike" kern="1200" dirty="0">
                <a:solidFill>
                  <a:schemeClr val="tx1"/>
                </a:solidFill>
                <a:effectLst/>
                <a:latin typeface="+mn-lt"/>
                <a:ea typeface="+mn-ea"/>
                <a:cs typeface="+mn-cs"/>
                <a:hlinkClick r:id="rId6"/>
              </a:rPr>
              <a:t>Queens University</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People tend to lie more when collaborating on a joint effort when they believe it will result in a better outcome for both, if they engage in collusion. (Oscar Berg)</a:t>
            </a:r>
          </a:p>
          <a:p>
            <a:r>
              <a:rPr lang="en-US" sz="1200" b="0" i="0" kern="1200" dirty="0">
                <a:solidFill>
                  <a:schemeClr val="tx1"/>
                </a:solidFill>
                <a:effectLst/>
                <a:latin typeface="+mn-lt"/>
                <a:ea typeface="+mn-ea"/>
                <a:cs typeface="+mn-cs"/>
              </a:rPr>
              <a:t>People primed to think of themselves in an organizational context (e.g., co-worker) felt less motivated to reciprocate and did reciprocate less than those in an otherwise parallel personal (e.g., friend or acquaintance) situation. Organizational contexts reduce people’s obligation to follow the moral imperative of the norm of reciprocity. (Oscar Berg)</a:t>
            </a:r>
          </a:p>
          <a:p>
            <a:endParaRPr lang="en-US" dirty="0"/>
          </a:p>
        </p:txBody>
      </p:sp>
      <p:sp>
        <p:nvSpPr>
          <p:cNvPr id="4" name="Slide Number Placeholder 3"/>
          <p:cNvSpPr>
            <a:spLocks noGrp="1"/>
          </p:cNvSpPr>
          <p:nvPr>
            <p:ph type="sldNum" sz="quarter" idx="10"/>
          </p:nvPr>
        </p:nvSpPr>
        <p:spPr/>
        <p:txBody>
          <a:bodyPr/>
          <a:lstStyle/>
          <a:p>
            <a:fld id="{45B5046D-077C-4098-8764-40BE1B88BAA2}" type="slidenum">
              <a:rPr lang="en-US" smtClean="0"/>
              <a:t>50</a:t>
            </a:fld>
            <a:endParaRPr lang="en-US"/>
          </a:p>
        </p:txBody>
      </p:sp>
    </p:spTree>
    <p:extLst>
      <p:ext uri="{BB962C8B-B14F-4D97-AF65-F5344CB8AC3E}">
        <p14:creationId xmlns:p14="http://schemas.microsoft.com/office/powerpoint/2010/main" val="845930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b="1" i="0" kern="1200" dirty="0">
              <a:solidFill>
                <a:schemeClr val="tx1"/>
              </a:solidFill>
              <a:effectLst/>
              <a:latin typeface="+mn-lt"/>
              <a:ea typeface="+mn-ea"/>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5046D-077C-4098-8764-40BE1B88B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3543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a:extLst>
              <a:ext uri="{FF2B5EF4-FFF2-40B4-BE49-F238E27FC236}">
                <a16:creationId xmlns:a16="http://schemas.microsoft.com/office/drawing/2014/main" id="{EF36FDDE-BFE5-41B4-B1E0-5BBDCE5E42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Notes Placeholder 2">
            <a:extLst>
              <a:ext uri="{FF2B5EF4-FFF2-40B4-BE49-F238E27FC236}">
                <a16:creationId xmlns:a16="http://schemas.microsoft.com/office/drawing/2014/main" id="{22564AC6-9670-4923-85BE-DB790A72AF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2D60AD"/>
                </a:solidFill>
                <a:latin typeface="Georgia" panose="02040502050405020303" pitchFamily="18" charset="0"/>
              </a:rPr>
              <a:t>Nonviolent Communication (NVC) is sometimes referred to as compassionate communication. Its purpose is to:</a:t>
            </a:r>
          </a:p>
          <a:p>
            <a:pPr>
              <a:buFont typeface="Calibri" panose="020F0502020204030204" pitchFamily="34" charset="0"/>
              <a:buAutoNum type="arabicPeriod"/>
            </a:pPr>
            <a:r>
              <a:rPr lang="en-US" altLang="en-US" b="1" dirty="0">
                <a:solidFill>
                  <a:srgbClr val="2D60AD"/>
                </a:solidFill>
                <a:latin typeface="Georgia" panose="02040502050405020303" pitchFamily="18" charset="0"/>
              </a:rPr>
              <a:t>create human connections that empower compassionate giving and receiving</a:t>
            </a:r>
            <a:endParaRPr lang="en-US" altLang="en-US" dirty="0">
              <a:solidFill>
                <a:srgbClr val="2D60AD"/>
              </a:solidFill>
              <a:latin typeface="Georgia" panose="02040502050405020303" pitchFamily="18" charset="0"/>
            </a:endParaRPr>
          </a:p>
          <a:p>
            <a:pPr>
              <a:buFont typeface="Calibri" panose="020F0502020204030204" pitchFamily="34" charset="0"/>
              <a:buAutoNum type="arabicPeriod"/>
            </a:pPr>
            <a:r>
              <a:rPr lang="en-US" altLang="en-US" b="1" dirty="0">
                <a:solidFill>
                  <a:srgbClr val="2D60AD"/>
                </a:solidFill>
                <a:latin typeface="Georgia" panose="02040502050405020303" pitchFamily="18" charset="0"/>
              </a:rPr>
              <a:t>create governmental and corporate structures that support compassionate giving and receiving.</a:t>
            </a:r>
            <a:endParaRPr lang="en-US" altLang="en-US" dirty="0">
              <a:solidFill>
                <a:srgbClr val="2D60AD"/>
              </a:solidFill>
              <a:latin typeface="Georgia" panose="02040502050405020303" pitchFamily="18" charset="0"/>
            </a:endParaRPr>
          </a:p>
          <a:p>
            <a:r>
              <a:rPr lang="en-US" altLang="en-US" dirty="0">
                <a:solidFill>
                  <a:srgbClr val="2D60AD"/>
                </a:solidFill>
                <a:latin typeface="Georgia" panose="02040502050405020303" pitchFamily="18" charset="0"/>
              </a:rPr>
              <a:t>NVC involves both communication skills that foster compassionate relating and consciousness of the interdependence of our well being and using power with others to work together to meet the needs of all concerned.</a:t>
            </a:r>
            <a:br>
              <a:rPr lang="en-US" altLang="en-US" dirty="0">
                <a:solidFill>
                  <a:srgbClr val="2D60AD"/>
                </a:solidFill>
                <a:latin typeface="Georgia" panose="02040502050405020303" pitchFamily="18" charset="0"/>
              </a:rPr>
            </a:br>
            <a:br>
              <a:rPr lang="en-US" altLang="en-US" dirty="0">
                <a:solidFill>
                  <a:srgbClr val="2D60AD"/>
                </a:solidFill>
                <a:latin typeface="Georgia" panose="02040502050405020303" pitchFamily="18" charset="0"/>
              </a:rPr>
            </a:br>
            <a:r>
              <a:rPr lang="en-US" altLang="en-US" dirty="0">
                <a:solidFill>
                  <a:srgbClr val="2D60AD"/>
                </a:solidFill>
                <a:latin typeface="Georgia" panose="02040502050405020303" pitchFamily="18" charset="0"/>
              </a:rPr>
              <a:t>This approach to communication emphasizes compassion as the motivation for action rather than fear, guilt, shame, blame, coercion, threat or justification for punishment. In other words, it is about getting what you want for reasons you will not regret later. NVC is NOT about getting people to do what we want. It is about creating a quality of connection that gets everyone’s needs met through compassionate giving.</a:t>
            </a:r>
            <a:br>
              <a:rPr lang="en-US" altLang="en-US" dirty="0">
                <a:solidFill>
                  <a:srgbClr val="2D60AD"/>
                </a:solidFill>
                <a:latin typeface="Georgia" panose="02040502050405020303" pitchFamily="18" charset="0"/>
              </a:rPr>
            </a:br>
            <a:br>
              <a:rPr lang="en-US" altLang="en-US" dirty="0">
                <a:solidFill>
                  <a:srgbClr val="2D60AD"/>
                </a:solidFill>
                <a:latin typeface="Georgia" panose="02040502050405020303" pitchFamily="18" charset="0"/>
              </a:rPr>
            </a:br>
            <a:r>
              <a:rPr lang="en-US" altLang="en-US" dirty="0">
                <a:solidFill>
                  <a:srgbClr val="2D60AD"/>
                </a:solidFill>
                <a:latin typeface="Georgia" panose="02040502050405020303" pitchFamily="18" charset="0"/>
              </a:rPr>
              <a:t>The process of NVC encourages us to focus on what we and others are observing separate from our interpretations and judgments, to connect our thoughts and feelings to underlying human needs/values (e.g. protection, support, love), and to be clear about what we would like towards meeting those needs. These skills give the ability to translate from a language of criticism, blame, and demand into a language of human needs -- a language of life that consciously connects us to the universal qualities “alive in us” that sustain and enrich our well being, and focuses our attention on what actions we could take to manifest these qualities. </a:t>
            </a:r>
            <a:br>
              <a:rPr lang="en-US" altLang="en-US" dirty="0">
                <a:solidFill>
                  <a:srgbClr val="2D60AD"/>
                </a:solidFill>
                <a:latin typeface="Georgia" panose="02040502050405020303" pitchFamily="18" charset="0"/>
              </a:rPr>
            </a:br>
            <a:br>
              <a:rPr lang="en-US" altLang="en-US" dirty="0">
                <a:solidFill>
                  <a:srgbClr val="2D60AD"/>
                </a:solidFill>
                <a:latin typeface="Georgia" panose="02040502050405020303" pitchFamily="18" charset="0"/>
              </a:rPr>
            </a:br>
            <a:r>
              <a:rPr lang="en-US" altLang="en-US" dirty="0">
                <a:solidFill>
                  <a:srgbClr val="2D60AD"/>
                </a:solidFill>
                <a:latin typeface="Georgia" panose="02040502050405020303" pitchFamily="18" charset="0"/>
              </a:rPr>
              <a:t>Nonviolent Communication skills will assist you in dealing with major blocks to communication such as demands, diagnoses and blaming. In CNVC trainings you will learn to express yourself honestly without attacking. This will help minimize the likelihood of facing defensive reactions in others. The skills will help you make clear requests. They will help you receive critical and hostile messages without taking them personally, giving in, or losing self-esteem. These skills are useful with family, friends, students, subordinates, supervisors, co-workers and clients, as well as with your own internal dialogues.</a:t>
            </a:r>
          </a:p>
          <a:p>
            <a:endParaRPr lang="en-US" altLang="en-US" dirty="0"/>
          </a:p>
          <a:p>
            <a:r>
              <a:rPr lang="en-US" altLang="en-US" dirty="0">
                <a:solidFill>
                  <a:srgbClr val="2D60AD"/>
                </a:solidFill>
                <a:latin typeface="Georgia" panose="02040502050405020303" pitchFamily="18" charset="0"/>
              </a:rPr>
              <a:t>NVC offers practical, concrete skills for manifesting the purpose of creating connections of compassionate giving and receiving based in a consciousness of interdependence and power with others. These skills include:</a:t>
            </a:r>
          </a:p>
          <a:p>
            <a:pPr>
              <a:buFont typeface="Calibri" panose="020F0502020204030204" pitchFamily="34" charset="0"/>
              <a:buAutoNum type="arabicPeriod"/>
            </a:pPr>
            <a:r>
              <a:rPr lang="en-US" altLang="en-US" dirty="0">
                <a:solidFill>
                  <a:srgbClr val="2D60AD"/>
                </a:solidFill>
                <a:latin typeface="Georgia" panose="02040502050405020303" pitchFamily="18" charset="0"/>
              </a:rPr>
              <a:t>Differentiating observation from evaluation, being able to carefully observe what is happening free of evaluation, and to specify behaviors and conditions that are affecting us;</a:t>
            </a:r>
          </a:p>
          <a:p>
            <a:pPr>
              <a:buFont typeface="Calibri" panose="020F0502020204030204" pitchFamily="34" charset="0"/>
              <a:buAutoNum type="arabicPeriod"/>
            </a:pPr>
            <a:r>
              <a:rPr lang="en-US" altLang="en-US" dirty="0">
                <a:solidFill>
                  <a:srgbClr val="2D60AD"/>
                </a:solidFill>
                <a:latin typeface="Georgia" panose="02040502050405020303" pitchFamily="18" charset="0"/>
              </a:rPr>
              <a:t>Differentiating feeling from thinking, being able to identify and express internal feeling states in a way that does not imply judgment, criticism, or blame/punishment;</a:t>
            </a:r>
          </a:p>
          <a:p>
            <a:pPr>
              <a:buFont typeface="Calibri" panose="020F0502020204030204" pitchFamily="34" charset="0"/>
              <a:buAutoNum type="arabicPeriod"/>
            </a:pPr>
            <a:r>
              <a:rPr lang="en-US" altLang="en-US" dirty="0">
                <a:solidFill>
                  <a:srgbClr val="2D60AD"/>
                </a:solidFill>
                <a:latin typeface="Georgia" panose="02040502050405020303" pitchFamily="18" charset="0"/>
              </a:rPr>
              <a:t>Connecting with the universal human needs/values (e.g. sustenance, trust, understanding) in us that are being met or not met in relation to what is happening and how we are feeling; and</a:t>
            </a:r>
          </a:p>
          <a:p>
            <a:pPr>
              <a:buFont typeface="Calibri" panose="020F0502020204030204" pitchFamily="34" charset="0"/>
              <a:buAutoNum type="arabicPeriod"/>
            </a:pPr>
            <a:r>
              <a:rPr lang="en-US" altLang="en-US" dirty="0">
                <a:solidFill>
                  <a:srgbClr val="2D60AD"/>
                </a:solidFill>
                <a:latin typeface="Georgia" panose="02040502050405020303" pitchFamily="18" charset="0"/>
              </a:rPr>
              <a:t>Requesting what we would like in a way that clearly and specifically states what we do want (rather than what we don’t want), and that is truly a request and not a demand (i.e. attempting to motivate, however subtly, out of fear, guilt, shame, obligation, etc. rather than out of willingness and compassionate giving).</a:t>
            </a:r>
          </a:p>
          <a:p>
            <a:r>
              <a:rPr lang="en-US" altLang="en-US" dirty="0">
                <a:solidFill>
                  <a:srgbClr val="2D60AD"/>
                </a:solidFill>
                <a:latin typeface="Georgia" panose="02040502050405020303" pitchFamily="18" charset="0"/>
              </a:rPr>
              <a:t>These skills emphasize personal responsibility for our actions and the choices we make when we respond to others, as well as how to contribute to relationships based in cooperation and collaboration.</a:t>
            </a:r>
            <a:br>
              <a:rPr lang="en-US" altLang="en-US" dirty="0">
                <a:solidFill>
                  <a:srgbClr val="2D60AD"/>
                </a:solidFill>
                <a:latin typeface="Georgia" panose="02040502050405020303" pitchFamily="18" charset="0"/>
              </a:rPr>
            </a:br>
            <a:endParaRPr lang="en-US" altLang="en-US" dirty="0"/>
          </a:p>
        </p:txBody>
      </p:sp>
      <p:sp>
        <p:nvSpPr>
          <p:cNvPr id="388100" name="Slide Number Placeholder 3">
            <a:extLst>
              <a:ext uri="{FF2B5EF4-FFF2-40B4-BE49-F238E27FC236}">
                <a16:creationId xmlns:a16="http://schemas.microsoft.com/office/drawing/2014/main" id="{8A31EA94-8F98-4D13-BF8D-04EE06E9DE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3EE944D-0738-4F35-8DEF-1D4B6212F10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301309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a:extLst>
              <a:ext uri="{FF2B5EF4-FFF2-40B4-BE49-F238E27FC236}">
                <a16:creationId xmlns:a16="http://schemas.microsoft.com/office/drawing/2014/main" id="{23E41D58-1ED1-42B4-9DE8-82F4573BBF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3219" name="Notes Placeholder 2">
            <a:extLst>
              <a:ext uri="{FF2B5EF4-FFF2-40B4-BE49-F238E27FC236}">
                <a16:creationId xmlns:a16="http://schemas.microsoft.com/office/drawing/2014/main" id="{9763A916-9221-4281-BB64-D6D198DBFE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2D60AD"/>
                </a:solidFill>
                <a:latin typeface="Georgia" panose="02040502050405020303" pitchFamily="18" charset="0"/>
              </a:rPr>
              <a:t>The basic model for NVC is really quite straightforward and simple. It is a process that combines four components with two parts. While the four components are specific ideas and actions that fit into the form and the model of NVC, the two parts provide a solid foundation for NVC as well as for living nonviolently. They are the basis for Marshall’s ideas of giving and receiving from the heart. These brief definitions will be expounded further in the sections below:</a:t>
            </a:r>
          </a:p>
          <a:p>
            <a:r>
              <a:rPr lang="en-US" altLang="en-US">
                <a:solidFill>
                  <a:srgbClr val="2D60AD"/>
                </a:solidFill>
                <a:latin typeface="Georgia" panose="02040502050405020303" pitchFamily="18" charset="0"/>
              </a:rPr>
              <a:t>Four Components</a:t>
            </a:r>
          </a:p>
          <a:p>
            <a:pPr>
              <a:buFont typeface="Calibri" panose="020F0502020204030204" pitchFamily="34" charset="0"/>
              <a:buAutoNum type="arabicPeriod"/>
            </a:pPr>
            <a:r>
              <a:rPr lang="en-US" altLang="en-US">
                <a:solidFill>
                  <a:srgbClr val="2D60AD"/>
                </a:solidFill>
                <a:latin typeface="Georgia" panose="02040502050405020303" pitchFamily="18" charset="0"/>
              </a:rPr>
              <a:t>Observation: Observation without evaluation consists of noticing concrete things and actions around us. We learn to distinguish between judgment and what we sense in the present moment, and to simply observe what is there.</a:t>
            </a:r>
          </a:p>
          <a:p>
            <a:pPr>
              <a:buFont typeface="Calibri" panose="020F0502020204030204" pitchFamily="34" charset="0"/>
              <a:buAutoNum type="arabicPeriod"/>
            </a:pPr>
            <a:r>
              <a:rPr lang="en-US" altLang="en-US">
                <a:solidFill>
                  <a:srgbClr val="2D60AD"/>
                </a:solidFill>
                <a:latin typeface="Georgia" panose="02040502050405020303" pitchFamily="18" charset="0"/>
              </a:rPr>
              <a:t>Feeling: When we notice things around us, we inevitably experience varying emotions and physical sensations in each particular moment. Here, distinguishing feelings from thoughts is an essential step to the NVC process.</a:t>
            </a:r>
          </a:p>
          <a:p>
            <a:pPr>
              <a:buFont typeface="Calibri" panose="020F0502020204030204" pitchFamily="34" charset="0"/>
              <a:buAutoNum type="arabicPeriod"/>
            </a:pPr>
            <a:r>
              <a:rPr lang="en-US" altLang="en-US">
                <a:solidFill>
                  <a:srgbClr val="2D60AD"/>
                </a:solidFill>
                <a:latin typeface="Georgia" panose="02040502050405020303" pitchFamily="18" charset="0"/>
              </a:rPr>
              <a:t>Needs: All individuals have needs and values that sustain and enrich their lives. When those needs are met, we experience comfortable feelings, like happiness or peacefulness, and when they are not, we experience uncomfortable feelings, like frustration. Understanding that we, as well as those around us, have these needs is perhaps the most important step in learning to practice NVC and to live empathically.</a:t>
            </a:r>
          </a:p>
          <a:p>
            <a:pPr>
              <a:buFont typeface="Calibri" panose="020F0502020204030204" pitchFamily="34" charset="0"/>
              <a:buAutoNum type="arabicPeriod"/>
            </a:pPr>
            <a:r>
              <a:rPr lang="en-US" altLang="en-US">
                <a:solidFill>
                  <a:srgbClr val="2D60AD"/>
                </a:solidFill>
                <a:latin typeface="Georgia" panose="02040502050405020303" pitchFamily="18" charset="0"/>
              </a:rPr>
              <a:t>Request: To make clear and present requests is crucial to NVC’s transformative mission. When we learn to request concrete actions that can be carried out in the present moment, we begin to find ways to cooperatively and creatively ensure that everyone’s needs are met.</a:t>
            </a:r>
          </a:p>
          <a:p>
            <a:r>
              <a:rPr lang="en-US" altLang="en-US">
                <a:solidFill>
                  <a:srgbClr val="2D60AD"/>
                </a:solidFill>
                <a:latin typeface="Georgia" panose="02040502050405020303" pitchFamily="18" charset="0"/>
              </a:rPr>
              <a:t>Two Parts</a:t>
            </a:r>
          </a:p>
          <a:p>
            <a:pPr>
              <a:buFont typeface="Calibri" panose="020F0502020204030204" pitchFamily="34" charset="0"/>
              <a:buAutoNum type="arabicPeriod"/>
            </a:pPr>
            <a:r>
              <a:rPr lang="en-US" altLang="en-US">
                <a:solidFill>
                  <a:srgbClr val="2D60AD"/>
                </a:solidFill>
                <a:latin typeface="Georgia" panose="02040502050405020303" pitchFamily="18" charset="0"/>
              </a:rPr>
              <a:t>Empathy: Receiving from the heart creates a means to connect with others and share experiences in a truly life enriching way. Empathy goes beyond compassion, allowing us to put ourselves into another’s shoes to sense the same feelings and understand the same needs; in essence, being open and available to what is alive in others. It also gives us the means to remain present to and aware of our own needs and the needs of others even in extreme situations that are often difficult to handle.</a:t>
            </a:r>
          </a:p>
          <a:p>
            <a:pPr>
              <a:buFont typeface="Calibri" panose="020F0502020204030204" pitchFamily="34" charset="0"/>
              <a:buAutoNum type="arabicPeriod"/>
            </a:pPr>
            <a:r>
              <a:rPr lang="en-US" altLang="en-US">
                <a:solidFill>
                  <a:srgbClr val="2D60AD"/>
                </a:solidFill>
                <a:latin typeface="Georgia" panose="02040502050405020303" pitchFamily="18" charset="0"/>
              </a:rPr>
              <a:t>Honesty: Giving from the heart has its root in honesty. Honesty begins with truly understanding ourselves and our own needs, and being in tune with what is alive in us in the present moment. When we learn to give ourselves empathy, we can start to break down the barriers to communication that keep us from connecting with others.</a:t>
            </a:r>
          </a:p>
          <a:p>
            <a:r>
              <a:rPr lang="en-US" altLang="en-US">
                <a:solidFill>
                  <a:srgbClr val="2D60AD"/>
                </a:solidFill>
                <a:latin typeface="Georgia" panose="02040502050405020303" pitchFamily="18" charset="0"/>
              </a:rPr>
              <a:t>From these four components and two parts, Marshall has created a model for life enriching communication that can be highly effective in solving conflict with our family members, with our friends, with our coworkers, and with ourselves. The basic outline of the model is the following:</a:t>
            </a:r>
            <a:br>
              <a:rPr lang="en-US" altLang="en-US">
                <a:solidFill>
                  <a:srgbClr val="2D60AD"/>
                </a:solidFill>
                <a:latin typeface="Georgia" panose="02040502050405020303" pitchFamily="18" charset="0"/>
              </a:rPr>
            </a:br>
            <a:br>
              <a:rPr lang="en-US" altLang="en-US">
                <a:solidFill>
                  <a:srgbClr val="2D60AD"/>
                </a:solidFill>
                <a:latin typeface="Georgia" panose="02040502050405020303" pitchFamily="18" charset="0"/>
              </a:rPr>
            </a:br>
            <a:endParaRPr lang="en-US" altLang="en-US"/>
          </a:p>
          <a:p>
            <a:r>
              <a:rPr lang="en-US" altLang="en-US"/>
              <a:t>The NVC model has two sides, empathetically listening and honestly expressing.  Both sides use the four steps of the model: observations, feelings, needs, requests. </a:t>
            </a:r>
            <a:r>
              <a:rPr lang="en-US" altLang="en-US">
                <a:solidFill>
                  <a:srgbClr val="2D60AD"/>
                </a:solidFill>
                <a:latin typeface="Georgia" panose="02040502050405020303" pitchFamily="18" charset="0"/>
              </a:rPr>
              <a:t>First, we observe what is actually happening in a situation: what  are  we  observing  others  saying  or  doing that is either enriching or not enriching our  life? The trick is to be able to articulate this observation without introducing any judgment or evaluation—to simply say what people are doing that we either like or don't like. Next, we state how we feel when we observe this action: are we hurt, scared, joyful, amused, irritated? And thirdly, we say what needs of ours are connected to the feelings we have identified. An awareness of these three components is present when we use NVC to clearly and honestly express how we  are.</a:t>
            </a:r>
          </a:p>
          <a:p>
            <a:r>
              <a:rPr lang="en-US" altLang="en-US">
                <a:solidFill>
                  <a:srgbClr val="2D60AD"/>
                </a:solidFill>
                <a:latin typeface="Georgia" panose="02040502050405020303" pitchFamily="18" charset="0"/>
              </a:rPr>
              <a:t>The fourth component—a very specific request: "Would you be willing to put your socks in your room or in the washing machine?" This fourth component addresses what we are wanting from the other person that would enrich our lives or make life more wonderful for  us.</a:t>
            </a:r>
          </a:p>
          <a:p>
            <a:r>
              <a:rPr lang="en-US" altLang="en-US">
                <a:solidFill>
                  <a:srgbClr val="2D60AD"/>
                </a:solidFill>
                <a:latin typeface="Georgia" panose="02040502050405020303" pitchFamily="18" charset="0"/>
              </a:rPr>
              <a:t>Thus, part of NVC is to express these four pieces of information very clearly, whether verbally or by other means. The other part of this communication consists of receiving the same four pieces of information from others. We connect with them by first sensing what they are observing, feeling, and needing; then we discover what would enrich their lives by receiving the fourth piece—their request.</a:t>
            </a:r>
          </a:p>
          <a:p>
            <a:r>
              <a:rPr lang="en-US" altLang="en-US">
                <a:solidFill>
                  <a:srgbClr val="2D60AD"/>
                </a:solidFill>
                <a:latin typeface="Georgia" panose="02040502050405020303" pitchFamily="18" charset="0"/>
              </a:rPr>
              <a:t>As we keep our attention focused on the areas mentioned, and help others do likewise, we establish a flow of communication, back and forth, until compassion manifests naturally: what I am observing, feeling, and needing; what I am requesting to enrich my life; what you are observing, feeling, and needing; what you are requesting to enrich your life . . . </a:t>
            </a:r>
          </a:p>
          <a:p>
            <a:r>
              <a:rPr lang="en-US" altLang="en-US">
                <a:solidFill>
                  <a:srgbClr val="2D60AD"/>
                </a:solidFill>
                <a:latin typeface="Georgia" panose="02040502050405020303" pitchFamily="18" charset="0"/>
              </a:rPr>
              <a:t>When we use this process, we may begin either by expressing ourselves or by empathically receiving these four pieces of information from others. Although we will learn  to  listen  for and verbally express each of these components in Chapters 3–6, it is important to keep in mind that NVC is not a set formula, but  something  that adapts to various situations as  well as personal and cultural styles. While I conveniently refer to NVC as a "process" or "language," it is possible to experience all four pieces of the process without uttering a single word.</a:t>
            </a:r>
          </a:p>
          <a:p>
            <a:r>
              <a:rPr lang="en-US" altLang="en-US">
                <a:solidFill>
                  <a:srgbClr val="2D60AD"/>
                </a:solidFill>
                <a:latin typeface="Georgia" panose="02040502050405020303" pitchFamily="18" charset="0"/>
              </a:rPr>
              <a:t>The essence of NVC is in our consciousness of the four components, not in the actual words that are exchanged.</a:t>
            </a:r>
          </a:p>
          <a:p>
            <a:endParaRPr lang="en-US" altLang="en-US"/>
          </a:p>
          <a:p>
            <a:endParaRPr lang="en-US" altLang="en-US"/>
          </a:p>
          <a:p>
            <a:endParaRPr lang="en-US" altLang="en-US"/>
          </a:p>
        </p:txBody>
      </p:sp>
      <p:sp>
        <p:nvSpPr>
          <p:cNvPr id="393220" name="Slide Number Placeholder 3">
            <a:extLst>
              <a:ext uri="{FF2B5EF4-FFF2-40B4-BE49-F238E27FC236}">
                <a16:creationId xmlns:a16="http://schemas.microsoft.com/office/drawing/2014/main" id="{BC771022-6E1F-41A6-99DD-3C6DB386AC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2E56E41-6274-4327-A456-4913D600FB4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553847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a:extLst>
              <a:ext uri="{FF2B5EF4-FFF2-40B4-BE49-F238E27FC236}">
                <a16:creationId xmlns:a16="http://schemas.microsoft.com/office/drawing/2014/main" id="{DDEF0B36-6754-45A2-A6F2-12404C86E7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8BA21B2-7C2D-4B80-8975-3655A8C36ABF}"/>
              </a:ext>
            </a:extLst>
          </p:cNvPr>
          <p:cNvSpPr>
            <a:spLocks noGrp="1"/>
          </p:cNvSpPr>
          <p:nvPr>
            <p:ph type="body" idx="1"/>
          </p:nvPr>
        </p:nvSpPr>
        <p:spPr/>
        <p:txBody>
          <a:bodyPr/>
          <a:lstStyle/>
          <a:p>
            <a:pPr marL="257175" indent="-257175" defTabSz="342900">
              <a:spcBef>
                <a:spcPct val="20000"/>
              </a:spcBef>
              <a:buFont typeface="Wingdings" panose="05000000000000000000" pitchFamily="2" charset="2"/>
              <a:buChar char="ü"/>
              <a:defRPr/>
            </a:pPr>
            <a:r>
              <a:rPr lang="en-US" sz="2400" dirty="0">
                <a:solidFill>
                  <a:prstClr val="black"/>
                </a:solidFill>
                <a:latin typeface="Arial"/>
                <a:cs typeface="Arial"/>
              </a:rPr>
              <a:t>Can be positive or negative as long as it is helpful to the staff to understand what is or isn’t working.  </a:t>
            </a:r>
          </a:p>
          <a:p>
            <a:pPr marL="257175" indent="-257175" defTabSz="342900">
              <a:spcBef>
                <a:spcPct val="20000"/>
              </a:spcBef>
              <a:buFont typeface="Wingdings" panose="05000000000000000000" pitchFamily="2" charset="2"/>
              <a:buChar char="ü"/>
              <a:defRPr/>
            </a:pPr>
            <a:r>
              <a:rPr lang="en-US" sz="2400" dirty="0">
                <a:solidFill>
                  <a:prstClr val="black"/>
                </a:solidFill>
                <a:latin typeface="Arial"/>
                <a:cs typeface="Arial"/>
              </a:rPr>
              <a:t>Should be specific so staff will understand how to modify behavior</a:t>
            </a:r>
          </a:p>
          <a:p>
            <a:pPr>
              <a:defRPr/>
            </a:pPr>
            <a:endParaRPr lang="en-US" dirty="0"/>
          </a:p>
        </p:txBody>
      </p:sp>
      <p:sp>
        <p:nvSpPr>
          <p:cNvPr id="403460" name="Slide Number Placeholder 3">
            <a:extLst>
              <a:ext uri="{FF2B5EF4-FFF2-40B4-BE49-F238E27FC236}">
                <a16:creationId xmlns:a16="http://schemas.microsoft.com/office/drawing/2014/main" id="{8FEE7C2A-1EBF-49AE-BE9F-1F69D23A33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80C1CD-5953-44AD-91E4-C5952BACD79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468532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Image Placeholder 1">
            <a:extLst>
              <a:ext uri="{FF2B5EF4-FFF2-40B4-BE49-F238E27FC236}">
                <a16:creationId xmlns:a16="http://schemas.microsoft.com/office/drawing/2014/main" id="{0DF26321-9EB2-496C-8F81-A07CDF110F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3875" name="Notes Placeholder 2">
            <a:extLst>
              <a:ext uri="{FF2B5EF4-FFF2-40B4-BE49-F238E27FC236}">
                <a16:creationId xmlns:a16="http://schemas.microsoft.com/office/drawing/2014/main" id="{DF47274E-D8D3-4C2B-86D1-32FF785C98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Becoming a trauma-informed organization ultimately requires that we continue to ask what do we need to stop doing, start doing and do more of.  </a:t>
            </a:r>
          </a:p>
          <a:p>
            <a:pPr eaLnBrk="1" hangingPunct="1">
              <a:spcBef>
                <a:spcPct val="0"/>
              </a:spcBef>
            </a:pPr>
            <a:endParaRPr lang="en-US" altLang="en-US"/>
          </a:p>
          <a:p>
            <a:pPr eaLnBrk="1" hangingPunct="1">
              <a:spcBef>
                <a:spcPct val="0"/>
              </a:spcBef>
            </a:pPr>
            <a:r>
              <a:rPr lang="en-US" altLang="en-US"/>
              <a:t>Activity:  In your group tables, we want you to take 10-15 minutes to write down what you need to stop doing, start doing and do more of as an organization or as a community (depends on who you are presenting to) to become a more wellness-oriented, trauma-informed organization/community. –</a:t>
            </a:r>
          </a:p>
          <a:p>
            <a:pPr eaLnBrk="1" hangingPunct="1">
              <a:spcBef>
                <a:spcPct val="0"/>
              </a:spcBef>
            </a:pPr>
            <a:endParaRPr lang="en-US" altLang="en-US"/>
          </a:p>
          <a:p>
            <a:pPr eaLnBrk="1" hangingPunct="1">
              <a:spcBef>
                <a:spcPct val="0"/>
              </a:spcBef>
            </a:pPr>
            <a:r>
              <a:rPr lang="en-US" altLang="en-US" b="1"/>
              <a:t>At the end of the activity, have each table give one start, one stop and one do more of.</a:t>
            </a:r>
          </a:p>
          <a:p>
            <a:pPr eaLnBrk="1" hangingPunct="1">
              <a:spcBef>
                <a:spcPct val="0"/>
              </a:spcBef>
            </a:pPr>
            <a:endParaRPr lang="en-US" altLang="en-US" b="1"/>
          </a:p>
          <a:p>
            <a:pPr eaLnBrk="1" hangingPunct="1">
              <a:spcBef>
                <a:spcPct val="0"/>
              </a:spcBef>
            </a:pPr>
            <a:r>
              <a:rPr lang="en-US" altLang="en-US" b="1"/>
              <a:t>The facilitator will need to collect the information, type it up and send back to the group as part of the follow-up email.</a:t>
            </a:r>
          </a:p>
        </p:txBody>
      </p:sp>
      <p:sp>
        <p:nvSpPr>
          <p:cNvPr id="463876" name="Slide Number Placeholder 3">
            <a:extLst>
              <a:ext uri="{FF2B5EF4-FFF2-40B4-BE49-F238E27FC236}">
                <a16:creationId xmlns:a16="http://schemas.microsoft.com/office/drawing/2014/main" id="{83FAFBEE-1D8E-468D-B224-F090DA2424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803" indent="-297616">
              <a:spcBef>
                <a:spcPct val="30000"/>
              </a:spcBef>
              <a:defRPr sz="1200">
                <a:solidFill>
                  <a:schemeClr val="tx1"/>
                </a:solidFill>
                <a:latin typeface="Calibri" panose="020F0502020204030204" pitchFamily="34" charset="0"/>
              </a:defRPr>
            </a:lvl2pPr>
            <a:lvl3pPr marL="1190465" indent="-238093">
              <a:spcBef>
                <a:spcPct val="30000"/>
              </a:spcBef>
              <a:defRPr sz="1200">
                <a:solidFill>
                  <a:schemeClr val="tx1"/>
                </a:solidFill>
                <a:latin typeface="Calibri" panose="020F0502020204030204" pitchFamily="34" charset="0"/>
              </a:defRPr>
            </a:lvl3pPr>
            <a:lvl4pPr marL="1666651" indent="-238093">
              <a:spcBef>
                <a:spcPct val="30000"/>
              </a:spcBef>
              <a:defRPr sz="1200">
                <a:solidFill>
                  <a:schemeClr val="tx1"/>
                </a:solidFill>
                <a:latin typeface="Calibri" panose="020F0502020204030204" pitchFamily="34" charset="0"/>
              </a:defRPr>
            </a:lvl4pPr>
            <a:lvl5pPr marL="2142836" indent="-238093">
              <a:spcBef>
                <a:spcPct val="30000"/>
              </a:spcBef>
              <a:defRPr sz="1200">
                <a:solidFill>
                  <a:schemeClr val="tx1"/>
                </a:solidFill>
                <a:latin typeface="Calibri" panose="020F0502020204030204" pitchFamily="34" charset="0"/>
              </a:defRPr>
            </a:lvl5pPr>
            <a:lvl6pPr marL="2619023" indent="-238093" defTabSz="476186" eaLnBrk="0" fontAlgn="base" hangingPunct="0">
              <a:spcBef>
                <a:spcPct val="30000"/>
              </a:spcBef>
              <a:spcAft>
                <a:spcPct val="0"/>
              </a:spcAft>
              <a:defRPr sz="1200">
                <a:solidFill>
                  <a:schemeClr val="tx1"/>
                </a:solidFill>
                <a:latin typeface="Calibri" panose="020F0502020204030204" pitchFamily="34" charset="0"/>
              </a:defRPr>
            </a:lvl6pPr>
            <a:lvl7pPr marL="3095208" indent="-238093" defTabSz="476186" eaLnBrk="0" fontAlgn="base" hangingPunct="0">
              <a:spcBef>
                <a:spcPct val="30000"/>
              </a:spcBef>
              <a:spcAft>
                <a:spcPct val="0"/>
              </a:spcAft>
              <a:defRPr sz="1200">
                <a:solidFill>
                  <a:schemeClr val="tx1"/>
                </a:solidFill>
                <a:latin typeface="Calibri" panose="020F0502020204030204" pitchFamily="34" charset="0"/>
              </a:defRPr>
            </a:lvl7pPr>
            <a:lvl8pPr marL="3571394" indent="-238093" defTabSz="476186" eaLnBrk="0" fontAlgn="base" hangingPunct="0">
              <a:spcBef>
                <a:spcPct val="30000"/>
              </a:spcBef>
              <a:spcAft>
                <a:spcPct val="0"/>
              </a:spcAft>
              <a:defRPr sz="1200">
                <a:solidFill>
                  <a:schemeClr val="tx1"/>
                </a:solidFill>
                <a:latin typeface="Calibri" panose="020F0502020204030204" pitchFamily="34" charset="0"/>
              </a:defRPr>
            </a:lvl8pPr>
            <a:lvl9pPr marL="4047581" indent="-238093" defTabSz="476186"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76186" rtl="0" eaLnBrk="1" fontAlgn="base" latinLnBrk="0" hangingPunct="1">
              <a:lnSpc>
                <a:spcPct val="100000"/>
              </a:lnSpc>
              <a:spcBef>
                <a:spcPct val="0"/>
              </a:spcBef>
              <a:spcAft>
                <a:spcPct val="0"/>
              </a:spcAft>
              <a:buClrTx/>
              <a:buSzTx/>
              <a:buFontTx/>
              <a:buNone/>
              <a:tabLst/>
              <a:defRPr/>
            </a:pPr>
            <a:fld id="{E0D663CB-A320-4F90-85B5-6E292E086A7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76186"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37773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a:extLst>
              <a:ext uri="{FF2B5EF4-FFF2-40B4-BE49-F238E27FC236}">
                <a16:creationId xmlns:a16="http://schemas.microsoft.com/office/drawing/2014/main" id="{AB35C48F-0EA0-4238-B31B-7206C0D538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Notes Placeholder 2">
            <a:extLst>
              <a:ext uri="{FF2B5EF4-FFF2-40B4-BE49-F238E27FC236}">
                <a16:creationId xmlns:a16="http://schemas.microsoft.com/office/drawing/2014/main" id="{093FEC58-EBEF-490A-A27B-97FEB914B8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cs typeface="Arial" panose="020B0604020202020204" pitchFamily="34" charset="0"/>
              </a:rPr>
              <a:t>One type of trauma that is often overlooked is that of intergenerational or historical trauma.  Intergenerational or Historical trauma is a multigenerational trauma experienced by a specific cultural group or collective community.  According to Yellow Horse Brave Heart it is a c</a:t>
            </a:r>
            <a:r>
              <a:rPr lang="en-US" altLang="en-US"/>
              <a:t>ollective, cumulative emotional wounding across generations resulting from a cataclysmic event.   With these types of traumatic events, the trauma is held personally and passed on across generations.  Even those who did not personally experience the trauma are affected generations later.  What are some examples of intergenerational or historical trauma that you can think of?</a:t>
            </a:r>
          </a:p>
          <a:p>
            <a:endParaRPr lang="en-US" altLang="en-US"/>
          </a:p>
          <a:p>
            <a:endParaRPr lang="en-US" altLang="en-US"/>
          </a:p>
        </p:txBody>
      </p:sp>
      <p:sp>
        <p:nvSpPr>
          <p:cNvPr id="281604" name="Slide Number Placeholder 3">
            <a:extLst>
              <a:ext uri="{FF2B5EF4-FFF2-40B4-BE49-F238E27FC236}">
                <a16:creationId xmlns:a16="http://schemas.microsoft.com/office/drawing/2014/main" id="{D536CC9A-47C7-4CA7-AB7E-4913AAC394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defTabSz="466618" eaLnBrk="0" fontAlgn="base" hangingPunct="0">
              <a:spcBef>
                <a:spcPct val="30000"/>
              </a:spcBef>
              <a:spcAft>
                <a:spcPct val="0"/>
              </a:spcAft>
              <a:defRPr sz="1200">
                <a:solidFill>
                  <a:schemeClr val="tx1"/>
                </a:solidFill>
                <a:latin typeface="Calibri" panose="020F0502020204030204" pitchFamily="34" charset="0"/>
              </a:defRPr>
            </a:lvl6pPr>
            <a:lvl7pPr marL="3033019" indent="-233309" defTabSz="466618" eaLnBrk="0" fontAlgn="base" hangingPunct="0">
              <a:spcBef>
                <a:spcPct val="30000"/>
              </a:spcBef>
              <a:spcAft>
                <a:spcPct val="0"/>
              </a:spcAft>
              <a:defRPr sz="1200">
                <a:solidFill>
                  <a:schemeClr val="tx1"/>
                </a:solidFill>
                <a:latin typeface="Calibri" panose="020F0502020204030204" pitchFamily="34" charset="0"/>
              </a:defRPr>
            </a:lvl7pPr>
            <a:lvl8pPr marL="3499637" indent="-233309" defTabSz="466618" eaLnBrk="0" fontAlgn="base" hangingPunct="0">
              <a:spcBef>
                <a:spcPct val="30000"/>
              </a:spcBef>
              <a:spcAft>
                <a:spcPct val="0"/>
              </a:spcAft>
              <a:defRPr sz="1200">
                <a:solidFill>
                  <a:schemeClr val="tx1"/>
                </a:solidFill>
                <a:latin typeface="Calibri" panose="020F0502020204030204" pitchFamily="34" charset="0"/>
              </a:defRPr>
            </a:lvl8pPr>
            <a:lvl9pPr marL="3966256" indent="-233309" defTabSz="46661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6618" rtl="0" eaLnBrk="1" fontAlgn="base" latinLnBrk="0" hangingPunct="1">
              <a:lnSpc>
                <a:spcPct val="100000"/>
              </a:lnSpc>
              <a:spcBef>
                <a:spcPct val="0"/>
              </a:spcBef>
              <a:spcAft>
                <a:spcPct val="0"/>
              </a:spcAft>
              <a:buClrTx/>
              <a:buSzTx/>
              <a:buFontTx/>
              <a:buNone/>
              <a:tabLst/>
              <a:defRPr/>
            </a:pPr>
            <a:fld id="{E784DB73-7251-418A-AF76-ECABC3AB574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66618"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968045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a:extLst>
              <a:ext uri="{FF2B5EF4-FFF2-40B4-BE49-F238E27FC236}">
                <a16:creationId xmlns:a16="http://schemas.microsoft.com/office/drawing/2014/main" id="{65C1DCAD-5422-4260-8E9D-1A6EE09143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Notes Placeholder 2">
            <a:extLst>
              <a:ext uri="{FF2B5EF4-FFF2-40B4-BE49-F238E27FC236}">
                <a16:creationId xmlns:a16="http://schemas.microsoft.com/office/drawing/2014/main" id="{F087DD63-07A7-4C06-9AB2-E9595B7720EF}"/>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a:t>Here’s a list of them….genocide, slavery, pandemics, massacres, prohibition or destruction of cultural practices, discrimination or systemic prejudices and forced relocation.</a:t>
            </a:r>
          </a:p>
          <a:p>
            <a:pPr>
              <a:defRPr/>
            </a:pPr>
            <a:endParaRPr lang="en-US" altLang="en-US"/>
          </a:p>
          <a:p>
            <a:pPr marL="349964">
              <a:defRPr/>
            </a:pPr>
            <a:r>
              <a:rPr lang="en-US">
                <a:solidFill>
                  <a:prstClr val="black"/>
                </a:solidFill>
              </a:rPr>
              <a:t>For Native Americans and Black Americans, systemic trauma often converges with historical trauma in the bias they experience when dealing with institutions like government and police.</a:t>
            </a:r>
          </a:p>
          <a:p>
            <a:pPr marL="349964" fontAlgn="ctr">
              <a:buFont typeface="Arial" panose="020B0604020202020204" pitchFamily="34" charset="0"/>
              <a:buChar char="•"/>
              <a:defRPr/>
            </a:pPr>
            <a:r>
              <a:rPr lang="en-US">
                <a:solidFill>
                  <a:prstClr val="black"/>
                </a:solidFill>
              </a:rPr>
              <a:t>Some resources use historical trauma, intergenerational trauma and systemic trauma interchangeably however they are semantically different. All three incorporate the presence of trauma symptoms in groups even if they were not physically present for the trauma.</a:t>
            </a:r>
          </a:p>
          <a:p>
            <a:pPr marL="349964" fontAlgn="ctr">
              <a:buFont typeface="Arial" panose="020B0604020202020204" pitchFamily="34" charset="0"/>
              <a:buChar char="•"/>
              <a:defRPr/>
            </a:pPr>
            <a:r>
              <a:rPr lang="en-US">
                <a:solidFill>
                  <a:prstClr val="black"/>
                </a:solidFill>
              </a:rPr>
              <a:t>Historical Trauma: collective psychological and emotional responses to trauma across generations shared by a group of people who identify with one another by affiliation or circumstance.</a:t>
            </a:r>
          </a:p>
          <a:p>
            <a:pPr marL="349964" fontAlgn="ctr">
              <a:buFont typeface="Arial" panose="020B0604020202020204" pitchFamily="34" charset="0"/>
              <a:buChar char="•"/>
              <a:defRPr/>
            </a:pPr>
            <a:r>
              <a:rPr lang="en-US">
                <a:solidFill>
                  <a:prstClr val="black"/>
                </a:solidFill>
              </a:rPr>
              <a:t>Transgenerational trauma: trauma transferred from first generation trauma-event survivors to the next generation.</a:t>
            </a:r>
          </a:p>
          <a:p>
            <a:pPr marL="349964" fontAlgn="ctr">
              <a:buFont typeface="Arial" panose="020B0604020202020204" pitchFamily="34" charset="0"/>
              <a:buChar char="•"/>
              <a:defRPr/>
            </a:pPr>
            <a:r>
              <a:rPr lang="en-US">
                <a:solidFill>
                  <a:prstClr val="black"/>
                </a:solidFill>
              </a:rPr>
              <a:t>These all overlap and occur within groups that share an identity. Generally, those groups are oppressed by dominant culture.</a:t>
            </a:r>
          </a:p>
          <a:p>
            <a:pPr marL="349964">
              <a:defRPr/>
            </a:pPr>
            <a:r>
              <a:rPr lang="en-US">
                <a:solidFill>
                  <a:prstClr val="black"/>
                </a:solidFill>
              </a:rPr>
              <a:t> </a:t>
            </a:r>
          </a:p>
          <a:p>
            <a:pPr marL="349964">
              <a:defRPr/>
            </a:pPr>
            <a:r>
              <a:rPr lang="en-US">
                <a:solidFill>
                  <a:prstClr val="black"/>
                </a:solidFill>
              </a:rPr>
              <a:t>“Systemic traumas may deprive the individual of important developmental assets and deactivate this important part of his/her social development.”</a:t>
            </a:r>
          </a:p>
          <a:p>
            <a:pPr>
              <a:defRPr/>
            </a:pPr>
            <a:endParaRPr lang="en-US" altLang="en-US"/>
          </a:p>
        </p:txBody>
      </p:sp>
      <p:sp>
        <p:nvSpPr>
          <p:cNvPr id="283652" name="Slide Number Placeholder 3">
            <a:extLst>
              <a:ext uri="{FF2B5EF4-FFF2-40B4-BE49-F238E27FC236}">
                <a16:creationId xmlns:a16="http://schemas.microsoft.com/office/drawing/2014/main" id="{6D0231DE-6EF0-4236-86D5-EA7500408E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8255" indent="-291636">
              <a:defRPr>
                <a:solidFill>
                  <a:schemeClr val="tx1"/>
                </a:solidFill>
                <a:latin typeface="Calibri" panose="020F0502020204030204" pitchFamily="34" charset="0"/>
                <a:cs typeface="Arial" panose="020B0604020202020204" pitchFamily="34" charset="0"/>
              </a:defRPr>
            </a:lvl2pPr>
            <a:lvl3pPr marL="1166546" indent="-233309">
              <a:defRPr>
                <a:solidFill>
                  <a:schemeClr val="tx1"/>
                </a:solidFill>
                <a:latin typeface="Calibri" panose="020F0502020204030204" pitchFamily="34" charset="0"/>
                <a:cs typeface="Arial" panose="020B0604020202020204" pitchFamily="34" charset="0"/>
              </a:defRPr>
            </a:lvl3pPr>
            <a:lvl4pPr marL="1633164" indent="-233309">
              <a:defRPr>
                <a:solidFill>
                  <a:schemeClr val="tx1"/>
                </a:solidFill>
                <a:latin typeface="Calibri" panose="020F0502020204030204" pitchFamily="34" charset="0"/>
                <a:cs typeface="Arial" panose="020B0604020202020204" pitchFamily="34" charset="0"/>
              </a:defRPr>
            </a:lvl4pPr>
            <a:lvl5pPr marL="2099782" indent="-233309">
              <a:defRPr>
                <a:solidFill>
                  <a:schemeClr val="tx1"/>
                </a:solidFill>
                <a:latin typeface="Calibri" panose="020F050202020403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66618" rtl="0" eaLnBrk="1" fontAlgn="base" latinLnBrk="0" hangingPunct="1">
              <a:lnSpc>
                <a:spcPct val="100000"/>
              </a:lnSpc>
              <a:spcBef>
                <a:spcPct val="0"/>
              </a:spcBef>
              <a:spcAft>
                <a:spcPct val="0"/>
              </a:spcAft>
              <a:buClrTx/>
              <a:buSzTx/>
              <a:buFontTx/>
              <a:buNone/>
              <a:tabLst/>
              <a:defRPr/>
            </a:pPr>
            <a:fld id="{F0EFF0F1-844A-4457-B9AF-6C530173788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66618"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90147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Shape 5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Shape 59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buClr>
                <a:schemeClr val="dk1"/>
              </a:buClr>
              <a:buSzPts val="1200"/>
            </a:pPr>
            <a:r>
              <a:rPr lang="en-US" dirty="0">
                <a:ea typeface="MS PGothic"/>
                <a:cs typeface="Calibri"/>
              </a:rPr>
              <a:t>So, after membership and roles, we want to look at other components to building a great team.</a:t>
            </a:r>
          </a:p>
          <a:p>
            <a:pPr marL="0" indent="0">
              <a:buClr>
                <a:schemeClr val="dk1"/>
              </a:buClr>
              <a:buSzPts val="1200"/>
            </a:pPr>
            <a:endParaRPr lang="en-US"/>
          </a:p>
          <a:p>
            <a:pPr marL="0" indent="0">
              <a:spcBef>
                <a:spcPts val="0"/>
              </a:spcBef>
              <a:spcAft>
                <a:spcPts val="0"/>
              </a:spcAft>
              <a:buClr>
                <a:schemeClr val="dk1"/>
              </a:buClr>
              <a:buSzPts val="1200"/>
              <a:buFont typeface="Calibri"/>
            </a:pPr>
            <a:endParaRPr lang="en-US" dirty="0">
              <a:cs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91" name="Shape 59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07944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Negative Effects:</a:t>
            </a:r>
          </a:p>
          <a:p>
            <a:endParaRPr lang="en-US" dirty="0"/>
          </a:p>
          <a:p>
            <a:r>
              <a:rPr lang="en-US" dirty="0"/>
              <a:t>Positive Effects:</a:t>
            </a:r>
          </a:p>
          <a:p>
            <a:pPr marL="174982" indent="-174982">
              <a:buFont typeface="Arial" panose="020B0604020202020204" pitchFamily="34" charset="0"/>
              <a:buChar char="•"/>
            </a:pPr>
            <a:r>
              <a:rPr lang="en-US" dirty="0"/>
              <a:t>Resilience – the ability to become strong, healthy or successful again after something bad happens</a:t>
            </a:r>
          </a:p>
          <a:p>
            <a:pPr marL="174982" indent="-174982">
              <a:buFont typeface="Arial" panose="020B0604020202020204" pitchFamily="34" charset="0"/>
              <a:buChar char="•"/>
            </a:pPr>
            <a:r>
              <a:rPr lang="en-US" dirty="0"/>
              <a:t>Adaptive survival behaviors – increased religious/spiritual coping</a:t>
            </a:r>
          </a:p>
          <a:p>
            <a:pPr marL="174982" indent="-174982">
              <a:buFont typeface="Arial" panose="020B0604020202020204" pitchFamily="34" charset="0"/>
              <a:buChar char="•"/>
            </a:pPr>
            <a:r>
              <a:rPr lang="en-US" dirty="0"/>
              <a:t>Evolutionary enhancements – the strong survive</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Adaptive African-American Cultural Factors:</a:t>
            </a:r>
          </a:p>
          <a:p>
            <a:pPr marL="641600" lvl="1" indent="-174982">
              <a:buFont typeface="Arial" panose="020B0604020202020204" pitchFamily="34" charset="0"/>
              <a:buChar char="•"/>
            </a:pPr>
            <a:r>
              <a:rPr lang="en-US" dirty="0"/>
              <a:t>Spirituality, religious involvement</a:t>
            </a:r>
          </a:p>
          <a:p>
            <a:pPr marL="641600" lvl="1" indent="-174982">
              <a:buFont typeface="Arial" panose="020B0604020202020204" pitchFamily="34" charset="0"/>
              <a:buChar char="•"/>
            </a:pPr>
            <a:r>
              <a:rPr lang="en-US" dirty="0"/>
              <a:t>Strong kinship bonds</a:t>
            </a:r>
          </a:p>
          <a:p>
            <a:pPr marL="641600" lvl="1" indent="-174982">
              <a:buFont typeface="Arial" panose="020B0604020202020204" pitchFamily="34" charset="0"/>
              <a:buChar char="•"/>
            </a:pPr>
            <a:r>
              <a:rPr lang="en-US" dirty="0"/>
              <a:t>Role flexibility</a:t>
            </a:r>
          </a:p>
          <a:p>
            <a:pPr marL="641600" lvl="1" indent="-174982">
              <a:buFont typeface="Arial" panose="020B0604020202020204" pitchFamily="34" charset="0"/>
              <a:buChar char="•"/>
            </a:pPr>
            <a:r>
              <a:rPr lang="en-US" dirty="0"/>
              <a:t>Communalism</a:t>
            </a:r>
          </a:p>
          <a:p>
            <a:pPr marL="641600" lvl="1" indent="-174982">
              <a:buFont typeface="Arial" panose="020B0604020202020204" pitchFamily="34" charset="0"/>
              <a:buChar char="•"/>
            </a:pPr>
            <a:r>
              <a:rPr lang="en-US" dirty="0"/>
              <a:t>Rich affectivity, verve</a:t>
            </a:r>
          </a:p>
          <a:p>
            <a:pPr marL="641600" lvl="1" indent="-174982">
              <a:buFont typeface="Arial" panose="020B0604020202020204" pitchFamily="34" charset="0"/>
              <a:buChar char="•"/>
            </a:pPr>
            <a:r>
              <a:rPr lang="en-US" dirty="0"/>
              <a:t>Keeping it real</a:t>
            </a:r>
          </a:p>
        </p:txBody>
      </p:sp>
      <p:sp>
        <p:nvSpPr>
          <p:cNvPr id="4" name="Slide Number Placeholder 3"/>
          <p:cNvSpPr>
            <a:spLocks noGrp="1"/>
          </p:cNvSpPr>
          <p:nvPr>
            <p:ph type="sldNum" sz="quarter" idx="10"/>
          </p:nvPr>
        </p:nvSpPr>
        <p:spPr/>
        <p:txBody>
          <a:bodyPr/>
          <a:lstStyle/>
          <a:p>
            <a:fld id="{9FF58FA0-F3D8-4728-8F26-692FAA58A2E6}" type="slidenum">
              <a:rPr lang="en-US" smtClean="0"/>
              <a:t>58</a:t>
            </a:fld>
            <a:endParaRPr lang="en-US"/>
          </a:p>
        </p:txBody>
      </p:sp>
    </p:spTree>
    <p:extLst>
      <p:ext uri="{BB962C8B-B14F-4D97-AF65-F5344CB8AC3E}">
        <p14:creationId xmlns:p14="http://schemas.microsoft.com/office/powerpoint/2010/main" val="24392597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Questions:</a:t>
            </a:r>
          </a:p>
          <a:p>
            <a:endParaRPr lang="en-US" dirty="0"/>
          </a:p>
          <a:p>
            <a:r>
              <a:rPr lang="en-US" dirty="0"/>
              <a:t>1.  In what ways do you see the psychological effects of historical trauma or microaggressions in your work with children and families? 2. In what ways do patterns of discipline, eating, etc. born out of historically traumatic experiences continue to play out in families today? How can these be understood and addressed in sensitive and healing ways? 3. How might the forced breakup of families impact a person’s identity, feelings of belonging, and connection to community? 4. How does language impact people’s views of what is good and bad? How do long-standing terms contribute to the development of children’s identities? </a:t>
            </a:r>
          </a:p>
        </p:txBody>
      </p:sp>
      <p:sp>
        <p:nvSpPr>
          <p:cNvPr id="4" name="Slide Number Placeholder 3"/>
          <p:cNvSpPr>
            <a:spLocks noGrp="1"/>
          </p:cNvSpPr>
          <p:nvPr>
            <p:ph type="sldNum" sz="quarter" idx="10"/>
          </p:nvPr>
        </p:nvSpPr>
        <p:spPr/>
        <p:txBody>
          <a:bodyPr/>
          <a:lstStyle/>
          <a:p>
            <a:fld id="{9FF58FA0-F3D8-4728-8F26-692FAA58A2E6}" type="slidenum">
              <a:rPr lang="en-US" smtClean="0"/>
              <a:t>59</a:t>
            </a:fld>
            <a:endParaRPr lang="en-US"/>
          </a:p>
        </p:txBody>
      </p:sp>
    </p:spTree>
    <p:extLst>
      <p:ext uri="{BB962C8B-B14F-4D97-AF65-F5344CB8AC3E}">
        <p14:creationId xmlns:p14="http://schemas.microsoft.com/office/powerpoint/2010/main" val="28194094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a:extLst>
              <a:ext uri="{FF2B5EF4-FFF2-40B4-BE49-F238E27FC236}">
                <a16:creationId xmlns:a16="http://schemas.microsoft.com/office/drawing/2014/main" id="{60CAB641-4A70-4A3D-8ED0-7932DBC43B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2739" name="Notes Placeholder 2">
            <a:extLst>
              <a:ext uri="{FF2B5EF4-FFF2-40B4-BE49-F238E27FC236}">
                <a16:creationId xmlns:a16="http://schemas.microsoft.com/office/drawing/2014/main" id="{0516340B-6ED7-40E9-B531-90862CB9E8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MS PGothic" panose="020B0600070205080204" pitchFamily="34" charset="-128"/>
              <a:cs typeface="Arial" panose="020B0604020202020204" pitchFamily="34" charset="0"/>
            </a:endParaRPr>
          </a:p>
        </p:txBody>
      </p:sp>
      <p:sp>
        <p:nvSpPr>
          <p:cNvPr id="372740" name="Slide Number Placeholder 3">
            <a:extLst>
              <a:ext uri="{FF2B5EF4-FFF2-40B4-BE49-F238E27FC236}">
                <a16:creationId xmlns:a16="http://schemas.microsoft.com/office/drawing/2014/main" id="{F2978CD1-257A-43D8-91B7-DEACAB44D8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8255" indent="-291636">
              <a:defRPr>
                <a:solidFill>
                  <a:schemeClr val="tx1"/>
                </a:solidFill>
                <a:latin typeface="Calibri" panose="020F0502020204030204" pitchFamily="34" charset="0"/>
                <a:cs typeface="Arial" panose="020B0604020202020204" pitchFamily="34" charset="0"/>
              </a:defRPr>
            </a:lvl2pPr>
            <a:lvl3pPr marL="1166546" indent="-233309">
              <a:defRPr>
                <a:solidFill>
                  <a:schemeClr val="tx1"/>
                </a:solidFill>
                <a:latin typeface="Calibri" panose="020F0502020204030204" pitchFamily="34" charset="0"/>
                <a:cs typeface="Arial" panose="020B0604020202020204" pitchFamily="34" charset="0"/>
              </a:defRPr>
            </a:lvl3pPr>
            <a:lvl4pPr marL="1633164" indent="-233309">
              <a:defRPr>
                <a:solidFill>
                  <a:schemeClr val="tx1"/>
                </a:solidFill>
                <a:latin typeface="Calibri" panose="020F0502020204030204" pitchFamily="34" charset="0"/>
                <a:cs typeface="Arial" panose="020B0604020202020204" pitchFamily="34" charset="0"/>
              </a:defRPr>
            </a:lvl4pPr>
            <a:lvl5pPr marL="2099782" indent="-233309">
              <a:defRPr>
                <a:solidFill>
                  <a:schemeClr val="tx1"/>
                </a:solidFill>
                <a:latin typeface="Calibri" panose="020F050202020403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66618" rtl="0" eaLnBrk="1" fontAlgn="base" latinLnBrk="0" hangingPunct="1">
              <a:lnSpc>
                <a:spcPct val="100000"/>
              </a:lnSpc>
              <a:spcBef>
                <a:spcPct val="0"/>
              </a:spcBef>
              <a:spcAft>
                <a:spcPct val="0"/>
              </a:spcAft>
              <a:buClrTx/>
              <a:buSzTx/>
              <a:buFontTx/>
              <a:buNone/>
              <a:tabLst/>
              <a:defRPr/>
            </a:pPr>
            <a:fld id="{4DC897BC-FD45-4A19-8409-164D2CE76FC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66618"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633644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a:extLst>
              <a:ext uri="{FF2B5EF4-FFF2-40B4-BE49-F238E27FC236}">
                <a16:creationId xmlns:a16="http://schemas.microsoft.com/office/drawing/2014/main" id="{1BA16CD3-6AB5-4958-A7D1-6E6AB3B9628D}"/>
              </a:ext>
            </a:extLst>
          </p:cNvPr>
          <p:cNvSpPr>
            <a:spLocks noGrp="1" noRot="1" noChangeAspect="1" noTextEdit="1"/>
          </p:cNvSpPr>
          <p:nvPr>
            <p:ph type="sldImg"/>
          </p:nvPr>
        </p:nvSpPr>
        <p:spPr bwMode="auto">
          <a:xfrm>
            <a:off x="444500" y="715963"/>
            <a:ext cx="6342063" cy="3568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a:extLst>
              <a:ext uri="{FF2B5EF4-FFF2-40B4-BE49-F238E27FC236}">
                <a16:creationId xmlns:a16="http://schemas.microsoft.com/office/drawing/2014/main" id="{AA8109D1-D80B-463B-B8E3-FF0FCC8555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MS PGothic"/>
                <a:cs typeface="Calibri"/>
              </a:rPr>
              <a:t>When a traumatic event happens, we innately either fight, flight or freeze.  </a:t>
            </a:r>
            <a:endParaRPr lang="en-US"/>
          </a:p>
        </p:txBody>
      </p:sp>
      <p:sp>
        <p:nvSpPr>
          <p:cNvPr id="4" name="Slide Number Placeholder 3">
            <a:extLst>
              <a:ext uri="{FF2B5EF4-FFF2-40B4-BE49-F238E27FC236}">
                <a16:creationId xmlns:a16="http://schemas.microsoft.com/office/drawing/2014/main" id="{C073F3B4-37DA-43BE-AB03-6670CD948840}"/>
              </a:ext>
            </a:extLst>
          </p:cNvPr>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Pct val="25000"/>
              <a:buFontTx/>
              <a:buNone/>
              <a:tabLst/>
              <a:defRPr/>
            </a:pPr>
            <a:fld id="{E7E65B14-4787-4EAD-85DA-70EFF033C669}"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33237" rtl="0" eaLnBrk="1" fontAlgn="auto" latinLnBrk="0" hangingPunct="1">
                <a:lnSpc>
                  <a:spcPct val="100000"/>
                </a:lnSpc>
                <a:spcBef>
                  <a:spcPts val="0"/>
                </a:spcBef>
                <a:spcAft>
                  <a:spcPts val="0"/>
                </a:spcAft>
                <a:buClrTx/>
                <a:buSzPct val="25000"/>
                <a:buFontTx/>
                <a:buNone/>
                <a:tabLst/>
                <a:defRPr/>
              </a:pPr>
              <a:t>61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01148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a:extLst>
              <a:ext uri="{FF2B5EF4-FFF2-40B4-BE49-F238E27FC236}">
                <a16:creationId xmlns:a16="http://schemas.microsoft.com/office/drawing/2014/main" id="{3ACACC6D-3881-489A-B482-14344B302D2E}"/>
              </a:ext>
            </a:extLst>
          </p:cNvPr>
          <p:cNvSpPr>
            <a:spLocks noGrp="1" noRot="1" noChangeAspect="1" noTextEdit="1"/>
          </p:cNvSpPr>
          <p:nvPr>
            <p:ph type="sldImg"/>
          </p:nvPr>
        </p:nvSpPr>
        <p:spPr bwMode="auto">
          <a:xfrm>
            <a:off x="407988" y="696913"/>
            <a:ext cx="6208712"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3827" name="Notes Placeholder 2">
            <a:extLst>
              <a:ext uri="{FF2B5EF4-FFF2-40B4-BE49-F238E27FC236}">
                <a16:creationId xmlns:a16="http://schemas.microsoft.com/office/drawing/2014/main" id="{7E6218DE-FEB9-4D2E-AC42-340B84239D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70000"/>
              </a:lnSpc>
              <a:spcBef>
                <a:spcPct val="0"/>
              </a:spcBef>
            </a:pPr>
            <a:r>
              <a:rPr lang="en-US" dirty="0"/>
              <a:t>Under stress, a brain goes to “Fight, flight or freeze” mode and our ability to respond, learn and process is severely compromised.</a:t>
            </a:r>
          </a:p>
          <a:p>
            <a:pPr eaLnBrk="1" hangingPunct="1">
              <a:lnSpc>
                <a:spcPct val="80000"/>
              </a:lnSpc>
              <a:spcBef>
                <a:spcPct val="0"/>
              </a:spcBef>
            </a:pPr>
            <a:endParaRPr lang="en-US" altLang="en-US" sz="800">
              <a:ea typeface="ヒラギノ角ゴ Pro W3" charset="-128"/>
              <a:cs typeface="Arial" panose="020B0604020202020204" pitchFamily="34" charset="0"/>
            </a:endParaRPr>
          </a:p>
        </p:txBody>
      </p:sp>
      <p:sp>
        <p:nvSpPr>
          <p:cNvPr id="333828" name="Slide Number Placeholder 3">
            <a:extLst>
              <a:ext uri="{FF2B5EF4-FFF2-40B4-BE49-F238E27FC236}">
                <a16:creationId xmlns:a16="http://schemas.microsoft.com/office/drawing/2014/main" id="{43A762FB-E234-4250-84A1-591CFD9415B6}"/>
              </a:ext>
            </a:extLst>
          </p:cNvPr>
          <p:cNvSpPr txBox="1">
            <a:spLocks noGrp="1"/>
          </p:cNvSpPr>
          <p:nvPr/>
        </p:nvSpPr>
        <p:spPr bwMode="auto">
          <a:xfrm>
            <a:off x="3978132" y="8842029"/>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9" tIns="46639" rIns="93279" bIns="4663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6618" rtl="0" eaLnBrk="0" fontAlgn="base" latinLnBrk="0" hangingPunct="0">
              <a:lnSpc>
                <a:spcPct val="100000"/>
              </a:lnSpc>
              <a:spcBef>
                <a:spcPct val="0"/>
              </a:spcBef>
              <a:spcAft>
                <a:spcPct val="0"/>
              </a:spcAft>
              <a:buClrTx/>
              <a:buSzTx/>
              <a:buFontTx/>
              <a:buNone/>
              <a:tabLst/>
              <a:defRPr/>
            </a:pPr>
            <a:fld id="{3E63B013-52B9-4F14-8DA9-01FFCF38AF3A}" type="slidenum">
              <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S PGothic" panose="020B0600070205080204" pitchFamily="34" charset="-128"/>
                <a:cs typeface="Arial" panose="020B0604020202020204" pitchFamily="34" charset="0"/>
              </a:rPr>
              <a:pPr marL="0" marR="0" lvl="0" indent="0" algn="r" defTabSz="466618" rtl="0" eaLnBrk="0" fontAlgn="base" latinLnBrk="0" hangingPunct="0">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59383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7986" name="Shape 1900">
            <a:extLst>
              <a:ext uri="{FF2B5EF4-FFF2-40B4-BE49-F238E27FC236}">
                <a16:creationId xmlns:a16="http://schemas.microsoft.com/office/drawing/2014/main" id="{8B38717C-A5D0-4A2D-A7FE-4F157A423E1F}"/>
              </a:ext>
            </a:extLst>
          </p:cNvPr>
          <p:cNvSpPr>
            <a:spLocks noGrp="1" noRot="1" noChangeAspect="1" noTextEdit="1"/>
          </p:cNvSpPr>
          <p:nvPr>
            <p:ph type="sldImg" idx="2"/>
          </p:nvPr>
        </p:nvSpPr>
        <p:spPr bwMode="auto">
          <a:xfrm>
            <a:off x="444500" y="715963"/>
            <a:ext cx="6342063" cy="35687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297987" name="Shape 1901">
            <a:extLst>
              <a:ext uri="{FF2B5EF4-FFF2-40B4-BE49-F238E27FC236}">
                <a16:creationId xmlns:a16="http://schemas.microsoft.com/office/drawing/2014/main" id="{EF1E9FAC-E02E-48CA-87F0-3846208A3CCC}"/>
              </a:ext>
            </a:extLst>
          </p:cNvPr>
          <p:cNvSpPr>
            <a:spLocks noGrp="1"/>
          </p:cNvSpPr>
          <p:nvPr>
            <p:ph type="body" idx="1"/>
          </p:nvPr>
        </p:nvSpPr>
        <p:spPr bwMode="auto">
          <a:xfrm>
            <a:off x="721818" y="4518793"/>
            <a:ext cx="5787555" cy="42844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656" tIns="47815" rIns="95656" bIns="47815" numCol="1" anchor="t" anchorCtr="0" compatLnSpc="1">
            <a:prstTxWarp prst="textNoShape">
              <a:avLst/>
            </a:prstTxWarp>
          </a:bodyPr>
          <a:lstStyle/>
          <a:p>
            <a:pPr>
              <a:spcBef>
                <a:spcPts val="363"/>
              </a:spcBef>
              <a:buSzPct val="25000"/>
            </a:pPr>
            <a:r>
              <a:rPr lang="en-US" dirty="0"/>
              <a:t>Triggers can be positive or negative—apple pie cooking, smell of turkey at Thanksgiving, burning leaves in the fall, flowers in the spring, a fresh rain.  But when triggers are paired with negative emotions, they become negative triggers that will connect to that negative emotion.  The body will feel all the sensations that were felt at the time of the event connected to the trigger.  An example, the smell of a certain flower can be positive.  However, when it is smelled at a funeral of someone you love, the feelings of grief can become associated with the smell of the flower thus it becoming a negative trigger for you.  Unfortunately it is not possible to know all of the things that may trigger someone.</a:t>
            </a:r>
          </a:p>
          <a:p>
            <a:pPr>
              <a:spcBef>
                <a:spcPts val="363"/>
              </a:spcBef>
              <a:buSzPct val="25000"/>
            </a:pPr>
            <a:endParaRPr lang="en-US" dirty="0"/>
          </a:p>
          <a:p>
            <a:pPr>
              <a:spcBef>
                <a:spcPts val="363"/>
              </a:spcBef>
              <a:buSzPct val="25000"/>
            </a:pPr>
            <a:r>
              <a:rPr lang="en-US" dirty="0"/>
              <a:t>However, we can assist people in learning what their triggers are and developing strategies for working with them.  </a:t>
            </a:r>
          </a:p>
          <a:p>
            <a:br>
              <a:rPr lang="en-US" altLang="en-US" dirty="0">
                <a:cs typeface="+mn-lt"/>
              </a:rPr>
            </a:br>
            <a:endParaRPr lang="en-US" altLang="en-US">
              <a:solidFill>
                <a:srgbClr val="000000"/>
              </a:solidFill>
              <a:cs typeface="Calibri" panose="020F0502020204030204" pitchFamily="34" charset="0"/>
              <a:sym typeface="Calibri" panose="020F0502020204030204" pitchFamily="34" charset="0"/>
            </a:endParaRPr>
          </a:p>
          <a:p>
            <a:pPr>
              <a:spcBef>
                <a:spcPts val="370"/>
              </a:spcBef>
              <a:buSzPct val="25000"/>
            </a:pPr>
            <a:endParaRPr lang="en-US" altLang="en-US">
              <a:solidFill>
                <a:srgbClr val="000000"/>
              </a:solidFill>
              <a:cs typeface="Calibri" panose="020F0502020204030204" pitchFamily="34" charset="0"/>
              <a:sym typeface="Calibri" panose="020F0502020204030204" pitchFamily="34" charset="0"/>
            </a:endParaRPr>
          </a:p>
          <a:p>
            <a:pPr>
              <a:spcBef>
                <a:spcPts val="370"/>
              </a:spcBef>
              <a:buClr>
                <a:srgbClr val="000000"/>
              </a:buClr>
            </a:pPr>
            <a:endParaRPr lang="en-US" altLang="en-US">
              <a:solidFill>
                <a:srgbClr val="000000"/>
              </a:solidFill>
              <a:cs typeface="Calibri" panose="020F0502020204030204" pitchFamily="34" charset="0"/>
              <a:sym typeface="Calibri" panose="020F0502020204030204" pitchFamily="34" charset="0"/>
            </a:endParaRPr>
          </a:p>
        </p:txBody>
      </p:sp>
      <p:sp>
        <p:nvSpPr>
          <p:cNvPr id="1902" name="Shape 1902">
            <a:extLst>
              <a:ext uri="{FF2B5EF4-FFF2-40B4-BE49-F238E27FC236}">
                <a16:creationId xmlns:a16="http://schemas.microsoft.com/office/drawing/2014/main" id="{D19EEEE4-5FA5-4B31-8A56-151F84E611B4}"/>
              </a:ext>
            </a:extLst>
          </p:cNvPr>
          <p:cNvSpPr>
            <a:spLocks noGrp="1"/>
          </p:cNvSpPr>
          <p:nvPr>
            <p:ph type="sldNum" sz="quarter" idx="5"/>
          </p:nvPr>
        </p:nvSpPr>
        <p:spPr>
          <a:xfrm>
            <a:off x="4095183" y="9039202"/>
            <a:ext cx="3134384" cy="475152"/>
          </a:xfrm>
        </p:spPr>
        <p:txBody>
          <a:bodyPr lIns="95656" tIns="47815" rIns="95656" bIns="47815">
            <a:noAutofit/>
          </a:bodyPr>
          <a:lstStyle/>
          <a:p>
            <a:pPr marL="0" marR="0" lvl="0" indent="0" algn="r" defTabSz="933237" rtl="0" eaLnBrk="1" fontAlgn="auto" latinLnBrk="0" hangingPunct="1">
              <a:lnSpc>
                <a:spcPct val="100000"/>
              </a:lnSpc>
              <a:spcBef>
                <a:spcPts val="0"/>
              </a:spcBef>
              <a:spcAft>
                <a:spcPts val="0"/>
              </a:spcAft>
              <a:buClrTx/>
              <a:buSzPct val="25000"/>
              <a:buFontTx/>
              <a:buNone/>
              <a:tabLst/>
              <a:defRPr/>
            </a:pPr>
            <a:fld id="{E57F779A-FA7E-4CC3-ADD1-B88CAE68F65C}"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33237" rtl="0" eaLnBrk="1" fontAlgn="auto" latinLnBrk="0" hangingPunct="1">
                <a:lnSpc>
                  <a:spcPct val="100000"/>
                </a:lnSpc>
                <a:spcBef>
                  <a:spcPts val="0"/>
                </a:spcBef>
                <a:spcAft>
                  <a:spcPts val="0"/>
                </a:spcAft>
                <a:buClrTx/>
                <a:buSzPct val="25000"/>
                <a:buFontTx/>
                <a:buNone/>
                <a:tabLst/>
                <a:defRPr/>
              </a:pPr>
              <a:t>63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460212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a:extLst>
              <a:ext uri="{FF2B5EF4-FFF2-40B4-BE49-F238E27FC236}">
                <a16:creationId xmlns:a16="http://schemas.microsoft.com/office/drawing/2014/main" id="{400E2EF1-D4B0-4677-9D15-EA1D92A8FF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Notes Placeholder 2">
            <a:extLst>
              <a:ext uri="{FF2B5EF4-FFF2-40B4-BE49-F238E27FC236}">
                <a16:creationId xmlns:a16="http://schemas.microsoft.com/office/drawing/2014/main" id="{51B42EE2-B745-4951-8578-106814589D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MS PGothic"/>
                <a:cs typeface="Calibri"/>
              </a:rPr>
              <a:t>These are the kinds of seen and unseen burdens people bring into the room with them when they have been traumatized. </a:t>
            </a:r>
          </a:p>
          <a:p>
            <a:br>
              <a:rPr lang="en-US" dirty="0">
                <a:cs typeface="+mn-lt"/>
              </a:rPr>
            </a:br>
            <a:r>
              <a:rPr lang="en-US" dirty="0">
                <a:ea typeface="MS PGothic"/>
                <a:cs typeface="Calibri"/>
              </a:rPr>
              <a:t>Children with trauma histories may have problems thinking clearly, reasoning, or problem solving. They may be unable to plan ahead, anticipate the future, and act accordingly. When children grow up under conditions of constant threat, all their internal resources go toward survival. When their bodies and minds have learned to be in chronic stress response mode, they may have trouble thinking a problem through calmly and considering multiple alternatives. They may find it hard to acquire new skills or take in new information. They may struggle with sustaining attention or curiosity or be distracted by reactions to trauma reminders. They may show deficits in language development and abstract reasoning skills. Many children who have experienced trauma have learning difficulties that may require support in the academic environment.</a:t>
            </a:r>
          </a:p>
          <a:p>
            <a:br>
              <a:rPr lang="en-US" altLang="en-US" dirty="0">
                <a:cs typeface="+mn-lt"/>
              </a:rPr>
            </a:br>
            <a:endParaRPr lang="en-US" altLang="en-US">
              <a:cs typeface="Calibri"/>
            </a:endParaRPr>
          </a:p>
        </p:txBody>
      </p:sp>
      <p:sp>
        <p:nvSpPr>
          <p:cNvPr id="24580" name="Slide Number Placeholder 3">
            <a:extLst>
              <a:ext uri="{FF2B5EF4-FFF2-40B4-BE49-F238E27FC236}">
                <a16:creationId xmlns:a16="http://schemas.microsoft.com/office/drawing/2014/main" id="{8B69CF32-66AE-4ACC-97E9-B369E957C638}"/>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8255" indent="-291636">
              <a:defRPr>
                <a:solidFill>
                  <a:schemeClr val="tx1"/>
                </a:solidFill>
                <a:latin typeface="Calibri" panose="020F0502020204030204" pitchFamily="34" charset="0"/>
                <a:cs typeface="Arial" panose="020B0604020202020204" pitchFamily="34" charset="0"/>
              </a:defRPr>
            </a:lvl2pPr>
            <a:lvl3pPr marL="1166546" indent="-233309">
              <a:defRPr>
                <a:solidFill>
                  <a:schemeClr val="tx1"/>
                </a:solidFill>
                <a:latin typeface="Calibri" panose="020F0502020204030204" pitchFamily="34" charset="0"/>
                <a:cs typeface="Arial" panose="020B0604020202020204" pitchFamily="34" charset="0"/>
              </a:defRPr>
            </a:lvl3pPr>
            <a:lvl4pPr marL="1633164" indent="-233309">
              <a:defRPr>
                <a:solidFill>
                  <a:schemeClr val="tx1"/>
                </a:solidFill>
                <a:latin typeface="Calibri" panose="020F0502020204030204" pitchFamily="34" charset="0"/>
                <a:cs typeface="Arial" panose="020B0604020202020204" pitchFamily="34" charset="0"/>
              </a:defRPr>
            </a:lvl4pPr>
            <a:lvl5pPr marL="2099782" indent="-233309">
              <a:defRPr>
                <a:solidFill>
                  <a:schemeClr val="tx1"/>
                </a:solidFill>
                <a:latin typeface="Calibri" panose="020F050202020403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33237" rtl="0" eaLnBrk="1" fontAlgn="auto" latinLnBrk="0" hangingPunct="1">
              <a:lnSpc>
                <a:spcPct val="100000"/>
              </a:lnSpc>
              <a:spcBef>
                <a:spcPts val="0"/>
              </a:spcBef>
              <a:spcAft>
                <a:spcPts val="0"/>
              </a:spcAft>
              <a:buClrTx/>
              <a:buSzTx/>
              <a:buFontTx/>
              <a:buNone/>
              <a:tabLst/>
              <a:defRPr/>
            </a:pPr>
            <a:fld id="{8B6B698B-8461-486F-A0C5-AAF2C848B172}" type="slidenum">
              <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3237" rtl="0" eaLnBrk="1" fontAlgn="auto" latinLnBrk="0" hangingPunct="1">
                <a:lnSpc>
                  <a:spcPct val="100000"/>
                </a:lnSpc>
                <a:spcBef>
                  <a:spcPts val="0"/>
                </a:spcBef>
                <a:spcAft>
                  <a:spcPts val="0"/>
                </a:spcAft>
                <a:buClrTx/>
                <a:buSzTx/>
                <a:buFontTx/>
                <a:buNone/>
                <a:tabLst/>
                <a:defRPr/>
              </a:pPr>
              <a:t>64</a:t>
            </a:fld>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499183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lide Image Placeholder 1">
            <a:extLst>
              <a:ext uri="{FF2B5EF4-FFF2-40B4-BE49-F238E27FC236}">
                <a16:creationId xmlns:a16="http://schemas.microsoft.com/office/drawing/2014/main" id="{5D1FD0C6-2C47-4C69-8E81-68D68A2EEC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3091" name="Notes Placeholder 2">
            <a:extLst>
              <a:ext uri="{FF2B5EF4-FFF2-40B4-BE49-F238E27FC236}">
                <a16:creationId xmlns:a16="http://schemas.microsoft.com/office/drawing/2014/main" id="{FDFBC41D-1313-4D95-93DE-575E72C0E1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Secondary Trauma or traumatic stress refers to the presence of PTSD symptoms caused by at least one indirect exposure to traumatic material.  Some of the symptoms include nightmares, bad memory, insomnia, hopelessness, no focus, irritability, shame, etc.  Compassion fatigue is a less stigmatizing way to describe secondary trauma and can be used interchangeably with STS.  Vicarious trauma refers to changes in the inner experience of the staff member resulting from empathic engagement with a traumatized client.  It focuses on the covert cognitive changes that occur following cumulative exposure to another person’s traumatic material.  </a:t>
            </a:r>
          </a:p>
          <a:p>
            <a:endParaRPr lang="en-US" altLang="en-US"/>
          </a:p>
          <a:p>
            <a:r>
              <a:rPr lang="en-US" altLang="en-US"/>
              <a:t>Example:  A young clinician has a great support system and many friends that she is extremely close to.  After years of working with children in the child welfare and juvenile justice systems and hearing details of their traumatic experiences, she becomes pregnant.  Once the child is born, she refuses to allow any of her friends or support system near her child, as she is now concerned about what may happen to her child.  </a:t>
            </a:r>
          </a:p>
          <a:p>
            <a:endParaRPr lang="en-US" altLang="en-US"/>
          </a:p>
          <a:p>
            <a:r>
              <a:rPr lang="en-US" altLang="en-US"/>
              <a:t>Compassion satisfaction, which is what we want staff to experience, refers to the positive feelings derived from competent performance as a trauma professional, which everyone is.  It is characterized by positive relationships with colleagues and the conviction that ones work makes a meaningful contribution to clients and society.</a:t>
            </a:r>
          </a:p>
          <a:p>
            <a:endParaRPr lang="en-US" altLang="en-US"/>
          </a:p>
          <a:p>
            <a:r>
              <a:rPr lang="en-US" altLang="en-US"/>
              <a:t>Burnout is characterized by emotional exhaustion, depersonalization and a reduced feeling of personal accomplishment.  While it is also work-related, burnout develops as a result of general occupational stress.  The term is not used to describe the effects of indirect trauma exposure specifically.  </a:t>
            </a:r>
          </a:p>
        </p:txBody>
      </p:sp>
      <p:sp>
        <p:nvSpPr>
          <p:cNvPr id="473092" name="Slide Number Placeholder 3">
            <a:extLst>
              <a:ext uri="{FF2B5EF4-FFF2-40B4-BE49-F238E27FC236}">
                <a16:creationId xmlns:a16="http://schemas.microsoft.com/office/drawing/2014/main" id="{F9C497FE-CAB0-4CA1-88BA-39B0BFA7B4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8255" indent="-291636">
              <a:defRPr>
                <a:solidFill>
                  <a:schemeClr val="tx1"/>
                </a:solidFill>
                <a:latin typeface="Calibri" panose="020F0502020204030204" pitchFamily="34" charset="0"/>
                <a:cs typeface="Arial" panose="020B0604020202020204" pitchFamily="34" charset="0"/>
              </a:defRPr>
            </a:lvl2pPr>
            <a:lvl3pPr marL="1166546" indent="-233309">
              <a:defRPr>
                <a:solidFill>
                  <a:schemeClr val="tx1"/>
                </a:solidFill>
                <a:latin typeface="Calibri" panose="020F0502020204030204" pitchFamily="34" charset="0"/>
                <a:cs typeface="Arial" panose="020B0604020202020204" pitchFamily="34" charset="0"/>
              </a:defRPr>
            </a:lvl3pPr>
            <a:lvl4pPr marL="1633164" indent="-233309">
              <a:defRPr>
                <a:solidFill>
                  <a:schemeClr val="tx1"/>
                </a:solidFill>
                <a:latin typeface="Calibri" panose="020F0502020204030204" pitchFamily="34" charset="0"/>
                <a:cs typeface="Arial" panose="020B0604020202020204" pitchFamily="34" charset="0"/>
              </a:defRPr>
            </a:lvl4pPr>
            <a:lvl5pPr marL="2099782" indent="-233309">
              <a:defRPr>
                <a:solidFill>
                  <a:schemeClr val="tx1"/>
                </a:solidFill>
                <a:latin typeface="Calibri" panose="020F050202020403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66618" rtl="0" eaLnBrk="1" fontAlgn="base" latinLnBrk="0" hangingPunct="1">
              <a:lnSpc>
                <a:spcPct val="100000"/>
              </a:lnSpc>
              <a:spcBef>
                <a:spcPct val="0"/>
              </a:spcBef>
              <a:spcAft>
                <a:spcPct val="0"/>
              </a:spcAft>
              <a:buClrTx/>
              <a:buSzTx/>
              <a:buFontTx/>
              <a:buNone/>
              <a:tabLst/>
              <a:defRPr/>
            </a:pPr>
            <a:fld id="{9B3B5D3B-42DA-4CDC-8EBA-8F8406848E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66618"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01438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Shape 59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One of the most influential studies in this area is Bruce Tuckman's (1965). He proposed the four-stage model called 'Tuckman's Stages for a Group,' which states that the ideal group decision-making process should occur in four stages: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1. Forming</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2. Storming</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3. Norming</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4. Performing</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Tuckman maintained that these phases are all necessary and inevitable in order for the team to grow, to face up to challenges, to tackle problems, to find solutions, to plan work, and to deliver results.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99" name="Shape 59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8347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6" name="Shape 60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r>
              <a:rPr lang="en-US" sz="1200" b="0" i="0" u="none" strike="noStrike" cap="none" dirty="0">
                <a:solidFill>
                  <a:schemeClr val="dk1"/>
                </a:solidFill>
                <a:latin typeface="Calibri"/>
                <a:ea typeface="Calibri"/>
                <a:cs typeface="Calibri"/>
                <a:sym typeface="Calibri"/>
              </a:rPr>
              <a:t>At this stage, members usually have positive expectations about the </a:t>
            </a:r>
            <a:r>
              <a:rPr lang="en-US" dirty="0">
                <a:ea typeface="MS PGothic"/>
                <a:cs typeface="Calibri"/>
              </a:rPr>
              <a:t>TI initiative</a:t>
            </a:r>
            <a:r>
              <a:rPr lang="en-US" sz="1200" b="0" i="0" u="none" strike="noStrike" cap="none" dirty="0">
                <a:solidFill>
                  <a:schemeClr val="dk1"/>
                </a:solidFill>
                <a:latin typeface="Calibri"/>
                <a:ea typeface="Calibri"/>
                <a:cs typeface="Calibri"/>
                <a:sym typeface="Calibri"/>
              </a:rPr>
              <a:t>, although they may harbor some anxiety about other members, </a:t>
            </a:r>
            <a:r>
              <a:rPr lang="en-US" dirty="0">
                <a:ea typeface="MS PGothic"/>
                <a:cs typeface="Calibri"/>
              </a:rPr>
              <a:t>and the work ahead.  There is often confusion about what you need to do, but this is put aside as people are excited about the opportunity and promise of the work.  </a:t>
            </a: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At this point it is about building relationships within the group and clarifying the team's mission.</a:t>
            </a:r>
            <a:endParaRPr lang="en-US" dirty="0"/>
          </a:p>
          <a:p>
            <a:pPr marL="0" marR="0" lvl="0" indent="0" algn="l">
              <a:spcBef>
                <a:spcPts val="0"/>
              </a:spcBef>
              <a:spcAft>
                <a:spcPts val="0"/>
              </a:spcAft>
              <a:buNone/>
            </a:pPr>
            <a:endParaRPr lang="en-US" b="0" i="0" u="none" strike="noStrike" cap="none">
              <a:solidFill>
                <a:schemeClr val="dk1"/>
              </a:solidFill>
              <a:latin typeface="Calibri"/>
              <a:ea typeface="Calibri"/>
              <a:cs typeface="Calibri"/>
            </a:endParaRPr>
          </a:p>
          <a:p>
            <a:pPr marL="0" indent="0"/>
            <a:r>
              <a:rPr lang="en-US" dirty="0">
                <a:ea typeface="MS PGothic"/>
                <a:cs typeface="Calibri"/>
              </a:rPr>
              <a:t>It may seem that very little is actually being accomplished in this stage.  But, as relationships is at the core of all of this work, a lot is being accomplished if you are focusing on building consensus and purpose (vision), developing your group norms and processes, and defining roles.  </a:t>
            </a:r>
          </a:p>
          <a:p>
            <a:pPr marL="0" indent="0"/>
            <a:endParaRPr lang="en-US" sz="1000"/>
          </a:p>
          <a:p>
            <a:pPr marL="0" marR="0" lvl="0" indent="0" algn="l" rtl="0">
              <a:spcBef>
                <a:spcPts val="0"/>
              </a:spcBef>
              <a:spcAft>
                <a:spcPts val="0"/>
              </a:spcAft>
              <a:buNone/>
            </a:pPr>
            <a:endParaRPr lang="en-US"/>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0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0155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Shape 6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13" name="Shape 613"/>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r>
              <a:rPr lang="en-US" dirty="0">
                <a:ea typeface="MS PGothic"/>
                <a:cs typeface="Calibri"/>
              </a:rPr>
              <a:t>As it relates to TIC, it is important to continue to remind members that this is a process, an evolution, that will take years.</a:t>
            </a:r>
          </a:p>
          <a:p>
            <a:pPr marL="0" indent="0"/>
            <a:r>
              <a:rPr lang="en-US" dirty="0">
                <a:ea typeface="MS PGothic"/>
                <a:cs typeface="Calibri"/>
              </a:rPr>
              <a:t>Identify and celebrate success</a:t>
            </a:r>
          </a:p>
          <a:p>
            <a:pPr marL="0" indent="0"/>
            <a:r>
              <a:rPr lang="en-US" dirty="0">
                <a:ea typeface="MS PGothic"/>
                <a:cs typeface="Calibri"/>
              </a:rPr>
              <a:t>Revisiting purpose – always go back to your sense of urgency, and your consensus.  Why did we form this in the first place?  What success are we seeing that tells us we cannot go back to how it was before</a:t>
            </a:r>
          </a:p>
          <a:p>
            <a:pPr marL="0" indent="0"/>
            <a:endParaRPr lang="en-US"/>
          </a:p>
          <a:p>
            <a:pPr marL="0" indent="0"/>
            <a:r>
              <a:rPr lang="en-US" dirty="0">
                <a:ea typeface="MS PGothic"/>
                <a:cs typeface="Calibri"/>
              </a:rPr>
              <a:t>Often this stage involves the question – where do we start?  Using tools that you have available to you, and building consensus, is important in this part of the process</a:t>
            </a:r>
          </a:p>
          <a:p>
            <a:pPr marL="0" indent="0"/>
            <a:endParaRPr lang="en-US"/>
          </a:p>
          <a:p>
            <a:pPr marL="0" indent="0"/>
            <a:r>
              <a:rPr lang="en-US" sz="1200" b="0" i="0" u="none" strike="noStrike" cap="none" dirty="0">
                <a:solidFill>
                  <a:schemeClr val="dk1"/>
                </a:solidFill>
                <a:latin typeface="Calibri"/>
                <a:ea typeface="Calibri"/>
                <a:cs typeface="Calibri"/>
                <a:sym typeface="Calibri"/>
              </a:rPr>
              <a:t>During this second stage, </a:t>
            </a:r>
            <a:r>
              <a:rPr lang="en-US" dirty="0">
                <a:ea typeface="MS PGothic"/>
                <a:cs typeface="Calibri"/>
              </a:rPr>
              <a:t> </a:t>
            </a:r>
            <a:r>
              <a:rPr lang="en-US" sz="1200" b="0" i="0" u="none" strike="noStrike" cap="none" dirty="0">
                <a:solidFill>
                  <a:schemeClr val="dk1"/>
                </a:solidFill>
                <a:latin typeface="Calibri"/>
                <a:ea typeface="Calibri"/>
                <a:cs typeface="Calibri"/>
                <a:sym typeface="Calibri"/>
              </a:rPr>
              <a:t>team members </a:t>
            </a:r>
            <a:r>
              <a:rPr lang="en-US" dirty="0">
                <a:ea typeface="MS PGothic"/>
                <a:cs typeface="Calibri"/>
              </a:rPr>
              <a:t>will feel</a:t>
            </a:r>
            <a:r>
              <a:rPr lang="en-US" sz="1200" b="0" i="0" u="none" strike="noStrike" cap="none" dirty="0">
                <a:solidFill>
                  <a:schemeClr val="dk1"/>
                </a:solidFill>
                <a:latin typeface="Calibri"/>
                <a:ea typeface="Calibri"/>
                <a:cs typeface="Calibri"/>
                <a:sym typeface="Calibri"/>
              </a:rPr>
              <a:t> more able to express and question opinions, </a:t>
            </a:r>
            <a:r>
              <a:rPr lang="en-US" dirty="0">
                <a:ea typeface="MS PGothic"/>
                <a:cs typeface="Calibri"/>
              </a:rPr>
              <a:t>and there will be more</a:t>
            </a:r>
            <a:r>
              <a:rPr lang="en-US" sz="1200" b="0" i="0" u="none" strike="noStrike" cap="none" dirty="0">
                <a:solidFill>
                  <a:schemeClr val="dk1"/>
                </a:solidFill>
                <a:latin typeface="Calibri"/>
                <a:ea typeface="Calibri"/>
                <a:cs typeface="Calibri"/>
                <a:sym typeface="Calibri"/>
              </a:rPr>
              <a:t> internal conflict</a:t>
            </a:r>
            <a:r>
              <a:rPr lang="en-US" dirty="0">
                <a:ea typeface="MS PGothic"/>
                <a:cs typeface="Calibri"/>
              </a:rPr>
              <a:t>, and perhaps a dip in morale. </a:t>
            </a:r>
          </a:p>
          <a:p>
            <a:pPr marL="0" indent="0"/>
            <a:endParaRPr lang="en-US"/>
          </a:p>
          <a:p>
            <a:pPr marL="0" indent="0"/>
            <a:r>
              <a:rPr lang="en-US" dirty="0">
                <a:ea typeface="MS PGothic"/>
                <a:cs typeface="Calibri"/>
              </a:rPr>
              <a:t>The </a:t>
            </a:r>
            <a:r>
              <a:rPr lang="en-US" sz="1200" b="0" i="0" u="none" strike="noStrike" cap="none" dirty="0">
                <a:solidFill>
                  <a:schemeClr val="dk1"/>
                </a:solidFill>
                <a:latin typeface="Calibri"/>
                <a:ea typeface="Calibri"/>
                <a:cs typeface="Calibri"/>
                <a:sym typeface="Calibri"/>
              </a:rPr>
              <a:t>team </a:t>
            </a:r>
            <a:r>
              <a:rPr lang="en-US" dirty="0">
                <a:ea typeface="MS PGothic"/>
                <a:cs typeface="Calibri"/>
              </a:rPr>
              <a:t>will </a:t>
            </a:r>
            <a:r>
              <a:rPr lang="en-US" sz="1200" b="0" i="0" u="none" strike="noStrike" cap="none" dirty="0">
                <a:solidFill>
                  <a:schemeClr val="dk1"/>
                </a:solidFill>
                <a:latin typeface="Calibri"/>
                <a:ea typeface="Calibri"/>
                <a:cs typeface="Calibri"/>
                <a:sym typeface="Calibri"/>
              </a:rPr>
              <a:t>beginning to address the differences between their initial perceptions and the reality of the situation that they have been formed to address. This will cover issues such as what problems they are really supposed to solve, how they will function independently and together, and what leadership model they will accept.</a:t>
            </a:r>
            <a:endParaRPr dirty="0"/>
          </a:p>
          <a:p>
            <a:pPr marL="0" indent="0"/>
            <a:endParaRPr lang="en-US"/>
          </a:p>
          <a:p>
            <a:pPr marL="0" indent="0"/>
            <a:r>
              <a:rPr lang="en-US" sz="1200" b="0" i="0" u="none" strike="noStrike" cap="none" dirty="0">
                <a:solidFill>
                  <a:schemeClr val="dk1"/>
                </a:solidFill>
                <a:latin typeface="Calibri"/>
                <a:ea typeface="Calibri"/>
                <a:cs typeface="Calibri"/>
                <a:sym typeface="Calibri"/>
              </a:rPr>
              <a:t>As your team members begin to negotiate the work assignments and express their views on the best way to achieve the task outcome disagreements will arise</a:t>
            </a:r>
            <a:r>
              <a:rPr lang="en-US" dirty="0">
                <a:ea typeface="MS PGothic"/>
                <a:cs typeface="Calibri"/>
              </a:rPr>
              <a:t> – hopefully this will be the case.</a:t>
            </a:r>
            <a:endParaRPr dirty="0">
              <a:ea typeface="MS PGothic"/>
              <a:cs typeface="Calibri"/>
            </a:endParaRPr>
          </a:p>
          <a:p>
            <a:pPr marL="0" marR="0" lvl="0" indent="0" algn="l" rtl="0">
              <a:spcBef>
                <a:spcPts val="0"/>
              </a:spcBef>
              <a:spcAft>
                <a:spcPts val="0"/>
              </a:spcAft>
              <a:buNone/>
            </a:pPr>
            <a:endParaRPr lang="en-US"/>
          </a:p>
          <a:p>
            <a:pPr marL="0" indent="0"/>
            <a:r>
              <a:rPr lang="en-US" sz="1200" b="0" i="0" u="none" strike="noStrike" cap="none" dirty="0">
                <a:solidFill>
                  <a:schemeClr val="dk1"/>
                </a:solidFill>
                <a:latin typeface="Calibri"/>
                <a:ea typeface="Calibri"/>
                <a:cs typeface="Calibri"/>
                <a:sym typeface="Calibri"/>
              </a:rPr>
              <a:t>Team storming, whilst it may be contentious and unpleasant, </a:t>
            </a:r>
            <a:r>
              <a:rPr lang="en-US" dirty="0">
                <a:ea typeface="MS PGothic"/>
                <a:cs typeface="Calibri"/>
              </a:rPr>
              <a:t>is</a:t>
            </a:r>
            <a:r>
              <a:rPr lang="en-US" sz="1200" b="0" i="0" u="none" strike="noStrike" cap="none" dirty="0">
                <a:solidFill>
                  <a:schemeClr val="dk1"/>
                </a:solidFill>
                <a:latin typeface="Calibri"/>
                <a:ea typeface="Calibri"/>
                <a:cs typeface="Calibri"/>
                <a:sym typeface="Calibri"/>
              </a:rPr>
              <a:t> a necessary step for your team to become a cohesive whole, not as an enormous irritation to be dismissed.</a:t>
            </a:r>
            <a:r>
              <a:rPr lang="en-US" dirty="0">
                <a:ea typeface="MS PGothic"/>
                <a:cs typeface="Calibri"/>
              </a:rPr>
              <a:t>  </a:t>
            </a:r>
            <a:r>
              <a:rPr lang="en-US" sz="1200" b="0" i="0" u="none" strike="noStrike" cap="none" dirty="0">
                <a:solidFill>
                  <a:schemeClr val="dk1"/>
                </a:solidFill>
                <a:latin typeface="Calibri"/>
                <a:ea typeface="Calibri"/>
                <a:cs typeface="Calibri"/>
                <a:sym typeface="Calibri"/>
              </a:rPr>
              <a:t>If you try to bulldoze through this stage in your team's development you may find it becomes a permanent state, resulting in low morale and lack of productivity.</a:t>
            </a:r>
            <a:r>
              <a:rPr lang="en-US" dirty="0">
                <a:ea typeface="MS PGothic"/>
                <a:cs typeface="Calibri"/>
              </a:rPr>
              <a:t> </a:t>
            </a:r>
            <a:endParaRPr lang="en-US" sz="1200" b="0" i="0" u="none" strike="noStrike" cap="none" dirty="0">
              <a:solidFill>
                <a:schemeClr val="dk1"/>
              </a:solidFill>
              <a:latin typeface="MS PGothic"/>
              <a:ea typeface="MS PGothic"/>
              <a:cs typeface="Calibri"/>
            </a:endParaRPr>
          </a:p>
          <a:p>
            <a:pPr marL="0" indent="0"/>
            <a:endParaRPr lang="en-US"/>
          </a:p>
          <a:p>
            <a:pPr marL="0" indent="0"/>
            <a:r>
              <a:rPr lang="en-US" dirty="0">
                <a:ea typeface="MS PGothic"/>
                <a:cs typeface="Calibri"/>
              </a:rPr>
              <a:t>Setting group norms for your meetings and the work outside of meetings, giving your team and members permission to be vulnerable and address conflict will be important.</a:t>
            </a:r>
          </a:p>
        </p:txBody>
      </p:sp>
    </p:spTree>
    <p:extLst>
      <p:ext uri="{BB962C8B-B14F-4D97-AF65-F5344CB8AC3E}">
        <p14:creationId xmlns:p14="http://schemas.microsoft.com/office/powerpoint/2010/main" val="1330922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0" name="Shape 62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r>
              <a:rPr lang="en-US" dirty="0">
                <a:ea typeface="MS PGothic"/>
                <a:cs typeface="Calibri"/>
              </a:rPr>
              <a:t>You now understand, and are comfortable with, the nature of this work – it is not always about checking boxes, but about how behavior and language is changing.</a:t>
            </a:r>
          </a:p>
          <a:p>
            <a:pPr marL="0" indent="0"/>
            <a:endParaRPr lang="en-US"/>
          </a:p>
          <a:p>
            <a:pPr marL="0" indent="0"/>
            <a:r>
              <a:rPr lang="en-US" dirty="0">
                <a:ea typeface="MS PGothic"/>
                <a:cs typeface="Calibri"/>
              </a:rPr>
              <a:t>You are able to identify successes and celebrate them.  you have a better sense of how to develop and implement complicated action plans, such as developing a complex staff training process.</a:t>
            </a:r>
          </a:p>
          <a:p>
            <a:pPr marL="0" indent="0"/>
            <a:endParaRPr lang="en-US"/>
          </a:p>
          <a:p>
            <a:pPr marL="0" indent="0"/>
            <a:r>
              <a:rPr lang="en-US" dirty="0">
                <a:ea typeface="MS PGothic"/>
                <a:cs typeface="Calibri"/>
              </a:rPr>
              <a:t>You have become more comfortable with understanding that working in one Domain will definitely impact work in another domain</a:t>
            </a:r>
          </a:p>
          <a:p>
            <a:pPr marL="0" indent="0"/>
            <a:endParaRPr lang="en-US"/>
          </a:p>
          <a:p>
            <a:pPr marL="0" indent="0"/>
            <a:r>
              <a:rPr lang="en-US" sz="1200" b="0" i="0" u="none" strike="noStrike" cap="none" dirty="0">
                <a:solidFill>
                  <a:schemeClr val="dk1"/>
                </a:solidFill>
                <a:latin typeface="Calibri"/>
                <a:ea typeface="Calibri"/>
                <a:cs typeface="Calibri"/>
                <a:sym typeface="Calibri"/>
              </a:rPr>
              <a:t>Team members are learning more about each other and how they will work together and are developing tools such as a problem-solving process, a code of conduct, a set of team values, and measurement indicators.</a:t>
            </a:r>
            <a:r>
              <a:rPr lang="en-US" dirty="0">
                <a:ea typeface="MS PGothic"/>
                <a:cs typeface="Calibri"/>
              </a:rPr>
              <a:t> </a:t>
            </a:r>
            <a:endParaRPr dirty="0">
              <a:ea typeface="MS PGothic"/>
              <a:cs typeface="Calibri"/>
            </a:endParaRPr>
          </a:p>
          <a:p>
            <a:pPr marL="0" marR="0" lvl="0" indent="0" algn="l" rtl="0">
              <a:spcBef>
                <a:spcPts val="0"/>
              </a:spcBef>
              <a:spcAft>
                <a:spcPts val="0"/>
              </a:spcAft>
              <a:buNone/>
            </a:pPr>
            <a:endParaRPr lang="en-US"/>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Your team is truly developing a sense of team pride, and you will see evidence of increased productivity as skills develop. The team arrive at decisions that are more in line with their purpose rather than from a position of compromise.</a:t>
            </a:r>
            <a:endParaRPr dirty="0"/>
          </a:p>
          <a:p>
            <a:pPr marL="0" marR="0" lvl="0" indent="0" algn="l" rtl="0">
              <a:spcBef>
                <a:spcPts val="0"/>
              </a:spcBef>
              <a:spcAft>
                <a:spcPts val="0"/>
              </a:spcAft>
              <a:buNone/>
            </a:pPr>
            <a:endParaRPr lang="en-US" sz="1200" b="0" i="0" u="none" strike="noStrike" cap="none">
              <a:solidFill>
                <a:schemeClr val="dk1"/>
              </a:solidFill>
              <a:latin typeface="Calibri"/>
              <a:ea typeface="Calibri"/>
              <a:cs typeface="Calibri"/>
            </a:endParaRPr>
          </a:p>
        </p:txBody>
      </p:sp>
    </p:spTree>
    <p:extLst>
      <p:ext uri="{BB962C8B-B14F-4D97-AF65-F5344CB8AC3E}">
        <p14:creationId xmlns:p14="http://schemas.microsoft.com/office/powerpoint/2010/main" val="3266941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673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1"/>
          <p:cNvSpPr>
            <a:spLocks noGrp="1"/>
          </p:cNvSpPr>
          <p:nvPr>
            <p:ph type="ctrTitle"/>
          </p:nvPr>
        </p:nvSpPr>
        <p:spPr>
          <a:xfrm>
            <a:off x="914400" y="1700755"/>
            <a:ext cx="10363200" cy="423379"/>
          </a:xfrm>
          <a:prstGeom prst="rect">
            <a:avLst/>
          </a:prstGeom>
        </p:spPr>
        <p:txBody>
          <a:bodyPr/>
          <a:lstStyle>
            <a:lvl1pPr algn="ctr">
              <a:defRPr sz="3600" b="1" i="0">
                <a:solidFill>
                  <a:srgbClr val="2584C6"/>
                </a:solidFill>
                <a:latin typeface="+mj-lt"/>
                <a:cs typeface="Open Sans"/>
              </a:defRPr>
            </a:lvl1pPr>
          </a:lstStyle>
          <a:p>
            <a:r>
              <a:rPr lang="en-US"/>
              <a:t>Click to edit Master title style</a:t>
            </a:r>
            <a:endParaRPr lang="en-US" dirty="0"/>
          </a:p>
        </p:txBody>
      </p:sp>
      <p:sp>
        <p:nvSpPr>
          <p:cNvPr id="7" name="Subtitle 2"/>
          <p:cNvSpPr>
            <a:spLocks noGrp="1"/>
          </p:cNvSpPr>
          <p:nvPr>
            <p:ph type="subTitle" idx="1"/>
          </p:nvPr>
        </p:nvSpPr>
        <p:spPr>
          <a:xfrm>
            <a:off x="1828800" y="2348319"/>
            <a:ext cx="8534400" cy="451678"/>
          </a:xfrm>
          <a:prstGeom prst="rect">
            <a:avLst/>
          </a:prstGeom>
        </p:spPr>
        <p:txBody>
          <a:bodyPr/>
          <a:lstStyle>
            <a:lvl1pPr marL="0" indent="0" algn="ctr">
              <a:buNone/>
              <a:defRPr b="0">
                <a:solidFill>
                  <a:srgbClr val="000000"/>
                </a:solidFill>
                <a:latin typeface="+mj-lt"/>
                <a:cs typeface="Open Sans"/>
              </a:defRPr>
            </a:lvl1pPr>
          </a:lstStyle>
          <a:p>
            <a:r>
              <a:rPr lang="en-US"/>
              <a:t>Click to edit Master subtitle style</a:t>
            </a:r>
            <a:endParaRPr lang="en-US" dirty="0"/>
          </a:p>
        </p:txBody>
      </p:sp>
      <p:sp>
        <p:nvSpPr>
          <p:cNvPr id="4" name="Slide Number Placeholder 5">
            <a:extLst>
              <a:ext uri="{FF2B5EF4-FFF2-40B4-BE49-F238E27FC236}">
                <a16:creationId xmlns:a16="http://schemas.microsoft.com/office/drawing/2014/main" id="{8331F423-72D8-4C2C-824A-C836CBA8875A}"/>
              </a:ext>
            </a:extLst>
          </p:cNvPr>
          <p:cNvSpPr>
            <a:spLocks noGrp="1"/>
          </p:cNvSpPr>
          <p:nvPr>
            <p:ph type="sldNum" sz="quarter" idx="10"/>
          </p:nvPr>
        </p:nvSpPr>
        <p:spPr>
          <a:xfrm>
            <a:off x="5300133" y="6413500"/>
            <a:ext cx="1270000" cy="446088"/>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mj-lt"/>
                <a:ea typeface="MS PGothic" panose="020B0600070205080204" pitchFamily="34" charset="-128"/>
              </a:defRPr>
            </a:lvl1pPr>
          </a:lstStyle>
          <a:p>
            <a:pPr>
              <a:defRPr/>
            </a:pPr>
            <a:fld id="{87D73CED-BA21-D34A-999A-BD7EB4ED7CD7}" type="slidenum">
              <a:rPr lang="en-US" altLang="en-US" smtClean="0"/>
              <a:pPr>
                <a:defRPr/>
              </a:pPr>
              <a:t>‹#›</a:t>
            </a:fld>
            <a:endParaRPr lang="en-US" altLang="en-US"/>
          </a:p>
        </p:txBody>
      </p:sp>
    </p:spTree>
    <p:extLst>
      <p:ext uri="{BB962C8B-B14F-4D97-AF65-F5344CB8AC3E}">
        <p14:creationId xmlns:p14="http://schemas.microsoft.com/office/powerpoint/2010/main" val="135002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atCon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712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atCon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662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1"/>
          <p:cNvSpPr>
            <a:spLocks noGrp="1"/>
          </p:cNvSpPr>
          <p:nvPr>
            <p:ph type="ctrTitle"/>
          </p:nvPr>
        </p:nvSpPr>
        <p:spPr>
          <a:xfrm>
            <a:off x="914400" y="1700755"/>
            <a:ext cx="10363200" cy="423379"/>
          </a:xfrm>
          <a:prstGeom prst="rect">
            <a:avLst/>
          </a:prstGeom>
        </p:spPr>
        <p:txBody>
          <a:bodyPr/>
          <a:lstStyle>
            <a:lvl1pPr algn="ctr">
              <a:defRPr b="1" i="0">
                <a:solidFill>
                  <a:srgbClr val="2584C6"/>
                </a:solidFill>
                <a:latin typeface="+mj-lt"/>
                <a:cs typeface="Open Sans"/>
              </a:defRPr>
            </a:lvl1pPr>
          </a:lstStyle>
          <a:p>
            <a:r>
              <a:rPr lang="en-US"/>
              <a:t>Click to edit Master title style</a:t>
            </a:r>
            <a:endParaRPr lang="en-US" dirty="0"/>
          </a:p>
        </p:txBody>
      </p:sp>
      <p:sp>
        <p:nvSpPr>
          <p:cNvPr id="7" name="Subtitle 2"/>
          <p:cNvSpPr>
            <a:spLocks noGrp="1"/>
          </p:cNvSpPr>
          <p:nvPr>
            <p:ph type="subTitle" idx="1"/>
          </p:nvPr>
        </p:nvSpPr>
        <p:spPr>
          <a:xfrm>
            <a:off x="1828800" y="2348319"/>
            <a:ext cx="8534400" cy="451678"/>
          </a:xfrm>
          <a:prstGeom prst="rect">
            <a:avLst/>
          </a:prstGeom>
        </p:spPr>
        <p:txBody>
          <a:bodyPr/>
          <a:lstStyle>
            <a:lvl1pPr marL="0" indent="0" algn="ctr">
              <a:buNone/>
              <a:defRPr b="0">
                <a:solidFill>
                  <a:srgbClr val="000000"/>
                </a:solidFill>
                <a:latin typeface="+mj-lt"/>
                <a:cs typeface="Abadi" panose="020B0604020202020204" pitchFamily="34" charset="0"/>
              </a:defRPr>
            </a:lvl1pPr>
          </a:lstStyle>
          <a:p>
            <a:r>
              <a:rPr lang="en-US" dirty="0"/>
              <a:t>Click to edit Master subtitle style</a:t>
            </a:r>
          </a:p>
        </p:txBody>
      </p:sp>
      <p:sp>
        <p:nvSpPr>
          <p:cNvPr id="4" name="Slide Number Placeholder 5">
            <a:extLst>
              <a:ext uri="{FF2B5EF4-FFF2-40B4-BE49-F238E27FC236}">
                <a16:creationId xmlns:a16="http://schemas.microsoft.com/office/drawing/2014/main" id="{8331F423-72D8-4C2C-824A-C836CBA8875A}"/>
              </a:ext>
            </a:extLst>
          </p:cNvPr>
          <p:cNvSpPr>
            <a:spLocks noGrp="1"/>
          </p:cNvSpPr>
          <p:nvPr>
            <p:ph type="sldNum" sz="quarter" idx="10"/>
          </p:nvPr>
        </p:nvSpPr>
        <p:spPr>
          <a:xfrm>
            <a:off x="5300133" y="6413500"/>
            <a:ext cx="1270000" cy="446088"/>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ea typeface="MS PGothic" panose="020B0600070205080204" pitchFamily="34" charset="-128"/>
              </a:defRPr>
            </a:lvl1pPr>
          </a:lstStyle>
          <a:p>
            <a:pPr>
              <a:defRPr/>
            </a:pPr>
            <a:fld id="{87D73CED-BA21-D34A-999A-BD7EB4ED7CD7}" type="slidenum">
              <a:rPr lang="en-US" altLang="en-US"/>
              <a:pPr>
                <a:defRPr/>
              </a:pPr>
              <a:t>‹#›</a:t>
            </a:fld>
            <a:endParaRPr lang="en-US" altLang="en-US"/>
          </a:p>
        </p:txBody>
      </p:sp>
    </p:spTree>
    <p:extLst>
      <p:ext uri="{BB962C8B-B14F-4D97-AF65-F5344CB8AC3E}">
        <p14:creationId xmlns:p14="http://schemas.microsoft.com/office/powerpoint/2010/main" val="135002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NatCon Title and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09600" y="192088"/>
            <a:ext cx="10972800" cy="69056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558ED5"/>
              </a:buClr>
              <a:buFont typeface="Arial"/>
              <a:buNone/>
              <a:defRPr sz="3600" b="1" i="0" u="none" strike="noStrike" cap="none">
                <a:solidFill>
                  <a:srgbClr val="558ED5"/>
                </a:solidFill>
                <a:latin typeface="Arial"/>
                <a:ea typeface="Arial"/>
                <a:cs typeface="Arial"/>
                <a:sym typeface="Arial"/>
              </a:defRPr>
            </a:lvl1pPr>
            <a:lvl2pPr marL="0" marR="0" lvl="1" indent="0" algn="ctr" rtl="0">
              <a:spcBef>
                <a:spcPts val="0"/>
              </a:spcBef>
              <a:spcAft>
                <a:spcPts val="0"/>
              </a:spcAft>
              <a:buClr>
                <a:srgbClr val="558ED5"/>
              </a:buClr>
              <a:buFont typeface="Arial"/>
              <a:buNone/>
              <a:defRPr sz="3600" b="1" i="0" u="none" strike="noStrike" cap="none">
                <a:solidFill>
                  <a:srgbClr val="558ED5"/>
                </a:solidFill>
                <a:latin typeface="Arial"/>
                <a:ea typeface="Arial"/>
                <a:cs typeface="Arial"/>
                <a:sym typeface="Arial"/>
              </a:defRPr>
            </a:lvl2pPr>
            <a:lvl3pPr marL="0" marR="0" lvl="2" indent="0" algn="ctr" rtl="0">
              <a:spcBef>
                <a:spcPts val="0"/>
              </a:spcBef>
              <a:spcAft>
                <a:spcPts val="0"/>
              </a:spcAft>
              <a:buClr>
                <a:srgbClr val="558ED5"/>
              </a:buClr>
              <a:buFont typeface="Arial"/>
              <a:buNone/>
              <a:defRPr sz="3600" b="1" i="0" u="none" strike="noStrike" cap="none">
                <a:solidFill>
                  <a:srgbClr val="558ED5"/>
                </a:solidFill>
                <a:latin typeface="Arial"/>
                <a:ea typeface="Arial"/>
                <a:cs typeface="Arial"/>
                <a:sym typeface="Arial"/>
              </a:defRPr>
            </a:lvl3pPr>
            <a:lvl4pPr marL="0" marR="0" lvl="3" indent="0" algn="ctr" rtl="0">
              <a:spcBef>
                <a:spcPts val="0"/>
              </a:spcBef>
              <a:spcAft>
                <a:spcPts val="0"/>
              </a:spcAft>
              <a:buClr>
                <a:srgbClr val="558ED5"/>
              </a:buClr>
              <a:buFont typeface="Arial"/>
              <a:buNone/>
              <a:defRPr sz="3600" b="1" i="0" u="none" strike="noStrike" cap="none">
                <a:solidFill>
                  <a:srgbClr val="558ED5"/>
                </a:solidFill>
                <a:latin typeface="Arial"/>
                <a:ea typeface="Arial"/>
                <a:cs typeface="Arial"/>
                <a:sym typeface="Arial"/>
              </a:defRPr>
            </a:lvl4pPr>
            <a:lvl5pPr marL="0" marR="0" lvl="4" indent="0" algn="ctr" rtl="0">
              <a:spcBef>
                <a:spcPts val="0"/>
              </a:spcBef>
              <a:spcAft>
                <a:spcPts val="0"/>
              </a:spcAft>
              <a:buClr>
                <a:srgbClr val="558ED5"/>
              </a:buClr>
              <a:buFont typeface="Arial"/>
              <a:buNone/>
              <a:defRPr sz="3600" b="1" i="0" u="none" strike="noStrike" cap="none">
                <a:solidFill>
                  <a:srgbClr val="558ED5"/>
                </a:solidFill>
                <a:latin typeface="Arial"/>
                <a:ea typeface="Arial"/>
                <a:cs typeface="Arial"/>
                <a:sym typeface="Arial"/>
              </a:defRPr>
            </a:lvl5pPr>
            <a:lvl6pPr marL="342900" marR="0" lvl="5" indent="0" algn="ctr" rtl="0">
              <a:spcBef>
                <a:spcPts val="0"/>
              </a:spcBef>
              <a:spcAft>
                <a:spcPts val="0"/>
              </a:spcAft>
              <a:buClr>
                <a:srgbClr val="558ED5"/>
              </a:buClr>
              <a:buFont typeface="Arial"/>
              <a:buNone/>
              <a:defRPr sz="3600" b="1" i="0" u="none" strike="noStrike" cap="none">
                <a:solidFill>
                  <a:srgbClr val="558ED5"/>
                </a:solidFill>
                <a:latin typeface="Arial"/>
                <a:ea typeface="Arial"/>
                <a:cs typeface="Arial"/>
                <a:sym typeface="Arial"/>
              </a:defRPr>
            </a:lvl6pPr>
            <a:lvl7pPr marL="685800" marR="0" lvl="6" indent="0" algn="ctr" rtl="0">
              <a:spcBef>
                <a:spcPts val="0"/>
              </a:spcBef>
              <a:spcAft>
                <a:spcPts val="0"/>
              </a:spcAft>
              <a:buClr>
                <a:srgbClr val="558ED5"/>
              </a:buClr>
              <a:buFont typeface="Arial"/>
              <a:buNone/>
              <a:defRPr sz="3600" b="1" i="0" u="none" strike="noStrike" cap="none">
                <a:solidFill>
                  <a:srgbClr val="558ED5"/>
                </a:solidFill>
                <a:latin typeface="Arial"/>
                <a:ea typeface="Arial"/>
                <a:cs typeface="Arial"/>
                <a:sym typeface="Arial"/>
              </a:defRPr>
            </a:lvl7pPr>
            <a:lvl8pPr marL="1028700" marR="0" lvl="7" indent="0" algn="ctr" rtl="0">
              <a:spcBef>
                <a:spcPts val="0"/>
              </a:spcBef>
              <a:spcAft>
                <a:spcPts val="0"/>
              </a:spcAft>
              <a:buClr>
                <a:srgbClr val="558ED5"/>
              </a:buClr>
              <a:buFont typeface="Arial"/>
              <a:buNone/>
              <a:defRPr sz="3600" b="1" i="0" u="none" strike="noStrike" cap="none">
                <a:solidFill>
                  <a:srgbClr val="558ED5"/>
                </a:solidFill>
                <a:latin typeface="Arial"/>
                <a:ea typeface="Arial"/>
                <a:cs typeface="Arial"/>
                <a:sym typeface="Arial"/>
              </a:defRPr>
            </a:lvl8pPr>
            <a:lvl9pPr marL="1371600" marR="0" lvl="8" indent="0" algn="ctr" rtl="0">
              <a:spcBef>
                <a:spcPts val="0"/>
              </a:spcBef>
              <a:spcAft>
                <a:spcPts val="0"/>
              </a:spcAft>
              <a:buClr>
                <a:srgbClr val="558ED5"/>
              </a:buClr>
              <a:buFont typeface="Arial"/>
              <a:buNone/>
              <a:defRPr sz="3600" b="1" i="0" u="none" strike="noStrike" cap="none">
                <a:solidFill>
                  <a:srgbClr val="558ED5"/>
                </a:solidFill>
                <a:latin typeface="Arial"/>
                <a:ea typeface="Arial"/>
                <a:cs typeface="Arial"/>
                <a:sym typeface="Arial"/>
              </a:defRPr>
            </a:lvl9pPr>
          </a:lstStyle>
          <a:p>
            <a:endParaRPr/>
          </a:p>
        </p:txBody>
      </p:sp>
      <p:sp>
        <p:nvSpPr>
          <p:cNvPr id="33" name="Shape 33"/>
          <p:cNvSpPr txBox="1">
            <a:spLocks noGrp="1"/>
          </p:cNvSpPr>
          <p:nvPr>
            <p:ph type="body" idx="1"/>
          </p:nvPr>
        </p:nvSpPr>
        <p:spPr>
          <a:xfrm>
            <a:off x="609600" y="1600203"/>
            <a:ext cx="10972800" cy="4525963"/>
          </a:xfrm>
          <a:prstGeom prst="rect">
            <a:avLst/>
          </a:prstGeom>
          <a:noFill/>
          <a:ln>
            <a:noFill/>
          </a:ln>
        </p:spPr>
        <p:txBody>
          <a:bodyPr wrap="square" lIns="91425" tIns="91425" rIns="91425" bIns="91425" anchor="t" anchorCtr="0"/>
          <a:lstStyle>
            <a:lvl1pPr marL="257175" marR="0" lvl="0" indent="-123825" algn="l" rtl="0">
              <a:lnSpc>
                <a:spcPct val="100000"/>
              </a:lnSpc>
              <a:spcBef>
                <a:spcPts val="420"/>
              </a:spcBef>
              <a:spcAft>
                <a:spcPts val="0"/>
              </a:spcAft>
              <a:buClr>
                <a:schemeClr val="dk1"/>
              </a:buClr>
              <a:buFont typeface="Arial"/>
              <a:buNone/>
              <a:defRPr sz="2100" b="0" i="0" u="none" strike="noStrike" cap="none">
                <a:solidFill>
                  <a:schemeClr val="dk1"/>
                </a:solidFill>
                <a:latin typeface="Arial"/>
                <a:ea typeface="Arial"/>
                <a:cs typeface="Arial"/>
                <a:sym typeface="Arial"/>
              </a:defRPr>
            </a:lvl1pPr>
            <a:lvl2pPr marL="557213" marR="0" lvl="1" indent="-100013" algn="l" rtl="0">
              <a:lnSpc>
                <a:spcPct val="100000"/>
              </a:lnSpc>
              <a:spcBef>
                <a:spcPts val="36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857250" marR="0" lvl="2" indent="-76200" algn="l" rtl="0">
              <a:lnSpc>
                <a:spcPct val="100000"/>
              </a:lnSpc>
              <a:spcBef>
                <a:spcPts val="300"/>
              </a:spcBef>
              <a:spcAft>
                <a:spcPts val="0"/>
              </a:spcAft>
              <a:buClr>
                <a:schemeClr val="dk1"/>
              </a:buClr>
              <a:buFont typeface="Arial"/>
              <a:buNone/>
              <a:defRPr sz="1500" b="0" i="0" u="none" strike="noStrike" cap="none">
                <a:solidFill>
                  <a:schemeClr val="dk1"/>
                </a:solidFill>
                <a:latin typeface="Arial"/>
                <a:ea typeface="Arial"/>
                <a:cs typeface="Arial"/>
                <a:sym typeface="Arial"/>
              </a:defRPr>
            </a:lvl3pPr>
            <a:lvl4pPr marL="1200150" marR="0" lvl="3" indent="-85725" algn="l" rtl="0">
              <a:lnSpc>
                <a:spcPct val="100000"/>
              </a:lnSpc>
              <a:spcBef>
                <a:spcPts val="270"/>
              </a:spcBef>
              <a:spcAft>
                <a:spcPts val="0"/>
              </a:spcAft>
              <a:buClr>
                <a:schemeClr val="dk1"/>
              </a:buClr>
              <a:buFont typeface="Arial"/>
              <a:buNone/>
              <a:defRPr sz="1350" b="0" i="0" u="none" strike="noStrike" cap="none">
                <a:solidFill>
                  <a:schemeClr val="dk1"/>
                </a:solidFill>
                <a:latin typeface="Arial"/>
                <a:ea typeface="Arial"/>
                <a:cs typeface="Arial"/>
                <a:sym typeface="Arial"/>
              </a:defRPr>
            </a:lvl4pPr>
            <a:lvl5pPr marL="1543050" marR="0" lvl="4" indent="-95250" algn="l" rtl="0">
              <a:lnSpc>
                <a:spcPct val="100000"/>
              </a:lnSpc>
              <a:spcBef>
                <a:spcPts val="240"/>
              </a:spcBef>
              <a:spcAft>
                <a:spcPts val="0"/>
              </a:spcAft>
              <a:buClr>
                <a:schemeClr val="dk1"/>
              </a:buClr>
              <a:buFont typeface="Arial"/>
              <a:buNone/>
              <a:defRPr sz="1200" b="0" i="0" u="none" strike="noStrike" cap="none">
                <a:solidFill>
                  <a:schemeClr val="dk1"/>
                </a:solidFill>
                <a:latin typeface="Arial"/>
                <a:ea typeface="Arial"/>
                <a:cs typeface="Arial"/>
                <a:sym typeface="Arial"/>
              </a:defRPr>
            </a:lvl5pPr>
            <a:lvl6pPr marL="1885950" marR="0" lvl="5" indent="-76200" algn="l" rtl="0">
              <a:lnSpc>
                <a:spcPct val="100000"/>
              </a:lnSpc>
              <a:spcBef>
                <a:spcPts val="300"/>
              </a:spcBef>
              <a:spcAft>
                <a:spcPts val="0"/>
              </a:spcAft>
              <a:buClr>
                <a:schemeClr val="dk1"/>
              </a:buClr>
              <a:buFont typeface="Calibri"/>
              <a:buNone/>
              <a:defRPr sz="1500" b="0" i="0" u="none" strike="noStrike" cap="none">
                <a:solidFill>
                  <a:schemeClr val="dk1"/>
                </a:solidFill>
                <a:latin typeface="Calibri"/>
                <a:ea typeface="Calibri"/>
                <a:cs typeface="Calibri"/>
                <a:sym typeface="Calibri"/>
              </a:defRPr>
            </a:lvl6pPr>
            <a:lvl7pPr marL="2228850" marR="0" lvl="6" indent="-76200" algn="l" rtl="0">
              <a:lnSpc>
                <a:spcPct val="100000"/>
              </a:lnSpc>
              <a:spcBef>
                <a:spcPts val="300"/>
              </a:spcBef>
              <a:spcAft>
                <a:spcPts val="0"/>
              </a:spcAft>
              <a:buClr>
                <a:schemeClr val="dk1"/>
              </a:buClr>
              <a:buFont typeface="Calibri"/>
              <a:buNone/>
              <a:defRPr sz="1500" b="0" i="0" u="none" strike="noStrike" cap="none">
                <a:solidFill>
                  <a:schemeClr val="dk1"/>
                </a:solidFill>
                <a:latin typeface="Calibri"/>
                <a:ea typeface="Calibri"/>
                <a:cs typeface="Calibri"/>
                <a:sym typeface="Calibri"/>
              </a:defRPr>
            </a:lvl7pPr>
            <a:lvl8pPr marL="2571750" marR="0" lvl="7" indent="-76200" algn="l" rtl="0">
              <a:lnSpc>
                <a:spcPct val="100000"/>
              </a:lnSpc>
              <a:spcBef>
                <a:spcPts val="300"/>
              </a:spcBef>
              <a:spcAft>
                <a:spcPts val="0"/>
              </a:spcAft>
              <a:buClr>
                <a:schemeClr val="dk1"/>
              </a:buClr>
              <a:buFont typeface="Calibri"/>
              <a:buNone/>
              <a:defRPr sz="1500" b="0" i="0" u="none" strike="noStrike" cap="none">
                <a:solidFill>
                  <a:schemeClr val="dk1"/>
                </a:solidFill>
                <a:latin typeface="Calibri"/>
                <a:ea typeface="Calibri"/>
                <a:cs typeface="Calibri"/>
                <a:sym typeface="Calibri"/>
              </a:defRPr>
            </a:lvl8pPr>
            <a:lvl9pPr marL="2914650" marR="0" lvl="8" indent="-76200" algn="l" rtl="0">
              <a:lnSpc>
                <a:spcPct val="100000"/>
              </a:lnSpc>
              <a:spcBef>
                <a:spcPts val="300"/>
              </a:spcBef>
              <a:spcAft>
                <a:spcPts val="0"/>
              </a:spcAft>
              <a:buClr>
                <a:schemeClr val="dk1"/>
              </a:buClr>
              <a:buFont typeface="Calibri"/>
              <a:buNone/>
              <a:defRPr sz="15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48189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Shape 27"/>
        <p:cNvGrpSpPr/>
        <p:nvPr/>
      </p:nvGrpSpPr>
      <p:grpSpPr>
        <a:xfrm>
          <a:off x="0" y="0"/>
          <a:ext cx="0" cy="0"/>
          <a:chOff x="0" y="0"/>
          <a:chExt cx="0" cy="0"/>
        </a:xfrm>
      </p:grpSpPr>
      <p:sp>
        <p:nvSpPr>
          <p:cNvPr id="28" name="Shape 28"/>
          <p:cNvSpPr txBox="1">
            <a:spLocks noGrp="1"/>
          </p:cNvSpPr>
          <p:nvPr>
            <p:ph type="ctrTitle"/>
          </p:nvPr>
        </p:nvSpPr>
        <p:spPr>
          <a:xfrm>
            <a:off x="914400" y="1127126"/>
            <a:ext cx="10363200" cy="1470023"/>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5085C8"/>
              </a:buClr>
              <a:buFont typeface="Open Sans"/>
              <a:buNone/>
              <a:defRPr sz="3600" b="1" i="0" u="none" strike="noStrike" cap="none">
                <a:solidFill>
                  <a:srgbClr val="5085C8"/>
                </a:solidFill>
                <a:latin typeface="Open Sans"/>
                <a:ea typeface="Open Sans"/>
                <a:cs typeface="Open Sans"/>
                <a:sym typeface="Open Sans"/>
              </a:defRPr>
            </a:lvl1pPr>
            <a:lvl2pPr marL="0" marR="0" lvl="1" indent="0" algn="ctr" rtl="0">
              <a:spcBef>
                <a:spcPts val="0"/>
              </a:spcBef>
              <a:spcAft>
                <a:spcPts val="0"/>
              </a:spcAft>
              <a:buClr>
                <a:srgbClr val="558ED5"/>
              </a:buClr>
              <a:buFont typeface="Arial"/>
              <a:buNone/>
              <a:defRPr sz="3600" b="1" i="0" u="none" strike="noStrike" cap="none">
                <a:solidFill>
                  <a:srgbClr val="558ED5"/>
                </a:solidFill>
                <a:latin typeface="Arial"/>
                <a:ea typeface="Arial"/>
                <a:cs typeface="Arial"/>
                <a:sym typeface="Arial"/>
              </a:defRPr>
            </a:lvl2pPr>
            <a:lvl3pPr marL="0" marR="0" lvl="2" indent="0" algn="ctr" rtl="0">
              <a:spcBef>
                <a:spcPts val="0"/>
              </a:spcBef>
              <a:spcAft>
                <a:spcPts val="0"/>
              </a:spcAft>
              <a:buClr>
                <a:srgbClr val="558ED5"/>
              </a:buClr>
              <a:buFont typeface="Arial"/>
              <a:buNone/>
              <a:defRPr sz="3600" b="1" i="0" u="none" strike="noStrike" cap="none">
                <a:solidFill>
                  <a:srgbClr val="558ED5"/>
                </a:solidFill>
                <a:latin typeface="Arial"/>
                <a:ea typeface="Arial"/>
                <a:cs typeface="Arial"/>
                <a:sym typeface="Arial"/>
              </a:defRPr>
            </a:lvl3pPr>
            <a:lvl4pPr marL="0" marR="0" lvl="3" indent="0" algn="ctr" rtl="0">
              <a:spcBef>
                <a:spcPts val="0"/>
              </a:spcBef>
              <a:spcAft>
                <a:spcPts val="0"/>
              </a:spcAft>
              <a:buClr>
                <a:srgbClr val="558ED5"/>
              </a:buClr>
              <a:buFont typeface="Arial"/>
              <a:buNone/>
              <a:defRPr sz="3600" b="1" i="0" u="none" strike="noStrike" cap="none">
                <a:solidFill>
                  <a:srgbClr val="558ED5"/>
                </a:solidFill>
                <a:latin typeface="Arial"/>
                <a:ea typeface="Arial"/>
                <a:cs typeface="Arial"/>
                <a:sym typeface="Arial"/>
              </a:defRPr>
            </a:lvl4pPr>
            <a:lvl5pPr marL="0" marR="0" lvl="4" indent="0" algn="ctr" rtl="0">
              <a:spcBef>
                <a:spcPts val="0"/>
              </a:spcBef>
              <a:spcAft>
                <a:spcPts val="0"/>
              </a:spcAft>
              <a:buClr>
                <a:srgbClr val="558ED5"/>
              </a:buClr>
              <a:buFont typeface="Arial"/>
              <a:buNone/>
              <a:defRPr sz="3600" b="1" i="0" u="none" strike="noStrike" cap="none">
                <a:solidFill>
                  <a:srgbClr val="558ED5"/>
                </a:solidFill>
                <a:latin typeface="Arial"/>
                <a:ea typeface="Arial"/>
                <a:cs typeface="Arial"/>
                <a:sym typeface="Arial"/>
              </a:defRPr>
            </a:lvl5pPr>
            <a:lvl6pPr marL="342900" marR="0" lvl="5" indent="0" algn="ctr" rtl="0">
              <a:spcBef>
                <a:spcPts val="0"/>
              </a:spcBef>
              <a:spcAft>
                <a:spcPts val="0"/>
              </a:spcAft>
              <a:buClr>
                <a:srgbClr val="558ED5"/>
              </a:buClr>
              <a:buFont typeface="Arial"/>
              <a:buNone/>
              <a:defRPr sz="3600" b="1" i="0" u="none" strike="noStrike" cap="none">
                <a:solidFill>
                  <a:srgbClr val="558ED5"/>
                </a:solidFill>
                <a:latin typeface="Arial"/>
                <a:ea typeface="Arial"/>
                <a:cs typeface="Arial"/>
                <a:sym typeface="Arial"/>
              </a:defRPr>
            </a:lvl6pPr>
            <a:lvl7pPr marL="685800" marR="0" lvl="6" indent="0" algn="ctr" rtl="0">
              <a:spcBef>
                <a:spcPts val="0"/>
              </a:spcBef>
              <a:spcAft>
                <a:spcPts val="0"/>
              </a:spcAft>
              <a:buClr>
                <a:srgbClr val="558ED5"/>
              </a:buClr>
              <a:buFont typeface="Arial"/>
              <a:buNone/>
              <a:defRPr sz="3600" b="1" i="0" u="none" strike="noStrike" cap="none">
                <a:solidFill>
                  <a:srgbClr val="558ED5"/>
                </a:solidFill>
                <a:latin typeface="Arial"/>
                <a:ea typeface="Arial"/>
                <a:cs typeface="Arial"/>
                <a:sym typeface="Arial"/>
              </a:defRPr>
            </a:lvl7pPr>
            <a:lvl8pPr marL="1028700" marR="0" lvl="7" indent="0" algn="ctr" rtl="0">
              <a:spcBef>
                <a:spcPts val="0"/>
              </a:spcBef>
              <a:spcAft>
                <a:spcPts val="0"/>
              </a:spcAft>
              <a:buClr>
                <a:srgbClr val="558ED5"/>
              </a:buClr>
              <a:buFont typeface="Arial"/>
              <a:buNone/>
              <a:defRPr sz="3600" b="1" i="0" u="none" strike="noStrike" cap="none">
                <a:solidFill>
                  <a:srgbClr val="558ED5"/>
                </a:solidFill>
                <a:latin typeface="Arial"/>
                <a:ea typeface="Arial"/>
                <a:cs typeface="Arial"/>
                <a:sym typeface="Arial"/>
              </a:defRPr>
            </a:lvl8pPr>
            <a:lvl9pPr marL="1371600" marR="0" lvl="8" indent="0" algn="ctr" rtl="0">
              <a:spcBef>
                <a:spcPts val="0"/>
              </a:spcBef>
              <a:spcAft>
                <a:spcPts val="0"/>
              </a:spcAft>
              <a:buClr>
                <a:srgbClr val="558ED5"/>
              </a:buClr>
              <a:buFont typeface="Arial"/>
              <a:buNone/>
              <a:defRPr sz="3600" b="1" i="0" u="none" strike="noStrike" cap="none">
                <a:solidFill>
                  <a:srgbClr val="558ED5"/>
                </a:solidFill>
                <a:latin typeface="Arial"/>
                <a:ea typeface="Arial"/>
                <a:cs typeface="Arial"/>
                <a:sym typeface="Arial"/>
              </a:defRPr>
            </a:lvl9pPr>
          </a:lstStyle>
          <a:p>
            <a:endParaRPr/>
          </a:p>
        </p:txBody>
      </p:sp>
      <p:sp>
        <p:nvSpPr>
          <p:cNvPr id="29" name="Shape 29"/>
          <p:cNvSpPr txBox="1">
            <a:spLocks noGrp="1"/>
          </p:cNvSpPr>
          <p:nvPr>
            <p:ph type="subTitle" idx="1"/>
          </p:nvPr>
        </p:nvSpPr>
        <p:spPr>
          <a:xfrm>
            <a:off x="1947335" y="3073400"/>
            <a:ext cx="8534399" cy="1752600"/>
          </a:xfrm>
          <a:prstGeom prst="rect">
            <a:avLst/>
          </a:prstGeom>
          <a:noFill/>
          <a:ln>
            <a:noFill/>
          </a:ln>
        </p:spPr>
        <p:txBody>
          <a:bodyPr wrap="square" lIns="91425" tIns="91425" rIns="91425" bIns="91425" anchor="t" anchorCtr="0"/>
          <a:lstStyle>
            <a:lvl1pPr marL="0" marR="0" lvl="0" indent="0" algn="ctr" rtl="0">
              <a:lnSpc>
                <a:spcPct val="100000"/>
              </a:lnSpc>
              <a:spcBef>
                <a:spcPts val="420"/>
              </a:spcBef>
              <a:spcAft>
                <a:spcPts val="0"/>
              </a:spcAft>
              <a:buClr>
                <a:srgbClr val="000000"/>
              </a:buClr>
              <a:buFont typeface="Arial"/>
              <a:buNone/>
              <a:defRPr sz="2100" b="0" i="0" u="none" strike="noStrike" cap="none">
                <a:solidFill>
                  <a:srgbClr val="000000"/>
                </a:solidFill>
                <a:latin typeface="Open Sans"/>
                <a:ea typeface="Open Sans"/>
                <a:cs typeface="Open Sans"/>
                <a:sym typeface="Open Sans"/>
              </a:defRPr>
            </a:lvl1pPr>
            <a:lvl2pPr marL="557213" marR="0" lvl="1" indent="14288"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857250" marR="0" lvl="2" indent="19050" algn="l" rtl="0">
              <a:lnSpc>
                <a:spcPct val="100000"/>
              </a:lnSpc>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3pPr>
            <a:lvl4pPr marL="1200150" marR="0" lvl="3" indent="0" algn="l" rtl="0">
              <a:lnSpc>
                <a:spcPct val="100000"/>
              </a:lnSpc>
              <a:spcBef>
                <a:spcPts val="270"/>
              </a:spcBef>
              <a:spcAft>
                <a:spcPts val="0"/>
              </a:spcAft>
              <a:buClr>
                <a:schemeClr val="dk1"/>
              </a:buClr>
              <a:buSzPct val="100000"/>
              <a:buFont typeface="Arial"/>
              <a:buChar char="–"/>
              <a:defRPr sz="1350" b="0" i="0" u="none" strike="noStrike" cap="none">
                <a:solidFill>
                  <a:schemeClr val="dk1"/>
                </a:solidFill>
                <a:latin typeface="Arial"/>
                <a:ea typeface="Arial"/>
                <a:cs typeface="Arial"/>
                <a:sym typeface="Arial"/>
              </a:defRPr>
            </a:lvl4pPr>
            <a:lvl5pPr marL="1543050" marR="0" lvl="4" indent="-19050" algn="l" rtl="0">
              <a:lnSpc>
                <a:spcPct val="100000"/>
              </a:lnSpc>
              <a:spcBef>
                <a:spcPts val="240"/>
              </a:spcBef>
              <a:spcAft>
                <a:spcPts val="0"/>
              </a:spcAft>
              <a:buClr>
                <a:schemeClr val="dk1"/>
              </a:buClr>
              <a:buSzPct val="100000"/>
              <a:buFont typeface="Arial"/>
              <a:buChar char="»"/>
              <a:defRPr sz="1200" b="0" i="0" u="none" strike="noStrike" cap="none">
                <a:solidFill>
                  <a:schemeClr val="dk1"/>
                </a:solidFill>
                <a:latin typeface="Arial"/>
                <a:ea typeface="Arial"/>
                <a:cs typeface="Arial"/>
                <a:sym typeface="Arial"/>
              </a:defRPr>
            </a:lvl5pPr>
            <a:lvl6pPr marL="1885950" marR="0" lvl="5" indent="19050" algn="l" rtl="0">
              <a:lnSpc>
                <a:spcPct val="100000"/>
              </a:lnSpc>
              <a:spcBef>
                <a:spcPts val="3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850" marR="0" lvl="6" indent="19050" algn="l" rtl="0">
              <a:lnSpc>
                <a:spcPct val="100000"/>
              </a:lnSpc>
              <a:spcBef>
                <a:spcPts val="3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750" marR="0" lvl="7" indent="19050" algn="l" rtl="0">
              <a:lnSpc>
                <a:spcPct val="100000"/>
              </a:lnSpc>
              <a:spcBef>
                <a:spcPts val="3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650" marR="0" lvl="8" indent="19050" algn="l" rtl="0">
              <a:lnSpc>
                <a:spcPct val="100000"/>
              </a:lnSpc>
              <a:spcBef>
                <a:spcPts val="3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5300135" y="6413500"/>
            <a:ext cx="1269999" cy="446088"/>
          </a:xfrm>
          <a:prstGeom prst="rect">
            <a:avLst/>
          </a:prstGeom>
          <a:noFill/>
          <a:ln>
            <a:noFill/>
          </a:ln>
        </p:spPr>
        <p:txBody>
          <a:bodyPr wrap="square" lIns="91425" tIns="45700" rIns="91425" bIns="45700" anchor="t" anchorCtr="0">
            <a:noAutofit/>
          </a:bodyPr>
          <a:lstStyle/>
          <a:p>
            <a:pPr>
              <a:buClr>
                <a:schemeClr val="dk1"/>
              </a:buClr>
              <a:buSzPct val="25000"/>
            </a:pPr>
            <a:fld id="{00000000-1234-1234-1234-123412341234}" type="slidenum">
              <a:rPr lang="en-US" smtClean="0">
                <a:solidFill>
                  <a:schemeClr val="dk1"/>
                </a:solidFill>
                <a:latin typeface="Calibri"/>
                <a:ea typeface="Calibri"/>
                <a:cs typeface="Calibri"/>
                <a:sym typeface="Calibri"/>
              </a:rPr>
              <a:pPr>
                <a:buClr>
                  <a:schemeClr val="dk1"/>
                </a:buClr>
                <a:buSzPct val="25000"/>
              </a:pPr>
              <a:t>‹#›</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5109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88"/>
        <p:cNvGrpSpPr/>
        <p:nvPr/>
      </p:nvGrpSpPr>
      <p:grpSpPr>
        <a:xfrm>
          <a:off x="0" y="0"/>
          <a:ext cx="0" cy="0"/>
          <a:chOff x="0" y="0"/>
          <a:chExt cx="0" cy="0"/>
        </a:xfrm>
      </p:grpSpPr>
      <p:sp>
        <p:nvSpPr>
          <p:cNvPr id="89" name="Shape 89"/>
          <p:cNvSpPr txBox="1"/>
          <p:nvPr/>
        </p:nvSpPr>
        <p:spPr>
          <a:xfrm>
            <a:off x="753533" y="2452689"/>
            <a:ext cx="10524067" cy="28162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90" name="Shape 90"/>
          <p:cNvSpPr txBox="1">
            <a:spLocks noGrp="1"/>
          </p:cNvSpPr>
          <p:nvPr>
            <p:ph type="subTitle" idx="1"/>
          </p:nvPr>
        </p:nvSpPr>
        <p:spPr>
          <a:xfrm>
            <a:off x="753533" y="1361408"/>
            <a:ext cx="10524067" cy="664212"/>
          </a:xfrm>
          <a:prstGeom prst="rect">
            <a:avLst/>
          </a:prstGeom>
          <a:noFill/>
          <a:ln>
            <a:noFill/>
          </a:ln>
        </p:spPr>
        <p:txBody>
          <a:bodyPr spcFirstLastPara="1" wrap="square" lIns="91425" tIns="91425" rIns="91425" bIns="91425" anchor="t" anchorCtr="0"/>
          <a:lstStyle>
            <a:lvl1pPr marR="0" lvl="0" algn="ctr" rtl="0">
              <a:spcBef>
                <a:spcPts val="560"/>
              </a:spcBef>
              <a:spcAft>
                <a:spcPts val="0"/>
              </a:spcAft>
              <a:buClr>
                <a:srgbClr val="000000"/>
              </a:buClr>
              <a:buSzPts val="2800"/>
              <a:buFont typeface="Arial"/>
              <a:buNone/>
              <a:defRPr sz="2800" b="1" i="0" u="none" strike="noStrike" cap="none">
                <a:solidFill>
                  <a:srgbClr val="000000"/>
                </a:solidFill>
                <a:latin typeface="Arial"/>
                <a:ea typeface="Arial"/>
                <a:cs typeface="Arial"/>
                <a:sym typeface="Arial"/>
              </a:defRPr>
            </a:lvl1pPr>
            <a:lvl2pPr marR="0" lvl="1"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91" name="Shape 91"/>
          <p:cNvSpPr txBox="1">
            <a:spLocks noGrp="1"/>
          </p:cNvSpPr>
          <p:nvPr>
            <p:ph type="body" idx="2"/>
          </p:nvPr>
        </p:nvSpPr>
        <p:spPr>
          <a:xfrm>
            <a:off x="753533" y="2327656"/>
            <a:ext cx="10524067" cy="3527044"/>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title"/>
          </p:nvPr>
        </p:nvSpPr>
        <p:spPr>
          <a:xfrm>
            <a:off x="609600" y="192332"/>
            <a:ext cx="10972800" cy="690416"/>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800" b="1" i="0" u="none" strike="noStrike" cap="none">
                <a:solidFill>
                  <a:srgbClr val="558ED5"/>
                </a:solidFill>
                <a:latin typeface="Arial"/>
                <a:ea typeface="Arial"/>
                <a:cs typeface="Arial"/>
                <a:sym typeface="Arial"/>
              </a:defRPr>
            </a:lvl1pPr>
            <a:lvl2pPr marR="0" lvl="1" algn="ctr" rtl="0">
              <a:spcBef>
                <a:spcPts val="0"/>
              </a:spcBef>
              <a:spcAft>
                <a:spcPts val="0"/>
              </a:spcAft>
              <a:buSzPts val="1400"/>
              <a:buNone/>
              <a:defRPr sz="4800" b="1" i="0" u="none" strike="noStrike" cap="none">
                <a:solidFill>
                  <a:srgbClr val="558ED5"/>
                </a:solidFill>
                <a:latin typeface="Arial"/>
                <a:ea typeface="Arial"/>
                <a:cs typeface="Arial"/>
                <a:sym typeface="Arial"/>
              </a:defRPr>
            </a:lvl2pPr>
            <a:lvl3pPr marR="0" lvl="2" algn="ctr" rtl="0">
              <a:spcBef>
                <a:spcPts val="0"/>
              </a:spcBef>
              <a:spcAft>
                <a:spcPts val="0"/>
              </a:spcAft>
              <a:buSzPts val="1400"/>
              <a:buNone/>
              <a:defRPr sz="4800" b="1" i="0" u="none" strike="noStrike" cap="none">
                <a:solidFill>
                  <a:srgbClr val="558ED5"/>
                </a:solidFill>
                <a:latin typeface="Arial"/>
                <a:ea typeface="Arial"/>
                <a:cs typeface="Arial"/>
                <a:sym typeface="Arial"/>
              </a:defRPr>
            </a:lvl3pPr>
            <a:lvl4pPr marR="0" lvl="3" algn="ctr" rtl="0">
              <a:spcBef>
                <a:spcPts val="0"/>
              </a:spcBef>
              <a:spcAft>
                <a:spcPts val="0"/>
              </a:spcAft>
              <a:buSzPts val="1400"/>
              <a:buNone/>
              <a:defRPr sz="4800" b="1" i="0" u="none" strike="noStrike" cap="none">
                <a:solidFill>
                  <a:srgbClr val="558ED5"/>
                </a:solidFill>
                <a:latin typeface="Arial"/>
                <a:ea typeface="Arial"/>
                <a:cs typeface="Arial"/>
                <a:sym typeface="Arial"/>
              </a:defRPr>
            </a:lvl4pPr>
            <a:lvl5pPr marR="0" lvl="4" algn="ctr" rtl="0">
              <a:spcBef>
                <a:spcPts val="0"/>
              </a:spcBef>
              <a:spcAft>
                <a:spcPts val="0"/>
              </a:spcAft>
              <a:buSzPts val="1400"/>
              <a:buNone/>
              <a:defRPr sz="4800" b="1" i="0" u="none" strike="noStrike" cap="none">
                <a:solidFill>
                  <a:srgbClr val="558ED5"/>
                </a:solidFill>
                <a:latin typeface="Arial"/>
                <a:ea typeface="Arial"/>
                <a:cs typeface="Arial"/>
                <a:sym typeface="Arial"/>
              </a:defRPr>
            </a:lvl5pPr>
            <a:lvl6pPr marR="0" lvl="5" algn="ctr" rtl="0">
              <a:spcBef>
                <a:spcPts val="0"/>
              </a:spcBef>
              <a:spcAft>
                <a:spcPts val="0"/>
              </a:spcAft>
              <a:buSzPts val="1400"/>
              <a:buNone/>
              <a:defRPr sz="4800" b="1" i="0" u="none" strike="noStrike" cap="none">
                <a:solidFill>
                  <a:srgbClr val="558ED5"/>
                </a:solidFill>
                <a:latin typeface="Arial"/>
                <a:ea typeface="Arial"/>
                <a:cs typeface="Arial"/>
                <a:sym typeface="Arial"/>
              </a:defRPr>
            </a:lvl6pPr>
            <a:lvl7pPr marR="0" lvl="6" algn="ctr" rtl="0">
              <a:spcBef>
                <a:spcPts val="0"/>
              </a:spcBef>
              <a:spcAft>
                <a:spcPts val="0"/>
              </a:spcAft>
              <a:buSzPts val="1400"/>
              <a:buNone/>
              <a:defRPr sz="4800" b="1" i="0" u="none" strike="noStrike" cap="none">
                <a:solidFill>
                  <a:srgbClr val="558ED5"/>
                </a:solidFill>
                <a:latin typeface="Arial"/>
                <a:ea typeface="Arial"/>
                <a:cs typeface="Arial"/>
                <a:sym typeface="Arial"/>
              </a:defRPr>
            </a:lvl7pPr>
            <a:lvl8pPr marR="0" lvl="7" algn="ctr" rtl="0">
              <a:spcBef>
                <a:spcPts val="0"/>
              </a:spcBef>
              <a:spcAft>
                <a:spcPts val="0"/>
              </a:spcAft>
              <a:buSzPts val="1400"/>
              <a:buNone/>
              <a:defRPr sz="4800" b="1" i="0" u="none" strike="noStrike" cap="none">
                <a:solidFill>
                  <a:srgbClr val="558ED5"/>
                </a:solidFill>
                <a:latin typeface="Arial"/>
                <a:ea typeface="Arial"/>
                <a:cs typeface="Arial"/>
                <a:sym typeface="Arial"/>
              </a:defRPr>
            </a:lvl8pPr>
            <a:lvl9pPr marR="0" lvl="8" algn="ctr" rtl="0">
              <a:spcBef>
                <a:spcPts val="0"/>
              </a:spcBef>
              <a:spcAft>
                <a:spcPts val="0"/>
              </a:spcAft>
              <a:buSzPts val="1400"/>
              <a:buNone/>
              <a:defRPr sz="4800" b="1" i="0" u="none" strike="noStrike" cap="none">
                <a:solidFill>
                  <a:srgbClr val="558ED5"/>
                </a:solidFill>
                <a:latin typeface="Arial"/>
                <a:ea typeface="Arial"/>
                <a:cs typeface="Arial"/>
                <a:sym typeface="Arial"/>
              </a:defRPr>
            </a:lvl9pPr>
          </a:lstStyle>
          <a:p>
            <a:endParaRPr/>
          </a:p>
        </p:txBody>
      </p:sp>
    </p:spTree>
    <p:extLst>
      <p:ext uri="{BB962C8B-B14F-4D97-AF65-F5344CB8AC3E}">
        <p14:creationId xmlns:p14="http://schemas.microsoft.com/office/powerpoint/2010/main" val="2656310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atCon Title and Content">
  <p:cSld name="NatCon Title and Content">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609600" y="192332"/>
            <a:ext cx="10972800" cy="690416"/>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558ED5"/>
              </a:buClr>
              <a:buSzPts val="4800"/>
              <a:buFont typeface="Arial"/>
              <a:buNone/>
              <a:defRPr sz="4800" b="1" i="0" u="none" strike="noStrike" cap="none">
                <a:solidFill>
                  <a:srgbClr val="558ED5"/>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9" name="Shape 129"/>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41857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atCon Slide Title">
  <p:cSld name="NatCon Slide Title">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609600" y="192332"/>
            <a:ext cx="10972800" cy="690416"/>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558ED5"/>
              </a:buClr>
              <a:buSzPts val="4800"/>
              <a:buFont typeface="Arial"/>
              <a:buNone/>
              <a:defRPr sz="4800" b="1" i="0" u="none" strike="noStrike" cap="none">
                <a:solidFill>
                  <a:srgbClr val="558ED5"/>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741823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F38C-1502-415B-8F4F-3B13DF2D8A28}"/>
              </a:ext>
            </a:extLst>
          </p:cNvPr>
          <p:cNvSpPr>
            <a:spLocks noGrp="1"/>
          </p:cNvSpPr>
          <p:nvPr>
            <p:ph type="title"/>
          </p:nvPr>
        </p:nvSpPr>
        <p:spPr>
          <a:xfrm>
            <a:off x="609600" y="3429000"/>
            <a:ext cx="10972800" cy="1062882"/>
          </a:xfrm>
        </p:spPr>
        <p:txBody>
          <a:bodyPr/>
          <a:lstStyle>
            <a:lvl1pPr>
              <a:defRPr sz="3000">
                <a:solidFill>
                  <a:srgbClr val="0251A1"/>
                </a:solidFill>
              </a:defRPr>
            </a:lvl1pPr>
          </a:lstStyle>
          <a:p>
            <a:r>
              <a:rPr lang="en-US"/>
              <a:t>Click to edit Master title style</a:t>
            </a:r>
          </a:p>
        </p:txBody>
      </p:sp>
      <p:sp>
        <p:nvSpPr>
          <p:cNvPr id="6" name="Text Placeholder 5">
            <a:extLst>
              <a:ext uri="{FF2B5EF4-FFF2-40B4-BE49-F238E27FC236}">
                <a16:creationId xmlns:a16="http://schemas.microsoft.com/office/drawing/2014/main" id="{BD0CA86C-ACD8-4CC6-ABE6-955D84CA5D9B}"/>
              </a:ext>
            </a:extLst>
          </p:cNvPr>
          <p:cNvSpPr>
            <a:spLocks noGrp="1"/>
          </p:cNvSpPr>
          <p:nvPr>
            <p:ph type="body" sz="quarter" idx="10" hasCustomPrompt="1"/>
          </p:nvPr>
        </p:nvSpPr>
        <p:spPr>
          <a:xfrm>
            <a:off x="609600" y="4492625"/>
            <a:ext cx="10972800" cy="685800"/>
          </a:xfrm>
        </p:spPr>
        <p:txBody>
          <a:bodyPr anchor="ctr"/>
          <a:lstStyle>
            <a:lvl2pPr marL="0" indent="0">
              <a:buNone/>
              <a:defRPr b="1">
                <a:solidFill>
                  <a:schemeClr val="bg1">
                    <a:lumMod val="50000"/>
                  </a:schemeClr>
                </a:solidFill>
              </a:defRPr>
            </a:lvl2pPr>
          </a:lstStyle>
          <a:p>
            <a:pPr lvl="1"/>
            <a:r>
              <a:rPr lang="en-US"/>
              <a:t>Subheading</a:t>
            </a:r>
          </a:p>
        </p:txBody>
      </p:sp>
    </p:spTree>
    <p:extLst>
      <p:ext uri="{BB962C8B-B14F-4D97-AF65-F5344CB8AC3E}">
        <p14:creationId xmlns:p14="http://schemas.microsoft.com/office/powerpoint/2010/main" val="3973703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669448"/>
            <a:ext cx="10972800" cy="445051"/>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2286777"/>
            <a:ext cx="10972800" cy="3555883"/>
          </a:xfrm>
        </p:spPr>
        <p:txBody>
          <a:bodyPr/>
          <a:lstStyle>
            <a:lvl1pPr>
              <a:defRPr sz="2600"/>
            </a:lvl1pPr>
            <a:lvl2pPr>
              <a:defRPr sz="2400"/>
            </a:lvl2pPr>
            <a:lvl3pPr>
              <a:defRPr sz="2100"/>
            </a:lvl3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5362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NatCon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0930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atCon Blank">
  <p:cSld name="NatCon Blank">
    <p:spTree>
      <p:nvGrpSpPr>
        <p:cNvPr id="1" name="Shape 102"/>
        <p:cNvGrpSpPr/>
        <p:nvPr/>
      </p:nvGrpSpPr>
      <p:grpSpPr>
        <a:xfrm>
          <a:off x="0" y="0"/>
          <a:ext cx="0" cy="0"/>
          <a:chOff x="0" y="0"/>
          <a:chExt cx="0" cy="0"/>
        </a:xfrm>
      </p:grpSpPr>
    </p:spTree>
    <p:extLst>
      <p:ext uri="{BB962C8B-B14F-4D97-AF65-F5344CB8AC3E}">
        <p14:creationId xmlns:p14="http://schemas.microsoft.com/office/powerpoint/2010/main" val="1226823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9BBE0F7-B5A2-4D23-BC41-6D1FEAC5B9E7}"/>
              </a:ext>
            </a:extLst>
          </p:cNvPr>
          <p:cNvGraphicFramePr>
            <a:graphicFrameLocks noChangeAspect="1"/>
          </p:cNvGraphicFramePr>
          <p:nvPr>
            <p:custDataLst>
              <p:tags r:id="rId2"/>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spid="_x0000_s23553"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9BBE0F7-B5A2-4D23-BC41-6D1FEAC5B9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91"/>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0" name="Title 9"/>
          <p:cNvSpPr>
            <a:spLocks noGrp="1"/>
          </p:cNvSpPr>
          <p:nvPr>
            <p:ph type="title"/>
          </p:nvPr>
        </p:nvSpPr>
        <p:spPr>
          <a:xfrm>
            <a:off x="1828800" y="2597150"/>
            <a:ext cx="8534400" cy="1143000"/>
          </a:xfrm>
        </p:spPr>
        <p:txBody>
          <a:bodyPr/>
          <a:lstStyle>
            <a:lvl1pPr>
              <a:defRPr b="1"/>
            </a:lvl1pPr>
          </a:lstStyle>
          <a:p>
            <a:r>
              <a:rPr lang="en-US"/>
              <a:t>Click to edit Master title style</a:t>
            </a:r>
          </a:p>
        </p:txBody>
      </p:sp>
      <p:sp>
        <p:nvSpPr>
          <p:cNvPr id="5" name="Date Placeholder 3">
            <a:extLst>
              <a:ext uri="{FF2B5EF4-FFF2-40B4-BE49-F238E27FC236}">
                <a16:creationId xmlns:a16="http://schemas.microsoft.com/office/drawing/2014/main" id="{BD7E6D96-5728-432D-B4AD-DA3CF3B6950F}"/>
              </a:ext>
            </a:extLst>
          </p:cNvPr>
          <p:cNvSpPr>
            <a:spLocks noGrp="1"/>
          </p:cNvSpPr>
          <p:nvPr>
            <p:ph type="dt" sz="half" idx="10"/>
          </p:nvPr>
        </p:nvSpPr>
        <p:spPr>
          <a:xfrm>
            <a:off x="0" y="0"/>
            <a:ext cx="0" cy="0"/>
          </a:xfrm>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22E287D-5005-49A5-83C4-D017F49D7851}"/>
              </a:ext>
            </a:extLst>
          </p:cNvPr>
          <p:cNvSpPr>
            <a:spLocks noGrp="1"/>
          </p:cNvSpPr>
          <p:nvPr>
            <p:ph type="ftr" sz="quarter" idx="11"/>
          </p:nvPr>
        </p:nvSpPr>
        <p:spPr>
          <a:xfrm>
            <a:off x="0" y="0"/>
            <a:ext cx="0" cy="0"/>
          </a:xfrm>
        </p:spPr>
        <p:txBody>
          <a:bodyPr/>
          <a:lstStyle>
            <a:lvl1pPr>
              <a:defRPr/>
            </a:lvl1pPr>
          </a:lstStyle>
          <a:p>
            <a:pPr>
              <a:defRPr/>
            </a:pPr>
            <a:r>
              <a:rPr lang="en-US"/>
              <a:t>(c) 2016 Georgetown University Center for Child and Human Development</a:t>
            </a:r>
          </a:p>
        </p:txBody>
      </p:sp>
      <p:sp>
        <p:nvSpPr>
          <p:cNvPr id="7" name="Slide Number Placeholder 5">
            <a:extLst>
              <a:ext uri="{FF2B5EF4-FFF2-40B4-BE49-F238E27FC236}">
                <a16:creationId xmlns:a16="http://schemas.microsoft.com/office/drawing/2014/main" id="{C54EB874-95C3-408E-8FD7-7CF3854F0FBE}"/>
              </a:ext>
            </a:extLst>
          </p:cNvPr>
          <p:cNvSpPr>
            <a:spLocks noGrp="1"/>
          </p:cNvSpPr>
          <p:nvPr>
            <p:ph type="sldNum" sz="quarter" idx="12"/>
          </p:nvPr>
        </p:nvSpPr>
        <p:spPr>
          <a:xfrm>
            <a:off x="0" y="0"/>
            <a:ext cx="0" cy="0"/>
          </a:xfrm>
        </p:spPr>
        <p:txBody>
          <a:bodyPr/>
          <a:lstStyle>
            <a:lvl1pPr>
              <a:defRPr/>
            </a:lvl1pPr>
          </a:lstStyle>
          <a:p>
            <a:pPr>
              <a:defRPr/>
            </a:pPr>
            <a:fld id="{206109A5-876F-4AB8-95F3-CC81D2282CF6}" type="slidenum">
              <a:rPr lang="en-US"/>
              <a:pPr>
                <a:defRPr/>
              </a:pPr>
              <a:t>‹#›</a:t>
            </a:fld>
            <a:endParaRPr lang="en-US"/>
          </a:p>
        </p:txBody>
      </p:sp>
    </p:spTree>
    <p:extLst>
      <p:ext uri="{BB962C8B-B14F-4D97-AF65-F5344CB8AC3E}">
        <p14:creationId xmlns:p14="http://schemas.microsoft.com/office/powerpoint/2010/main" val="772858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icture + Info">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491069" y="1334440"/>
            <a:ext cx="5122719" cy="473616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7" name="Content Placeholder 2"/>
          <p:cNvSpPr>
            <a:spLocks noGrp="1"/>
          </p:cNvSpPr>
          <p:nvPr>
            <p:ph idx="13"/>
          </p:nvPr>
        </p:nvSpPr>
        <p:spPr>
          <a:xfrm>
            <a:off x="5855266" y="1317680"/>
            <a:ext cx="5929700" cy="4752920"/>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p:cNvSpPr>
            <a:spLocks noGrp="1"/>
          </p:cNvSpPr>
          <p:nvPr>
            <p:ph type="title"/>
          </p:nvPr>
        </p:nvSpPr>
        <p:spPr>
          <a:xfrm>
            <a:off x="609600" y="192332"/>
            <a:ext cx="10972800" cy="690416"/>
          </a:xfrm>
          <a:prstGeom prst="rect">
            <a:avLst/>
          </a:prstGeom>
        </p:spPr>
        <p:txBody>
          <a:bodyPr rtlCol="0">
            <a:noAutofit/>
          </a:bodyPr>
          <a:lstStyle/>
          <a:p>
            <a:r>
              <a:rPr lang="en-US"/>
              <a:t>Slide Title</a:t>
            </a:r>
          </a:p>
        </p:txBody>
      </p:sp>
    </p:spTree>
    <p:extLst>
      <p:ext uri="{BB962C8B-B14F-4D97-AF65-F5344CB8AC3E}">
        <p14:creationId xmlns:p14="http://schemas.microsoft.com/office/powerpoint/2010/main" val="2837891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NatCon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1768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NatCon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2232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NatCon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1305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NatCon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2744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NatCon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1717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NatCon Slide Title">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609600" y="192334"/>
            <a:ext cx="10972800" cy="690415"/>
          </a:xfrm>
          <a:prstGeom prst="rect">
            <a:avLst/>
          </a:prstGeom>
          <a:noFill/>
          <a:ln>
            <a:noFill/>
          </a:ln>
        </p:spPr>
        <p:txBody>
          <a:bodyPr/>
          <a:lstStyle>
            <a:lvl1pPr marL="0" marR="0" lvl="0" indent="0" algn="ctr" rtl="0">
              <a:spcBef>
                <a:spcPts val="0"/>
              </a:spcBef>
              <a:spcAft>
                <a:spcPts val="0"/>
              </a:spcAft>
              <a:buNone/>
              <a:defRPr sz="3600" b="1" i="0" u="none" strike="noStrike" cap="none">
                <a:solidFill>
                  <a:srgbClr val="558ED5"/>
                </a:solidFill>
                <a:latin typeface="Arial"/>
                <a:ea typeface="Arial"/>
                <a:cs typeface="Arial"/>
                <a:sym typeface="Arial"/>
              </a:defRPr>
            </a:lvl1pPr>
            <a:lvl2pPr marL="0" marR="0" lvl="1" indent="0" algn="ctr" rtl="0">
              <a:spcBef>
                <a:spcPts val="0"/>
              </a:spcBef>
              <a:spcAft>
                <a:spcPts val="0"/>
              </a:spcAft>
              <a:buNone/>
              <a:defRPr sz="3600" b="1" i="0" u="none" strike="noStrike" cap="none">
                <a:solidFill>
                  <a:srgbClr val="558ED5"/>
                </a:solidFill>
                <a:latin typeface="Arial"/>
                <a:ea typeface="Arial"/>
                <a:cs typeface="Arial"/>
                <a:sym typeface="Arial"/>
              </a:defRPr>
            </a:lvl2pPr>
            <a:lvl3pPr marL="0" marR="0" lvl="2" indent="0" algn="ctr" rtl="0">
              <a:spcBef>
                <a:spcPts val="0"/>
              </a:spcBef>
              <a:spcAft>
                <a:spcPts val="0"/>
              </a:spcAft>
              <a:buNone/>
              <a:defRPr sz="3600" b="1" i="0" u="none" strike="noStrike" cap="none">
                <a:solidFill>
                  <a:srgbClr val="558ED5"/>
                </a:solidFill>
                <a:latin typeface="Arial"/>
                <a:ea typeface="Arial"/>
                <a:cs typeface="Arial"/>
                <a:sym typeface="Arial"/>
              </a:defRPr>
            </a:lvl3pPr>
            <a:lvl4pPr marL="0" marR="0" lvl="3" indent="0" algn="ctr" rtl="0">
              <a:spcBef>
                <a:spcPts val="0"/>
              </a:spcBef>
              <a:spcAft>
                <a:spcPts val="0"/>
              </a:spcAft>
              <a:buNone/>
              <a:defRPr sz="3600" b="1" i="0" u="none" strike="noStrike" cap="none">
                <a:solidFill>
                  <a:srgbClr val="558ED5"/>
                </a:solidFill>
                <a:latin typeface="Arial"/>
                <a:ea typeface="Arial"/>
                <a:cs typeface="Arial"/>
                <a:sym typeface="Arial"/>
              </a:defRPr>
            </a:lvl4pPr>
            <a:lvl5pPr marL="0" marR="0" lvl="4" indent="0" algn="ctr" rtl="0">
              <a:spcBef>
                <a:spcPts val="0"/>
              </a:spcBef>
              <a:spcAft>
                <a:spcPts val="0"/>
              </a:spcAft>
              <a:buNone/>
              <a:defRPr sz="3600" b="1" i="0" u="none" strike="noStrike" cap="none">
                <a:solidFill>
                  <a:srgbClr val="558ED5"/>
                </a:solidFill>
                <a:latin typeface="Arial"/>
                <a:ea typeface="Arial"/>
                <a:cs typeface="Arial"/>
                <a:sym typeface="Arial"/>
              </a:defRPr>
            </a:lvl5pPr>
            <a:lvl6pPr marL="342900" marR="0" lvl="5" indent="0" algn="ctr" rtl="0">
              <a:spcBef>
                <a:spcPts val="0"/>
              </a:spcBef>
              <a:spcAft>
                <a:spcPts val="0"/>
              </a:spcAft>
              <a:buNone/>
              <a:defRPr sz="3600" b="1" i="0" u="none" strike="noStrike" cap="none">
                <a:solidFill>
                  <a:srgbClr val="558ED5"/>
                </a:solidFill>
                <a:latin typeface="Arial"/>
                <a:ea typeface="Arial"/>
                <a:cs typeface="Arial"/>
                <a:sym typeface="Arial"/>
              </a:defRPr>
            </a:lvl6pPr>
            <a:lvl7pPr marL="685800" marR="0" lvl="6" indent="0" algn="ctr" rtl="0">
              <a:spcBef>
                <a:spcPts val="0"/>
              </a:spcBef>
              <a:spcAft>
                <a:spcPts val="0"/>
              </a:spcAft>
              <a:buNone/>
              <a:defRPr sz="3600" b="1" i="0" u="none" strike="noStrike" cap="none">
                <a:solidFill>
                  <a:srgbClr val="558ED5"/>
                </a:solidFill>
                <a:latin typeface="Arial"/>
                <a:ea typeface="Arial"/>
                <a:cs typeface="Arial"/>
                <a:sym typeface="Arial"/>
              </a:defRPr>
            </a:lvl7pPr>
            <a:lvl8pPr marL="1028700" marR="0" lvl="7" indent="0" algn="ctr" rtl="0">
              <a:spcBef>
                <a:spcPts val="0"/>
              </a:spcBef>
              <a:spcAft>
                <a:spcPts val="0"/>
              </a:spcAft>
              <a:buNone/>
              <a:defRPr sz="3600" b="1" i="0" u="none" strike="noStrike" cap="none">
                <a:solidFill>
                  <a:srgbClr val="558ED5"/>
                </a:solidFill>
                <a:latin typeface="Arial"/>
                <a:ea typeface="Arial"/>
                <a:cs typeface="Arial"/>
                <a:sym typeface="Arial"/>
              </a:defRPr>
            </a:lvl8pPr>
            <a:lvl9pPr marL="1371600" marR="0" lvl="8" indent="0" algn="ctr" rtl="0">
              <a:spcBef>
                <a:spcPts val="0"/>
              </a:spcBef>
              <a:spcAft>
                <a:spcPts val="0"/>
              </a:spcAft>
              <a:buNone/>
              <a:defRPr sz="3600" b="1" i="0" u="none" strike="noStrike" cap="none">
                <a:solidFill>
                  <a:srgbClr val="558ED5"/>
                </a:solidFill>
                <a:latin typeface="Arial"/>
                <a:ea typeface="Arial"/>
                <a:cs typeface="Arial"/>
                <a:sym typeface="Arial"/>
              </a:defRPr>
            </a:lvl9pPr>
          </a:lstStyle>
          <a:p>
            <a:endParaRPr/>
          </a:p>
        </p:txBody>
      </p:sp>
    </p:spTree>
    <p:extLst>
      <p:ext uri="{BB962C8B-B14F-4D97-AF65-F5344CB8AC3E}">
        <p14:creationId xmlns:p14="http://schemas.microsoft.com/office/powerpoint/2010/main" val="2273290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914400" y="1735005"/>
            <a:ext cx="10363200" cy="436632"/>
          </a:xfrm>
          <a:prstGeom prst="rect">
            <a:avLst/>
          </a:prstGeom>
        </p:spPr>
        <p:txBody>
          <a:bodyPr/>
          <a:lstStyle>
            <a:lvl1pPr algn="ctr">
              <a:defRPr sz="3600" b="1" i="0">
                <a:solidFill>
                  <a:srgbClr val="2584C6"/>
                </a:solidFill>
                <a:latin typeface="+mj-lt"/>
                <a:cs typeface="Open Sans"/>
              </a:defRPr>
            </a:lvl1pPr>
          </a:lstStyle>
          <a:p>
            <a:r>
              <a:rPr lang="en-US" dirty="0"/>
              <a:t>Click to edit Master title style</a:t>
            </a:r>
          </a:p>
        </p:txBody>
      </p:sp>
      <p:sp>
        <p:nvSpPr>
          <p:cNvPr id="8" name="Subtitle 2"/>
          <p:cNvSpPr>
            <a:spLocks noGrp="1"/>
          </p:cNvSpPr>
          <p:nvPr>
            <p:ph type="subTitle" idx="1"/>
          </p:nvPr>
        </p:nvSpPr>
        <p:spPr>
          <a:xfrm>
            <a:off x="1828800" y="2382567"/>
            <a:ext cx="8534400" cy="478183"/>
          </a:xfrm>
          <a:prstGeom prst="rect">
            <a:avLst/>
          </a:prstGeom>
        </p:spPr>
        <p:txBody>
          <a:bodyPr/>
          <a:lstStyle>
            <a:lvl1pPr marL="0" indent="0" algn="ctr">
              <a:buNone/>
              <a:defRPr sz="2600" b="0">
                <a:solidFill>
                  <a:srgbClr val="000000"/>
                </a:solidFill>
                <a:latin typeface="+mj-lt"/>
                <a:cs typeface="Open Sans"/>
              </a:defRPr>
            </a:lvl1pPr>
          </a:lstStyle>
          <a:p>
            <a:r>
              <a:rPr lang="en-US"/>
              <a:t>Click to edit Master subtitle style</a:t>
            </a:r>
            <a:endParaRPr lang="en-US" dirty="0"/>
          </a:p>
        </p:txBody>
      </p:sp>
    </p:spTree>
    <p:extLst>
      <p:ext uri="{BB962C8B-B14F-4D97-AF65-F5344CB8AC3E}">
        <p14:creationId xmlns:p14="http://schemas.microsoft.com/office/powerpoint/2010/main" val="6665392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F38C-1502-415B-8F4F-3B13DF2D8A28}"/>
              </a:ext>
            </a:extLst>
          </p:cNvPr>
          <p:cNvSpPr>
            <a:spLocks noGrp="1"/>
          </p:cNvSpPr>
          <p:nvPr>
            <p:ph type="title"/>
          </p:nvPr>
        </p:nvSpPr>
        <p:spPr>
          <a:xfrm>
            <a:off x="609600" y="3429000"/>
            <a:ext cx="10972800" cy="1062882"/>
          </a:xfrm>
        </p:spPr>
        <p:txBody>
          <a:bodyPr/>
          <a:lstStyle>
            <a:lvl1pPr>
              <a:defRPr sz="3000">
                <a:solidFill>
                  <a:srgbClr val="0251A1"/>
                </a:solidFill>
              </a:defRPr>
            </a:lvl1pPr>
          </a:lstStyle>
          <a:p>
            <a:r>
              <a:rPr lang="en-US"/>
              <a:t>Click to edit Master title style</a:t>
            </a:r>
          </a:p>
        </p:txBody>
      </p:sp>
      <p:sp>
        <p:nvSpPr>
          <p:cNvPr id="6" name="Text Placeholder 5">
            <a:extLst>
              <a:ext uri="{FF2B5EF4-FFF2-40B4-BE49-F238E27FC236}">
                <a16:creationId xmlns:a16="http://schemas.microsoft.com/office/drawing/2014/main" id="{BD0CA86C-ACD8-4CC6-ABE6-955D84CA5D9B}"/>
              </a:ext>
            </a:extLst>
          </p:cNvPr>
          <p:cNvSpPr>
            <a:spLocks noGrp="1"/>
          </p:cNvSpPr>
          <p:nvPr>
            <p:ph type="body" sz="quarter" idx="10" hasCustomPrompt="1"/>
          </p:nvPr>
        </p:nvSpPr>
        <p:spPr>
          <a:xfrm>
            <a:off x="609600" y="4492625"/>
            <a:ext cx="10972800" cy="685800"/>
          </a:xfrm>
        </p:spPr>
        <p:txBody>
          <a:bodyPr anchor="ctr"/>
          <a:lstStyle>
            <a:lvl2pPr marL="0" indent="0">
              <a:buNone/>
              <a:defRPr b="1">
                <a:solidFill>
                  <a:schemeClr val="bg1">
                    <a:lumMod val="50000"/>
                  </a:schemeClr>
                </a:solidFill>
              </a:defRPr>
            </a:lvl2pPr>
          </a:lstStyle>
          <a:p>
            <a:pPr lvl="1"/>
            <a:r>
              <a:rPr lang="en-US"/>
              <a:t>Subheading</a:t>
            </a:r>
          </a:p>
        </p:txBody>
      </p:sp>
    </p:spTree>
    <p:extLst>
      <p:ext uri="{BB962C8B-B14F-4D97-AF65-F5344CB8AC3E}">
        <p14:creationId xmlns:p14="http://schemas.microsoft.com/office/powerpoint/2010/main" val="942803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nk w/Title and Content">
    <p:spTree>
      <p:nvGrpSpPr>
        <p:cNvPr id="1" name=""/>
        <p:cNvGrpSpPr/>
        <p:nvPr/>
      </p:nvGrpSpPr>
      <p:grpSpPr>
        <a:xfrm>
          <a:off x="0" y="0"/>
          <a:ext cx="0" cy="0"/>
          <a:chOff x="0" y="0"/>
          <a:chExt cx="0" cy="0"/>
        </a:xfrm>
      </p:grpSpPr>
      <p:sp>
        <p:nvSpPr>
          <p:cNvPr id="2" name="Text Placeholder 2"/>
          <p:cNvSpPr>
            <a:spLocks noGrp="1"/>
          </p:cNvSpPr>
          <p:nvPr>
            <p:ph idx="1"/>
          </p:nvPr>
        </p:nvSpPr>
        <p:spPr>
          <a:xfrm>
            <a:off x="609600" y="1600206"/>
            <a:ext cx="10972800" cy="4525963"/>
          </a:xfrm>
          <a:prstGeom prst="rect">
            <a:avLst/>
          </a:prstGeom>
        </p:spPr>
        <p:txBody>
          <a:bodyPr/>
          <a:lstStyle>
            <a:lvl1pPr marL="0" indent="0">
              <a:buNone/>
              <a:defRPr/>
            </a:lvl1pPr>
            <a:lvl2pPr marL="192881" indent="0">
              <a:buNone/>
              <a:defRPr/>
            </a:lvl2pPr>
            <a:lvl3pPr marL="385763" indent="0">
              <a:buNone/>
              <a:defRPr/>
            </a:lvl3pPr>
            <a:lvl4pPr marL="578644" indent="0">
              <a:buNone/>
              <a:defRPr baseline="0"/>
            </a:lvl4pPr>
            <a:lvl5pPr marL="771525"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 name="Title Placeholder 1"/>
          <p:cNvSpPr>
            <a:spLocks noGrp="1"/>
          </p:cNvSpPr>
          <p:nvPr>
            <p:ph type="title"/>
          </p:nvPr>
        </p:nvSpPr>
        <p:spPr>
          <a:xfrm>
            <a:off x="609600" y="192332"/>
            <a:ext cx="10972800" cy="690416"/>
          </a:xfrm>
          <a:prstGeom prst="rect">
            <a:avLst/>
          </a:prstGeom>
        </p:spPr>
        <p:txBody>
          <a:bodyPr rtlCol="0">
            <a:normAutofit/>
          </a:bodyPr>
          <a:lstStyle/>
          <a:p>
            <a:r>
              <a:rPr lang="en-US"/>
              <a:t>Click to edit Master title style</a:t>
            </a:r>
            <a:endParaRPr lang="en-US" dirty="0"/>
          </a:p>
        </p:txBody>
      </p:sp>
    </p:spTree>
    <p:extLst>
      <p:ext uri="{BB962C8B-B14F-4D97-AF65-F5344CB8AC3E}">
        <p14:creationId xmlns:p14="http://schemas.microsoft.com/office/powerpoint/2010/main" val="1595619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NatCon Blank w/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8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F38C-1502-415B-8F4F-3B13DF2D8A28}"/>
              </a:ext>
            </a:extLst>
          </p:cNvPr>
          <p:cNvSpPr>
            <a:spLocks noGrp="1"/>
          </p:cNvSpPr>
          <p:nvPr>
            <p:ph type="title"/>
          </p:nvPr>
        </p:nvSpPr>
        <p:spPr>
          <a:xfrm>
            <a:off x="609600" y="3429000"/>
            <a:ext cx="10972800" cy="1062882"/>
          </a:xfrm>
        </p:spPr>
        <p:txBody>
          <a:bodyPr/>
          <a:lstStyle>
            <a:lvl1pPr>
              <a:defRPr sz="3000">
                <a:solidFill>
                  <a:srgbClr val="0251A1"/>
                </a:solidFill>
              </a:defRPr>
            </a:lvl1pPr>
          </a:lstStyle>
          <a:p>
            <a:r>
              <a:rPr lang="en-US"/>
              <a:t>Click to edit Master title style</a:t>
            </a:r>
          </a:p>
        </p:txBody>
      </p:sp>
      <p:sp>
        <p:nvSpPr>
          <p:cNvPr id="6" name="Text Placeholder 5">
            <a:extLst>
              <a:ext uri="{FF2B5EF4-FFF2-40B4-BE49-F238E27FC236}">
                <a16:creationId xmlns:a16="http://schemas.microsoft.com/office/drawing/2014/main" id="{BD0CA86C-ACD8-4CC6-ABE6-955D84CA5D9B}"/>
              </a:ext>
            </a:extLst>
          </p:cNvPr>
          <p:cNvSpPr>
            <a:spLocks noGrp="1"/>
          </p:cNvSpPr>
          <p:nvPr>
            <p:ph type="body" sz="quarter" idx="10" hasCustomPrompt="1"/>
          </p:nvPr>
        </p:nvSpPr>
        <p:spPr>
          <a:xfrm>
            <a:off x="609600" y="4492625"/>
            <a:ext cx="10972800" cy="685800"/>
          </a:xfrm>
        </p:spPr>
        <p:txBody>
          <a:bodyPr anchor="ctr"/>
          <a:lstStyle>
            <a:lvl2pPr marL="0" indent="0">
              <a:buNone/>
              <a:defRPr b="1">
                <a:solidFill>
                  <a:schemeClr val="bg1">
                    <a:lumMod val="50000"/>
                  </a:schemeClr>
                </a:solidFill>
              </a:defRPr>
            </a:lvl2pPr>
          </a:lstStyle>
          <a:p>
            <a:pPr lvl="1"/>
            <a:r>
              <a:rPr lang="en-US"/>
              <a:t>Subheading</a:t>
            </a:r>
          </a:p>
        </p:txBody>
      </p:sp>
    </p:spTree>
    <p:extLst>
      <p:ext uri="{BB962C8B-B14F-4D97-AF65-F5344CB8AC3E}">
        <p14:creationId xmlns:p14="http://schemas.microsoft.com/office/powerpoint/2010/main" val="42211974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F38C-1502-415B-8F4F-3B13DF2D8A28}"/>
              </a:ext>
            </a:extLst>
          </p:cNvPr>
          <p:cNvSpPr>
            <a:spLocks noGrp="1"/>
          </p:cNvSpPr>
          <p:nvPr>
            <p:ph type="title"/>
          </p:nvPr>
        </p:nvSpPr>
        <p:spPr>
          <a:xfrm>
            <a:off x="609600" y="3429000"/>
            <a:ext cx="10972800" cy="1062882"/>
          </a:xfrm>
        </p:spPr>
        <p:txBody>
          <a:bodyPr/>
          <a:lstStyle>
            <a:lvl1pPr>
              <a:defRPr sz="3000">
                <a:solidFill>
                  <a:srgbClr val="0251A1"/>
                </a:solidFill>
              </a:defRPr>
            </a:lvl1pPr>
          </a:lstStyle>
          <a:p>
            <a:r>
              <a:rPr lang="en-US"/>
              <a:t>Click to edit Master title style</a:t>
            </a:r>
          </a:p>
        </p:txBody>
      </p:sp>
      <p:sp>
        <p:nvSpPr>
          <p:cNvPr id="6" name="Text Placeholder 5">
            <a:extLst>
              <a:ext uri="{FF2B5EF4-FFF2-40B4-BE49-F238E27FC236}">
                <a16:creationId xmlns:a16="http://schemas.microsoft.com/office/drawing/2014/main" id="{BD0CA86C-ACD8-4CC6-ABE6-955D84CA5D9B}"/>
              </a:ext>
            </a:extLst>
          </p:cNvPr>
          <p:cNvSpPr>
            <a:spLocks noGrp="1"/>
          </p:cNvSpPr>
          <p:nvPr>
            <p:ph type="body" sz="quarter" idx="10" hasCustomPrompt="1"/>
          </p:nvPr>
        </p:nvSpPr>
        <p:spPr>
          <a:xfrm>
            <a:off x="609600" y="4492625"/>
            <a:ext cx="10972800" cy="685800"/>
          </a:xfrm>
        </p:spPr>
        <p:txBody>
          <a:bodyPr anchor="ctr"/>
          <a:lstStyle>
            <a:lvl2pPr marL="0" indent="0">
              <a:buNone/>
              <a:defRPr b="1">
                <a:solidFill>
                  <a:schemeClr val="bg1">
                    <a:lumMod val="50000"/>
                  </a:schemeClr>
                </a:solidFill>
              </a:defRPr>
            </a:lvl2pPr>
          </a:lstStyle>
          <a:p>
            <a:pPr lvl="1"/>
            <a:r>
              <a:rPr lang="en-US"/>
              <a:t>Subheading</a:t>
            </a:r>
          </a:p>
        </p:txBody>
      </p:sp>
    </p:spTree>
    <p:extLst>
      <p:ext uri="{BB962C8B-B14F-4D97-AF65-F5344CB8AC3E}">
        <p14:creationId xmlns:p14="http://schemas.microsoft.com/office/powerpoint/2010/main" val="21727180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F38C-1502-415B-8F4F-3B13DF2D8A28}"/>
              </a:ext>
            </a:extLst>
          </p:cNvPr>
          <p:cNvSpPr>
            <a:spLocks noGrp="1"/>
          </p:cNvSpPr>
          <p:nvPr>
            <p:ph type="title"/>
          </p:nvPr>
        </p:nvSpPr>
        <p:spPr>
          <a:xfrm>
            <a:off x="609600" y="3429000"/>
            <a:ext cx="10972800" cy="1062882"/>
          </a:xfrm>
        </p:spPr>
        <p:txBody>
          <a:bodyPr/>
          <a:lstStyle>
            <a:lvl1pPr>
              <a:defRPr sz="3000">
                <a:solidFill>
                  <a:srgbClr val="0251A1"/>
                </a:solidFill>
              </a:defRPr>
            </a:lvl1pPr>
          </a:lstStyle>
          <a:p>
            <a:r>
              <a:rPr lang="en-US"/>
              <a:t>Click to edit Master title style</a:t>
            </a:r>
          </a:p>
        </p:txBody>
      </p:sp>
      <p:sp>
        <p:nvSpPr>
          <p:cNvPr id="6" name="Text Placeholder 5">
            <a:extLst>
              <a:ext uri="{FF2B5EF4-FFF2-40B4-BE49-F238E27FC236}">
                <a16:creationId xmlns:a16="http://schemas.microsoft.com/office/drawing/2014/main" id="{BD0CA86C-ACD8-4CC6-ABE6-955D84CA5D9B}"/>
              </a:ext>
            </a:extLst>
          </p:cNvPr>
          <p:cNvSpPr>
            <a:spLocks noGrp="1"/>
          </p:cNvSpPr>
          <p:nvPr>
            <p:ph type="body" sz="quarter" idx="10" hasCustomPrompt="1"/>
          </p:nvPr>
        </p:nvSpPr>
        <p:spPr>
          <a:xfrm>
            <a:off x="609600" y="4492625"/>
            <a:ext cx="10972800" cy="685800"/>
          </a:xfrm>
        </p:spPr>
        <p:txBody>
          <a:bodyPr anchor="ctr"/>
          <a:lstStyle>
            <a:lvl2pPr marL="0" indent="0">
              <a:buNone/>
              <a:defRPr b="1">
                <a:solidFill>
                  <a:schemeClr val="bg1">
                    <a:lumMod val="50000"/>
                  </a:schemeClr>
                </a:solidFill>
              </a:defRPr>
            </a:lvl2pPr>
          </a:lstStyle>
          <a:p>
            <a:pPr lvl="1"/>
            <a:r>
              <a:rPr lang="en-US"/>
              <a:t>Subheading</a:t>
            </a:r>
          </a:p>
        </p:txBody>
      </p:sp>
    </p:spTree>
    <p:extLst>
      <p:ext uri="{BB962C8B-B14F-4D97-AF65-F5344CB8AC3E}">
        <p14:creationId xmlns:p14="http://schemas.microsoft.com/office/powerpoint/2010/main" val="128328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F38C-1502-415B-8F4F-3B13DF2D8A28}"/>
              </a:ext>
            </a:extLst>
          </p:cNvPr>
          <p:cNvSpPr>
            <a:spLocks noGrp="1"/>
          </p:cNvSpPr>
          <p:nvPr>
            <p:ph type="title"/>
          </p:nvPr>
        </p:nvSpPr>
        <p:spPr>
          <a:xfrm>
            <a:off x="609600" y="3429000"/>
            <a:ext cx="10972800" cy="1062882"/>
          </a:xfrm>
        </p:spPr>
        <p:txBody>
          <a:bodyPr/>
          <a:lstStyle>
            <a:lvl1pPr>
              <a:defRPr sz="3000">
                <a:solidFill>
                  <a:srgbClr val="0251A1"/>
                </a:solidFill>
              </a:defRPr>
            </a:lvl1pPr>
          </a:lstStyle>
          <a:p>
            <a:r>
              <a:rPr lang="en-US"/>
              <a:t>Click to edit Master title style</a:t>
            </a:r>
          </a:p>
        </p:txBody>
      </p:sp>
      <p:sp>
        <p:nvSpPr>
          <p:cNvPr id="6" name="Text Placeholder 5">
            <a:extLst>
              <a:ext uri="{FF2B5EF4-FFF2-40B4-BE49-F238E27FC236}">
                <a16:creationId xmlns:a16="http://schemas.microsoft.com/office/drawing/2014/main" id="{BD0CA86C-ACD8-4CC6-ABE6-955D84CA5D9B}"/>
              </a:ext>
            </a:extLst>
          </p:cNvPr>
          <p:cNvSpPr>
            <a:spLocks noGrp="1"/>
          </p:cNvSpPr>
          <p:nvPr>
            <p:ph type="body" sz="quarter" idx="10" hasCustomPrompt="1"/>
          </p:nvPr>
        </p:nvSpPr>
        <p:spPr>
          <a:xfrm>
            <a:off x="609600" y="4492625"/>
            <a:ext cx="10972800" cy="685800"/>
          </a:xfrm>
        </p:spPr>
        <p:txBody>
          <a:bodyPr anchor="ctr"/>
          <a:lstStyle>
            <a:lvl2pPr marL="0" indent="0">
              <a:buNone/>
              <a:defRPr b="1">
                <a:solidFill>
                  <a:schemeClr val="bg1">
                    <a:lumMod val="50000"/>
                  </a:schemeClr>
                </a:solidFill>
              </a:defRPr>
            </a:lvl2pPr>
          </a:lstStyle>
          <a:p>
            <a:pPr lvl="1"/>
            <a:r>
              <a:rPr lang="en-US"/>
              <a:t>Subheading</a:t>
            </a:r>
          </a:p>
        </p:txBody>
      </p:sp>
    </p:spTree>
    <p:extLst>
      <p:ext uri="{BB962C8B-B14F-4D97-AF65-F5344CB8AC3E}">
        <p14:creationId xmlns:p14="http://schemas.microsoft.com/office/powerpoint/2010/main" val="3455736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F38C-1502-415B-8F4F-3B13DF2D8A28}"/>
              </a:ext>
            </a:extLst>
          </p:cNvPr>
          <p:cNvSpPr>
            <a:spLocks noGrp="1"/>
          </p:cNvSpPr>
          <p:nvPr>
            <p:ph type="title"/>
          </p:nvPr>
        </p:nvSpPr>
        <p:spPr>
          <a:xfrm>
            <a:off x="609600" y="3429000"/>
            <a:ext cx="10972800" cy="1062882"/>
          </a:xfrm>
        </p:spPr>
        <p:txBody>
          <a:bodyPr/>
          <a:lstStyle>
            <a:lvl1pPr>
              <a:defRPr sz="3000">
                <a:solidFill>
                  <a:srgbClr val="0251A1"/>
                </a:solidFill>
              </a:defRPr>
            </a:lvl1pPr>
          </a:lstStyle>
          <a:p>
            <a:r>
              <a:rPr lang="en-US"/>
              <a:t>Click to edit Master title style</a:t>
            </a:r>
          </a:p>
        </p:txBody>
      </p:sp>
      <p:sp>
        <p:nvSpPr>
          <p:cNvPr id="6" name="Text Placeholder 5">
            <a:extLst>
              <a:ext uri="{FF2B5EF4-FFF2-40B4-BE49-F238E27FC236}">
                <a16:creationId xmlns:a16="http://schemas.microsoft.com/office/drawing/2014/main" id="{BD0CA86C-ACD8-4CC6-ABE6-955D84CA5D9B}"/>
              </a:ext>
            </a:extLst>
          </p:cNvPr>
          <p:cNvSpPr>
            <a:spLocks noGrp="1"/>
          </p:cNvSpPr>
          <p:nvPr>
            <p:ph type="body" sz="quarter" idx="10" hasCustomPrompt="1"/>
          </p:nvPr>
        </p:nvSpPr>
        <p:spPr>
          <a:xfrm>
            <a:off x="609600" y="4492625"/>
            <a:ext cx="10972800" cy="685800"/>
          </a:xfrm>
        </p:spPr>
        <p:txBody>
          <a:bodyPr anchor="ctr"/>
          <a:lstStyle>
            <a:lvl2pPr marL="0" indent="0">
              <a:buNone/>
              <a:defRPr b="1">
                <a:solidFill>
                  <a:schemeClr val="bg1">
                    <a:lumMod val="50000"/>
                  </a:schemeClr>
                </a:solidFill>
              </a:defRPr>
            </a:lvl2pPr>
          </a:lstStyle>
          <a:p>
            <a:pPr lvl="1"/>
            <a:r>
              <a:rPr lang="en-US"/>
              <a:t>Subheading</a:t>
            </a:r>
          </a:p>
        </p:txBody>
      </p:sp>
    </p:spTree>
    <p:extLst>
      <p:ext uri="{BB962C8B-B14F-4D97-AF65-F5344CB8AC3E}">
        <p14:creationId xmlns:p14="http://schemas.microsoft.com/office/powerpoint/2010/main" val="4163640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669448"/>
            <a:ext cx="10972800" cy="445051"/>
          </a:xfrm>
        </p:spPr>
        <p:txBody>
          <a:bodyPr/>
          <a:lstStyle>
            <a:lvl1pPr>
              <a:defRPr sz="4000">
                <a:latin typeface="+mj-lt"/>
              </a:defRPr>
            </a:lvl1pPr>
          </a:lstStyle>
          <a:p>
            <a:r>
              <a:rPr lang="en-US" dirty="0"/>
              <a:t>Click to edit Master title style</a:t>
            </a:r>
          </a:p>
        </p:txBody>
      </p:sp>
      <p:sp>
        <p:nvSpPr>
          <p:cNvPr id="3" name="Content Placeholder 2"/>
          <p:cNvSpPr>
            <a:spLocks noGrp="1"/>
          </p:cNvSpPr>
          <p:nvPr>
            <p:ph idx="1"/>
          </p:nvPr>
        </p:nvSpPr>
        <p:spPr>
          <a:xfrm>
            <a:off x="609600" y="2286777"/>
            <a:ext cx="10972800" cy="3555883"/>
          </a:xfrm>
        </p:spPr>
        <p:txBody>
          <a:bodyPr/>
          <a:lstStyle>
            <a:lvl1pPr>
              <a:defRPr sz="2800">
                <a:latin typeface="+mj-lt"/>
              </a:defRPr>
            </a:lvl1pPr>
            <a:lvl2pPr>
              <a:defRPr sz="2800">
                <a:latin typeface="+mj-lt"/>
              </a:defRPr>
            </a:lvl2pPr>
            <a:lvl3pPr>
              <a:defRPr sz="2400">
                <a:latin typeface="+mj-lt"/>
              </a:defRPr>
            </a:lvl3pPr>
            <a:lvl4pPr>
              <a:defRPr sz="2400">
                <a:latin typeface="+mj-lt"/>
              </a:defRPr>
            </a:lvl4pPr>
            <a:lvl5pPr>
              <a:defRPr sz="20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5362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914400" y="1735005"/>
            <a:ext cx="10363200" cy="436632"/>
          </a:xfrm>
          <a:prstGeom prst="rect">
            <a:avLst/>
          </a:prstGeom>
        </p:spPr>
        <p:txBody>
          <a:bodyPr/>
          <a:lstStyle>
            <a:lvl1pPr algn="ctr">
              <a:defRPr sz="4400" b="1" i="0">
                <a:solidFill>
                  <a:srgbClr val="2584C6"/>
                </a:solidFill>
                <a:latin typeface="+mj-lt"/>
                <a:cs typeface="Open Sans"/>
              </a:defRPr>
            </a:lvl1pPr>
          </a:lstStyle>
          <a:p>
            <a:r>
              <a:rPr lang="en-US" dirty="0"/>
              <a:t>Click to edit Master title style</a:t>
            </a:r>
          </a:p>
        </p:txBody>
      </p:sp>
      <p:sp>
        <p:nvSpPr>
          <p:cNvPr id="8" name="Subtitle 2"/>
          <p:cNvSpPr>
            <a:spLocks noGrp="1"/>
          </p:cNvSpPr>
          <p:nvPr>
            <p:ph type="subTitle" idx="1"/>
          </p:nvPr>
        </p:nvSpPr>
        <p:spPr>
          <a:xfrm>
            <a:off x="1828800" y="2382567"/>
            <a:ext cx="8534400" cy="478183"/>
          </a:xfrm>
          <a:prstGeom prst="rect">
            <a:avLst/>
          </a:prstGeom>
        </p:spPr>
        <p:txBody>
          <a:bodyPr/>
          <a:lstStyle>
            <a:lvl1pPr marL="0" indent="0" algn="ctr">
              <a:buNone/>
              <a:defRPr sz="3200" b="0">
                <a:solidFill>
                  <a:srgbClr val="000000"/>
                </a:solidFill>
                <a:latin typeface="+mj-lt"/>
                <a:cs typeface="Open Sans"/>
              </a:defRPr>
            </a:lvl1pPr>
          </a:lstStyle>
          <a:p>
            <a:r>
              <a:rPr lang="en-US" dirty="0"/>
              <a:t>Click to edit Master subtitle style</a:t>
            </a:r>
          </a:p>
        </p:txBody>
      </p:sp>
    </p:spTree>
    <p:extLst>
      <p:ext uri="{BB962C8B-B14F-4D97-AF65-F5344CB8AC3E}">
        <p14:creationId xmlns:p14="http://schemas.microsoft.com/office/powerpoint/2010/main" val="666539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642941"/>
            <a:ext cx="10972800" cy="503030"/>
          </a:xfrm>
        </p:spPr>
        <p:txBody>
          <a:bodyPr/>
          <a:lstStyle/>
          <a:p>
            <a:r>
              <a:rPr lang="en-US" dirty="0"/>
              <a:t>Click to edit Master title style</a:t>
            </a:r>
          </a:p>
        </p:txBody>
      </p:sp>
      <p:sp>
        <p:nvSpPr>
          <p:cNvPr id="3" name="Content Placeholder 2"/>
          <p:cNvSpPr>
            <a:spLocks noGrp="1"/>
          </p:cNvSpPr>
          <p:nvPr>
            <p:ph sz="half" idx="1"/>
          </p:nvPr>
        </p:nvSpPr>
        <p:spPr>
          <a:xfrm>
            <a:off x="609600" y="2300026"/>
            <a:ext cx="5384800" cy="3554509"/>
          </a:xfrm>
        </p:spPr>
        <p:txBody>
          <a:bodyPr/>
          <a:lstStyle>
            <a:lvl1pPr>
              <a:defRPr sz="2600"/>
            </a:lvl1pPr>
            <a:lvl2pPr>
              <a:defRPr sz="2400"/>
            </a:lvl2pPr>
            <a:lvl3pPr>
              <a:defRPr sz="2100"/>
            </a:lvl3pPr>
            <a:lvl4pPr>
              <a:defRPr sz="20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300026"/>
            <a:ext cx="5384800" cy="3554509"/>
          </a:xfrm>
        </p:spPr>
        <p:txBody>
          <a:bodyPr/>
          <a:lstStyle>
            <a:lvl1pPr>
              <a:defRPr sz="2600"/>
            </a:lvl1pPr>
            <a:lvl2pPr>
              <a:defRPr sz="2400"/>
            </a:lvl2pPr>
            <a:lvl3pPr>
              <a:defRPr sz="2100"/>
            </a:lvl3pPr>
            <a:lvl4pPr>
              <a:defRPr sz="20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0068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83558"/>
            <a:ext cx="10972800" cy="498059"/>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2212000"/>
            <a:ext cx="5386917" cy="518974"/>
          </a:xfrm>
        </p:spPr>
        <p:txBody>
          <a:bodyPr anchor="b"/>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861357"/>
            <a:ext cx="5386917" cy="2981303"/>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2212000"/>
            <a:ext cx="5389033" cy="518974"/>
          </a:xfrm>
        </p:spPr>
        <p:txBody>
          <a:bodyPr anchor="b"/>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861357"/>
            <a:ext cx="5389033" cy="2981303"/>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0945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651201"/>
            <a:ext cx="10972800" cy="511312"/>
          </a:xfrm>
        </p:spPr>
        <p:txBody>
          <a:bodyPr/>
          <a:lstStyle/>
          <a:p>
            <a:r>
              <a:rPr lang="en-US"/>
              <a:t>Click to edit Master title style</a:t>
            </a:r>
            <a:endParaRPr lang="en-US" dirty="0"/>
          </a:p>
        </p:txBody>
      </p:sp>
    </p:spTree>
    <p:extLst>
      <p:ext uri="{BB962C8B-B14F-4D97-AF65-F5344CB8AC3E}">
        <p14:creationId xmlns:p14="http://schemas.microsoft.com/office/powerpoint/2010/main" val="1325766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3076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609600" y="1751192"/>
            <a:ext cx="10972800" cy="48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Text Placeholder 2"/>
          <p:cNvSpPr>
            <a:spLocks noGrp="1"/>
          </p:cNvSpPr>
          <p:nvPr>
            <p:ph type="body" idx="1"/>
          </p:nvPr>
        </p:nvSpPr>
        <p:spPr bwMode="auto">
          <a:xfrm>
            <a:off x="609600" y="2381773"/>
            <a:ext cx="10972800" cy="342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pic>
        <p:nvPicPr>
          <p:cNvPr id="4" name="Picture 3">
            <a:extLst>
              <a:ext uri="{FF2B5EF4-FFF2-40B4-BE49-F238E27FC236}">
                <a16:creationId xmlns:a16="http://schemas.microsoft.com/office/drawing/2014/main" id="{CACBF152-9C39-D046-B258-14CD627B8C6C}"/>
              </a:ext>
            </a:extLst>
          </p:cNvPr>
          <p:cNvPicPr>
            <a:picLocks noChangeAspect="1"/>
          </p:cNvPicPr>
          <p:nvPr userDrawn="1"/>
        </p:nvPicPr>
        <p:blipFill>
          <a:blip r:embed="rId39"/>
          <a:stretch>
            <a:fillRect/>
          </a:stretch>
        </p:blipFill>
        <p:spPr>
          <a:xfrm>
            <a:off x="3" y="5944716"/>
            <a:ext cx="12192000" cy="1070984"/>
          </a:xfrm>
          <a:prstGeom prst="rect">
            <a:avLst/>
          </a:prstGeom>
        </p:spPr>
      </p:pic>
      <p:pic>
        <p:nvPicPr>
          <p:cNvPr id="6" name="Picture 5">
            <a:extLst>
              <a:ext uri="{FF2B5EF4-FFF2-40B4-BE49-F238E27FC236}">
                <a16:creationId xmlns:a16="http://schemas.microsoft.com/office/drawing/2014/main" id="{0F61CFAF-01FC-9A4E-8960-DD08ED23ADD9}"/>
              </a:ext>
            </a:extLst>
          </p:cNvPr>
          <p:cNvPicPr>
            <a:picLocks noChangeAspect="1"/>
          </p:cNvPicPr>
          <p:nvPr userDrawn="1"/>
        </p:nvPicPr>
        <p:blipFill>
          <a:blip r:embed="rId40"/>
          <a:stretch>
            <a:fillRect/>
          </a:stretch>
        </p:blipFill>
        <p:spPr>
          <a:xfrm>
            <a:off x="-95004" y="133259"/>
            <a:ext cx="12192000" cy="1212095"/>
          </a:xfrm>
          <a:prstGeom prst="rect">
            <a:avLst/>
          </a:prstGeom>
        </p:spPr>
      </p:pic>
    </p:spTree>
  </p:cSld>
  <p:clrMap bg1="lt1" tx1="dk1" bg2="lt2" tx2="dk2" accent1="accent1" accent2="accent2" accent3="accent3" accent4="accent4" accent5="accent5" accent6="accent6" hlink="hlink" folHlink="folHlink"/>
  <p:sldLayoutIdLst>
    <p:sldLayoutId id="2147483950" r:id="rId1"/>
    <p:sldLayoutId id="2147483982" r:id="rId2"/>
    <p:sldLayoutId id="2147483983" r:id="rId3"/>
    <p:sldLayoutId id="2147483951" r:id="rId4"/>
    <p:sldLayoutId id="2147483952" r:id="rId5"/>
    <p:sldLayoutId id="2147483953" r:id="rId6"/>
    <p:sldLayoutId id="2147483954" r:id="rId7"/>
    <p:sldLayoutId id="2147483955" r:id="rId8"/>
    <p:sldLayoutId id="2147483956" r:id="rId9"/>
    <p:sldLayoutId id="2147483984" r:id="rId10"/>
    <p:sldLayoutId id="2147483958" r:id="rId11"/>
    <p:sldLayoutId id="2147483959" r:id="rId12"/>
    <p:sldLayoutId id="2147483957" r:id="rId13"/>
    <p:sldLayoutId id="2147483985" r:id="rId14"/>
    <p:sldLayoutId id="2147483986" r:id="rId15"/>
    <p:sldLayoutId id="2147483960" r:id="rId16"/>
    <p:sldLayoutId id="2147483961" r:id="rId17"/>
    <p:sldLayoutId id="2147483962" r:id="rId18"/>
    <p:sldLayoutId id="2147483963" r:id="rId19"/>
    <p:sldLayoutId id="2147483964" r:id="rId20"/>
    <p:sldLayoutId id="2147483965" r:id="rId21"/>
    <p:sldLayoutId id="2147483966" r:id="rId22"/>
    <p:sldLayoutId id="2147483967" r:id="rId23"/>
    <p:sldLayoutId id="2147483968" r:id="rId24"/>
    <p:sldLayoutId id="2147483969" r:id="rId25"/>
    <p:sldLayoutId id="2147483970" r:id="rId26"/>
    <p:sldLayoutId id="2147483971" r:id="rId27"/>
    <p:sldLayoutId id="2147483972" r:id="rId28"/>
    <p:sldLayoutId id="2147483973" r:id="rId29"/>
    <p:sldLayoutId id="2147483974" r:id="rId30"/>
    <p:sldLayoutId id="2147483975" r:id="rId31"/>
    <p:sldLayoutId id="2147483976" r:id="rId32"/>
    <p:sldLayoutId id="2147483977" r:id="rId33"/>
    <p:sldLayoutId id="2147483978" r:id="rId34"/>
    <p:sldLayoutId id="2147483979" r:id="rId35"/>
    <p:sldLayoutId id="2147483980" r:id="rId36"/>
    <p:sldLayoutId id="2147483981" r:id="rId37"/>
  </p:sldLayoutIdLst>
  <p:txStyles>
    <p:titleStyle>
      <a:lvl1pPr algn="l" defTabSz="457200" rtl="0" eaLnBrk="1" fontAlgn="base" hangingPunct="1">
        <a:spcBef>
          <a:spcPct val="0"/>
        </a:spcBef>
        <a:spcAft>
          <a:spcPct val="0"/>
        </a:spcAft>
        <a:defRPr sz="4000" b="1" kern="1200">
          <a:solidFill>
            <a:srgbClr val="2584C6"/>
          </a:solidFill>
          <a:latin typeface="+mj-lt"/>
          <a:ea typeface="MS PGothic" pitchFamily="34" charset="-128"/>
          <a:cs typeface="Open Sans"/>
        </a:defRPr>
      </a:lvl1pPr>
      <a:lvl2pPr algn="l" defTabSz="457200" rtl="0" eaLnBrk="1" fontAlgn="base" hangingPunct="1">
        <a:spcBef>
          <a:spcPct val="0"/>
        </a:spcBef>
        <a:spcAft>
          <a:spcPct val="0"/>
        </a:spcAft>
        <a:defRPr sz="3200" b="1">
          <a:solidFill>
            <a:srgbClr val="5085C8"/>
          </a:solidFill>
          <a:latin typeface="Open Sans" charset="0"/>
          <a:ea typeface="MS PGothic" pitchFamily="34" charset="-128"/>
          <a:cs typeface="Open Sans" charset="0"/>
        </a:defRPr>
      </a:lvl2pPr>
      <a:lvl3pPr algn="l" defTabSz="457200" rtl="0" eaLnBrk="1" fontAlgn="base" hangingPunct="1">
        <a:spcBef>
          <a:spcPct val="0"/>
        </a:spcBef>
        <a:spcAft>
          <a:spcPct val="0"/>
        </a:spcAft>
        <a:defRPr sz="3200" b="1">
          <a:solidFill>
            <a:srgbClr val="5085C8"/>
          </a:solidFill>
          <a:latin typeface="Open Sans" charset="0"/>
          <a:ea typeface="MS PGothic" pitchFamily="34" charset="-128"/>
          <a:cs typeface="Open Sans" charset="0"/>
        </a:defRPr>
      </a:lvl3pPr>
      <a:lvl4pPr algn="l" defTabSz="457200" rtl="0" eaLnBrk="1" fontAlgn="base" hangingPunct="1">
        <a:spcBef>
          <a:spcPct val="0"/>
        </a:spcBef>
        <a:spcAft>
          <a:spcPct val="0"/>
        </a:spcAft>
        <a:defRPr sz="3200" b="1">
          <a:solidFill>
            <a:srgbClr val="5085C8"/>
          </a:solidFill>
          <a:latin typeface="Open Sans" charset="0"/>
          <a:ea typeface="MS PGothic" pitchFamily="34" charset="-128"/>
          <a:cs typeface="Open Sans" charset="0"/>
        </a:defRPr>
      </a:lvl4pPr>
      <a:lvl5pPr algn="l" defTabSz="457200" rtl="0" eaLnBrk="1" fontAlgn="base" hangingPunct="1">
        <a:spcBef>
          <a:spcPct val="0"/>
        </a:spcBef>
        <a:spcAft>
          <a:spcPct val="0"/>
        </a:spcAft>
        <a:defRPr sz="3200" b="1">
          <a:solidFill>
            <a:srgbClr val="5085C8"/>
          </a:solidFill>
          <a:latin typeface="Open Sans" charset="0"/>
          <a:ea typeface="MS PGothic" pitchFamily="34" charset="-128"/>
          <a:cs typeface="Open Sans" charset="0"/>
        </a:defRPr>
      </a:lvl5pPr>
      <a:lvl6pPr marL="457200" algn="l" defTabSz="457200" rtl="0" eaLnBrk="1" fontAlgn="base" hangingPunct="1">
        <a:spcBef>
          <a:spcPct val="0"/>
        </a:spcBef>
        <a:spcAft>
          <a:spcPct val="0"/>
        </a:spcAft>
        <a:defRPr sz="3200" b="1">
          <a:solidFill>
            <a:schemeClr val="tx1"/>
          </a:solidFill>
          <a:latin typeface="Arial" pitchFamily="34" charset="0"/>
          <a:ea typeface="MS PGothic" pitchFamily="34" charset="-128"/>
        </a:defRPr>
      </a:lvl6pPr>
      <a:lvl7pPr marL="914400" algn="l" defTabSz="457200" rtl="0" eaLnBrk="1" fontAlgn="base" hangingPunct="1">
        <a:spcBef>
          <a:spcPct val="0"/>
        </a:spcBef>
        <a:spcAft>
          <a:spcPct val="0"/>
        </a:spcAft>
        <a:defRPr sz="3200" b="1">
          <a:solidFill>
            <a:schemeClr val="tx1"/>
          </a:solidFill>
          <a:latin typeface="Arial" pitchFamily="34" charset="0"/>
          <a:ea typeface="MS PGothic" pitchFamily="34" charset="-128"/>
        </a:defRPr>
      </a:lvl7pPr>
      <a:lvl8pPr marL="1371600" algn="l" defTabSz="457200" rtl="0" eaLnBrk="1" fontAlgn="base" hangingPunct="1">
        <a:spcBef>
          <a:spcPct val="0"/>
        </a:spcBef>
        <a:spcAft>
          <a:spcPct val="0"/>
        </a:spcAft>
        <a:defRPr sz="3200" b="1">
          <a:solidFill>
            <a:schemeClr val="tx1"/>
          </a:solidFill>
          <a:latin typeface="Arial" pitchFamily="34" charset="0"/>
          <a:ea typeface="MS PGothic" pitchFamily="34" charset="-128"/>
        </a:defRPr>
      </a:lvl8pPr>
      <a:lvl9pPr marL="1828800" algn="l" defTabSz="457200" rtl="0" eaLnBrk="1" fontAlgn="base" hangingPunct="1">
        <a:spcBef>
          <a:spcPct val="0"/>
        </a:spcBef>
        <a:spcAft>
          <a:spcPct val="0"/>
        </a:spcAft>
        <a:defRPr sz="3200" b="1">
          <a:solidFill>
            <a:schemeClr val="tx1"/>
          </a:solidFill>
          <a:latin typeface="Arial"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mj-lt"/>
          <a:ea typeface="MS PGothic" pitchFamily="34" charset="-128"/>
          <a:cs typeface="Open San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j-lt"/>
          <a:ea typeface="MS PGothic" pitchFamily="34" charset="-128"/>
          <a:cs typeface="Open San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j-lt"/>
          <a:ea typeface="MS PGothic" pitchFamily="34" charset="-128"/>
          <a:cs typeface="Open Sans"/>
        </a:defRPr>
      </a:lvl3pPr>
      <a:lvl4pPr marL="1600200" indent="-228600" algn="l" defTabSz="457200" rtl="0" eaLnBrk="1" fontAlgn="base" hangingPunct="1">
        <a:spcBef>
          <a:spcPct val="20000"/>
        </a:spcBef>
        <a:spcAft>
          <a:spcPct val="0"/>
        </a:spcAft>
        <a:buFont typeface="Arial" charset="0"/>
        <a:buChar char="–"/>
        <a:defRPr sz="2400" kern="1200">
          <a:solidFill>
            <a:schemeClr val="tx1"/>
          </a:solidFill>
          <a:latin typeface="+mj-lt"/>
          <a:ea typeface="MS PGothic" pitchFamily="34" charset="-128"/>
          <a:cs typeface="Open San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j-lt"/>
          <a:ea typeface="MS PGothic" pitchFamily="34" charset="-128"/>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openvce.net/sites/default/files/Tuckman1965DevelopmentalSequence.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businesslancashire.co.uk/event/managing-conflict-effectivel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www.all-prohealth.com/taxonomy/term/89"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s://couragecoach.wordpress.com/2015/04/29/filling-your-heart-with-value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mysafetysign.com/Safety-Signs/Restricted-Make-Work-Place-Safe-Sign/SAF-SKU-S-4146.aspx"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1Evwgu369Jw" TargetMode="External"/><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video" Target="https://www.youtube.com/embed/1Evwgu369Jw"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HSQJ_3UUF8Y"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hyperlink" Target="http://www.julielefebure.com/love-yourself-taking-care-yoursel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www.slideteam.net/make-a-good-team-introduction-0114.html"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BESvQB6J5rc"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www.sanjuanagroexport.com.gt/?es=1" TargetMode="External"/><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hyperlink" Target="https://compassionresiliencetoolkit.org/healthcare/a-toolkit-for-healthcare/"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hyperlink" Target="http://www.tolleybadges.co.uk/product/team-together-everyone-achieves-more/" TargetMode="External"/><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hyperlink" Target="http://www.santabanta.com/sms/quotes/leadership/427/"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hyperlink" Target="http://sowhatfaith.com/2015/01/21/effective-leaders-ask-for-feedback/"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www.extension.umn.edu/family/cyfc/our-programs/historical-trauma-and-cultural-healing/"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9.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video" Target="https://www.youtube.com/embed/sjJUQlodh0g" TargetMode="External"/><Relationship Id="rId4" Type="http://schemas.openxmlformats.org/officeDocument/2006/relationships/image" Target="../media/image66.jpeg"/></Relationships>
</file>

<file path=ppt/slides/_rels/slide6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hyperlink" Target="https://blog.cloudhq.net/author/naomiassara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hyperlink" Target="http://www.gettyimages.com/detail/photo/african-american-woman-sitting-on-floor-using-royalty-free-image/115620861"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amvadsolutions.com/careers-with-us/team/"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3" Type="http://schemas.openxmlformats.org/officeDocument/2006/relationships/hyperlink" Target="https://www.passiton.com/inspirational-quotes/7699-compassion-becomes-real-when-we-recognize-our" TargetMode="External"/><Relationship Id="rId2" Type="http://schemas.openxmlformats.org/officeDocument/2006/relationships/image" Target="../media/image7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gselodelmsapp.wordpress.com/online-courses-page/team-environment/course-2-health-is-wealth/lesson-01-describe-and-identify-team-role-and-responsibility-in-a-tea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EE8BEE-5A9F-4FDD-B0BC-69A92EF85DF1}"/>
              </a:ext>
            </a:extLst>
          </p:cNvPr>
          <p:cNvSpPr txBox="1"/>
          <p:nvPr/>
        </p:nvSpPr>
        <p:spPr>
          <a:xfrm>
            <a:off x="823024" y="1743929"/>
            <a:ext cx="9995110" cy="4093428"/>
          </a:xfrm>
          <a:prstGeom prst="rect">
            <a:avLst/>
          </a:prstGeom>
          <a:noFill/>
        </p:spPr>
        <p:txBody>
          <a:bodyPr wrap="square" rtlCol="0">
            <a:spAutoFit/>
          </a:bodyPr>
          <a:lstStyle/>
          <a:p>
            <a:r>
              <a:rPr lang="en-US" sz="2000" dirty="0"/>
              <a:t>For the trainer:</a:t>
            </a:r>
          </a:p>
          <a:p>
            <a:endParaRPr lang="en-US" sz="2000" dirty="0"/>
          </a:p>
          <a:p>
            <a:r>
              <a:rPr lang="en-US" sz="2000" dirty="0"/>
              <a:t>Please note this slide deck is not a train the trainer presentation with fully developed scripts and exercises.  These slides and accompanying notes are offered as suggestions.  Slides may be used separate from the slide deck and in a different order than how they are currently presented.   </a:t>
            </a:r>
          </a:p>
          <a:p>
            <a:endParaRPr lang="en-US" sz="2000" dirty="0"/>
          </a:p>
          <a:p>
            <a:r>
              <a:rPr lang="en-US" sz="2000" dirty="0"/>
              <a:t>If slides are used, please use the citation below and maintain all original citations found on the slides. </a:t>
            </a:r>
          </a:p>
          <a:p>
            <a:endParaRPr lang="en-US" sz="2000" dirty="0"/>
          </a:p>
          <a:p>
            <a:r>
              <a:rPr lang="en-US" sz="2000" b="1" dirty="0"/>
              <a:t>National Council for Behavioral Health. </a:t>
            </a:r>
            <a:r>
              <a:rPr lang="en-US" sz="2000" b="1" i="1" dirty="0"/>
              <a:t>Fostering Resilience and Recovery: A Change Package for Advancing Trauma-Informed Primary Care. </a:t>
            </a:r>
            <a:r>
              <a:rPr lang="en-US" sz="2000" b="1" dirty="0"/>
              <a:t>2019.</a:t>
            </a:r>
            <a:endParaRPr lang="en-US" sz="2000" b="1" i="1" dirty="0"/>
          </a:p>
          <a:p>
            <a:endParaRPr lang="en-US" sz="2000" dirty="0"/>
          </a:p>
        </p:txBody>
      </p:sp>
    </p:spTree>
    <p:extLst>
      <p:ext uri="{BB962C8B-B14F-4D97-AF65-F5344CB8AC3E}">
        <p14:creationId xmlns:p14="http://schemas.microsoft.com/office/powerpoint/2010/main" val="725275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Shape 601"/>
          <p:cNvSpPr txBox="1">
            <a:spLocks noGrp="1"/>
          </p:cNvSpPr>
          <p:nvPr>
            <p:ph type="title"/>
          </p:nvPr>
        </p:nvSpPr>
        <p:spPr>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buClr>
                <a:srgbClr val="002060"/>
              </a:buClr>
              <a:buSzPts val="4000"/>
            </a:pPr>
            <a:r>
              <a:rPr lang="en-US" sz="4000" dirty="0">
                <a:latin typeface="Calibri" panose="020F0502020204030204" pitchFamily="34" charset="0"/>
                <a:ea typeface="Open Sans"/>
                <a:cs typeface="Calibri" panose="020F0502020204030204" pitchFamily="34" charset="0"/>
                <a:sym typeface="Open Sans"/>
              </a:rPr>
              <a:t>Four Stages of Group Development</a:t>
            </a:r>
            <a:endParaRPr dirty="0">
              <a:latin typeface="Calibri" panose="020F0502020204030204" pitchFamily="34" charset="0"/>
              <a:cs typeface="Calibri" panose="020F0502020204030204" pitchFamily="34" charset="0"/>
            </a:endParaRPr>
          </a:p>
        </p:txBody>
      </p:sp>
      <p:pic>
        <p:nvPicPr>
          <p:cNvPr id="603" name="Shape 603"/>
          <p:cNvPicPr preferRelativeResize="0">
            <a:picLocks noGrp="1"/>
          </p:cNvPicPr>
          <p:nvPr>
            <p:ph idx="1"/>
          </p:nvPr>
        </p:nvPicPr>
        <p:blipFill rotWithShape="1">
          <a:blip r:embed="rId3">
            <a:alphaModFix/>
          </a:blip>
          <a:stretch/>
        </p:blipFill>
        <p:spPr>
          <a:xfrm>
            <a:off x="3076575" y="2304930"/>
            <a:ext cx="6038850" cy="2971800"/>
          </a:xfrm>
          <a:prstGeom prst="rect">
            <a:avLst/>
          </a:prstGeom>
          <a:noFill/>
          <a:ln>
            <a:noFill/>
          </a:ln>
        </p:spPr>
      </p:pic>
      <p:sp>
        <p:nvSpPr>
          <p:cNvPr id="602" name="Shape 602"/>
          <p:cNvSpPr/>
          <p:nvPr/>
        </p:nvSpPr>
        <p:spPr>
          <a:xfrm>
            <a:off x="3223" y="5559315"/>
            <a:ext cx="4037554" cy="390038"/>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pPr>
            <a:r>
              <a:rPr lang="en-US" sz="1100" dirty="0">
                <a:solidFill>
                  <a:schemeClr val="dk1"/>
                </a:solidFill>
                <a:latin typeface="Calibri"/>
                <a:ea typeface="Calibri"/>
                <a:cs typeface="Calibri"/>
                <a:sym typeface="Calibri"/>
              </a:rPr>
              <a:t>Tuckman, Bruce (Spring 2001). </a:t>
            </a:r>
            <a:r>
              <a:rPr lang="en-US" sz="1100" u="sng" dirty="0">
                <a:solidFill>
                  <a:schemeClr val="hlink"/>
                </a:solidFill>
                <a:latin typeface="Calibri"/>
                <a:ea typeface="Calibri"/>
                <a:cs typeface="Calibri"/>
                <a:sym typeface="Calibri"/>
                <a:hlinkClick r:id="rId4"/>
              </a:rPr>
              <a:t>"Developmental Sequence in Small Groups'"</a:t>
            </a:r>
            <a:r>
              <a:rPr lang="en-US" sz="1100" dirty="0">
                <a:solidFill>
                  <a:schemeClr val="dk1"/>
                </a:solidFill>
                <a:latin typeface="Calibri"/>
                <a:ea typeface="Calibri"/>
                <a:cs typeface="Calibri"/>
                <a:sym typeface="Calibri"/>
              </a:rPr>
              <a:t> (PDF). Group Facilitation: A Research and Applications Journal: 71–72. Retrieved 2 December 2015.</a:t>
            </a:r>
            <a:endParaRPr lang="en-US" sz="1100" dirty="0">
              <a:solidFill>
                <a:schemeClr val="dk1"/>
              </a:solidFill>
              <a:latin typeface="Calibri"/>
              <a:ea typeface="Calibri"/>
              <a:cs typeface="Calibri"/>
            </a:endParaRPr>
          </a:p>
        </p:txBody>
      </p:sp>
    </p:spTree>
    <p:extLst>
      <p:ext uri="{BB962C8B-B14F-4D97-AF65-F5344CB8AC3E}">
        <p14:creationId xmlns:p14="http://schemas.microsoft.com/office/powerpoint/2010/main" val="2654907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10" name="Shape 610"/>
          <p:cNvSpPr txBox="1">
            <a:spLocks noGrp="1"/>
          </p:cNvSpPr>
          <p:nvPr>
            <p:ph idx="1"/>
          </p:nvPr>
        </p:nvSpPr>
        <p:spPr>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a:lnSpc>
                <a:spcPct val="70000"/>
              </a:lnSpc>
              <a:spcBef>
                <a:spcPts val="0"/>
              </a:spcBef>
              <a:spcAft>
                <a:spcPts val="0"/>
              </a:spcAft>
              <a:buClr>
                <a:schemeClr val="dk1"/>
              </a:buClr>
              <a:buSzPts val="2600"/>
              <a:buFont typeface="Arial"/>
              <a:buChar char="•"/>
            </a:pPr>
            <a:r>
              <a:rPr lang="en-US" sz="2200" b="1" dirty="0">
                <a:solidFill>
                  <a:schemeClr val="dk1"/>
                </a:solidFill>
                <a:latin typeface="Calibri" panose="020F0502020204030204" pitchFamily="34" charset="0"/>
                <a:ea typeface="Calibri"/>
                <a:cs typeface="Calibri" panose="020F0502020204030204" pitchFamily="34" charset="0"/>
                <a:sym typeface="Calibri"/>
              </a:rPr>
              <a:t>Characteristics of stage 1 teams</a:t>
            </a:r>
            <a:r>
              <a:rPr lang="en-US" sz="2200" dirty="0">
                <a:solidFill>
                  <a:schemeClr val="dk1"/>
                </a:solidFill>
                <a:latin typeface="Calibri" panose="020F0502020204030204" pitchFamily="34" charset="0"/>
                <a:ea typeface="Calibri"/>
                <a:cs typeface="Calibri" panose="020F0502020204030204" pitchFamily="34" charset="0"/>
                <a:sym typeface="Calibri"/>
              </a:rPr>
              <a:t>:  </a:t>
            </a:r>
            <a:endParaRPr sz="2200" dirty="0">
              <a:latin typeface="Calibri" panose="020F0502020204030204" pitchFamily="34" charset="0"/>
              <a:cs typeface="Calibri" panose="020F0502020204030204" pitchFamily="34" charset="0"/>
            </a:endParaRPr>
          </a:p>
          <a:p>
            <a:pPr lvl="1">
              <a:lnSpc>
                <a:spcPct val="70000"/>
              </a:lnSpc>
              <a:spcBef>
                <a:spcPts val="440"/>
              </a:spcBef>
              <a:spcAft>
                <a:spcPts val="0"/>
              </a:spcAft>
              <a:buClr>
                <a:schemeClr val="dk1"/>
              </a:buClr>
              <a:buSzPts val="2200"/>
              <a:buFont typeface="Arial"/>
              <a:buChar char="–"/>
            </a:pPr>
            <a:r>
              <a:rPr lang="en-US" sz="2200" dirty="0">
                <a:solidFill>
                  <a:schemeClr val="dk1"/>
                </a:solidFill>
                <a:latin typeface="Calibri" panose="020F0502020204030204" pitchFamily="34" charset="0"/>
                <a:ea typeface="Calibri"/>
                <a:cs typeface="Calibri" panose="020F0502020204030204" pitchFamily="34" charset="0"/>
                <a:sym typeface="Calibri"/>
              </a:rPr>
              <a:t>Members tend to be tentative and polite and to have little conflict</a:t>
            </a:r>
            <a:endParaRPr sz="2200" dirty="0">
              <a:latin typeface="Calibri" panose="020F0502020204030204" pitchFamily="34" charset="0"/>
              <a:cs typeface="Calibri" panose="020F0502020204030204" pitchFamily="34" charset="0"/>
            </a:endParaRPr>
          </a:p>
          <a:p>
            <a:pPr marL="0" indent="0">
              <a:lnSpc>
                <a:spcPct val="70000"/>
              </a:lnSpc>
              <a:spcBef>
                <a:spcPts val="520"/>
              </a:spcBef>
              <a:spcAft>
                <a:spcPts val="0"/>
              </a:spcAft>
              <a:buClr>
                <a:schemeClr val="dk1"/>
              </a:buClr>
              <a:buSzPts val="2600"/>
              <a:buNone/>
            </a:pPr>
            <a:endParaRPr sz="2200" dirty="0">
              <a:solidFill>
                <a:schemeClr val="dk1"/>
              </a:solidFill>
              <a:latin typeface="Calibri" panose="020F0502020204030204" pitchFamily="34" charset="0"/>
              <a:ea typeface="Calibri"/>
              <a:cs typeface="Calibri" panose="020F0502020204030204" pitchFamily="34" charset="0"/>
              <a:sym typeface="Calibri"/>
            </a:endParaRPr>
          </a:p>
          <a:p>
            <a:pPr>
              <a:lnSpc>
                <a:spcPct val="70000"/>
              </a:lnSpc>
              <a:spcBef>
                <a:spcPts val="520"/>
              </a:spcBef>
              <a:spcAft>
                <a:spcPts val="0"/>
              </a:spcAft>
              <a:buClr>
                <a:schemeClr val="dk1"/>
              </a:buClr>
              <a:buSzPts val="2600"/>
              <a:buFont typeface="Arial"/>
              <a:buChar char="•"/>
            </a:pPr>
            <a:r>
              <a:rPr lang="en-US" sz="2200" b="1" dirty="0">
                <a:solidFill>
                  <a:schemeClr val="dk1"/>
                </a:solidFill>
                <a:latin typeface="Calibri" panose="020F0502020204030204" pitchFamily="34" charset="0"/>
                <a:ea typeface="Calibri"/>
                <a:cs typeface="Calibri" panose="020F0502020204030204" pitchFamily="34" charset="0"/>
                <a:sym typeface="Calibri"/>
              </a:rPr>
              <a:t>Critical skills and activities: </a:t>
            </a:r>
            <a:endParaRPr sz="2200" dirty="0">
              <a:solidFill>
                <a:schemeClr val="dk1"/>
              </a:solidFill>
              <a:latin typeface="Calibri" panose="020F0502020204030204" pitchFamily="34" charset="0"/>
              <a:ea typeface="Calibri"/>
              <a:cs typeface="Calibri" panose="020F0502020204030204" pitchFamily="34" charset="0"/>
              <a:sym typeface="Calibri"/>
            </a:endParaRPr>
          </a:p>
          <a:p>
            <a:pPr lvl="1">
              <a:lnSpc>
                <a:spcPct val="70000"/>
              </a:lnSpc>
              <a:spcBef>
                <a:spcPts val="440"/>
              </a:spcBef>
              <a:spcAft>
                <a:spcPts val="0"/>
              </a:spcAft>
              <a:buClr>
                <a:schemeClr val="dk1"/>
              </a:buClr>
              <a:buSzPts val="2200"/>
              <a:buFont typeface="Arial"/>
              <a:buChar char="–"/>
            </a:pPr>
            <a:r>
              <a:rPr lang="en-US" sz="2200" dirty="0">
                <a:latin typeface="Calibri" panose="020F0502020204030204" pitchFamily="34" charset="0"/>
                <a:ea typeface="Calibri"/>
                <a:cs typeface="Calibri" panose="020F0502020204030204" pitchFamily="34" charset="0"/>
                <a:sym typeface="Calibri"/>
              </a:rPr>
              <a:t>N</a:t>
            </a:r>
            <a:r>
              <a:rPr lang="en-US" sz="2200" dirty="0">
                <a:solidFill>
                  <a:schemeClr val="dk1"/>
                </a:solidFill>
                <a:latin typeface="Calibri" panose="020F0502020204030204" pitchFamily="34" charset="0"/>
                <a:ea typeface="Calibri"/>
                <a:cs typeface="Calibri" panose="020F0502020204030204" pitchFamily="34" charset="0"/>
                <a:sym typeface="Calibri"/>
              </a:rPr>
              <a:t>eed to</a:t>
            </a:r>
            <a:r>
              <a:rPr lang="en-US" sz="2200" b="1" dirty="0">
                <a:solidFill>
                  <a:schemeClr val="dk1"/>
                </a:solidFill>
                <a:latin typeface="Calibri" panose="020F0502020204030204" pitchFamily="34" charset="0"/>
                <a:ea typeface="Calibri"/>
                <a:cs typeface="Calibri" panose="020F0502020204030204" pitchFamily="34" charset="0"/>
                <a:sym typeface="Calibri"/>
              </a:rPr>
              <a:t> </a:t>
            </a:r>
            <a:r>
              <a:rPr lang="en-US" sz="2200" dirty="0">
                <a:solidFill>
                  <a:schemeClr val="dk1"/>
                </a:solidFill>
                <a:latin typeface="Calibri" panose="020F0502020204030204" pitchFamily="34" charset="0"/>
                <a:ea typeface="Calibri"/>
                <a:cs typeface="Calibri" panose="020F0502020204030204" pitchFamily="34" charset="0"/>
                <a:sym typeface="Calibri"/>
              </a:rPr>
              <a:t>identify their purpose</a:t>
            </a:r>
            <a:r>
              <a:rPr lang="en-US" sz="2200" b="1" dirty="0">
                <a:solidFill>
                  <a:schemeClr val="dk1"/>
                </a:solidFill>
                <a:latin typeface="Calibri" panose="020F0502020204030204" pitchFamily="34" charset="0"/>
                <a:ea typeface="Calibri"/>
                <a:cs typeface="Calibri" panose="020F0502020204030204" pitchFamily="34" charset="0"/>
                <a:sym typeface="Calibri"/>
              </a:rPr>
              <a:t> </a:t>
            </a:r>
            <a:endParaRPr sz="2200" dirty="0">
              <a:latin typeface="Calibri" panose="020F0502020204030204" pitchFamily="34" charset="0"/>
              <a:cs typeface="Calibri" panose="020F0502020204030204" pitchFamily="34" charset="0"/>
            </a:endParaRPr>
          </a:p>
          <a:p>
            <a:pPr lvl="1">
              <a:lnSpc>
                <a:spcPct val="70000"/>
              </a:lnSpc>
              <a:spcBef>
                <a:spcPts val="440"/>
              </a:spcBef>
              <a:spcAft>
                <a:spcPts val="0"/>
              </a:spcAft>
              <a:buClr>
                <a:schemeClr val="dk1"/>
              </a:buClr>
              <a:buSzPts val="2200"/>
              <a:buFont typeface="Arial"/>
              <a:buChar char="–"/>
            </a:pPr>
            <a:r>
              <a:rPr lang="en-US" sz="2200" dirty="0">
                <a:latin typeface="Calibri" panose="020F0502020204030204" pitchFamily="34" charset="0"/>
                <a:ea typeface="Calibri"/>
                <a:cs typeface="Calibri" panose="020F0502020204030204" pitchFamily="34" charset="0"/>
                <a:sym typeface="Calibri"/>
              </a:rPr>
              <a:t>D</a:t>
            </a:r>
            <a:r>
              <a:rPr lang="en-US" sz="2200" dirty="0">
                <a:solidFill>
                  <a:schemeClr val="dk1"/>
                </a:solidFill>
                <a:latin typeface="Calibri" panose="020F0502020204030204" pitchFamily="34" charset="0"/>
                <a:ea typeface="Calibri"/>
                <a:cs typeface="Calibri" panose="020F0502020204030204" pitchFamily="34" charset="0"/>
                <a:sym typeface="Calibri"/>
              </a:rPr>
              <a:t>evelop group norms</a:t>
            </a:r>
            <a:endParaRPr sz="2200" dirty="0">
              <a:latin typeface="Calibri" panose="020F0502020204030204" pitchFamily="34" charset="0"/>
              <a:cs typeface="Calibri" panose="020F0502020204030204" pitchFamily="34" charset="0"/>
            </a:endParaRPr>
          </a:p>
          <a:p>
            <a:pPr lvl="1">
              <a:lnSpc>
                <a:spcPct val="70000"/>
              </a:lnSpc>
              <a:spcBef>
                <a:spcPts val="440"/>
              </a:spcBef>
              <a:spcAft>
                <a:spcPts val="0"/>
              </a:spcAft>
              <a:buClr>
                <a:schemeClr val="dk1"/>
              </a:buClr>
              <a:buSzPts val="2200"/>
              <a:buFont typeface="Arial"/>
              <a:buChar char="–"/>
            </a:pPr>
            <a:r>
              <a:rPr lang="en-US" sz="2200" dirty="0">
                <a:latin typeface="Calibri" panose="020F0502020204030204" pitchFamily="34" charset="0"/>
                <a:ea typeface="Calibri"/>
                <a:cs typeface="Calibri" panose="020F0502020204030204" pitchFamily="34" charset="0"/>
                <a:sym typeface="Calibri"/>
              </a:rPr>
              <a:t>I</a:t>
            </a:r>
            <a:r>
              <a:rPr lang="en-US" sz="2200" dirty="0">
                <a:solidFill>
                  <a:schemeClr val="dk1"/>
                </a:solidFill>
                <a:latin typeface="Calibri" panose="020F0502020204030204" pitchFamily="34" charset="0"/>
                <a:ea typeface="Calibri"/>
                <a:cs typeface="Calibri" panose="020F0502020204030204" pitchFamily="34" charset="0"/>
                <a:sym typeface="Calibri"/>
              </a:rPr>
              <a:t>dentify group processes </a:t>
            </a:r>
            <a:endParaRPr sz="2200" dirty="0">
              <a:latin typeface="Calibri" panose="020F0502020204030204" pitchFamily="34" charset="0"/>
              <a:cs typeface="Calibri" panose="020F0502020204030204" pitchFamily="34" charset="0"/>
            </a:endParaRPr>
          </a:p>
          <a:p>
            <a:pPr lvl="1">
              <a:lnSpc>
                <a:spcPct val="70000"/>
              </a:lnSpc>
              <a:spcBef>
                <a:spcPts val="440"/>
              </a:spcBef>
              <a:spcAft>
                <a:spcPts val="0"/>
              </a:spcAft>
              <a:buClr>
                <a:schemeClr val="dk1"/>
              </a:buClr>
              <a:buSzPts val="2200"/>
              <a:buFont typeface="Arial"/>
              <a:buChar char="–"/>
            </a:pPr>
            <a:r>
              <a:rPr lang="en-US" sz="2200" dirty="0">
                <a:latin typeface="Calibri" panose="020F0502020204030204" pitchFamily="34" charset="0"/>
                <a:ea typeface="Calibri"/>
                <a:cs typeface="Calibri" panose="020F0502020204030204" pitchFamily="34" charset="0"/>
                <a:sym typeface="Calibri"/>
              </a:rPr>
              <a:t>D</a:t>
            </a:r>
            <a:r>
              <a:rPr lang="en-US" sz="2200" dirty="0">
                <a:solidFill>
                  <a:schemeClr val="dk1"/>
                </a:solidFill>
                <a:latin typeface="Calibri" panose="020F0502020204030204" pitchFamily="34" charset="0"/>
                <a:ea typeface="Calibri"/>
                <a:cs typeface="Calibri" panose="020F0502020204030204" pitchFamily="34" charset="0"/>
                <a:sym typeface="Calibri"/>
              </a:rPr>
              <a:t>efine roles </a:t>
            </a:r>
            <a:endParaRPr sz="2200" dirty="0">
              <a:latin typeface="Calibri" panose="020F0502020204030204" pitchFamily="34" charset="0"/>
              <a:cs typeface="Calibri" panose="020F0502020204030204" pitchFamily="34" charset="0"/>
            </a:endParaRPr>
          </a:p>
          <a:p>
            <a:pPr lvl="1">
              <a:lnSpc>
                <a:spcPct val="70000"/>
              </a:lnSpc>
              <a:spcBef>
                <a:spcPts val="440"/>
              </a:spcBef>
              <a:spcAft>
                <a:spcPts val="0"/>
              </a:spcAft>
              <a:buClr>
                <a:schemeClr val="dk1"/>
              </a:buClr>
              <a:buSzPts val="2200"/>
              <a:buFont typeface="Arial"/>
              <a:buChar char="–"/>
            </a:pPr>
            <a:r>
              <a:rPr lang="en-US" sz="2200" dirty="0">
                <a:latin typeface="Calibri" panose="020F0502020204030204" pitchFamily="34" charset="0"/>
                <a:ea typeface="Calibri"/>
                <a:cs typeface="Calibri" panose="020F0502020204030204" pitchFamily="34" charset="0"/>
                <a:sym typeface="Calibri"/>
              </a:rPr>
              <a:t>B</a:t>
            </a:r>
            <a:r>
              <a:rPr lang="en-US" sz="2200" dirty="0">
                <a:solidFill>
                  <a:schemeClr val="dk1"/>
                </a:solidFill>
                <a:latin typeface="Calibri" panose="020F0502020204030204" pitchFamily="34" charset="0"/>
                <a:ea typeface="Calibri"/>
                <a:cs typeface="Calibri" panose="020F0502020204030204" pitchFamily="34" charset="0"/>
                <a:sym typeface="Calibri"/>
              </a:rPr>
              <a:t>uild relationships and trust</a:t>
            </a:r>
            <a:endParaRPr sz="2200" dirty="0">
              <a:latin typeface="Calibri" panose="020F0502020204030204" pitchFamily="34" charset="0"/>
              <a:cs typeface="Calibri" panose="020F0502020204030204" pitchFamily="34" charset="0"/>
            </a:endParaRPr>
          </a:p>
          <a:p>
            <a:pPr marL="0" indent="0">
              <a:lnSpc>
                <a:spcPct val="70000"/>
              </a:lnSpc>
              <a:spcBef>
                <a:spcPts val="520"/>
              </a:spcBef>
              <a:spcAft>
                <a:spcPts val="0"/>
              </a:spcAft>
              <a:buClr>
                <a:schemeClr val="dk1"/>
              </a:buClr>
              <a:buSzPts val="2600"/>
              <a:buNone/>
            </a:pPr>
            <a:endParaRPr sz="2200" dirty="0">
              <a:solidFill>
                <a:schemeClr val="dk1"/>
              </a:solidFill>
              <a:latin typeface="Calibri" panose="020F0502020204030204" pitchFamily="34" charset="0"/>
              <a:ea typeface="Calibri"/>
              <a:cs typeface="Calibri" panose="020F0502020204030204" pitchFamily="34" charset="0"/>
              <a:sym typeface="Calibri"/>
            </a:endParaRPr>
          </a:p>
          <a:p>
            <a:pPr>
              <a:lnSpc>
                <a:spcPct val="70000"/>
              </a:lnSpc>
              <a:spcBef>
                <a:spcPts val="520"/>
              </a:spcBef>
              <a:spcAft>
                <a:spcPts val="0"/>
              </a:spcAft>
              <a:buClr>
                <a:schemeClr val="dk1"/>
              </a:buClr>
              <a:buSzPts val="2600"/>
              <a:buFont typeface="Arial"/>
              <a:buChar char="•"/>
            </a:pPr>
            <a:r>
              <a:rPr lang="en-US" sz="2200" b="1" dirty="0">
                <a:solidFill>
                  <a:schemeClr val="dk1"/>
                </a:solidFill>
                <a:latin typeface="Calibri" panose="020F0502020204030204" pitchFamily="34" charset="0"/>
                <a:ea typeface="Calibri"/>
                <a:cs typeface="Calibri" panose="020F0502020204030204" pitchFamily="34" charset="0"/>
                <a:sym typeface="Calibri"/>
              </a:rPr>
              <a:t>Role of facilitator/leader:</a:t>
            </a:r>
            <a:endParaRPr sz="2200" dirty="0">
              <a:latin typeface="Calibri" panose="020F0502020204030204" pitchFamily="34" charset="0"/>
              <a:cs typeface="Calibri" panose="020F0502020204030204" pitchFamily="34" charset="0"/>
            </a:endParaRPr>
          </a:p>
          <a:p>
            <a:pPr lvl="1">
              <a:lnSpc>
                <a:spcPct val="70000"/>
              </a:lnSpc>
              <a:spcBef>
                <a:spcPts val="440"/>
              </a:spcBef>
              <a:spcAft>
                <a:spcPts val="0"/>
              </a:spcAft>
              <a:buClr>
                <a:schemeClr val="dk1"/>
              </a:buClr>
              <a:buSzPts val="2200"/>
              <a:buFont typeface="Arial"/>
              <a:buChar char="–"/>
            </a:pPr>
            <a:r>
              <a:rPr lang="en-US" sz="2200" dirty="0">
                <a:latin typeface="Calibri" panose="020F0502020204030204" pitchFamily="34" charset="0"/>
                <a:ea typeface="Calibri"/>
                <a:cs typeface="Calibri" panose="020F0502020204030204" pitchFamily="34" charset="0"/>
                <a:sym typeface="Calibri"/>
              </a:rPr>
              <a:t>U</a:t>
            </a:r>
            <a:r>
              <a:rPr lang="en-US" sz="2200" dirty="0">
                <a:solidFill>
                  <a:schemeClr val="dk1"/>
                </a:solidFill>
                <a:latin typeface="Calibri" panose="020F0502020204030204" pitchFamily="34" charset="0"/>
                <a:ea typeface="Calibri"/>
                <a:cs typeface="Calibri" panose="020F0502020204030204" pitchFamily="34" charset="0"/>
                <a:sym typeface="Calibri"/>
              </a:rPr>
              <a:t>sually need a strong leader who can help the team go through its forming activities</a:t>
            </a:r>
            <a:endParaRPr sz="2200" b="1"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608" name="Shape 608"/>
          <p:cNvPicPr preferRelativeResize="0"/>
          <p:nvPr/>
        </p:nvPicPr>
        <p:blipFill rotWithShape="1">
          <a:blip r:embed="rId3">
            <a:alphaModFix/>
          </a:blip>
          <a:srcRect/>
          <a:stretch/>
        </p:blipFill>
        <p:spPr>
          <a:xfrm>
            <a:off x="7357582" y="3007174"/>
            <a:ext cx="3507081" cy="2172188"/>
          </a:xfrm>
          <a:prstGeom prst="rect">
            <a:avLst/>
          </a:prstGeom>
          <a:noFill/>
          <a:ln>
            <a:noFill/>
          </a:ln>
        </p:spPr>
      </p:pic>
      <p:sp>
        <p:nvSpPr>
          <p:cNvPr id="609" name="Shape 609"/>
          <p:cNvSpPr txBox="1">
            <a:spLocks noGrp="1"/>
          </p:cNvSpPr>
          <p:nvPr>
            <p:ph type="title"/>
          </p:nvPr>
        </p:nvSpPr>
        <p:spPr>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buClr>
                <a:srgbClr val="17365D"/>
              </a:buClr>
              <a:buSzPts val="4000"/>
            </a:pPr>
            <a:r>
              <a:rPr lang="en-US" dirty="0">
                <a:latin typeface="Calibri" panose="020F0502020204030204" pitchFamily="34" charset="0"/>
                <a:ea typeface="Open Sans"/>
                <a:cs typeface="Calibri" panose="020F0502020204030204" pitchFamily="34" charset="0"/>
                <a:sym typeface="Open Sans"/>
              </a:rPr>
              <a:t>Stage One: Forming</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1026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Shape 615"/>
          <p:cNvPicPr preferRelativeResize="0"/>
          <p:nvPr/>
        </p:nvPicPr>
        <p:blipFill rotWithShape="1">
          <a:blip r:embed="rId3">
            <a:alphaModFix/>
          </a:blip>
          <a:srcRect/>
          <a:stretch/>
        </p:blipFill>
        <p:spPr>
          <a:xfrm>
            <a:off x="8499564" y="2801625"/>
            <a:ext cx="3544390" cy="2125450"/>
          </a:xfrm>
          <a:prstGeom prst="rect">
            <a:avLst/>
          </a:prstGeom>
          <a:noFill/>
          <a:ln>
            <a:noFill/>
          </a:ln>
        </p:spPr>
      </p:pic>
      <p:sp>
        <p:nvSpPr>
          <p:cNvPr id="616" name="Shape 616"/>
          <p:cNvSpPr txBox="1">
            <a:spLocks noGrp="1"/>
          </p:cNvSpPr>
          <p:nvPr>
            <p:ph type="title"/>
          </p:nvPr>
        </p:nvSpPr>
        <p:spPr>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buClr>
                <a:srgbClr val="17365D"/>
              </a:buClr>
              <a:buSzPts val="4000"/>
            </a:pPr>
            <a:r>
              <a:rPr lang="en-US" dirty="0">
                <a:latin typeface="Calibri" panose="020F0502020204030204" pitchFamily="34" charset="0"/>
                <a:ea typeface="Open Sans"/>
                <a:cs typeface="Calibri" panose="020F0502020204030204" pitchFamily="34" charset="0"/>
                <a:sym typeface="Open Sans"/>
              </a:rPr>
              <a:t>Stage 2: Storming</a:t>
            </a:r>
            <a:endParaRPr dirty="0">
              <a:latin typeface="Calibri" panose="020F0502020204030204" pitchFamily="34" charset="0"/>
              <a:cs typeface="Calibri" panose="020F0502020204030204" pitchFamily="34" charset="0"/>
            </a:endParaRPr>
          </a:p>
        </p:txBody>
      </p:sp>
      <p:sp>
        <p:nvSpPr>
          <p:cNvPr id="617" name="Shape 617"/>
          <p:cNvSpPr txBox="1">
            <a:spLocks noGrp="1"/>
          </p:cNvSpPr>
          <p:nvPr>
            <p:ph sz="half" idx="1"/>
          </p:nvPr>
        </p:nvSpPr>
        <p:spPr>
          <a:xfrm>
            <a:off x="609600" y="2300026"/>
            <a:ext cx="7889964" cy="3554509"/>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a:lnSpc>
                <a:spcPct val="80000"/>
              </a:lnSpc>
              <a:spcBef>
                <a:spcPts val="400"/>
              </a:spcBef>
              <a:spcAft>
                <a:spcPts val="0"/>
              </a:spcAft>
              <a:buClr>
                <a:schemeClr val="dk1"/>
              </a:buClr>
              <a:buSzPts val="2000"/>
            </a:pPr>
            <a:r>
              <a:rPr lang="en-US" sz="2200" b="1" dirty="0">
                <a:solidFill>
                  <a:schemeClr val="dk1"/>
                </a:solidFill>
                <a:latin typeface="Calibri" panose="020F0502020204030204" pitchFamily="34" charset="0"/>
                <a:ea typeface="Calibri"/>
                <a:cs typeface="Calibri" panose="020F0502020204030204" pitchFamily="34" charset="0"/>
                <a:sym typeface="Calibri"/>
              </a:rPr>
              <a:t>Group characteristics: </a:t>
            </a:r>
            <a:endParaRPr sz="2200" dirty="0">
              <a:latin typeface="Calibri" panose="020F0502020204030204" pitchFamily="34" charset="0"/>
              <a:cs typeface="Calibri" panose="020F0502020204030204" pitchFamily="34" charset="0"/>
            </a:endParaRPr>
          </a:p>
          <a:p>
            <a:pPr lvl="1">
              <a:lnSpc>
                <a:spcPct val="80000"/>
              </a:lnSpc>
              <a:spcBef>
                <a:spcPts val="400"/>
              </a:spcBef>
              <a:spcAft>
                <a:spcPts val="0"/>
              </a:spcAft>
              <a:buClr>
                <a:schemeClr val="dk1"/>
              </a:buClr>
              <a:buSzPts val="2000"/>
            </a:pPr>
            <a:r>
              <a:rPr lang="en-US" sz="2200" dirty="0">
                <a:latin typeface="Calibri" panose="020F0502020204030204" pitchFamily="34" charset="0"/>
                <a:ea typeface="Calibri"/>
                <a:cs typeface="Calibri" panose="020F0502020204030204" pitchFamily="34" charset="0"/>
                <a:sym typeface="Calibri"/>
              </a:rPr>
              <a:t>T</a:t>
            </a:r>
            <a:r>
              <a:rPr lang="en-US" sz="2200" dirty="0">
                <a:solidFill>
                  <a:schemeClr val="dk1"/>
                </a:solidFill>
                <a:latin typeface="Calibri" panose="020F0502020204030204" pitchFamily="34" charset="0"/>
                <a:ea typeface="Calibri"/>
                <a:cs typeface="Calibri" panose="020F0502020204030204" pitchFamily="34" charset="0"/>
                <a:sym typeface="Calibri"/>
              </a:rPr>
              <a:t>end to exhibit increased conflict, less conformity and “jockeying” for power</a:t>
            </a:r>
            <a:endParaRPr sz="2200" dirty="0">
              <a:solidFill>
                <a:schemeClr val="dk1"/>
              </a:solidFill>
              <a:latin typeface="Calibri" panose="020F0502020204030204" pitchFamily="34" charset="0"/>
              <a:ea typeface="Calibri"/>
              <a:cs typeface="Calibri" panose="020F0502020204030204" pitchFamily="34" charset="0"/>
              <a:sym typeface="Calibri"/>
            </a:endParaRPr>
          </a:p>
          <a:p>
            <a:pPr>
              <a:lnSpc>
                <a:spcPct val="80000"/>
              </a:lnSpc>
              <a:spcBef>
                <a:spcPts val="400"/>
              </a:spcBef>
              <a:spcAft>
                <a:spcPts val="0"/>
              </a:spcAft>
              <a:buClr>
                <a:schemeClr val="dk1"/>
              </a:buClr>
              <a:buSzPts val="2000"/>
            </a:pPr>
            <a:r>
              <a:rPr lang="en-US" sz="2200" b="1" dirty="0">
                <a:solidFill>
                  <a:schemeClr val="dk1"/>
                </a:solidFill>
                <a:latin typeface="Calibri" panose="020F0502020204030204" pitchFamily="34" charset="0"/>
                <a:ea typeface="Calibri"/>
                <a:cs typeface="Calibri" panose="020F0502020204030204" pitchFamily="34" charset="0"/>
                <a:sym typeface="Calibri"/>
              </a:rPr>
              <a:t>Critical skills and activities</a:t>
            </a:r>
            <a:r>
              <a:rPr lang="en-US" sz="2200" dirty="0">
                <a:solidFill>
                  <a:schemeClr val="dk1"/>
                </a:solidFill>
                <a:latin typeface="Calibri" panose="020F0502020204030204" pitchFamily="34" charset="0"/>
                <a:ea typeface="Calibri"/>
                <a:cs typeface="Calibri" panose="020F0502020204030204" pitchFamily="34" charset="0"/>
                <a:sym typeface="Calibri"/>
              </a:rPr>
              <a:t>: </a:t>
            </a:r>
            <a:endParaRPr sz="2200" dirty="0">
              <a:latin typeface="Calibri" panose="020F0502020204030204" pitchFamily="34" charset="0"/>
              <a:cs typeface="Calibri" panose="020F0502020204030204" pitchFamily="34" charset="0"/>
            </a:endParaRPr>
          </a:p>
          <a:p>
            <a:pPr lvl="1">
              <a:lnSpc>
                <a:spcPct val="80000"/>
              </a:lnSpc>
              <a:spcBef>
                <a:spcPts val="400"/>
              </a:spcBef>
              <a:spcAft>
                <a:spcPts val="0"/>
              </a:spcAft>
              <a:buClr>
                <a:schemeClr val="dk1"/>
              </a:buClr>
              <a:buSzPts val="2000"/>
            </a:pPr>
            <a:r>
              <a:rPr lang="en-US" sz="2200" dirty="0">
                <a:solidFill>
                  <a:schemeClr val="dk1"/>
                </a:solidFill>
                <a:latin typeface="Calibri" panose="020F0502020204030204" pitchFamily="34" charset="0"/>
                <a:ea typeface="Calibri"/>
                <a:cs typeface="Calibri" panose="020F0502020204030204" pitchFamily="34" charset="0"/>
                <a:sym typeface="Calibri"/>
              </a:rPr>
              <a:t>Learn how to resolve conflict </a:t>
            </a:r>
            <a:endParaRPr sz="2200" dirty="0">
              <a:latin typeface="Calibri" panose="020F0502020204030204" pitchFamily="34" charset="0"/>
              <a:cs typeface="Calibri" panose="020F0502020204030204" pitchFamily="34" charset="0"/>
            </a:endParaRPr>
          </a:p>
          <a:p>
            <a:pPr lvl="1">
              <a:lnSpc>
                <a:spcPct val="80000"/>
              </a:lnSpc>
              <a:spcBef>
                <a:spcPts val="400"/>
              </a:spcBef>
              <a:spcAft>
                <a:spcPts val="0"/>
              </a:spcAft>
              <a:buClr>
                <a:schemeClr val="dk1"/>
              </a:buClr>
              <a:buSzPts val="2000"/>
            </a:pPr>
            <a:r>
              <a:rPr lang="en-US" sz="2200" dirty="0">
                <a:latin typeface="Calibri" panose="020F0502020204030204" pitchFamily="34" charset="0"/>
                <a:ea typeface="Calibri"/>
                <a:cs typeface="Calibri" panose="020F0502020204030204" pitchFamily="34" charset="0"/>
                <a:sym typeface="Calibri"/>
              </a:rPr>
              <a:t>C</a:t>
            </a:r>
            <a:r>
              <a:rPr lang="en-US" sz="2200" dirty="0">
                <a:solidFill>
                  <a:schemeClr val="dk1"/>
                </a:solidFill>
                <a:latin typeface="Calibri" panose="020F0502020204030204" pitchFamily="34" charset="0"/>
                <a:ea typeface="Calibri"/>
                <a:cs typeface="Calibri" panose="020F0502020204030204" pitchFamily="34" charset="0"/>
                <a:sym typeface="Calibri"/>
              </a:rPr>
              <a:t>larify their roles, power, and structure </a:t>
            </a:r>
            <a:endParaRPr sz="2200" dirty="0">
              <a:latin typeface="Calibri" panose="020F0502020204030204" pitchFamily="34" charset="0"/>
              <a:cs typeface="Calibri" panose="020F0502020204030204" pitchFamily="34" charset="0"/>
            </a:endParaRPr>
          </a:p>
          <a:p>
            <a:pPr lvl="1">
              <a:lnSpc>
                <a:spcPct val="80000"/>
              </a:lnSpc>
              <a:spcBef>
                <a:spcPts val="400"/>
              </a:spcBef>
              <a:spcAft>
                <a:spcPts val="0"/>
              </a:spcAft>
              <a:buClr>
                <a:schemeClr val="dk1"/>
              </a:buClr>
              <a:buSzPts val="2000"/>
            </a:pPr>
            <a:r>
              <a:rPr lang="en-US" sz="2200" dirty="0">
                <a:latin typeface="Calibri" panose="020F0502020204030204" pitchFamily="34" charset="0"/>
                <a:ea typeface="Calibri"/>
                <a:cs typeface="Calibri" panose="020F0502020204030204" pitchFamily="34" charset="0"/>
                <a:sym typeface="Calibri"/>
              </a:rPr>
              <a:t>B</a:t>
            </a:r>
            <a:r>
              <a:rPr lang="en-US" sz="2200" dirty="0">
                <a:solidFill>
                  <a:schemeClr val="dk1"/>
                </a:solidFill>
                <a:latin typeface="Calibri" panose="020F0502020204030204" pitchFamily="34" charset="0"/>
                <a:ea typeface="Calibri"/>
                <a:cs typeface="Calibri" panose="020F0502020204030204" pitchFamily="34" charset="0"/>
                <a:sym typeface="Calibri"/>
              </a:rPr>
              <a:t>uild consensus through re-visiting purpose</a:t>
            </a:r>
            <a:endParaRPr sz="2200" dirty="0">
              <a:solidFill>
                <a:schemeClr val="dk1"/>
              </a:solidFill>
              <a:latin typeface="Calibri" panose="020F0502020204030204" pitchFamily="34" charset="0"/>
              <a:ea typeface="Calibri"/>
              <a:cs typeface="Calibri" panose="020F0502020204030204" pitchFamily="34" charset="0"/>
              <a:sym typeface="Calibri"/>
            </a:endParaRPr>
          </a:p>
          <a:p>
            <a:pPr>
              <a:lnSpc>
                <a:spcPct val="80000"/>
              </a:lnSpc>
              <a:spcBef>
                <a:spcPts val="400"/>
              </a:spcBef>
              <a:spcAft>
                <a:spcPts val="0"/>
              </a:spcAft>
              <a:buClr>
                <a:schemeClr val="dk1"/>
              </a:buClr>
              <a:buSzPts val="2000"/>
            </a:pPr>
            <a:r>
              <a:rPr lang="en-US" sz="2200" b="1" dirty="0">
                <a:solidFill>
                  <a:schemeClr val="dk1"/>
                </a:solidFill>
                <a:latin typeface="Calibri" panose="020F0502020204030204" pitchFamily="34" charset="0"/>
                <a:ea typeface="Calibri"/>
                <a:cs typeface="Calibri" panose="020F0502020204030204" pitchFamily="34" charset="0"/>
                <a:sym typeface="Calibri"/>
              </a:rPr>
              <a:t>Role of leader(s): </a:t>
            </a:r>
            <a:endParaRPr sz="2200" dirty="0">
              <a:solidFill>
                <a:schemeClr val="dk1"/>
              </a:solidFill>
              <a:latin typeface="Calibri" panose="020F0502020204030204" pitchFamily="34" charset="0"/>
              <a:ea typeface="Calibri"/>
              <a:cs typeface="Calibri" panose="020F0502020204030204" pitchFamily="34" charset="0"/>
              <a:sym typeface="Calibri"/>
            </a:endParaRPr>
          </a:p>
          <a:p>
            <a:pPr lvl="1">
              <a:lnSpc>
                <a:spcPct val="80000"/>
              </a:lnSpc>
              <a:spcBef>
                <a:spcPts val="400"/>
              </a:spcBef>
              <a:spcAft>
                <a:spcPts val="0"/>
              </a:spcAft>
              <a:buClr>
                <a:schemeClr val="dk1"/>
              </a:buClr>
              <a:buSzPts val="2000"/>
            </a:pPr>
            <a:r>
              <a:rPr lang="en-US" sz="2200" dirty="0">
                <a:latin typeface="Calibri" panose="020F0502020204030204" pitchFamily="34" charset="0"/>
                <a:ea typeface="Calibri"/>
                <a:cs typeface="Calibri" panose="020F0502020204030204" pitchFamily="34" charset="0"/>
                <a:sym typeface="Calibri"/>
              </a:rPr>
              <a:t>L</a:t>
            </a:r>
            <a:r>
              <a:rPr lang="en-US" sz="2200" dirty="0">
                <a:solidFill>
                  <a:schemeClr val="dk1"/>
                </a:solidFill>
                <a:latin typeface="Calibri" panose="020F0502020204030204" pitchFamily="34" charset="0"/>
                <a:ea typeface="Calibri"/>
                <a:cs typeface="Calibri" panose="020F0502020204030204" pitchFamily="34" charset="0"/>
                <a:sym typeface="Calibri"/>
              </a:rPr>
              <a:t>eaders and other team members who are willing to identify issues and resolve conflict.</a:t>
            </a:r>
            <a:endParaRPr sz="2200" b="1"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414299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Shape 622"/>
          <p:cNvPicPr preferRelativeResize="0"/>
          <p:nvPr/>
        </p:nvPicPr>
        <p:blipFill rotWithShape="1">
          <a:blip r:embed="rId3">
            <a:alphaModFix/>
          </a:blip>
          <a:srcRect l="12239" r="10194"/>
          <a:stretch/>
        </p:blipFill>
        <p:spPr>
          <a:xfrm>
            <a:off x="9067517" y="2952206"/>
            <a:ext cx="2915478" cy="2029043"/>
          </a:xfrm>
          <a:prstGeom prst="rect">
            <a:avLst/>
          </a:prstGeom>
          <a:noFill/>
          <a:ln>
            <a:noFill/>
          </a:ln>
        </p:spPr>
      </p:pic>
      <p:sp>
        <p:nvSpPr>
          <p:cNvPr id="623" name="Shape 623"/>
          <p:cNvSpPr txBox="1">
            <a:spLocks noGrp="1"/>
          </p:cNvSpPr>
          <p:nvPr>
            <p:ph type="title"/>
          </p:nvPr>
        </p:nvSpPr>
        <p:spPr>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buClr>
                <a:srgbClr val="17365D"/>
              </a:buClr>
              <a:buSzPts val="4000"/>
            </a:pPr>
            <a:r>
              <a:rPr lang="en-US" dirty="0">
                <a:latin typeface="Calibri" panose="020F0502020204030204" pitchFamily="34" charset="0"/>
                <a:ea typeface="Open Sans"/>
                <a:cs typeface="Calibri" panose="020F0502020204030204" pitchFamily="34" charset="0"/>
                <a:sym typeface="Open Sans"/>
              </a:rPr>
              <a:t>Stage 3: Norming</a:t>
            </a:r>
            <a:endParaRPr dirty="0">
              <a:latin typeface="Calibri" panose="020F0502020204030204" pitchFamily="34" charset="0"/>
              <a:cs typeface="Calibri" panose="020F0502020204030204" pitchFamily="34" charset="0"/>
            </a:endParaRPr>
          </a:p>
        </p:txBody>
      </p:sp>
      <p:sp>
        <p:nvSpPr>
          <p:cNvPr id="624" name="Shape 624"/>
          <p:cNvSpPr txBox="1">
            <a:spLocks noGrp="1"/>
          </p:cNvSpPr>
          <p:nvPr>
            <p:ph sz="half" idx="1"/>
          </p:nvPr>
        </p:nvSpPr>
        <p:spPr>
          <a:xfrm>
            <a:off x="609599" y="2300026"/>
            <a:ext cx="8577943" cy="3554509"/>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a:lnSpc>
                <a:spcPct val="70000"/>
              </a:lnSpc>
              <a:spcBef>
                <a:spcPts val="400"/>
              </a:spcBef>
              <a:spcAft>
                <a:spcPts val="0"/>
              </a:spcAft>
              <a:buClr>
                <a:schemeClr val="dk1"/>
              </a:buClr>
              <a:buSzPts val="2000"/>
            </a:pPr>
            <a:r>
              <a:rPr lang="en-US" sz="2200" b="1" dirty="0">
                <a:solidFill>
                  <a:schemeClr val="dk1"/>
                </a:solidFill>
                <a:latin typeface="Calibri" panose="020F0502020204030204" pitchFamily="34" charset="0"/>
                <a:ea typeface="Calibri"/>
                <a:cs typeface="Calibri" panose="020F0502020204030204" pitchFamily="34" charset="0"/>
                <a:sym typeface="Calibri"/>
              </a:rPr>
              <a:t>Group characteristics:</a:t>
            </a:r>
            <a:endParaRPr sz="2200" dirty="0">
              <a:latin typeface="Calibri" panose="020F0502020204030204" pitchFamily="34" charset="0"/>
              <a:cs typeface="Calibri" panose="020F0502020204030204" pitchFamily="34" charset="0"/>
            </a:endParaRPr>
          </a:p>
          <a:p>
            <a:pPr lvl="1">
              <a:lnSpc>
                <a:spcPct val="70000"/>
              </a:lnSpc>
              <a:spcBef>
                <a:spcPts val="400"/>
              </a:spcBef>
              <a:spcAft>
                <a:spcPts val="0"/>
              </a:spcAft>
              <a:buClr>
                <a:schemeClr val="dk1"/>
              </a:buClr>
              <a:buSzPts val="2000"/>
            </a:pPr>
            <a:r>
              <a:rPr lang="en-US" sz="2200" dirty="0">
                <a:latin typeface="Calibri" panose="020F0502020204030204" pitchFamily="34" charset="0"/>
                <a:ea typeface="Calibri"/>
                <a:cs typeface="Calibri" panose="020F0502020204030204" pitchFamily="34" charset="0"/>
                <a:sym typeface="Calibri"/>
              </a:rPr>
              <a:t>D</a:t>
            </a:r>
            <a:r>
              <a:rPr lang="en-US" sz="2200" dirty="0">
                <a:solidFill>
                  <a:schemeClr val="dk1"/>
                </a:solidFill>
                <a:latin typeface="Calibri" panose="020F0502020204030204" pitchFamily="34" charset="0"/>
                <a:ea typeface="Calibri"/>
                <a:cs typeface="Calibri" panose="020F0502020204030204" pitchFamily="34" charset="0"/>
                <a:sym typeface="Calibri"/>
              </a:rPr>
              <a:t>emonstrate an</a:t>
            </a:r>
            <a:r>
              <a:rPr lang="en-US" sz="2200" b="1" dirty="0">
                <a:solidFill>
                  <a:schemeClr val="dk1"/>
                </a:solidFill>
                <a:latin typeface="Calibri" panose="020F0502020204030204" pitchFamily="34" charset="0"/>
                <a:ea typeface="Calibri"/>
                <a:cs typeface="Calibri" panose="020F0502020204030204" pitchFamily="34" charset="0"/>
                <a:sym typeface="Calibri"/>
              </a:rPr>
              <a:t> </a:t>
            </a:r>
            <a:r>
              <a:rPr lang="en-US" sz="2200" dirty="0">
                <a:solidFill>
                  <a:schemeClr val="dk1"/>
                </a:solidFill>
                <a:latin typeface="Calibri" panose="020F0502020204030204" pitchFamily="34" charset="0"/>
                <a:ea typeface="Calibri"/>
                <a:cs typeface="Calibri" panose="020F0502020204030204" pitchFamily="34" charset="0"/>
                <a:sym typeface="Calibri"/>
              </a:rPr>
              <a:t>improved ability to complete tasks, solve problems, resolve conflict</a:t>
            </a:r>
            <a:endParaRPr sz="2200" dirty="0">
              <a:latin typeface="Calibri" panose="020F0502020204030204" pitchFamily="34" charset="0"/>
              <a:cs typeface="Calibri" panose="020F0502020204030204" pitchFamily="34" charset="0"/>
            </a:endParaRPr>
          </a:p>
          <a:p>
            <a:pPr>
              <a:lnSpc>
                <a:spcPct val="70000"/>
              </a:lnSpc>
              <a:spcBef>
                <a:spcPts val="400"/>
              </a:spcBef>
              <a:spcAft>
                <a:spcPts val="0"/>
              </a:spcAft>
              <a:buClr>
                <a:schemeClr val="dk1"/>
              </a:buClr>
              <a:buSzPts val="2000"/>
            </a:pPr>
            <a:r>
              <a:rPr lang="en-US" sz="2200" b="1" dirty="0">
                <a:solidFill>
                  <a:schemeClr val="dk1"/>
                </a:solidFill>
                <a:latin typeface="Calibri" panose="020F0502020204030204" pitchFamily="34" charset="0"/>
                <a:ea typeface="Calibri"/>
                <a:cs typeface="Calibri" panose="020F0502020204030204" pitchFamily="34" charset="0"/>
                <a:sym typeface="Calibri"/>
              </a:rPr>
              <a:t>Critical skills and activities:  </a:t>
            </a:r>
            <a:endParaRPr sz="2200" dirty="0">
              <a:latin typeface="Calibri" panose="020F0502020204030204" pitchFamily="34" charset="0"/>
              <a:cs typeface="Calibri" panose="020F0502020204030204" pitchFamily="34" charset="0"/>
            </a:endParaRPr>
          </a:p>
          <a:p>
            <a:pPr lvl="1">
              <a:lnSpc>
                <a:spcPct val="70000"/>
              </a:lnSpc>
              <a:spcBef>
                <a:spcPts val="400"/>
              </a:spcBef>
              <a:spcAft>
                <a:spcPts val="0"/>
              </a:spcAft>
              <a:buClr>
                <a:schemeClr val="dk1"/>
              </a:buClr>
              <a:buSzPts val="2000"/>
            </a:pPr>
            <a:r>
              <a:rPr lang="en-US" sz="2200" dirty="0">
                <a:latin typeface="Calibri" panose="020F0502020204030204" pitchFamily="34" charset="0"/>
                <a:ea typeface="Calibri"/>
                <a:cs typeface="Calibri" panose="020F0502020204030204" pitchFamily="34" charset="0"/>
                <a:sym typeface="Calibri"/>
              </a:rPr>
              <a:t>E</a:t>
            </a:r>
            <a:r>
              <a:rPr lang="en-US" sz="2200" dirty="0">
                <a:solidFill>
                  <a:schemeClr val="dk1"/>
                </a:solidFill>
                <a:latin typeface="Calibri" panose="020F0502020204030204" pitchFamily="34" charset="0"/>
                <a:ea typeface="Calibri"/>
                <a:cs typeface="Calibri" panose="020F0502020204030204" pitchFamily="34" charset="0"/>
                <a:sym typeface="Calibri"/>
              </a:rPr>
              <a:t>ngage in more sophisticated problem-solving and decision-making </a:t>
            </a:r>
            <a:endParaRPr sz="2200" dirty="0">
              <a:latin typeface="Calibri" panose="020F0502020204030204" pitchFamily="34" charset="0"/>
              <a:cs typeface="Calibri" panose="020F0502020204030204" pitchFamily="34" charset="0"/>
            </a:endParaRPr>
          </a:p>
          <a:p>
            <a:pPr lvl="1">
              <a:lnSpc>
                <a:spcPct val="70000"/>
              </a:lnSpc>
              <a:spcBef>
                <a:spcPts val="400"/>
              </a:spcBef>
              <a:spcAft>
                <a:spcPts val="0"/>
              </a:spcAft>
              <a:buClr>
                <a:schemeClr val="dk1"/>
              </a:buClr>
              <a:buSzPts val="2000"/>
            </a:pPr>
            <a:r>
              <a:rPr lang="en-US" sz="2200" dirty="0">
                <a:latin typeface="Calibri" panose="020F0502020204030204" pitchFamily="34" charset="0"/>
                <a:ea typeface="Calibri"/>
                <a:cs typeface="Calibri" panose="020F0502020204030204" pitchFamily="34" charset="0"/>
                <a:sym typeface="Calibri"/>
              </a:rPr>
              <a:t>C</a:t>
            </a:r>
            <a:r>
              <a:rPr lang="en-US" sz="2200" dirty="0">
                <a:solidFill>
                  <a:schemeClr val="dk1"/>
                </a:solidFill>
                <a:latin typeface="Calibri" panose="020F0502020204030204" pitchFamily="34" charset="0"/>
                <a:ea typeface="Calibri"/>
                <a:cs typeface="Calibri" panose="020F0502020204030204" pitchFamily="34" charset="0"/>
                <a:sym typeface="Calibri"/>
              </a:rPr>
              <a:t>ontinue the use of effective strategies for conflict resolution and </a:t>
            </a:r>
            <a:endParaRPr sz="2200" dirty="0">
              <a:latin typeface="Calibri" panose="020F0502020204030204" pitchFamily="34" charset="0"/>
              <a:cs typeface="Calibri" panose="020F0502020204030204" pitchFamily="34" charset="0"/>
            </a:endParaRPr>
          </a:p>
          <a:p>
            <a:pPr lvl="1">
              <a:lnSpc>
                <a:spcPct val="70000"/>
              </a:lnSpc>
              <a:spcBef>
                <a:spcPts val="400"/>
              </a:spcBef>
              <a:spcAft>
                <a:spcPts val="0"/>
              </a:spcAft>
              <a:buClr>
                <a:schemeClr val="dk1"/>
              </a:buClr>
              <a:buSzPts val="2000"/>
            </a:pPr>
            <a:r>
              <a:rPr lang="en-US" sz="2200" dirty="0">
                <a:latin typeface="Calibri" panose="020F0502020204030204" pitchFamily="34" charset="0"/>
                <a:ea typeface="Calibri"/>
                <a:cs typeface="Calibri" panose="020F0502020204030204" pitchFamily="34" charset="0"/>
                <a:sym typeface="Calibri"/>
              </a:rPr>
              <a:t>T</a:t>
            </a:r>
            <a:r>
              <a:rPr lang="en-US" sz="2200" dirty="0">
                <a:solidFill>
                  <a:schemeClr val="dk1"/>
                </a:solidFill>
                <a:latin typeface="Calibri" panose="020F0502020204030204" pitchFamily="34" charset="0"/>
                <a:ea typeface="Calibri"/>
                <a:cs typeface="Calibri" panose="020F0502020204030204" pitchFamily="34" charset="0"/>
                <a:sym typeface="Calibri"/>
              </a:rPr>
              <a:t>ake greater levels of responsibility for their roles</a:t>
            </a:r>
            <a:endParaRPr sz="2200" dirty="0">
              <a:solidFill>
                <a:schemeClr val="dk1"/>
              </a:solidFill>
              <a:latin typeface="Calibri" panose="020F0502020204030204" pitchFamily="34" charset="0"/>
              <a:ea typeface="Calibri"/>
              <a:cs typeface="Calibri" panose="020F0502020204030204" pitchFamily="34" charset="0"/>
              <a:sym typeface="Calibri"/>
            </a:endParaRPr>
          </a:p>
          <a:p>
            <a:pPr>
              <a:lnSpc>
                <a:spcPct val="70000"/>
              </a:lnSpc>
              <a:spcBef>
                <a:spcPts val="400"/>
              </a:spcBef>
              <a:spcAft>
                <a:spcPts val="0"/>
              </a:spcAft>
              <a:buClr>
                <a:schemeClr val="dk1"/>
              </a:buClr>
              <a:buSzPts val="2000"/>
            </a:pPr>
            <a:r>
              <a:rPr lang="en-US" sz="2200" b="1" dirty="0">
                <a:solidFill>
                  <a:schemeClr val="dk1"/>
                </a:solidFill>
                <a:latin typeface="Calibri" panose="020F0502020204030204" pitchFamily="34" charset="0"/>
                <a:ea typeface="Calibri"/>
                <a:cs typeface="Calibri" panose="020F0502020204030204" pitchFamily="34" charset="0"/>
                <a:sym typeface="Calibri"/>
              </a:rPr>
              <a:t>Role of leader(s): </a:t>
            </a:r>
            <a:endParaRPr sz="2200" dirty="0">
              <a:latin typeface="Calibri" panose="020F0502020204030204" pitchFamily="34" charset="0"/>
              <a:cs typeface="Calibri" panose="020F0502020204030204" pitchFamily="34" charset="0"/>
            </a:endParaRPr>
          </a:p>
          <a:p>
            <a:pPr lvl="1">
              <a:lnSpc>
                <a:spcPct val="70000"/>
              </a:lnSpc>
              <a:spcBef>
                <a:spcPts val="400"/>
              </a:spcBef>
              <a:spcAft>
                <a:spcPts val="0"/>
              </a:spcAft>
              <a:buClr>
                <a:schemeClr val="dk1"/>
              </a:buClr>
              <a:buSzPts val="2000"/>
            </a:pPr>
            <a:r>
              <a:rPr lang="en-US" sz="2200" dirty="0">
                <a:latin typeface="Calibri" panose="020F0502020204030204" pitchFamily="34" charset="0"/>
                <a:ea typeface="Calibri"/>
                <a:cs typeface="Calibri" panose="020F0502020204030204" pitchFamily="34" charset="0"/>
                <a:sym typeface="Calibri"/>
              </a:rPr>
              <a:t>L</a:t>
            </a:r>
            <a:r>
              <a:rPr lang="en-US" sz="2200" dirty="0">
                <a:solidFill>
                  <a:schemeClr val="dk1"/>
                </a:solidFill>
                <a:latin typeface="Calibri" panose="020F0502020204030204" pitchFamily="34" charset="0"/>
                <a:ea typeface="Calibri"/>
                <a:cs typeface="Calibri" panose="020F0502020204030204" pitchFamily="34" charset="0"/>
                <a:sym typeface="Calibri"/>
              </a:rPr>
              <a:t>ess directive, team members feel empowered, and multiple leaders emerge</a:t>
            </a:r>
            <a:endParaRPr sz="2200" b="1"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4133578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Shape 629"/>
          <p:cNvSpPr txBox="1">
            <a:spLocks noGrp="1"/>
          </p:cNvSpPr>
          <p:nvPr>
            <p:ph type="title"/>
          </p:nvPr>
        </p:nvSpPr>
        <p:spPr>
          <a:xfrm>
            <a:off x="609600" y="1512033"/>
            <a:ext cx="10972800" cy="503030"/>
          </a:xfrm>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buClr>
                <a:srgbClr val="17365D"/>
              </a:buClr>
              <a:buSzPts val="4000"/>
            </a:pPr>
            <a:r>
              <a:rPr lang="en-US" dirty="0">
                <a:latin typeface="Calibri" panose="020F0502020204030204" pitchFamily="34" charset="0"/>
                <a:ea typeface="Open Sans"/>
                <a:cs typeface="Calibri" panose="020F0502020204030204" pitchFamily="34" charset="0"/>
                <a:sym typeface="Open Sans"/>
              </a:rPr>
              <a:t>Stage 4: Performing</a:t>
            </a:r>
            <a:endParaRPr dirty="0">
              <a:latin typeface="Calibri" panose="020F0502020204030204" pitchFamily="34" charset="0"/>
              <a:cs typeface="Calibri" panose="020F0502020204030204" pitchFamily="34" charset="0"/>
            </a:endParaRPr>
          </a:p>
        </p:txBody>
      </p:sp>
      <p:sp>
        <p:nvSpPr>
          <p:cNvPr id="630" name="Shape 630"/>
          <p:cNvSpPr txBox="1">
            <a:spLocks noGrp="1"/>
          </p:cNvSpPr>
          <p:nvPr>
            <p:ph sz="half" idx="1"/>
          </p:nvPr>
        </p:nvSpPr>
        <p:spPr>
          <a:xfrm>
            <a:off x="252549" y="2038210"/>
            <a:ext cx="11939451" cy="3816325"/>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a:lnSpc>
                <a:spcPct val="80000"/>
              </a:lnSpc>
              <a:spcBef>
                <a:spcPts val="360"/>
              </a:spcBef>
              <a:spcAft>
                <a:spcPts val="0"/>
              </a:spcAft>
              <a:buClr>
                <a:schemeClr val="dk1"/>
              </a:buClr>
              <a:buSzPts val="1800"/>
              <a:buFont typeface="Arial"/>
              <a:buChar char="•"/>
            </a:pPr>
            <a:r>
              <a:rPr lang="en-US" sz="2200" b="1" dirty="0">
                <a:solidFill>
                  <a:schemeClr val="dk1"/>
                </a:solidFill>
                <a:latin typeface="Calibri" panose="020F0502020204030204" pitchFamily="34" charset="0"/>
                <a:ea typeface="Calibri"/>
                <a:cs typeface="Calibri" panose="020F0502020204030204" pitchFamily="34" charset="0"/>
                <a:sym typeface="Calibri"/>
              </a:rPr>
              <a:t>Group characteristics: </a:t>
            </a:r>
            <a:endParaRPr sz="2200" dirty="0">
              <a:solidFill>
                <a:schemeClr val="dk1"/>
              </a:solidFill>
              <a:latin typeface="Calibri" panose="020F0502020204030204" pitchFamily="34" charset="0"/>
              <a:ea typeface="Calibri"/>
              <a:cs typeface="Calibri" panose="020F0502020204030204" pitchFamily="34" charset="0"/>
              <a:sym typeface="Calibri"/>
            </a:endParaRPr>
          </a:p>
          <a:p>
            <a:pPr lvl="1">
              <a:lnSpc>
                <a:spcPct val="80000"/>
              </a:lnSpc>
              <a:spcBef>
                <a:spcPts val="360"/>
              </a:spcBef>
              <a:spcAft>
                <a:spcPts val="0"/>
              </a:spcAft>
              <a:buClr>
                <a:schemeClr val="dk1"/>
              </a:buClr>
              <a:buSzPts val="1800"/>
              <a:buFont typeface="Arial"/>
              <a:buChar char="–"/>
            </a:pPr>
            <a:r>
              <a:rPr lang="en-US" sz="2200" dirty="0">
                <a:latin typeface="Calibri" panose="020F0502020204030204" pitchFamily="34" charset="0"/>
                <a:ea typeface="Calibri"/>
                <a:cs typeface="Calibri" panose="020F0502020204030204" pitchFamily="34" charset="0"/>
                <a:sym typeface="Calibri"/>
              </a:rPr>
              <a:t>F</a:t>
            </a:r>
            <a:r>
              <a:rPr lang="en-US" sz="2200" dirty="0">
                <a:solidFill>
                  <a:schemeClr val="dk1"/>
                </a:solidFill>
                <a:latin typeface="Calibri" panose="020F0502020204030204" pitchFamily="34" charset="0"/>
                <a:ea typeface="Calibri"/>
                <a:cs typeface="Calibri" panose="020F0502020204030204" pitchFamily="34" charset="0"/>
                <a:sym typeface="Calibri"/>
              </a:rPr>
              <a:t>lexible approach to roles and structures depending on the task at hand. </a:t>
            </a:r>
            <a:endParaRPr sz="2200" dirty="0">
              <a:latin typeface="Calibri" panose="020F0502020204030204" pitchFamily="34" charset="0"/>
              <a:cs typeface="Calibri" panose="020F0502020204030204" pitchFamily="34" charset="0"/>
            </a:endParaRPr>
          </a:p>
          <a:p>
            <a:pPr lvl="1">
              <a:lnSpc>
                <a:spcPct val="80000"/>
              </a:lnSpc>
              <a:spcBef>
                <a:spcPts val="360"/>
              </a:spcBef>
              <a:spcAft>
                <a:spcPts val="0"/>
              </a:spcAft>
              <a:buClr>
                <a:schemeClr val="dk1"/>
              </a:buClr>
              <a:buSzPts val="1800"/>
              <a:buFont typeface="Arial"/>
              <a:buChar char="–"/>
            </a:pPr>
            <a:r>
              <a:rPr lang="en-US" sz="2200" dirty="0">
                <a:latin typeface="Calibri" panose="020F0502020204030204" pitchFamily="34" charset="0"/>
                <a:ea typeface="Calibri"/>
                <a:cs typeface="Calibri" panose="020F0502020204030204" pitchFamily="34" charset="0"/>
                <a:sym typeface="Calibri"/>
              </a:rPr>
              <a:t>A</a:t>
            </a:r>
            <a:r>
              <a:rPr lang="en-US" sz="2200" dirty="0">
                <a:solidFill>
                  <a:schemeClr val="dk1"/>
                </a:solidFill>
                <a:latin typeface="Calibri" panose="020F0502020204030204" pitchFamily="34" charset="0"/>
                <a:ea typeface="Calibri"/>
                <a:cs typeface="Calibri" panose="020F0502020204030204" pitchFamily="34" charset="0"/>
                <a:sym typeface="Calibri"/>
              </a:rPr>
              <a:t>ble to evaluate its effectiveness and </a:t>
            </a:r>
            <a:endParaRPr sz="2200" dirty="0">
              <a:latin typeface="Calibri" panose="020F0502020204030204" pitchFamily="34" charset="0"/>
              <a:cs typeface="Calibri" panose="020F0502020204030204" pitchFamily="34" charset="0"/>
            </a:endParaRPr>
          </a:p>
          <a:p>
            <a:pPr lvl="1">
              <a:lnSpc>
                <a:spcPct val="80000"/>
              </a:lnSpc>
              <a:spcBef>
                <a:spcPts val="360"/>
              </a:spcBef>
              <a:spcAft>
                <a:spcPts val="0"/>
              </a:spcAft>
              <a:buClr>
                <a:schemeClr val="dk1"/>
              </a:buClr>
              <a:buSzPts val="1800"/>
              <a:buFont typeface="Arial"/>
              <a:buChar char="–"/>
            </a:pPr>
            <a:r>
              <a:rPr lang="en-US" sz="2200" dirty="0">
                <a:latin typeface="Calibri" panose="020F0502020204030204" pitchFamily="34" charset="0"/>
                <a:ea typeface="Calibri"/>
                <a:cs typeface="Calibri" panose="020F0502020204030204" pitchFamily="34" charset="0"/>
                <a:sym typeface="Calibri"/>
              </a:rPr>
              <a:t>V</a:t>
            </a:r>
            <a:r>
              <a:rPr lang="en-US" sz="2200" dirty="0">
                <a:solidFill>
                  <a:schemeClr val="dk1"/>
                </a:solidFill>
                <a:latin typeface="Calibri" panose="020F0502020204030204" pitchFamily="34" charset="0"/>
                <a:ea typeface="Calibri"/>
                <a:cs typeface="Calibri" panose="020F0502020204030204" pitchFamily="34" charset="0"/>
                <a:sym typeface="Calibri"/>
              </a:rPr>
              <a:t>iews conflict as an opportunity.</a:t>
            </a:r>
            <a:endParaRPr sz="2200" dirty="0">
              <a:latin typeface="Calibri" panose="020F0502020204030204" pitchFamily="34" charset="0"/>
              <a:cs typeface="Calibri" panose="020F0502020204030204" pitchFamily="34" charset="0"/>
            </a:endParaRPr>
          </a:p>
          <a:p>
            <a:pPr lvl="1">
              <a:lnSpc>
                <a:spcPct val="80000"/>
              </a:lnSpc>
              <a:spcBef>
                <a:spcPts val="360"/>
              </a:spcBef>
              <a:spcAft>
                <a:spcPts val="0"/>
              </a:spcAft>
              <a:buClr>
                <a:schemeClr val="dk1"/>
              </a:buClr>
              <a:buSzPts val="1800"/>
              <a:buFont typeface="Arial"/>
              <a:buChar char="–"/>
            </a:pPr>
            <a:r>
              <a:rPr lang="en-US" sz="2200" dirty="0">
                <a:latin typeface="Calibri" panose="020F0502020204030204" pitchFamily="34" charset="0"/>
                <a:ea typeface="Calibri"/>
                <a:cs typeface="Calibri" panose="020F0502020204030204" pitchFamily="34" charset="0"/>
                <a:sym typeface="Calibri"/>
              </a:rPr>
              <a:t>E</a:t>
            </a:r>
            <a:r>
              <a:rPr lang="en-US" sz="2200" dirty="0">
                <a:solidFill>
                  <a:schemeClr val="dk1"/>
                </a:solidFill>
                <a:latin typeface="Calibri" panose="020F0502020204030204" pitchFamily="34" charset="0"/>
                <a:ea typeface="Calibri"/>
                <a:cs typeface="Calibri" panose="020F0502020204030204" pitchFamily="34" charset="0"/>
                <a:sym typeface="Calibri"/>
              </a:rPr>
              <a:t>nergetic, creative, and fun!</a:t>
            </a:r>
            <a:endParaRPr sz="2200" dirty="0">
              <a:solidFill>
                <a:schemeClr val="dk1"/>
              </a:solidFill>
              <a:latin typeface="Calibri" panose="020F0502020204030204" pitchFamily="34" charset="0"/>
              <a:ea typeface="Calibri"/>
              <a:cs typeface="Calibri" panose="020F0502020204030204" pitchFamily="34" charset="0"/>
              <a:sym typeface="Calibri"/>
            </a:endParaRPr>
          </a:p>
          <a:p>
            <a:pPr>
              <a:lnSpc>
                <a:spcPct val="80000"/>
              </a:lnSpc>
              <a:spcBef>
                <a:spcPts val="360"/>
              </a:spcBef>
              <a:spcAft>
                <a:spcPts val="0"/>
              </a:spcAft>
              <a:buClr>
                <a:schemeClr val="dk1"/>
              </a:buClr>
              <a:buSzPts val="1800"/>
              <a:buFont typeface="Arial"/>
              <a:buChar char="•"/>
            </a:pPr>
            <a:r>
              <a:rPr lang="en-US" sz="2200" b="1" dirty="0">
                <a:solidFill>
                  <a:schemeClr val="dk1"/>
                </a:solidFill>
                <a:latin typeface="Calibri" panose="020F0502020204030204" pitchFamily="34" charset="0"/>
                <a:ea typeface="Calibri"/>
                <a:cs typeface="Calibri" panose="020F0502020204030204" pitchFamily="34" charset="0"/>
                <a:sym typeface="Calibri"/>
              </a:rPr>
              <a:t>Critical skills and activities: </a:t>
            </a:r>
            <a:endParaRPr sz="2200" dirty="0">
              <a:solidFill>
                <a:schemeClr val="dk1"/>
              </a:solidFill>
              <a:latin typeface="Calibri" panose="020F0502020204030204" pitchFamily="34" charset="0"/>
              <a:ea typeface="Calibri"/>
              <a:cs typeface="Calibri" panose="020F0502020204030204" pitchFamily="34" charset="0"/>
              <a:sym typeface="Calibri"/>
            </a:endParaRPr>
          </a:p>
          <a:p>
            <a:pPr lvl="1">
              <a:lnSpc>
                <a:spcPct val="80000"/>
              </a:lnSpc>
              <a:spcBef>
                <a:spcPts val="360"/>
              </a:spcBef>
              <a:spcAft>
                <a:spcPts val="0"/>
              </a:spcAft>
              <a:buClr>
                <a:schemeClr val="dk1"/>
              </a:buClr>
              <a:buSzPts val="1800"/>
              <a:buFont typeface="Arial"/>
              <a:buChar char="–"/>
            </a:pPr>
            <a:r>
              <a:rPr lang="en-US" sz="2200" dirty="0">
                <a:latin typeface="Calibri" panose="020F0502020204030204" pitchFamily="34" charset="0"/>
                <a:ea typeface="Calibri"/>
                <a:cs typeface="Calibri" panose="020F0502020204030204" pitchFamily="34" charset="0"/>
                <a:sym typeface="Calibri"/>
              </a:rPr>
              <a:t>H</a:t>
            </a:r>
            <a:r>
              <a:rPr lang="en-US" sz="2200" dirty="0">
                <a:solidFill>
                  <a:schemeClr val="dk1"/>
                </a:solidFill>
                <a:latin typeface="Calibri" panose="020F0502020204030204" pitchFamily="34" charset="0"/>
                <a:ea typeface="Calibri"/>
                <a:cs typeface="Calibri" panose="020F0502020204030204" pitchFamily="34" charset="0"/>
                <a:sym typeface="Calibri"/>
              </a:rPr>
              <a:t>igh expectations for their performance.</a:t>
            </a:r>
            <a:endParaRPr sz="2200" dirty="0">
              <a:latin typeface="Calibri" panose="020F0502020204030204" pitchFamily="34" charset="0"/>
              <a:cs typeface="Calibri" panose="020F0502020204030204" pitchFamily="34" charset="0"/>
            </a:endParaRPr>
          </a:p>
          <a:p>
            <a:pPr lvl="1">
              <a:lnSpc>
                <a:spcPct val="80000"/>
              </a:lnSpc>
              <a:spcBef>
                <a:spcPts val="360"/>
              </a:spcBef>
              <a:spcAft>
                <a:spcPts val="0"/>
              </a:spcAft>
              <a:buClr>
                <a:schemeClr val="dk1"/>
              </a:buClr>
              <a:buSzPts val="1800"/>
              <a:buFont typeface="Arial"/>
              <a:buChar char="–"/>
            </a:pPr>
            <a:r>
              <a:rPr lang="en-US" sz="2200" dirty="0">
                <a:latin typeface="Calibri" panose="020F0502020204030204" pitchFamily="34" charset="0"/>
                <a:ea typeface="Calibri"/>
                <a:cs typeface="Calibri" panose="020F0502020204030204" pitchFamily="34" charset="0"/>
                <a:sym typeface="Calibri"/>
              </a:rPr>
              <a:t>O</a:t>
            </a:r>
            <a:r>
              <a:rPr lang="en-US" sz="2200" dirty="0">
                <a:solidFill>
                  <a:schemeClr val="dk1"/>
                </a:solidFill>
                <a:latin typeface="Calibri" panose="020F0502020204030204" pitchFamily="34" charset="0"/>
                <a:ea typeface="Calibri"/>
                <a:cs typeface="Calibri" panose="020F0502020204030204" pitchFamily="34" charset="0"/>
                <a:sym typeface="Calibri"/>
              </a:rPr>
              <a:t>ften use sub-groups as well as the large group for decision-making and task completion. </a:t>
            </a:r>
            <a:endParaRPr sz="2200" dirty="0">
              <a:latin typeface="Calibri" panose="020F0502020204030204" pitchFamily="34" charset="0"/>
              <a:cs typeface="Calibri" panose="020F0502020204030204" pitchFamily="34" charset="0"/>
            </a:endParaRPr>
          </a:p>
          <a:p>
            <a:pPr lvl="1">
              <a:lnSpc>
                <a:spcPct val="80000"/>
              </a:lnSpc>
              <a:spcBef>
                <a:spcPts val="360"/>
              </a:spcBef>
              <a:spcAft>
                <a:spcPts val="0"/>
              </a:spcAft>
              <a:buClr>
                <a:schemeClr val="dk1"/>
              </a:buClr>
              <a:buSzPts val="1800"/>
              <a:buFont typeface="Arial"/>
              <a:buChar char="–"/>
            </a:pPr>
            <a:r>
              <a:rPr lang="en-US" sz="2200" dirty="0">
                <a:latin typeface="Calibri" panose="020F0502020204030204" pitchFamily="34" charset="0"/>
                <a:ea typeface="Calibri"/>
                <a:cs typeface="Calibri" panose="020F0502020204030204" pitchFamily="34" charset="0"/>
                <a:sym typeface="Calibri"/>
              </a:rPr>
              <a:t>R</a:t>
            </a:r>
            <a:r>
              <a:rPr lang="en-US" sz="2200" dirty="0">
                <a:solidFill>
                  <a:schemeClr val="dk1"/>
                </a:solidFill>
                <a:latin typeface="Calibri" panose="020F0502020204030204" pitchFamily="34" charset="0"/>
                <a:ea typeface="Calibri"/>
                <a:cs typeface="Calibri" panose="020F0502020204030204" pitchFamily="34" charset="0"/>
                <a:sym typeface="Calibri"/>
              </a:rPr>
              <a:t>ecognize the need to ensure that all members are in agreement with the role and purpose of sub-groups.</a:t>
            </a:r>
            <a:endParaRPr sz="2200" dirty="0">
              <a:latin typeface="Calibri" panose="020F0502020204030204" pitchFamily="34" charset="0"/>
              <a:cs typeface="Calibri" panose="020F0502020204030204" pitchFamily="34" charset="0"/>
            </a:endParaRPr>
          </a:p>
          <a:p>
            <a:pPr>
              <a:lnSpc>
                <a:spcPct val="80000"/>
              </a:lnSpc>
              <a:spcBef>
                <a:spcPts val="360"/>
              </a:spcBef>
              <a:spcAft>
                <a:spcPts val="0"/>
              </a:spcAft>
              <a:buClr>
                <a:schemeClr val="dk1"/>
              </a:buClr>
              <a:buSzPts val="1800"/>
              <a:buFont typeface="Arial"/>
              <a:buChar char="•"/>
            </a:pPr>
            <a:r>
              <a:rPr lang="en-US" sz="2200" b="1" dirty="0">
                <a:solidFill>
                  <a:schemeClr val="dk1"/>
                </a:solidFill>
                <a:latin typeface="Calibri" panose="020F0502020204030204" pitchFamily="34" charset="0"/>
                <a:ea typeface="Calibri"/>
                <a:cs typeface="Calibri" panose="020F0502020204030204" pitchFamily="34" charset="0"/>
                <a:sym typeface="Calibri"/>
              </a:rPr>
              <a:t>Role of Leader: </a:t>
            </a:r>
            <a:endParaRPr sz="2200" dirty="0">
              <a:latin typeface="Calibri" panose="020F0502020204030204" pitchFamily="34" charset="0"/>
              <a:cs typeface="Calibri" panose="020F0502020204030204" pitchFamily="34" charset="0"/>
            </a:endParaRPr>
          </a:p>
          <a:p>
            <a:pPr lvl="1">
              <a:lnSpc>
                <a:spcPct val="80000"/>
              </a:lnSpc>
              <a:spcBef>
                <a:spcPts val="360"/>
              </a:spcBef>
              <a:spcAft>
                <a:spcPts val="0"/>
              </a:spcAft>
              <a:buClr>
                <a:schemeClr val="dk1"/>
              </a:buClr>
              <a:buSzPts val="1800"/>
              <a:buFont typeface="Arial"/>
              <a:buChar char="–"/>
            </a:pPr>
            <a:r>
              <a:rPr lang="en-US" sz="2200" dirty="0">
                <a:latin typeface="Calibri" panose="020F0502020204030204" pitchFamily="34" charset="0"/>
                <a:ea typeface="Calibri"/>
                <a:cs typeface="Calibri" panose="020F0502020204030204" pitchFamily="34" charset="0"/>
                <a:sym typeface="Calibri"/>
              </a:rPr>
              <a:t>E</a:t>
            </a:r>
            <a:r>
              <a:rPr lang="en-US" sz="2200" dirty="0">
                <a:solidFill>
                  <a:schemeClr val="dk1"/>
                </a:solidFill>
                <a:latin typeface="Calibri" panose="020F0502020204030204" pitchFamily="34" charset="0"/>
                <a:ea typeface="Calibri"/>
                <a:cs typeface="Calibri" panose="020F0502020204030204" pitchFamily="34" charset="0"/>
                <a:sym typeface="Calibri"/>
              </a:rPr>
              <a:t>veryone is sharing in leadership.  </a:t>
            </a:r>
            <a:endParaRPr sz="2200" dirty="0">
              <a:latin typeface="Calibri" panose="020F0502020204030204" pitchFamily="34" charset="0"/>
              <a:cs typeface="Calibri" panose="020F0502020204030204" pitchFamily="34" charset="0"/>
            </a:endParaRPr>
          </a:p>
          <a:p>
            <a:pPr indent="-228600">
              <a:lnSpc>
                <a:spcPct val="80000"/>
              </a:lnSpc>
              <a:spcBef>
                <a:spcPts val="360"/>
              </a:spcBef>
              <a:spcAft>
                <a:spcPts val="0"/>
              </a:spcAft>
              <a:buClr>
                <a:schemeClr val="dk1"/>
              </a:buClr>
              <a:buSzPts val="1800"/>
              <a:buNone/>
            </a:pPr>
            <a:endParaRPr sz="2200"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631" name="Shape 631"/>
          <p:cNvPicPr preferRelativeResize="0"/>
          <p:nvPr/>
        </p:nvPicPr>
        <p:blipFill rotWithShape="1">
          <a:blip r:embed="rId3">
            <a:alphaModFix/>
          </a:blip>
          <a:srcRect/>
          <a:stretch/>
        </p:blipFill>
        <p:spPr>
          <a:xfrm>
            <a:off x="8826137" y="67984"/>
            <a:ext cx="3365863" cy="1420902"/>
          </a:xfrm>
          <a:prstGeom prst="rect">
            <a:avLst/>
          </a:prstGeom>
          <a:noFill/>
          <a:ln>
            <a:noFill/>
          </a:ln>
        </p:spPr>
      </p:pic>
    </p:spTree>
    <p:extLst>
      <p:ext uri="{BB962C8B-B14F-4D97-AF65-F5344CB8AC3E}">
        <p14:creationId xmlns:p14="http://schemas.microsoft.com/office/powerpoint/2010/main" val="1671261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idx="4294967295"/>
          </p:nvPr>
        </p:nvSpPr>
        <p:spPr>
          <a:xfrm>
            <a:off x="333553" y="1877288"/>
            <a:ext cx="4142653" cy="2355078"/>
          </a:xfrm>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buClr>
                <a:srgbClr val="17365D"/>
              </a:buClr>
              <a:buSzPts val="4000"/>
            </a:pPr>
            <a:r>
              <a:rPr lang="en-US" sz="4000" dirty="0">
                <a:latin typeface="Calibri" panose="020F0502020204030204" pitchFamily="34" charset="0"/>
                <a:ea typeface="Open Sans"/>
                <a:cs typeface="Calibri" panose="020F0502020204030204" pitchFamily="34" charset="0"/>
                <a:sym typeface="Open Sans"/>
              </a:rPr>
              <a:t>5 Dysfunctions Teams May Experience</a:t>
            </a:r>
            <a:endParaRPr sz="4000" dirty="0">
              <a:latin typeface="Calibri" panose="020F0502020204030204" pitchFamily="34" charset="0"/>
              <a:ea typeface="Open Sans"/>
              <a:cs typeface="Calibri" panose="020F0502020204030204" pitchFamily="34" charset="0"/>
              <a:sym typeface="Open Sans"/>
            </a:endParaRPr>
          </a:p>
        </p:txBody>
      </p:sp>
      <p:sp>
        <p:nvSpPr>
          <p:cNvPr id="643" name="Shape 643"/>
          <p:cNvSpPr txBox="1">
            <a:spLocks noGrp="1"/>
          </p:cNvSpPr>
          <p:nvPr>
            <p:ph type="body" idx="4294967295"/>
          </p:nvPr>
        </p:nvSpPr>
        <p:spPr>
          <a:xfrm>
            <a:off x="877798" y="5685107"/>
            <a:ext cx="10580957" cy="319177"/>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lgn="ctr">
              <a:lnSpc>
                <a:spcPct val="80000"/>
              </a:lnSpc>
              <a:spcBef>
                <a:spcPts val="0"/>
              </a:spcBef>
              <a:buSzPts val="1200"/>
              <a:buNone/>
            </a:pPr>
            <a:r>
              <a:rPr lang="en-US" sz="1800" dirty="0">
                <a:latin typeface="Calibri"/>
                <a:ea typeface="Calibri"/>
                <a:cs typeface="Calibri"/>
                <a:sym typeface="Calibri"/>
              </a:rPr>
              <a:t>“The Five Dysfunctions of a Team “ and “ Overcoming The Five Dysfunctions Of A Team”   by Patrick Lencioni</a:t>
            </a:r>
            <a:endParaRPr lang="en-US" sz="1800" dirty="0">
              <a:latin typeface="Calibri"/>
              <a:ea typeface="Calibri"/>
              <a:cs typeface="Calibri"/>
            </a:endParaRPr>
          </a:p>
          <a:p>
            <a:pPr marL="0" indent="0">
              <a:lnSpc>
                <a:spcPct val="80000"/>
              </a:lnSpc>
              <a:spcBef>
                <a:spcPts val="240"/>
              </a:spcBef>
              <a:buSzPts val="1200"/>
              <a:buNone/>
            </a:pPr>
            <a:endParaRPr sz="1800" dirty="0"/>
          </a:p>
        </p:txBody>
      </p:sp>
      <p:pic>
        <p:nvPicPr>
          <p:cNvPr id="644" name="Shape 644"/>
          <p:cNvPicPr preferRelativeResize="0"/>
          <p:nvPr/>
        </p:nvPicPr>
        <p:blipFill rotWithShape="1">
          <a:blip r:embed="rId3">
            <a:alphaModFix/>
          </a:blip>
          <a:srcRect/>
          <a:stretch/>
        </p:blipFill>
        <p:spPr>
          <a:xfrm>
            <a:off x="3030749" y="877389"/>
            <a:ext cx="6135927" cy="4798793"/>
          </a:xfrm>
          <a:prstGeom prst="triangle">
            <a:avLst>
              <a:gd name="adj" fmla="val 62059"/>
            </a:avLst>
          </a:prstGeom>
          <a:noFill/>
          <a:ln>
            <a:noFill/>
          </a:ln>
        </p:spPr>
      </p:pic>
    </p:spTree>
    <p:extLst>
      <p:ext uri="{BB962C8B-B14F-4D97-AF65-F5344CB8AC3E}">
        <p14:creationId xmlns:p14="http://schemas.microsoft.com/office/powerpoint/2010/main" val="3693932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Shape 649"/>
          <p:cNvSpPr txBox="1">
            <a:spLocks noGrp="1"/>
          </p:cNvSpPr>
          <p:nvPr>
            <p:ph type="title"/>
          </p:nvPr>
        </p:nvSpPr>
        <p:spPr>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buClr>
                <a:srgbClr val="17365D"/>
              </a:buClr>
              <a:buSzPts val="4000"/>
            </a:pPr>
            <a:r>
              <a:rPr lang="en-US" dirty="0">
                <a:latin typeface="Calibri" panose="020F0502020204030204" pitchFamily="34" charset="0"/>
                <a:ea typeface="Open Sans"/>
                <a:cs typeface="Calibri" panose="020F0502020204030204" pitchFamily="34" charset="0"/>
                <a:sym typeface="Open Sans"/>
              </a:rPr>
              <a:t>1. Absence of Trust</a:t>
            </a:r>
            <a:endParaRPr dirty="0">
              <a:latin typeface="Calibri" panose="020F0502020204030204" pitchFamily="34" charset="0"/>
              <a:cs typeface="Calibri" panose="020F0502020204030204" pitchFamily="34" charset="0"/>
            </a:endParaRPr>
          </a:p>
        </p:txBody>
      </p:sp>
      <p:sp>
        <p:nvSpPr>
          <p:cNvPr id="650" name="Shape 650"/>
          <p:cNvSpPr txBox="1">
            <a:spLocks noGrp="1"/>
          </p:cNvSpPr>
          <p:nvPr>
            <p:ph sz="half" idx="1"/>
          </p:nvPr>
        </p:nvSpPr>
        <p:spPr>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a:lnSpc>
                <a:spcPct val="90000"/>
              </a:lnSpc>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We want to be invulnerable</a:t>
            </a:r>
            <a:endParaRPr dirty="0"/>
          </a:p>
          <a:p>
            <a:pPr>
              <a:lnSpc>
                <a:spcPct val="90000"/>
              </a:lnSpc>
              <a:spcBef>
                <a:spcPts val="56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Therefore, we do not expose our weaknesses</a:t>
            </a:r>
            <a:endParaRPr dirty="0"/>
          </a:p>
          <a:p>
            <a:pPr>
              <a:lnSpc>
                <a:spcPct val="90000"/>
              </a:lnSpc>
              <a:spcBef>
                <a:spcPts val="56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Thus, we are not honest</a:t>
            </a:r>
            <a:endParaRPr dirty="0"/>
          </a:p>
        </p:txBody>
      </p:sp>
      <p:sp>
        <p:nvSpPr>
          <p:cNvPr id="651" name="Shape 651"/>
          <p:cNvSpPr txBox="1">
            <a:spLocks noGrp="1"/>
          </p:cNvSpPr>
          <p:nvPr>
            <p:ph sz="half" idx="2"/>
          </p:nvPr>
        </p:nvSpPr>
        <p:spPr>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It is impossible to build trust without honesty</a:t>
            </a:r>
            <a:endParaRPr/>
          </a:p>
          <a:p>
            <a:pPr>
              <a:lnSpc>
                <a:spcPct val="90000"/>
              </a:lnSpc>
              <a:spcBef>
                <a:spcPts val="56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In many cases, we are almost conditioned to “keep our guard up”</a:t>
            </a:r>
            <a:endParaRPr/>
          </a:p>
          <a:p>
            <a:pPr>
              <a:lnSpc>
                <a:spcPct val="90000"/>
              </a:lnSpc>
              <a:spcBef>
                <a:spcPts val="56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In our society exposing weakness is frowned upon</a:t>
            </a:r>
            <a:endParaRPr/>
          </a:p>
        </p:txBody>
      </p:sp>
      <p:pic>
        <p:nvPicPr>
          <p:cNvPr id="652" name="Shape 652"/>
          <p:cNvPicPr preferRelativeResize="0"/>
          <p:nvPr/>
        </p:nvPicPr>
        <p:blipFill rotWithShape="1">
          <a:blip r:embed="rId3">
            <a:alphaModFix/>
          </a:blip>
          <a:srcRect/>
          <a:stretch/>
        </p:blipFill>
        <p:spPr>
          <a:xfrm>
            <a:off x="914401" y="4077280"/>
            <a:ext cx="3369837" cy="2524125"/>
          </a:xfrm>
          <a:prstGeom prst="rect">
            <a:avLst/>
          </a:prstGeom>
          <a:noFill/>
          <a:ln>
            <a:noFill/>
          </a:ln>
        </p:spPr>
      </p:pic>
    </p:spTree>
    <p:extLst>
      <p:ext uri="{BB962C8B-B14F-4D97-AF65-F5344CB8AC3E}">
        <p14:creationId xmlns:p14="http://schemas.microsoft.com/office/powerpoint/2010/main" val="987314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Shape 658"/>
          <p:cNvSpPr txBox="1">
            <a:spLocks noGrp="1"/>
          </p:cNvSpPr>
          <p:nvPr>
            <p:ph type="title"/>
          </p:nvPr>
        </p:nvSpPr>
        <p:spPr>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buClr>
                <a:srgbClr val="17365D"/>
              </a:buClr>
              <a:buSzPts val="4000"/>
            </a:pPr>
            <a:r>
              <a:rPr lang="en-US" dirty="0">
                <a:latin typeface="Calibri" panose="020F0502020204030204" pitchFamily="34" charset="0"/>
                <a:ea typeface="Open Sans"/>
                <a:cs typeface="Calibri" panose="020F0502020204030204" pitchFamily="34" charset="0"/>
                <a:sym typeface="Open Sans"/>
              </a:rPr>
              <a:t>Members of trusting teams . . .</a:t>
            </a:r>
            <a:endParaRPr dirty="0">
              <a:latin typeface="Calibri" panose="020F0502020204030204" pitchFamily="34" charset="0"/>
              <a:cs typeface="Calibri" panose="020F0502020204030204" pitchFamily="34" charset="0"/>
            </a:endParaRPr>
          </a:p>
        </p:txBody>
      </p:sp>
      <p:sp>
        <p:nvSpPr>
          <p:cNvPr id="659" name="Shape 659"/>
          <p:cNvSpPr txBox="1">
            <a:spLocks noGrp="1"/>
          </p:cNvSpPr>
          <p:nvPr>
            <p:ph idx="1"/>
          </p:nvPr>
        </p:nvSpPr>
        <p:spPr>
          <a:xfrm>
            <a:off x="313509" y="2286777"/>
            <a:ext cx="11268891" cy="3555883"/>
          </a:xfrm>
          <a:prstGeom prst="rect">
            <a:avLst/>
          </a:prstGeom>
          <a:noFill/>
          <a:ln>
            <a:noFill/>
          </a:ln>
        </p:spPr>
        <p:txBody>
          <a:bodyPr spcFirstLastPara="1" vert="horz" wrap="square" lIns="91425" tIns="45700" rIns="91425" bIns="45700" numCol="2" spcCol="548640" anchor="t" anchorCtr="0" compatLnSpc="1">
            <a:prstTxWarp prst="textNoShape">
              <a:avLst/>
            </a:prstTxWarp>
            <a:noAutofit/>
          </a:bodyPr>
          <a:lstStyle/>
          <a:p>
            <a:pPr marL="609600" indent="-609600">
              <a:lnSpc>
                <a:spcPct val="80000"/>
              </a:lnSpc>
              <a:spcBef>
                <a:spcPts val="0"/>
              </a:spcBef>
              <a:spcAft>
                <a:spcPts val="0"/>
              </a:spcAft>
              <a:buClr>
                <a:schemeClr val="dk1"/>
              </a:buClr>
              <a:buSzPts val="2200"/>
              <a:buFont typeface="Arial"/>
              <a:buAutoNum type="arabicPeriod"/>
            </a:pPr>
            <a:r>
              <a:rPr lang="en-US" sz="2400" dirty="0">
                <a:solidFill>
                  <a:schemeClr val="dk1"/>
                </a:solidFill>
                <a:latin typeface="Calibri" panose="020F0502020204030204" pitchFamily="34" charset="0"/>
                <a:ea typeface="Calibri"/>
                <a:cs typeface="Calibri" panose="020F0502020204030204" pitchFamily="34" charset="0"/>
                <a:sym typeface="Calibri"/>
              </a:rPr>
              <a:t>Admit weakness and mistakes</a:t>
            </a:r>
            <a:endParaRPr sz="2400" dirty="0">
              <a:latin typeface="Calibri" panose="020F0502020204030204" pitchFamily="34" charset="0"/>
              <a:cs typeface="Calibri" panose="020F0502020204030204" pitchFamily="34" charset="0"/>
            </a:endParaRPr>
          </a:p>
          <a:p>
            <a:pPr marL="609600" indent="-609600">
              <a:lnSpc>
                <a:spcPct val="80000"/>
              </a:lnSpc>
              <a:spcBef>
                <a:spcPts val="1210"/>
              </a:spcBef>
              <a:spcAft>
                <a:spcPts val="0"/>
              </a:spcAft>
              <a:buClr>
                <a:schemeClr val="dk1"/>
              </a:buClr>
              <a:buSzPts val="2200"/>
              <a:buFont typeface="Arial"/>
              <a:buAutoNum type="arabicPeriod"/>
            </a:pPr>
            <a:r>
              <a:rPr lang="en-US" sz="2400" dirty="0">
                <a:solidFill>
                  <a:schemeClr val="dk1"/>
                </a:solidFill>
                <a:latin typeface="Calibri" panose="020F0502020204030204" pitchFamily="34" charset="0"/>
                <a:ea typeface="Calibri"/>
                <a:cs typeface="Calibri" panose="020F0502020204030204" pitchFamily="34" charset="0"/>
                <a:sym typeface="Calibri"/>
              </a:rPr>
              <a:t>Ask for help</a:t>
            </a:r>
            <a:endParaRPr sz="2400" dirty="0">
              <a:latin typeface="Calibri" panose="020F0502020204030204" pitchFamily="34" charset="0"/>
              <a:cs typeface="Calibri" panose="020F0502020204030204" pitchFamily="34" charset="0"/>
            </a:endParaRPr>
          </a:p>
          <a:p>
            <a:pPr marL="609600" indent="-609600">
              <a:lnSpc>
                <a:spcPct val="80000"/>
              </a:lnSpc>
              <a:spcBef>
                <a:spcPts val="1210"/>
              </a:spcBef>
              <a:spcAft>
                <a:spcPts val="0"/>
              </a:spcAft>
              <a:buClr>
                <a:schemeClr val="dk1"/>
              </a:buClr>
              <a:buSzPts val="2200"/>
              <a:buFont typeface="Arial"/>
              <a:buAutoNum type="arabicPeriod"/>
            </a:pPr>
            <a:r>
              <a:rPr lang="en-US" sz="2400" dirty="0">
                <a:solidFill>
                  <a:schemeClr val="dk1"/>
                </a:solidFill>
                <a:latin typeface="Calibri" panose="020F0502020204030204" pitchFamily="34" charset="0"/>
                <a:ea typeface="Calibri"/>
                <a:cs typeface="Calibri" panose="020F0502020204030204" pitchFamily="34" charset="0"/>
                <a:sym typeface="Calibri"/>
              </a:rPr>
              <a:t>Accept questions and input about their areas of responsibility</a:t>
            </a:r>
            <a:endParaRPr sz="2400" dirty="0">
              <a:latin typeface="Calibri" panose="020F0502020204030204" pitchFamily="34" charset="0"/>
              <a:cs typeface="Calibri" panose="020F0502020204030204" pitchFamily="34" charset="0"/>
            </a:endParaRPr>
          </a:p>
          <a:p>
            <a:pPr marL="609600" indent="-609600">
              <a:lnSpc>
                <a:spcPct val="80000"/>
              </a:lnSpc>
              <a:spcBef>
                <a:spcPts val="1210"/>
              </a:spcBef>
              <a:spcAft>
                <a:spcPts val="0"/>
              </a:spcAft>
              <a:buClr>
                <a:schemeClr val="dk1"/>
              </a:buClr>
              <a:buSzPts val="2200"/>
              <a:buFont typeface="Arial"/>
              <a:buAutoNum type="arabicPeriod"/>
            </a:pPr>
            <a:r>
              <a:rPr lang="en-US" sz="2400" dirty="0">
                <a:solidFill>
                  <a:schemeClr val="dk1"/>
                </a:solidFill>
                <a:latin typeface="Calibri" panose="020F0502020204030204" pitchFamily="34" charset="0"/>
                <a:ea typeface="Calibri"/>
                <a:cs typeface="Calibri" panose="020F0502020204030204" pitchFamily="34" charset="0"/>
                <a:sym typeface="Calibri"/>
              </a:rPr>
              <a:t>Give one another the benefit of the doubt before arriving to a negative conclusion</a:t>
            </a:r>
            <a:endParaRPr sz="2400" dirty="0">
              <a:latin typeface="Calibri" panose="020F0502020204030204" pitchFamily="34" charset="0"/>
              <a:cs typeface="Calibri" panose="020F0502020204030204" pitchFamily="34" charset="0"/>
            </a:endParaRPr>
          </a:p>
          <a:p>
            <a:pPr marL="609600" indent="-609600">
              <a:lnSpc>
                <a:spcPct val="80000"/>
              </a:lnSpc>
              <a:spcBef>
                <a:spcPts val="1210"/>
              </a:spcBef>
              <a:spcAft>
                <a:spcPts val="0"/>
              </a:spcAft>
              <a:buClr>
                <a:schemeClr val="dk1"/>
              </a:buClr>
              <a:buSzPts val="2200"/>
              <a:buFont typeface="Arial"/>
              <a:buAutoNum type="arabicPeriod"/>
            </a:pPr>
            <a:r>
              <a:rPr lang="en-US" sz="2400" dirty="0">
                <a:solidFill>
                  <a:schemeClr val="dk1"/>
                </a:solidFill>
                <a:latin typeface="Calibri" panose="020F0502020204030204" pitchFamily="34" charset="0"/>
                <a:ea typeface="Calibri"/>
                <a:cs typeface="Calibri" panose="020F0502020204030204" pitchFamily="34" charset="0"/>
                <a:sym typeface="Calibri"/>
              </a:rPr>
              <a:t>Take risks in offering feedback and assistance</a:t>
            </a:r>
            <a:endParaRPr sz="2400" dirty="0">
              <a:latin typeface="Calibri" panose="020F0502020204030204" pitchFamily="34" charset="0"/>
              <a:cs typeface="Calibri" panose="020F0502020204030204" pitchFamily="34" charset="0"/>
            </a:endParaRPr>
          </a:p>
          <a:p>
            <a:pPr marL="609600" indent="-609600">
              <a:lnSpc>
                <a:spcPct val="80000"/>
              </a:lnSpc>
              <a:spcBef>
                <a:spcPts val="1210"/>
              </a:spcBef>
              <a:spcAft>
                <a:spcPts val="0"/>
              </a:spcAft>
              <a:buClr>
                <a:schemeClr val="dk1"/>
              </a:buClr>
              <a:buSzPts val="2200"/>
              <a:buFont typeface="Arial"/>
              <a:buAutoNum type="arabicPeriod"/>
            </a:pPr>
            <a:r>
              <a:rPr lang="en-US" sz="2400" dirty="0">
                <a:solidFill>
                  <a:schemeClr val="dk1"/>
                </a:solidFill>
                <a:latin typeface="Calibri" panose="020F0502020204030204" pitchFamily="34" charset="0"/>
                <a:ea typeface="Calibri"/>
                <a:cs typeface="Calibri" panose="020F0502020204030204" pitchFamily="34" charset="0"/>
                <a:sym typeface="Calibri"/>
              </a:rPr>
              <a:t>Appreciate and tap into one another’s skills and experiences</a:t>
            </a:r>
            <a:endParaRPr sz="2400" dirty="0">
              <a:latin typeface="Calibri" panose="020F0502020204030204" pitchFamily="34" charset="0"/>
              <a:cs typeface="Calibri" panose="020F0502020204030204" pitchFamily="34" charset="0"/>
            </a:endParaRPr>
          </a:p>
          <a:p>
            <a:pPr marL="609600" indent="-609600">
              <a:lnSpc>
                <a:spcPct val="80000"/>
              </a:lnSpc>
              <a:spcBef>
                <a:spcPts val="1210"/>
              </a:spcBef>
              <a:spcAft>
                <a:spcPts val="0"/>
              </a:spcAft>
              <a:buClr>
                <a:schemeClr val="dk1"/>
              </a:buClr>
              <a:buSzPts val="2200"/>
              <a:buFont typeface="Arial"/>
              <a:buAutoNum type="arabicPeriod"/>
            </a:pPr>
            <a:r>
              <a:rPr lang="en-US" sz="2400" dirty="0">
                <a:solidFill>
                  <a:schemeClr val="dk1"/>
                </a:solidFill>
                <a:latin typeface="Calibri" panose="020F0502020204030204" pitchFamily="34" charset="0"/>
                <a:ea typeface="Calibri"/>
                <a:cs typeface="Calibri" panose="020F0502020204030204" pitchFamily="34" charset="0"/>
                <a:sym typeface="Calibri"/>
              </a:rPr>
              <a:t>Focus time and energy on important issues, not politics </a:t>
            </a:r>
            <a:endParaRPr sz="2400" dirty="0">
              <a:latin typeface="Calibri" panose="020F0502020204030204" pitchFamily="34" charset="0"/>
              <a:cs typeface="Calibri" panose="020F0502020204030204" pitchFamily="34" charset="0"/>
            </a:endParaRPr>
          </a:p>
          <a:p>
            <a:pPr marL="609600" indent="-609600">
              <a:lnSpc>
                <a:spcPct val="80000"/>
              </a:lnSpc>
              <a:spcBef>
                <a:spcPts val="1210"/>
              </a:spcBef>
              <a:spcAft>
                <a:spcPts val="0"/>
              </a:spcAft>
              <a:buClr>
                <a:schemeClr val="dk1"/>
              </a:buClr>
              <a:buSzPts val="2200"/>
              <a:buFont typeface="Arial"/>
              <a:buAutoNum type="arabicPeriod"/>
            </a:pPr>
            <a:r>
              <a:rPr lang="en-US" sz="2400" dirty="0">
                <a:solidFill>
                  <a:schemeClr val="dk1"/>
                </a:solidFill>
                <a:latin typeface="Calibri" panose="020F0502020204030204" pitchFamily="34" charset="0"/>
                <a:ea typeface="Calibri"/>
                <a:cs typeface="Calibri" panose="020F0502020204030204" pitchFamily="34" charset="0"/>
                <a:sym typeface="Calibri"/>
              </a:rPr>
              <a:t>Offer and accept apologies without hesitation</a:t>
            </a:r>
            <a:endParaRPr sz="2400" dirty="0">
              <a:latin typeface="Calibri" panose="020F0502020204030204" pitchFamily="34" charset="0"/>
              <a:cs typeface="Calibri" panose="020F0502020204030204" pitchFamily="34" charset="0"/>
            </a:endParaRPr>
          </a:p>
          <a:p>
            <a:pPr marL="609600" indent="-609600">
              <a:lnSpc>
                <a:spcPct val="80000"/>
              </a:lnSpc>
              <a:spcBef>
                <a:spcPts val="1210"/>
              </a:spcBef>
              <a:spcAft>
                <a:spcPts val="0"/>
              </a:spcAft>
              <a:buClr>
                <a:schemeClr val="dk1"/>
              </a:buClr>
              <a:buSzPts val="2200"/>
              <a:buFont typeface="Arial"/>
              <a:buAutoNum type="arabicPeriod"/>
            </a:pPr>
            <a:r>
              <a:rPr lang="en-US" sz="2400" dirty="0">
                <a:solidFill>
                  <a:schemeClr val="dk1"/>
                </a:solidFill>
                <a:latin typeface="Calibri" panose="020F0502020204030204" pitchFamily="34" charset="0"/>
                <a:ea typeface="Calibri"/>
                <a:cs typeface="Calibri" panose="020F0502020204030204" pitchFamily="34" charset="0"/>
                <a:sym typeface="Calibri"/>
              </a:rPr>
              <a:t>Look forward to meetings and other opportunities to work as a group</a:t>
            </a:r>
            <a:endParaRPr sz="2400" dirty="0">
              <a:latin typeface="Calibri" panose="020F0502020204030204" pitchFamily="34" charset="0"/>
              <a:cs typeface="Calibri" panose="020F0502020204030204" pitchFamily="34" charset="0"/>
            </a:endParaRPr>
          </a:p>
          <a:p>
            <a:pPr marL="609600" indent="-469900">
              <a:lnSpc>
                <a:spcPct val="80000"/>
              </a:lnSpc>
              <a:spcBef>
                <a:spcPts val="440"/>
              </a:spcBef>
              <a:spcAft>
                <a:spcPts val="0"/>
              </a:spcAft>
              <a:buClr>
                <a:schemeClr val="dk1"/>
              </a:buClr>
              <a:buSzPts val="2200"/>
              <a:buNone/>
            </a:pPr>
            <a:endParaRPr sz="2400"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256941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Shape 665"/>
          <p:cNvPicPr preferRelativeResize="0"/>
          <p:nvPr/>
        </p:nvPicPr>
        <p:blipFill rotWithShape="1">
          <a:blip r:embed="rId3">
            <a:alphaModFix/>
          </a:blip>
          <a:srcRect/>
          <a:stretch/>
        </p:blipFill>
        <p:spPr>
          <a:xfrm>
            <a:off x="8739299" y="3093516"/>
            <a:ext cx="2769079" cy="1776295"/>
          </a:xfrm>
          <a:prstGeom prst="rect">
            <a:avLst/>
          </a:prstGeom>
          <a:noFill/>
          <a:ln>
            <a:noFill/>
          </a:ln>
        </p:spPr>
      </p:pic>
      <p:sp>
        <p:nvSpPr>
          <p:cNvPr id="666" name="Shape 666"/>
          <p:cNvSpPr txBox="1">
            <a:spLocks noGrp="1"/>
          </p:cNvSpPr>
          <p:nvPr>
            <p:ph type="title"/>
          </p:nvPr>
        </p:nvSpPr>
        <p:spPr>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buClr>
                <a:srgbClr val="17365D"/>
              </a:buClr>
              <a:buSzPts val="4000"/>
            </a:pPr>
            <a:r>
              <a:rPr lang="en-US" dirty="0">
                <a:latin typeface="Calibri" panose="020F0502020204030204" pitchFamily="34" charset="0"/>
                <a:ea typeface="Open Sans"/>
                <a:cs typeface="Calibri" panose="020F0502020204030204" pitchFamily="34" charset="0"/>
                <a:sym typeface="Open Sans"/>
              </a:rPr>
              <a:t>2. Fear of Conflict</a:t>
            </a:r>
            <a:endParaRPr dirty="0">
              <a:latin typeface="Calibri" panose="020F0502020204030204" pitchFamily="34" charset="0"/>
              <a:cs typeface="Calibri" panose="020F0502020204030204" pitchFamily="34" charset="0"/>
            </a:endParaRPr>
          </a:p>
        </p:txBody>
      </p:sp>
      <p:sp>
        <p:nvSpPr>
          <p:cNvPr id="667" name="Shape 667"/>
          <p:cNvSpPr txBox="1">
            <a:spLocks noGrp="1"/>
          </p:cNvSpPr>
          <p:nvPr>
            <p:ph idx="1"/>
          </p:nvPr>
        </p:nvSpPr>
        <p:spPr>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a:spcBef>
                <a:spcPts val="0"/>
              </a:spcBef>
              <a:spcAft>
                <a:spcPts val="0"/>
              </a:spcAft>
              <a:buClr>
                <a:schemeClr val="dk1"/>
              </a:buClr>
              <a:buSzPts val="2800"/>
              <a:buFont typeface="Arial"/>
              <a:buChar char="•"/>
            </a:pPr>
            <a:r>
              <a:rPr lang="en-US" sz="2400" dirty="0">
                <a:solidFill>
                  <a:schemeClr val="dk1"/>
                </a:solidFill>
                <a:ea typeface="Calibri"/>
                <a:cs typeface="Calibri"/>
                <a:sym typeface="Calibri"/>
              </a:rPr>
              <a:t>If trust is not present, people will not engage one another</a:t>
            </a:r>
            <a:endParaRPr sz="2400" dirty="0"/>
          </a:p>
          <a:p>
            <a:pPr lvl="1">
              <a:spcBef>
                <a:spcPts val="480"/>
              </a:spcBef>
              <a:spcAft>
                <a:spcPts val="0"/>
              </a:spcAft>
              <a:buClr>
                <a:schemeClr val="dk1"/>
              </a:buClr>
              <a:buSzPts val="2400"/>
              <a:buFont typeface="Arial"/>
              <a:buChar char="–"/>
            </a:pPr>
            <a:r>
              <a:rPr lang="en-US" sz="2400" dirty="0">
                <a:solidFill>
                  <a:schemeClr val="dk1"/>
                </a:solidFill>
                <a:ea typeface="Calibri"/>
                <a:cs typeface="Calibri"/>
                <a:sym typeface="Calibri"/>
              </a:rPr>
              <a:t>Artificial harmony</a:t>
            </a:r>
            <a:endParaRPr sz="2400" dirty="0"/>
          </a:p>
          <a:p>
            <a:pPr lvl="1">
              <a:spcBef>
                <a:spcPts val="480"/>
              </a:spcBef>
              <a:spcAft>
                <a:spcPts val="0"/>
              </a:spcAft>
              <a:buClr>
                <a:schemeClr val="dk1"/>
              </a:buClr>
              <a:buSzPts val="2400"/>
              <a:buFont typeface="Arial"/>
              <a:buChar char="–"/>
            </a:pPr>
            <a:r>
              <a:rPr lang="en-US" sz="2400" dirty="0">
                <a:solidFill>
                  <a:schemeClr val="dk1"/>
                </a:solidFill>
                <a:ea typeface="Calibri"/>
                <a:cs typeface="Calibri"/>
                <a:sym typeface="Calibri"/>
              </a:rPr>
              <a:t>Important decisions will not be made</a:t>
            </a:r>
            <a:endParaRPr sz="2400" dirty="0"/>
          </a:p>
          <a:p>
            <a:pPr>
              <a:spcBef>
                <a:spcPts val="0"/>
              </a:spcBef>
              <a:spcAft>
                <a:spcPts val="0"/>
              </a:spcAft>
              <a:buClr>
                <a:schemeClr val="dk1"/>
              </a:buClr>
              <a:buSzPts val="2800"/>
              <a:buFont typeface="Arial"/>
              <a:buChar char="•"/>
            </a:pPr>
            <a:r>
              <a:rPr lang="en-US" sz="2400" dirty="0">
                <a:solidFill>
                  <a:schemeClr val="dk1"/>
                </a:solidFill>
                <a:ea typeface="Calibri"/>
                <a:cs typeface="Calibri"/>
                <a:sym typeface="Calibri"/>
              </a:rPr>
              <a:t>People become angry</a:t>
            </a:r>
          </a:p>
          <a:p>
            <a:pPr>
              <a:spcBef>
                <a:spcPts val="0"/>
              </a:spcBef>
              <a:spcAft>
                <a:spcPts val="0"/>
              </a:spcAft>
              <a:buClr>
                <a:schemeClr val="dk1"/>
              </a:buClr>
              <a:buSzPts val="2800"/>
              <a:buFont typeface="Arial"/>
              <a:buChar char="•"/>
            </a:pPr>
            <a:r>
              <a:rPr lang="en-US" sz="2400" dirty="0">
                <a:solidFill>
                  <a:schemeClr val="dk1"/>
                </a:solidFill>
                <a:ea typeface="Calibri"/>
                <a:cs typeface="Calibri"/>
                <a:sym typeface="Calibri"/>
              </a:rPr>
              <a:t>Conflict can be good</a:t>
            </a:r>
            <a:endParaRPr lang="en-US" sz="2400" dirty="0"/>
          </a:p>
          <a:p>
            <a:pPr lvl="1">
              <a:spcBef>
                <a:spcPts val="480"/>
              </a:spcBef>
              <a:spcAft>
                <a:spcPts val="0"/>
              </a:spcAft>
              <a:buClr>
                <a:schemeClr val="dk1"/>
              </a:buClr>
              <a:buSzPts val="2400"/>
              <a:buFont typeface="Arial"/>
              <a:buChar char="–"/>
            </a:pPr>
            <a:r>
              <a:rPr lang="en-US" sz="2400" dirty="0">
                <a:solidFill>
                  <a:schemeClr val="dk1"/>
                </a:solidFill>
                <a:ea typeface="Calibri"/>
                <a:cs typeface="Calibri"/>
                <a:sym typeface="Calibri"/>
              </a:rPr>
              <a:t>If it is ideologically based</a:t>
            </a:r>
            <a:endParaRPr lang="en-US" sz="2400" dirty="0"/>
          </a:p>
          <a:p>
            <a:pPr lvl="1">
              <a:spcBef>
                <a:spcPts val="480"/>
              </a:spcBef>
              <a:spcAft>
                <a:spcPts val="0"/>
              </a:spcAft>
              <a:buClr>
                <a:schemeClr val="dk1"/>
              </a:buClr>
              <a:buSzPts val="2400"/>
              <a:buFont typeface="Arial"/>
              <a:buChar char="–"/>
            </a:pPr>
            <a:r>
              <a:rPr lang="en-US" sz="2400" dirty="0">
                <a:solidFill>
                  <a:schemeClr val="dk1"/>
                </a:solidFill>
                <a:ea typeface="Calibri"/>
                <a:cs typeface="Calibri"/>
                <a:sym typeface="Calibri"/>
              </a:rPr>
              <a:t>If it avoids personality-focused, mean-spirited attacks</a:t>
            </a:r>
            <a:endParaRPr lang="en-US" sz="2400" dirty="0"/>
          </a:p>
          <a:p>
            <a:pPr lvl="1">
              <a:spcBef>
                <a:spcPts val="480"/>
              </a:spcBef>
              <a:spcAft>
                <a:spcPts val="0"/>
              </a:spcAft>
              <a:buClr>
                <a:schemeClr val="dk1"/>
              </a:buClr>
              <a:buSzPts val="2400"/>
              <a:buFont typeface="Arial"/>
              <a:buChar char="–"/>
            </a:pPr>
            <a:r>
              <a:rPr lang="en-US" sz="2400" dirty="0">
                <a:solidFill>
                  <a:schemeClr val="dk1"/>
                </a:solidFill>
                <a:ea typeface="Calibri"/>
                <a:cs typeface="Calibri"/>
                <a:sym typeface="Calibri"/>
              </a:rPr>
              <a:t>Teams generally avoid this to spare one another’s feelings</a:t>
            </a:r>
            <a:endParaRPr lang="en-US" sz="2400" dirty="0"/>
          </a:p>
          <a:p>
            <a:pPr lvl="1">
              <a:spcBef>
                <a:spcPts val="480"/>
              </a:spcBef>
              <a:spcAft>
                <a:spcPts val="0"/>
              </a:spcAft>
              <a:buClr>
                <a:schemeClr val="dk1"/>
              </a:buClr>
              <a:buSzPts val="2400"/>
              <a:buFont typeface="Arial"/>
              <a:buChar char="–"/>
            </a:pPr>
            <a:endParaRPr sz="2400" dirty="0"/>
          </a:p>
          <a:p>
            <a:pPr lvl="1">
              <a:spcBef>
                <a:spcPts val="480"/>
              </a:spcBef>
              <a:spcAft>
                <a:spcPts val="0"/>
              </a:spcAft>
              <a:buClr>
                <a:schemeClr val="dk1"/>
              </a:buClr>
              <a:buSzPts val="2400"/>
              <a:buNone/>
            </a:pPr>
            <a:endParaRPr sz="2400" dirty="0">
              <a:solidFill>
                <a:schemeClr val="dk1"/>
              </a:solidFill>
              <a:ea typeface="Calibri"/>
              <a:cs typeface="Calibri"/>
              <a:sym typeface="Calibri"/>
            </a:endParaRPr>
          </a:p>
        </p:txBody>
      </p:sp>
    </p:spTree>
    <p:extLst>
      <p:ext uri="{BB962C8B-B14F-4D97-AF65-F5344CB8AC3E}">
        <p14:creationId xmlns:p14="http://schemas.microsoft.com/office/powerpoint/2010/main" val="3398432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Shape 674"/>
          <p:cNvSpPr txBox="1">
            <a:spLocks noGrp="1"/>
          </p:cNvSpPr>
          <p:nvPr>
            <p:ph type="title"/>
          </p:nvPr>
        </p:nvSpPr>
        <p:spPr>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buClr>
                <a:srgbClr val="17365D"/>
              </a:buClr>
              <a:buSzPts val="4000"/>
            </a:pPr>
            <a:r>
              <a:rPr lang="en-US" dirty="0">
                <a:latin typeface="Calibri" panose="020F0502020204030204" pitchFamily="34" charset="0"/>
                <a:ea typeface="Open Sans"/>
                <a:cs typeface="Calibri" panose="020F0502020204030204" pitchFamily="34" charset="0"/>
                <a:sym typeface="Open Sans"/>
              </a:rPr>
              <a:t>Teams that manage conflict… </a:t>
            </a:r>
            <a:r>
              <a:rPr lang="en-US" sz="3200" dirty="0">
                <a:latin typeface="Calibri" panose="020F0502020204030204" pitchFamily="34" charset="0"/>
                <a:ea typeface="Open Sans"/>
                <a:cs typeface="Calibri" panose="020F0502020204030204" pitchFamily="34" charset="0"/>
                <a:sym typeface="Open Sans"/>
              </a:rPr>
              <a:t> </a:t>
            </a:r>
            <a:endParaRPr sz="5400" dirty="0">
              <a:latin typeface="Calibri" panose="020F0502020204030204" pitchFamily="34" charset="0"/>
              <a:ea typeface="Open Sans"/>
              <a:cs typeface="Calibri" panose="020F0502020204030204" pitchFamily="34" charset="0"/>
              <a:sym typeface="Open Sans"/>
            </a:endParaRPr>
          </a:p>
        </p:txBody>
      </p:sp>
      <p:sp>
        <p:nvSpPr>
          <p:cNvPr id="675" name="Shape 675"/>
          <p:cNvSpPr txBox="1">
            <a:spLocks noGrp="1"/>
          </p:cNvSpPr>
          <p:nvPr>
            <p:ph idx="1"/>
          </p:nvPr>
        </p:nvSpPr>
        <p:spPr>
          <a:xfrm>
            <a:off x="609600" y="2286777"/>
            <a:ext cx="6827520" cy="3555883"/>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609600" indent="-609600">
              <a:spcBef>
                <a:spcPts val="0"/>
              </a:spcBef>
            </a:pPr>
            <a:r>
              <a:rPr lang="en-US" dirty="0">
                <a:solidFill>
                  <a:schemeClr val="dk1"/>
                </a:solidFill>
                <a:latin typeface="Calibri"/>
                <a:ea typeface="Calibri"/>
                <a:cs typeface="Calibri"/>
                <a:sym typeface="Calibri"/>
              </a:rPr>
              <a:t>Have lively interesting meetings</a:t>
            </a:r>
            <a:endParaRPr dirty="0"/>
          </a:p>
          <a:p>
            <a:pPr marL="609600" indent="-609600"/>
            <a:r>
              <a:rPr lang="en-US" dirty="0">
                <a:solidFill>
                  <a:schemeClr val="dk1"/>
                </a:solidFill>
                <a:latin typeface="Calibri"/>
                <a:ea typeface="Calibri"/>
                <a:cs typeface="Calibri"/>
                <a:sym typeface="Calibri"/>
              </a:rPr>
              <a:t>Extract and explore the ideas of all team members</a:t>
            </a:r>
            <a:endParaRPr dirty="0"/>
          </a:p>
          <a:p>
            <a:pPr marL="609600" indent="-609600"/>
            <a:r>
              <a:rPr lang="en-US" dirty="0">
                <a:solidFill>
                  <a:schemeClr val="dk1"/>
                </a:solidFill>
                <a:latin typeface="Calibri"/>
                <a:ea typeface="Calibri"/>
                <a:cs typeface="Calibri"/>
                <a:sym typeface="Calibri"/>
              </a:rPr>
              <a:t>Solve real problems quickly</a:t>
            </a:r>
            <a:endParaRPr dirty="0"/>
          </a:p>
          <a:p>
            <a:pPr marL="609600" indent="-609600"/>
            <a:r>
              <a:rPr lang="en-US" dirty="0">
                <a:solidFill>
                  <a:schemeClr val="dk1"/>
                </a:solidFill>
                <a:latin typeface="Calibri"/>
                <a:ea typeface="Calibri"/>
                <a:cs typeface="Calibri"/>
                <a:sym typeface="Calibri"/>
              </a:rPr>
              <a:t>Minimize politics</a:t>
            </a:r>
            <a:endParaRPr dirty="0"/>
          </a:p>
          <a:p>
            <a:pPr marL="609600" indent="-609600"/>
            <a:r>
              <a:rPr lang="en-US" dirty="0">
                <a:solidFill>
                  <a:schemeClr val="dk1"/>
                </a:solidFill>
                <a:latin typeface="Calibri"/>
                <a:ea typeface="Calibri"/>
                <a:cs typeface="Calibri"/>
                <a:sym typeface="Calibri"/>
              </a:rPr>
              <a:t>Put critical topics on the table for discussion</a:t>
            </a:r>
            <a:endParaRPr dirty="0"/>
          </a:p>
          <a:p>
            <a:pPr marL="635000" indent="-457200"/>
            <a:endParaRPr dirty="0">
              <a:solidFill>
                <a:schemeClr val="dk1"/>
              </a:solidFill>
              <a:latin typeface="Calibri"/>
              <a:ea typeface="Calibri"/>
              <a:cs typeface="Calibri"/>
              <a:sym typeface="Calibri"/>
            </a:endParaRPr>
          </a:p>
        </p:txBody>
      </p:sp>
      <p:pic>
        <p:nvPicPr>
          <p:cNvPr id="7" name="Picture 6" descr="A close up of a person&#10;&#10;Description automatically generated">
            <a:extLst>
              <a:ext uri="{FF2B5EF4-FFF2-40B4-BE49-F238E27FC236}">
                <a16:creationId xmlns:a16="http://schemas.microsoft.com/office/drawing/2014/main" id="{55FF929E-BA97-476F-A0FF-C718FD279B5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60641" y="2807680"/>
            <a:ext cx="3921759" cy="21134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104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5">
                                            <p:txEl>
                                              <p:pRg st="0" end="0"/>
                                            </p:txEl>
                                          </p:spTgt>
                                        </p:tgtEl>
                                        <p:attrNameLst>
                                          <p:attrName>style.visibility</p:attrName>
                                        </p:attrNameLst>
                                      </p:cBhvr>
                                      <p:to>
                                        <p:strVal val="visible"/>
                                      </p:to>
                                    </p:set>
                                    <p:animEffect transition="in" filter="fade">
                                      <p:cBhvr>
                                        <p:cTn id="7" dur="500"/>
                                        <p:tgtEl>
                                          <p:spTgt spid="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5">
                                            <p:txEl>
                                              <p:pRg st="1" end="1"/>
                                            </p:txEl>
                                          </p:spTgt>
                                        </p:tgtEl>
                                        <p:attrNameLst>
                                          <p:attrName>style.visibility</p:attrName>
                                        </p:attrNameLst>
                                      </p:cBhvr>
                                      <p:to>
                                        <p:strVal val="visible"/>
                                      </p:to>
                                    </p:set>
                                    <p:animEffect transition="in" filter="fade">
                                      <p:cBhvr>
                                        <p:cTn id="12" dur="500"/>
                                        <p:tgtEl>
                                          <p:spTgt spid="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5">
                                            <p:txEl>
                                              <p:pRg st="2" end="2"/>
                                            </p:txEl>
                                          </p:spTgt>
                                        </p:tgtEl>
                                        <p:attrNameLst>
                                          <p:attrName>style.visibility</p:attrName>
                                        </p:attrNameLst>
                                      </p:cBhvr>
                                      <p:to>
                                        <p:strVal val="visible"/>
                                      </p:to>
                                    </p:set>
                                    <p:animEffect transition="in" filter="fade">
                                      <p:cBhvr>
                                        <p:cTn id="17" dur="500"/>
                                        <p:tgtEl>
                                          <p:spTgt spid="6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5">
                                            <p:txEl>
                                              <p:pRg st="3" end="3"/>
                                            </p:txEl>
                                          </p:spTgt>
                                        </p:tgtEl>
                                        <p:attrNameLst>
                                          <p:attrName>style.visibility</p:attrName>
                                        </p:attrNameLst>
                                      </p:cBhvr>
                                      <p:to>
                                        <p:strVal val="visible"/>
                                      </p:to>
                                    </p:set>
                                    <p:animEffect transition="in" filter="fade">
                                      <p:cBhvr>
                                        <p:cTn id="22" dur="500"/>
                                        <p:tgtEl>
                                          <p:spTgt spid="6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5">
                                            <p:txEl>
                                              <p:pRg st="4" end="4"/>
                                            </p:txEl>
                                          </p:spTgt>
                                        </p:tgtEl>
                                        <p:attrNameLst>
                                          <p:attrName>style.visibility</p:attrName>
                                        </p:attrNameLst>
                                      </p:cBhvr>
                                      <p:to>
                                        <p:strVal val="visible"/>
                                      </p:to>
                                    </p:set>
                                    <p:animEffect transition="in" filter="fade">
                                      <p:cBhvr>
                                        <p:cTn id="27" dur="500"/>
                                        <p:tgtEl>
                                          <p:spTgt spid="6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780FE-57A4-44C1-8076-2D41778E65F9}"/>
              </a:ext>
            </a:extLst>
          </p:cNvPr>
          <p:cNvSpPr>
            <a:spLocks noGrp="1"/>
          </p:cNvSpPr>
          <p:nvPr>
            <p:ph type="title" idx="4294967295"/>
          </p:nvPr>
        </p:nvSpPr>
        <p:spPr>
          <a:xfrm>
            <a:off x="583474" y="2641962"/>
            <a:ext cx="11025051" cy="1834243"/>
          </a:xfrm>
        </p:spPr>
        <p:txBody>
          <a:bodyPr/>
          <a:lstStyle/>
          <a:p>
            <a:pPr algn="ctr"/>
            <a:r>
              <a:rPr lang="en-US" sz="5400" dirty="0"/>
              <a:t>Introduction to a Diversity, </a:t>
            </a:r>
            <a:br>
              <a:rPr lang="en-US" sz="5400" dirty="0"/>
            </a:br>
            <a:r>
              <a:rPr lang="en-US" sz="5400" dirty="0"/>
              <a:t>Equity, and Inclusion Initiative</a:t>
            </a:r>
          </a:p>
        </p:txBody>
      </p:sp>
    </p:spTree>
    <p:extLst>
      <p:ext uri="{BB962C8B-B14F-4D97-AF65-F5344CB8AC3E}">
        <p14:creationId xmlns:p14="http://schemas.microsoft.com/office/powerpoint/2010/main" val="2092223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Shape 681"/>
          <p:cNvSpPr txBox="1">
            <a:spLocks noGrp="1"/>
          </p:cNvSpPr>
          <p:nvPr>
            <p:ph type="title"/>
          </p:nvPr>
        </p:nvSpPr>
        <p:spPr>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buClr>
                <a:srgbClr val="17365D"/>
              </a:buClr>
              <a:buSzPts val="4000"/>
            </a:pPr>
            <a:r>
              <a:rPr lang="en-US" dirty="0">
                <a:latin typeface="Calibri" panose="020F0502020204030204" pitchFamily="34" charset="0"/>
                <a:ea typeface="Open Sans"/>
                <a:cs typeface="Calibri" panose="020F0502020204030204" pitchFamily="34" charset="0"/>
                <a:sym typeface="Open Sans"/>
              </a:rPr>
              <a:t>3. Lack of Commitment</a:t>
            </a:r>
            <a:endParaRPr dirty="0">
              <a:latin typeface="Calibri" panose="020F0502020204030204" pitchFamily="34" charset="0"/>
              <a:cs typeface="Calibri" panose="020F0502020204030204" pitchFamily="34" charset="0"/>
            </a:endParaRPr>
          </a:p>
        </p:txBody>
      </p:sp>
      <p:sp>
        <p:nvSpPr>
          <p:cNvPr id="682" name="Shape 682"/>
          <p:cNvSpPr txBox="1">
            <a:spLocks noGrp="1"/>
          </p:cNvSpPr>
          <p:nvPr>
            <p:ph idx="1"/>
          </p:nvPr>
        </p:nvSpPr>
        <p:spPr>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People become ambiguous</a:t>
            </a:r>
            <a:endParaRPr dirty="0"/>
          </a:p>
          <a:p>
            <a:pPr>
              <a:spcBef>
                <a:spcPts val="56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People will not buy-in if they do not have an opportunity to weigh-in</a:t>
            </a:r>
          </a:p>
          <a:p>
            <a:pPr>
              <a:spcBef>
                <a:spcPts val="0"/>
              </a:spcBef>
              <a:spcAft>
                <a:spcPts val="0"/>
              </a:spcAft>
              <a:buClr>
                <a:schemeClr val="dk1"/>
              </a:buClr>
              <a:buSzPts val="2800"/>
              <a:buFont typeface="Arial"/>
              <a:buChar char="•"/>
            </a:pPr>
            <a:r>
              <a:rPr lang="en-US" dirty="0">
                <a:solidFill>
                  <a:schemeClr val="dk1"/>
                </a:solidFill>
                <a:ea typeface="Calibri"/>
                <a:cs typeface="Calibri"/>
                <a:sym typeface="Calibri"/>
              </a:rPr>
              <a:t>Failure to achieve buy -in from the “first team” filters down</a:t>
            </a:r>
            <a:endParaRPr lang="en-US" dirty="0"/>
          </a:p>
          <a:p>
            <a:pPr>
              <a:spcBef>
                <a:spcPts val="560"/>
              </a:spcBef>
              <a:spcAft>
                <a:spcPts val="0"/>
              </a:spcAft>
              <a:buClr>
                <a:schemeClr val="dk1"/>
              </a:buClr>
              <a:buSzPts val="2800"/>
              <a:buFont typeface="Arial"/>
              <a:buChar char="•"/>
            </a:pPr>
            <a:r>
              <a:rPr lang="en-US" dirty="0">
                <a:solidFill>
                  <a:schemeClr val="dk1"/>
                </a:solidFill>
                <a:ea typeface="Calibri"/>
                <a:cs typeface="Calibri"/>
                <a:sym typeface="Calibri"/>
              </a:rPr>
              <a:t>The two greatest causes are:</a:t>
            </a:r>
            <a:endParaRPr lang="en-US" dirty="0"/>
          </a:p>
          <a:p>
            <a:pPr lvl="1">
              <a:spcBef>
                <a:spcPts val="480"/>
              </a:spcBef>
              <a:spcAft>
                <a:spcPts val="0"/>
              </a:spcAft>
              <a:buClr>
                <a:schemeClr val="dk1"/>
              </a:buClr>
              <a:buSzPts val="2400"/>
              <a:buFont typeface="Arial"/>
              <a:buChar char="–"/>
            </a:pPr>
            <a:r>
              <a:rPr lang="en-US" dirty="0">
                <a:solidFill>
                  <a:schemeClr val="dk1"/>
                </a:solidFill>
                <a:ea typeface="Calibri"/>
                <a:cs typeface="Calibri"/>
                <a:sym typeface="Calibri"/>
              </a:rPr>
              <a:t>Desire for consensus</a:t>
            </a:r>
            <a:endParaRPr lang="en-US" dirty="0"/>
          </a:p>
          <a:p>
            <a:pPr lvl="1">
              <a:spcBef>
                <a:spcPts val="480"/>
              </a:spcBef>
              <a:spcAft>
                <a:spcPts val="0"/>
              </a:spcAft>
              <a:buClr>
                <a:schemeClr val="dk1"/>
              </a:buClr>
              <a:buSzPts val="2400"/>
              <a:buFont typeface="Arial"/>
              <a:buChar char="–"/>
            </a:pPr>
            <a:r>
              <a:rPr lang="en-US" dirty="0">
                <a:solidFill>
                  <a:schemeClr val="dk1"/>
                </a:solidFill>
                <a:ea typeface="Calibri"/>
                <a:cs typeface="Calibri"/>
                <a:sym typeface="Calibri"/>
              </a:rPr>
              <a:t>The need for certainty</a:t>
            </a:r>
            <a:endParaRPr lang="en-US" dirty="0"/>
          </a:p>
          <a:p>
            <a:pPr>
              <a:spcBef>
                <a:spcPts val="560"/>
              </a:spcBef>
              <a:spcAft>
                <a:spcPts val="0"/>
              </a:spcAft>
              <a:buClr>
                <a:schemeClr val="dk1"/>
              </a:buClr>
              <a:buSzPts val="2800"/>
              <a:buFont typeface="Arial"/>
              <a:buChar char="•"/>
            </a:pPr>
            <a:endParaRPr dirty="0"/>
          </a:p>
          <a:p>
            <a:pPr>
              <a:spcBef>
                <a:spcPts val="560"/>
              </a:spcBef>
              <a:spcAft>
                <a:spcPts val="0"/>
              </a:spcAft>
              <a:buClr>
                <a:schemeClr val="dk1"/>
              </a:buClr>
              <a:buSzPts val="2800"/>
              <a:buNone/>
            </a:pPr>
            <a:endParaRPr sz="2800" dirty="0">
              <a:solidFill>
                <a:schemeClr val="dk1"/>
              </a:solidFill>
              <a:latin typeface="Calibri"/>
              <a:ea typeface="Calibri"/>
              <a:cs typeface="Calibri"/>
              <a:sym typeface="Calibri"/>
            </a:endParaRPr>
          </a:p>
        </p:txBody>
      </p:sp>
      <p:pic>
        <p:nvPicPr>
          <p:cNvPr id="684" name="Shape 684"/>
          <p:cNvPicPr preferRelativeResize="0"/>
          <p:nvPr/>
        </p:nvPicPr>
        <p:blipFill rotWithShape="1">
          <a:blip r:embed="rId3">
            <a:alphaModFix/>
          </a:blip>
          <a:srcRect/>
          <a:stretch/>
        </p:blipFill>
        <p:spPr>
          <a:xfrm>
            <a:off x="6372497" y="4044631"/>
            <a:ext cx="4796658" cy="1403943"/>
          </a:xfrm>
          <a:prstGeom prst="rect">
            <a:avLst/>
          </a:prstGeom>
          <a:noFill/>
          <a:ln>
            <a:noFill/>
          </a:ln>
        </p:spPr>
      </p:pic>
    </p:spTree>
    <p:extLst>
      <p:ext uri="{BB962C8B-B14F-4D97-AF65-F5344CB8AC3E}">
        <p14:creationId xmlns:p14="http://schemas.microsoft.com/office/powerpoint/2010/main" val="2901768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Shape 695"/>
          <p:cNvSpPr txBox="1">
            <a:spLocks noGrp="1"/>
          </p:cNvSpPr>
          <p:nvPr>
            <p:ph type="title"/>
          </p:nvPr>
        </p:nvSpPr>
        <p:spPr>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buClr>
                <a:srgbClr val="17365D"/>
              </a:buClr>
              <a:buSzPts val="4000"/>
            </a:pPr>
            <a:r>
              <a:rPr lang="en-US" dirty="0">
                <a:latin typeface="Calibri" panose="020F0502020204030204" pitchFamily="34" charset="0"/>
                <a:ea typeface="Open Sans"/>
                <a:cs typeface="Calibri" panose="020F0502020204030204" pitchFamily="34" charset="0"/>
                <a:sym typeface="Open Sans"/>
              </a:rPr>
              <a:t>Reflection: Lack of Commitment</a:t>
            </a:r>
            <a:endParaRPr dirty="0">
              <a:latin typeface="Calibri" panose="020F0502020204030204" pitchFamily="34" charset="0"/>
              <a:cs typeface="Calibri" panose="020F0502020204030204" pitchFamily="34" charset="0"/>
            </a:endParaRPr>
          </a:p>
        </p:txBody>
      </p:sp>
      <p:sp>
        <p:nvSpPr>
          <p:cNvPr id="696" name="Shape 696"/>
          <p:cNvSpPr txBox="1">
            <a:spLocks noGrp="1"/>
          </p:cNvSpPr>
          <p:nvPr>
            <p:ph idx="1"/>
          </p:nvPr>
        </p:nvSpPr>
        <p:spPr>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lnSpc>
                <a:spcPct val="90000"/>
              </a:lnSpc>
              <a:spcBef>
                <a:spcPts val="0"/>
              </a:spcBef>
              <a:spcAft>
                <a:spcPts val="0"/>
              </a:spcAft>
              <a:buClr>
                <a:schemeClr val="dk1"/>
              </a:buClr>
              <a:buSzPts val="2380"/>
              <a:buNone/>
            </a:pPr>
            <a:r>
              <a:rPr lang="en-US" sz="2380" dirty="0">
                <a:solidFill>
                  <a:schemeClr val="dk1"/>
                </a:solidFill>
                <a:latin typeface="Calibri"/>
                <a:ea typeface="Calibri"/>
                <a:cs typeface="Calibri"/>
                <a:sym typeface="Calibri"/>
              </a:rPr>
              <a:t>Ask yourself:</a:t>
            </a:r>
            <a:endParaRPr dirty="0"/>
          </a:p>
          <a:p>
            <a:pPr>
              <a:lnSpc>
                <a:spcPct val="90000"/>
              </a:lnSpc>
              <a:spcBef>
                <a:spcPts val="408"/>
              </a:spcBef>
              <a:spcAft>
                <a:spcPts val="0"/>
              </a:spcAft>
              <a:buClr>
                <a:schemeClr val="dk1"/>
              </a:buClr>
              <a:buSzPts val="2040"/>
              <a:buFont typeface="Arial"/>
              <a:buChar char="•"/>
            </a:pPr>
            <a:r>
              <a:rPr lang="en-US" sz="2000" dirty="0">
                <a:solidFill>
                  <a:schemeClr val="dk1"/>
                </a:solidFill>
                <a:latin typeface="Calibri"/>
                <a:ea typeface="Calibri"/>
                <a:cs typeface="Calibri"/>
                <a:sym typeface="Calibri"/>
              </a:rPr>
              <a:t>Do we know what each member of the team is working on and how they contribute to the collective efforts to promote trauma-informed care?</a:t>
            </a:r>
            <a:endParaRPr sz="2000" dirty="0">
              <a:solidFill>
                <a:schemeClr val="dk1"/>
              </a:solidFill>
            </a:endParaRPr>
          </a:p>
          <a:p>
            <a:pPr>
              <a:lnSpc>
                <a:spcPct val="90000"/>
              </a:lnSpc>
              <a:spcBef>
                <a:spcPts val="408"/>
              </a:spcBef>
              <a:spcAft>
                <a:spcPts val="0"/>
              </a:spcAft>
              <a:buClr>
                <a:schemeClr val="dk1"/>
              </a:buClr>
              <a:buSzPts val="2040"/>
              <a:buFont typeface="Arial"/>
              <a:buChar char="•"/>
            </a:pPr>
            <a:r>
              <a:rPr lang="en-US" sz="2040" dirty="0">
                <a:solidFill>
                  <a:schemeClr val="dk1"/>
                </a:solidFill>
                <a:latin typeface="Calibri"/>
                <a:ea typeface="Calibri"/>
                <a:cs typeface="Calibri"/>
                <a:sym typeface="Calibri"/>
              </a:rPr>
              <a:t>Do team members leave meetings feeling confident that each team member is completely committed to the purpose and goals of creating a trauma informed care organization even in the presence of initial disagreements and conflicting perspectives?</a:t>
            </a:r>
            <a:endParaRPr dirty="0"/>
          </a:p>
          <a:p>
            <a:pPr>
              <a:lnSpc>
                <a:spcPct val="90000"/>
              </a:lnSpc>
              <a:spcBef>
                <a:spcPts val="408"/>
              </a:spcBef>
              <a:spcAft>
                <a:spcPts val="0"/>
              </a:spcAft>
              <a:buClr>
                <a:schemeClr val="dk1"/>
              </a:buClr>
              <a:buSzPts val="2040"/>
              <a:buFont typeface="Arial"/>
              <a:buChar char="•"/>
            </a:pPr>
            <a:r>
              <a:rPr lang="en-US" sz="2040" dirty="0">
                <a:solidFill>
                  <a:schemeClr val="dk1"/>
                </a:solidFill>
                <a:latin typeface="Calibri"/>
                <a:ea typeface="Calibri"/>
                <a:cs typeface="Calibri"/>
                <a:sym typeface="Calibri"/>
              </a:rPr>
              <a:t>Do team members end meetings with next step tasks that are clear and action oriented? No one leaves with nothing to do.</a:t>
            </a:r>
            <a:endParaRPr dirty="0"/>
          </a:p>
          <a:p>
            <a:pPr>
              <a:lnSpc>
                <a:spcPct val="90000"/>
              </a:lnSpc>
              <a:spcBef>
                <a:spcPts val="408"/>
              </a:spcBef>
              <a:spcAft>
                <a:spcPts val="0"/>
              </a:spcAft>
              <a:buClr>
                <a:schemeClr val="dk1"/>
              </a:buClr>
              <a:buSzPts val="2040"/>
              <a:buFont typeface="Arial"/>
              <a:buChar char="•"/>
            </a:pPr>
            <a:r>
              <a:rPr lang="en-US" sz="2000" dirty="0">
                <a:solidFill>
                  <a:schemeClr val="dk1"/>
                </a:solidFill>
                <a:latin typeface="Calibri"/>
                <a:ea typeface="Calibri"/>
                <a:cs typeface="Calibri"/>
                <a:sym typeface="Calibri"/>
              </a:rPr>
              <a:t>Does the leader model commitment by organizing meetings, setting an agenda, promoting action, and moving the team to resolve differences and acting towards a specific goal?  </a:t>
            </a:r>
            <a:endParaRPr dirty="0">
              <a:solidFill>
                <a:schemeClr val="dk1"/>
              </a:solidFill>
            </a:endParaRPr>
          </a:p>
          <a:p>
            <a:pPr marL="0" indent="0">
              <a:lnSpc>
                <a:spcPct val="90000"/>
              </a:lnSpc>
              <a:spcBef>
                <a:spcPts val="408"/>
              </a:spcBef>
              <a:spcAft>
                <a:spcPts val="0"/>
              </a:spcAft>
              <a:buClr>
                <a:schemeClr val="dk1"/>
              </a:buClr>
              <a:buSzPts val="2040"/>
              <a:buNone/>
            </a:pPr>
            <a:endParaRPr sz="2040" dirty="0">
              <a:solidFill>
                <a:schemeClr val="dk1"/>
              </a:solidFill>
              <a:latin typeface="Calibri"/>
              <a:ea typeface="Calibri"/>
              <a:cs typeface="Calibri"/>
              <a:sym typeface="Calibri"/>
            </a:endParaRPr>
          </a:p>
          <a:p>
            <a:pPr marL="0" indent="0">
              <a:lnSpc>
                <a:spcPct val="90000"/>
              </a:lnSpc>
              <a:spcBef>
                <a:spcPts val="408"/>
              </a:spcBef>
              <a:spcAft>
                <a:spcPts val="0"/>
              </a:spcAft>
              <a:buClr>
                <a:schemeClr val="dk1"/>
              </a:buClr>
              <a:buSzPts val="2040"/>
              <a:buNone/>
            </a:pPr>
            <a:r>
              <a:rPr lang="en-US" sz="2040" b="1" dirty="0">
                <a:solidFill>
                  <a:schemeClr val="dk1"/>
                </a:solidFill>
                <a:latin typeface="Calibri"/>
                <a:ea typeface="Calibri"/>
                <a:cs typeface="Calibri"/>
                <a:sym typeface="Calibri"/>
              </a:rPr>
              <a:t>What can we add?</a:t>
            </a:r>
            <a:endParaRPr b="1" dirty="0"/>
          </a:p>
        </p:txBody>
      </p:sp>
    </p:spTree>
    <p:extLst>
      <p:ext uri="{BB962C8B-B14F-4D97-AF65-F5344CB8AC3E}">
        <p14:creationId xmlns:p14="http://schemas.microsoft.com/office/powerpoint/2010/main" val="4219922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Shape 702"/>
          <p:cNvSpPr txBox="1">
            <a:spLocks noGrp="1"/>
          </p:cNvSpPr>
          <p:nvPr>
            <p:ph type="title"/>
          </p:nvPr>
        </p:nvSpPr>
        <p:spPr>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buClr>
                <a:srgbClr val="17365D"/>
              </a:buClr>
              <a:buSzPts val="4000"/>
            </a:pPr>
            <a:r>
              <a:rPr lang="en-US" dirty="0">
                <a:latin typeface="Calibri" panose="020F0502020204030204" pitchFamily="34" charset="0"/>
                <a:ea typeface="Open Sans"/>
                <a:cs typeface="Calibri" panose="020F0502020204030204" pitchFamily="34" charset="0"/>
                <a:sym typeface="Open Sans"/>
              </a:rPr>
              <a:t>A team that commits…</a:t>
            </a:r>
            <a:endParaRPr dirty="0">
              <a:latin typeface="Calibri" panose="020F0502020204030204" pitchFamily="34" charset="0"/>
              <a:cs typeface="Calibri" panose="020F0502020204030204" pitchFamily="34" charset="0"/>
            </a:endParaRPr>
          </a:p>
        </p:txBody>
      </p:sp>
      <p:sp>
        <p:nvSpPr>
          <p:cNvPr id="703" name="Shape 703"/>
          <p:cNvSpPr txBox="1">
            <a:spLocks noGrp="1"/>
          </p:cNvSpPr>
          <p:nvPr>
            <p:ph idx="1"/>
          </p:nvPr>
        </p:nvSpPr>
        <p:spPr>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609600" indent="-609600">
              <a:spcBef>
                <a:spcPts val="0"/>
              </a:spcBef>
            </a:pPr>
            <a:r>
              <a:rPr lang="en-US" sz="2400" dirty="0">
                <a:solidFill>
                  <a:schemeClr val="dk1"/>
                </a:solidFill>
                <a:latin typeface="Calibri" panose="020F0502020204030204" pitchFamily="34" charset="0"/>
                <a:ea typeface="Calibri"/>
                <a:cs typeface="Calibri" panose="020F0502020204030204" pitchFamily="34" charset="0"/>
                <a:sym typeface="Calibri"/>
              </a:rPr>
              <a:t>Creates clarity around direction and priorities</a:t>
            </a:r>
            <a:endParaRPr sz="2400" dirty="0">
              <a:latin typeface="Calibri" panose="020F0502020204030204" pitchFamily="34" charset="0"/>
              <a:cs typeface="Calibri" panose="020F0502020204030204" pitchFamily="34" charset="0"/>
            </a:endParaRPr>
          </a:p>
          <a:p>
            <a:pPr marL="609600" indent="-609600"/>
            <a:r>
              <a:rPr lang="en-US" sz="2400" dirty="0">
                <a:solidFill>
                  <a:schemeClr val="dk1"/>
                </a:solidFill>
                <a:latin typeface="Calibri" panose="020F0502020204030204" pitchFamily="34" charset="0"/>
                <a:ea typeface="Calibri"/>
                <a:cs typeface="Calibri" panose="020F0502020204030204" pitchFamily="34" charset="0"/>
                <a:sym typeface="Calibri"/>
              </a:rPr>
              <a:t>Aligns the entire team around common objectives</a:t>
            </a:r>
            <a:endParaRPr sz="2400" dirty="0">
              <a:latin typeface="Calibri" panose="020F0502020204030204" pitchFamily="34" charset="0"/>
              <a:cs typeface="Calibri" panose="020F0502020204030204" pitchFamily="34" charset="0"/>
            </a:endParaRPr>
          </a:p>
          <a:p>
            <a:pPr marL="609600" indent="-609600"/>
            <a:r>
              <a:rPr lang="en-US" sz="2400" dirty="0">
                <a:solidFill>
                  <a:schemeClr val="dk1"/>
                </a:solidFill>
                <a:latin typeface="Calibri" panose="020F0502020204030204" pitchFamily="34" charset="0"/>
                <a:ea typeface="Calibri"/>
                <a:cs typeface="Calibri" panose="020F0502020204030204" pitchFamily="34" charset="0"/>
                <a:sym typeface="Calibri"/>
              </a:rPr>
              <a:t>Develops an ability to learn from mistakes</a:t>
            </a:r>
            <a:endParaRPr sz="2400" dirty="0">
              <a:latin typeface="Calibri" panose="020F0502020204030204" pitchFamily="34" charset="0"/>
              <a:cs typeface="Calibri" panose="020F0502020204030204" pitchFamily="34" charset="0"/>
            </a:endParaRPr>
          </a:p>
          <a:p>
            <a:pPr marL="609600" indent="-609600"/>
            <a:r>
              <a:rPr lang="en-US" sz="2400" dirty="0">
                <a:solidFill>
                  <a:schemeClr val="dk1"/>
                </a:solidFill>
                <a:latin typeface="Calibri" panose="020F0502020204030204" pitchFamily="34" charset="0"/>
                <a:ea typeface="Calibri"/>
                <a:cs typeface="Calibri" panose="020F0502020204030204" pitchFamily="34" charset="0"/>
                <a:sym typeface="Calibri"/>
              </a:rPr>
              <a:t>Take advantage of opportunities </a:t>
            </a:r>
            <a:endParaRPr sz="2400" dirty="0">
              <a:latin typeface="Calibri" panose="020F0502020204030204" pitchFamily="34" charset="0"/>
              <a:cs typeface="Calibri" panose="020F0502020204030204" pitchFamily="34" charset="0"/>
            </a:endParaRPr>
          </a:p>
          <a:p>
            <a:pPr marL="609600" indent="-609600"/>
            <a:r>
              <a:rPr lang="en-US" sz="2400" dirty="0">
                <a:solidFill>
                  <a:schemeClr val="dk1"/>
                </a:solidFill>
                <a:latin typeface="Calibri" panose="020F0502020204030204" pitchFamily="34" charset="0"/>
                <a:ea typeface="Calibri"/>
                <a:cs typeface="Calibri" panose="020F0502020204030204" pitchFamily="34" charset="0"/>
                <a:sym typeface="Calibri"/>
              </a:rPr>
              <a:t>Move forward without hesitation</a:t>
            </a:r>
            <a:endParaRPr sz="2400" dirty="0">
              <a:latin typeface="Calibri" panose="020F0502020204030204" pitchFamily="34" charset="0"/>
              <a:cs typeface="Calibri" panose="020F0502020204030204" pitchFamily="34" charset="0"/>
            </a:endParaRPr>
          </a:p>
          <a:p>
            <a:pPr marL="609600" indent="-609600"/>
            <a:r>
              <a:rPr lang="en-US" sz="2400" dirty="0">
                <a:solidFill>
                  <a:schemeClr val="dk1"/>
                </a:solidFill>
                <a:latin typeface="Calibri" panose="020F0502020204030204" pitchFamily="34" charset="0"/>
                <a:ea typeface="Calibri"/>
                <a:cs typeface="Calibri" panose="020F0502020204030204" pitchFamily="34" charset="0"/>
                <a:sym typeface="Calibri"/>
              </a:rPr>
              <a:t>Change direction without hesitation or guilt</a:t>
            </a:r>
            <a:endParaRPr sz="2400" dirty="0">
              <a:latin typeface="Calibri" panose="020F0502020204030204" pitchFamily="34" charset="0"/>
              <a:cs typeface="Calibri" panose="020F0502020204030204" pitchFamily="34" charset="0"/>
            </a:endParaRPr>
          </a:p>
          <a:p>
            <a:pPr marL="635000" indent="-457200"/>
            <a:endParaRPr sz="2400"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3" name="Picture 2" descr="A close up of a sign&#10;&#10;Description automatically generated">
            <a:extLst>
              <a:ext uri="{FF2B5EF4-FFF2-40B4-BE49-F238E27FC236}">
                <a16:creationId xmlns:a16="http://schemas.microsoft.com/office/drawing/2014/main" id="{872B8051-40A6-426E-8EC7-A9D624BDBBF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08520" y="2609933"/>
            <a:ext cx="2909570" cy="2909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4935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Shape 708"/>
          <p:cNvPicPr preferRelativeResize="0"/>
          <p:nvPr/>
        </p:nvPicPr>
        <p:blipFill rotWithShape="1">
          <a:blip r:embed="rId3">
            <a:alphaModFix/>
          </a:blip>
          <a:srcRect t="9425"/>
          <a:stretch/>
        </p:blipFill>
        <p:spPr>
          <a:xfrm>
            <a:off x="8390709" y="2746601"/>
            <a:ext cx="3738154" cy="2441951"/>
          </a:xfrm>
          <a:prstGeom prst="rect">
            <a:avLst/>
          </a:prstGeom>
          <a:noFill/>
          <a:ln>
            <a:noFill/>
          </a:ln>
        </p:spPr>
      </p:pic>
      <p:sp>
        <p:nvSpPr>
          <p:cNvPr id="709" name="Shape 709"/>
          <p:cNvSpPr txBox="1">
            <a:spLocks noGrp="1"/>
          </p:cNvSpPr>
          <p:nvPr>
            <p:ph type="title"/>
          </p:nvPr>
        </p:nvSpPr>
        <p:spPr>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buClr>
                <a:srgbClr val="17365D"/>
              </a:buClr>
              <a:buSzPts val="4000"/>
            </a:pPr>
            <a:r>
              <a:rPr lang="en-US" dirty="0">
                <a:latin typeface="Calibri" panose="020F0502020204030204" pitchFamily="34" charset="0"/>
                <a:ea typeface="Open Sans"/>
                <a:cs typeface="Calibri" panose="020F0502020204030204" pitchFamily="34" charset="0"/>
                <a:sym typeface="Open Sans"/>
              </a:rPr>
              <a:t>4. Avoidance of Accountability</a:t>
            </a:r>
            <a:endParaRPr dirty="0">
              <a:latin typeface="Calibri" panose="020F0502020204030204" pitchFamily="34" charset="0"/>
              <a:cs typeface="Calibri" panose="020F0502020204030204" pitchFamily="34" charset="0"/>
            </a:endParaRPr>
          </a:p>
        </p:txBody>
      </p:sp>
      <p:sp>
        <p:nvSpPr>
          <p:cNvPr id="710" name="Shape 710"/>
          <p:cNvSpPr txBox="1">
            <a:spLocks noGrp="1"/>
          </p:cNvSpPr>
          <p:nvPr>
            <p:ph idx="1"/>
          </p:nvPr>
        </p:nvSpPr>
        <p:spPr>
          <a:xfrm>
            <a:off x="409304" y="2310234"/>
            <a:ext cx="7707086" cy="3555883"/>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a:spcBef>
                <a:spcPts val="0"/>
              </a:spcBef>
              <a:spcAft>
                <a:spcPts val="0"/>
              </a:spcAft>
              <a:buClr>
                <a:schemeClr val="dk1"/>
              </a:buClr>
              <a:buSzPts val="2600"/>
              <a:buFont typeface="Arial"/>
              <a:buChar char="•"/>
            </a:pPr>
            <a:r>
              <a:rPr lang="en-US" dirty="0">
                <a:solidFill>
                  <a:schemeClr val="dk1"/>
                </a:solidFill>
                <a:latin typeface="Calibri"/>
                <a:ea typeface="Calibri"/>
                <a:cs typeface="Calibri"/>
                <a:sym typeface="Calibri"/>
              </a:rPr>
              <a:t>People do this to avoid uncomfortable situations</a:t>
            </a:r>
            <a:endParaRPr dirty="0"/>
          </a:p>
          <a:p>
            <a:pPr>
              <a:spcBef>
                <a:spcPts val="520"/>
              </a:spcBef>
              <a:spcAft>
                <a:spcPts val="0"/>
              </a:spcAft>
              <a:buClr>
                <a:schemeClr val="dk1"/>
              </a:buClr>
              <a:buSzPts val="2600"/>
              <a:buFont typeface="Arial"/>
              <a:buChar char="•"/>
            </a:pPr>
            <a:r>
              <a:rPr lang="en-US" dirty="0">
                <a:solidFill>
                  <a:schemeClr val="dk1"/>
                </a:solidFill>
                <a:latin typeface="Calibri"/>
                <a:ea typeface="Calibri"/>
                <a:cs typeface="Calibri"/>
                <a:sym typeface="Calibri"/>
              </a:rPr>
              <a:t>This is really difficult in peer-to-peer situations</a:t>
            </a:r>
          </a:p>
          <a:p>
            <a:pPr>
              <a:spcBef>
                <a:spcPts val="0"/>
              </a:spcBef>
              <a:spcAft>
                <a:spcPts val="0"/>
              </a:spcAft>
              <a:buClr>
                <a:schemeClr val="dk1"/>
              </a:buClr>
              <a:buSzPts val="2600"/>
              <a:buFont typeface="Arial"/>
              <a:buChar char="•"/>
            </a:pPr>
            <a:r>
              <a:rPr lang="en-US" dirty="0">
                <a:solidFill>
                  <a:schemeClr val="dk1"/>
                </a:solidFill>
                <a:ea typeface="Calibri"/>
                <a:cs typeface="Calibri"/>
                <a:sym typeface="Calibri"/>
              </a:rPr>
              <a:t>No buy-in, no accountability</a:t>
            </a:r>
            <a:endParaRPr lang="en-US" dirty="0"/>
          </a:p>
          <a:p>
            <a:pPr>
              <a:spcBef>
                <a:spcPts val="520"/>
              </a:spcBef>
              <a:spcAft>
                <a:spcPts val="0"/>
              </a:spcAft>
              <a:buClr>
                <a:schemeClr val="dk1"/>
              </a:buClr>
              <a:buSzPts val="2600"/>
              <a:buFont typeface="Arial"/>
              <a:buChar char="•"/>
            </a:pPr>
            <a:r>
              <a:rPr lang="en-US" dirty="0">
                <a:solidFill>
                  <a:schemeClr val="dk1"/>
                </a:solidFill>
                <a:ea typeface="Calibri"/>
                <a:cs typeface="Calibri"/>
                <a:sym typeface="Calibri"/>
              </a:rPr>
              <a:t>You need team members willing to call their peers on performance or behaviors that might hurt the team</a:t>
            </a:r>
            <a:endParaRPr lang="en-US" dirty="0"/>
          </a:p>
          <a:p>
            <a:pPr>
              <a:spcBef>
                <a:spcPts val="520"/>
              </a:spcBef>
              <a:spcAft>
                <a:spcPts val="0"/>
              </a:spcAft>
              <a:buClr>
                <a:schemeClr val="dk1"/>
              </a:buClr>
              <a:buSzPts val="2600"/>
              <a:buFont typeface="Arial"/>
              <a:buChar char="•"/>
            </a:pPr>
            <a:r>
              <a:rPr lang="en-US" dirty="0">
                <a:solidFill>
                  <a:schemeClr val="dk1"/>
                </a:solidFill>
                <a:ea typeface="Calibri"/>
                <a:cs typeface="Calibri"/>
                <a:sym typeface="Calibri"/>
              </a:rPr>
              <a:t>The closer the team members, the greater the danger</a:t>
            </a:r>
            <a:endParaRPr lang="en-US" dirty="0"/>
          </a:p>
        </p:txBody>
      </p:sp>
    </p:spTree>
    <p:extLst>
      <p:ext uri="{BB962C8B-B14F-4D97-AF65-F5344CB8AC3E}">
        <p14:creationId xmlns:p14="http://schemas.microsoft.com/office/powerpoint/2010/main" val="1997569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Shape 716"/>
          <p:cNvPicPr preferRelativeResize="0"/>
          <p:nvPr/>
        </p:nvPicPr>
        <p:blipFill rotWithShape="1">
          <a:blip r:embed="rId3">
            <a:alphaModFix/>
          </a:blip>
          <a:srcRect/>
          <a:stretch/>
        </p:blipFill>
        <p:spPr>
          <a:xfrm>
            <a:off x="8530292" y="3436038"/>
            <a:ext cx="3465353" cy="2401088"/>
          </a:xfrm>
          <a:prstGeom prst="rect">
            <a:avLst/>
          </a:prstGeom>
          <a:noFill/>
          <a:ln>
            <a:noFill/>
          </a:ln>
        </p:spPr>
      </p:pic>
      <p:sp>
        <p:nvSpPr>
          <p:cNvPr id="717" name="Shape 717"/>
          <p:cNvSpPr txBox="1">
            <a:spLocks noGrp="1"/>
          </p:cNvSpPr>
          <p:nvPr>
            <p:ph type="title"/>
          </p:nvPr>
        </p:nvSpPr>
        <p:spPr>
          <a:xfrm>
            <a:off x="178279" y="1640693"/>
            <a:ext cx="10972800" cy="445051"/>
          </a:xfrm>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buClr>
                <a:srgbClr val="17365D"/>
              </a:buClr>
              <a:buSzPts val="4000"/>
            </a:pPr>
            <a:r>
              <a:rPr lang="en-US" dirty="0">
                <a:latin typeface="Calibri" panose="020F0502020204030204" pitchFamily="34" charset="0"/>
                <a:ea typeface="Open Sans"/>
                <a:cs typeface="Calibri" panose="020F0502020204030204" pitchFamily="34" charset="0"/>
                <a:sym typeface="Open Sans"/>
              </a:rPr>
              <a:t>5. Inattention to Results</a:t>
            </a:r>
            <a:endParaRPr dirty="0">
              <a:latin typeface="Calibri" panose="020F0502020204030204" pitchFamily="34" charset="0"/>
              <a:cs typeface="Calibri" panose="020F0502020204030204" pitchFamily="34" charset="0"/>
            </a:endParaRPr>
          </a:p>
        </p:txBody>
      </p:sp>
      <p:sp>
        <p:nvSpPr>
          <p:cNvPr id="718" name="Shape 718"/>
          <p:cNvSpPr txBox="1">
            <a:spLocks noGrp="1"/>
          </p:cNvSpPr>
          <p:nvPr>
            <p:ph idx="1"/>
          </p:nvPr>
        </p:nvSpPr>
        <p:spPr>
          <a:xfrm>
            <a:off x="178279" y="2171758"/>
            <a:ext cx="8752114" cy="3555883"/>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a:spcBef>
                <a:spcPts val="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Not having a way to keep track of accomplishments and areas that have not been successful.</a:t>
            </a:r>
            <a:endParaRPr sz="2400" dirty="0"/>
          </a:p>
          <a:p>
            <a:pPr>
              <a:spcBef>
                <a:spcPts val="56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Not establishing goals and progress in a way that is measurable?</a:t>
            </a:r>
            <a:endParaRPr sz="2400" dirty="0"/>
          </a:p>
          <a:p>
            <a:pPr>
              <a:spcBef>
                <a:spcPts val="56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Failing to select and measure process and outcome indicators?</a:t>
            </a:r>
            <a:endParaRPr sz="2400" dirty="0"/>
          </a:p>
          <a:p>
            <a:pPr>
              <a:spcBef>
                <a:spcPts val="56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Failing to gather ongoing </a:t>
            </a:r>
            <a:endParaRPr sz="2400" dirty="0"/>
          </a:p>
          <a:p>
            <a:pPr marL="0" indent="0">
              <a:spcBef>
                <a:spcPts val="560"/>
              </a:spcBef>
              <a:spcAft>
                <a:spcPts val="0"/>
              </a:spcAft>
              <a:buClr>
                <a:schemeClr val="dk1"/>
              </a:buClr>
              <a:buSzPts val="2800"/>
              <a:buNone/>
            </a:pPr>
            <a:r>
              <a:rPr lang="en-US" sz="2400" dirty="0">
                <a:solidFill>
                  <a:schemeClr val="dk1"/>
                </a:solidFill>
                <a:latin typeface="Calibri"/>
                <a:ea typeface="Calibri"/>
                <a:cs typeface="Calibri"/>
                <a:sym typeface="Calibri"/>
              </a:rPr>
              <a:t>    feedback from clients, staff and</a:t>
            </a:r>
            <a:endParaRPr sz="2400" dirty="0"/>
          </a:p>
          <a:p>
            <a:pPr marL="0" indent="0">
              <a:spcBef>
                <a:spcPts val="560"/>
              </a:spcBef>
              <a:spcAft>
                <a:spcPts val="0"/>
              </a:spcAft>
              <a:buClr>
                <a:schemeClr val="dk1"/>
              </a:buClr>
              <a:buSzPts val="2800"/>
              <a:buNone/>
            </a:pPr>
            <a:r>
              <a:rPr lang="en-US" sz="2400" dirty="0">
                <a:solidFill>
                  <a:schemeClr val="dk1"/>
                </a:solidFill>
                <a:latin typeface="Calibri"/>
                <a:ea typeface="Calibri"/>
                <a:cs typeface="Calibri"/>
                <a:sym typeface="Calibri"/>
              </a:rPr>
              <a:t>    leadership.</a:t>
            </a:r>
            <a:endParaRPr sz="2400" dirty="0"/>
          </a:p>
        </p:txBody>
      </p:sp>
    </p:spTree>
    <p:extLst>
      <p:ext uri="{BB962C8B-B14F-4D97-AF65-F5344CB8AC3E}">
        <p14:creationId xmlns:p14="http://schemas.microsoft.com/office/powerpoint/2010/main" val="470991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D1B89-E098-4FF2-B0C7-9EDE0D021F44}"/>
              </a:ext>
            </a:extLst>
          </p:cNvPr>
          <p:cNvSpPr>
            <a:spLocks noGrp="1"/>
          </p:cNvSpPr>
          <p:nvPr>
            <p:ph type="title"/>
          </p:nvPr>
        </p:nvSpPr>
        <p:spPr/>
        <p:txBody>
          <a:bodyPr/>
          <a:lstStyle/>
          <a:p>
            <a:r>
              <a:rPr lang="en-US" sz="4000" dirty="0">
                <a:latin typeface="Calibri"/>
              </a:rPr>
              <a:t>Finding Time</a:t>
            </a:r>
          </a:p>
        </p:txBody>
      </p:sp>
      <p:pic>
        <p:nvPicPr>
          <p:cNvPr id="4" name="Picture 4" descr="A close up of a clock&#10;&#10;Description generated with high confidence">
            <a:extLst>
              <a:ext uri="{FF2B5EF4-FFF2-40B4-BE49-F238E27FC236}">
                <a16:creationId xmlns:a16="http://schemas.microsoft.com/office/drawing/2014/main" id="{094BDD4A-3FCA-4A57-9079-C5153C197765}"/>
              </a:ext>
            </a:extLst>
          </p:cNvPr>
          <p:cNvPicPr>
            <a:picLocks noChangeAspect="1"/>
          </p:cNvPicPr>
          <p:nvPr/>
        </p:nvPicPr>
        <p:blipFill>
          <a:blip r:embed="rId3"/>
          <a:stretch>
            <a:fillRect/>
          </a:stretch>
        </p:blipFill>
        <p:spPr>
          <a:xfrm>
            <a:off x="7020587" y="1981178"/>
            <a:ext cx="4022784" cy="3020683"/>
          </a:xfrm>
          <a:prstGeom prst="rect">
            <a:avLst/>
          </a:prstGeom>
        </p:spPr>
      </p:pic>
      <p:sp>
        <p:nvSpPr>
          <p:cNvPr id="6" name="TextBox 5">
            <a:extLst>
              <a:ext uri="{FF2B5EF4-FFF2-40B4-BE49-F238E27FC236}">
                <a16:creationId xmlns:a16="http://schemas.microsoft.com/office/drawing/2014/main" id="{F58FE1A5-6D7F-498D-B91E-5D35DD83433D}"/>
              </a:ext>
            </a:extLst>
          </p:cNvPr>
          <p:cNvSpPr txBox="1"/>
          <p:nvPr/>
        </p:nvSpPr>
        <p:spPr>
          <a:xfrm>
            <a:off x="536277" y="2336616"/>
            <a:ext cx="4382217"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har char="•"/>
            </a:pPr>
            <a:r>
              <a:rPr lang="en-US" sz="2800" dirty="0">
                <a:latin typeface="Calibri"/>
              </a:rPr>
              <a:t>Meet over a meal</a:t>
            </a:r>
            <a:endParaRPr lang="en-US" sz="2800" dirty="0"/>
          </a:p>
          <a:p>
            <a:pPr marL="457200" indent="-457200">
              <a:buChar char="•"/>
            </a:pPr>
            <a:r>
              <a:rPr lang="en-US" sz="2800" dirty="0">
                <a:latin typeface="Calibri"/>
              </a:rPr>
              <a:t>Pick the same time each week/month</a:t>
            </a:r>
          </a:p>
          <a:p>
            <a:pPr marL="457200" indent="-457200">
              <a:buChar char="•"/>
            </a:pPr>
            <a:r>
              <a:rPr lang="en-US" sz="2800" dirty="0">
                <a:latin typeface="Calibri"/>
              </a:rPr>
              <a:t>Meet even if everyone can't attend</a:t>
            </a:r>
          </a:p>
          <a:p>
            <a:pPr marL="457200" indent="-457200">
              <a:buChar char="•"/>
            </a:pPr>
            <a:r>
              <a:rPr lang="en-US" sz="2800" dirty="0">
                <a:latin typeface="Calibri"/>
                <a:cs typeface="Calibri"/>
              </a:rPr>
              <a:t>Ask leadership for coverage</a:t>
            </a:r>
          </a:p>
        </p:txBody>
      </p:sp>
      <p:sp>
        <p:nvSpPr>
          <p:cNvPr id="7" name="TextBox 6">
            <a:extLst>
              <a:ext uri="{FF2B5EF4-FFF2-40B4-BE49-F238E27FC236}">
                <a16:creationId xmlns:a16="http://schemas.microsoft.com/office/drawing/2014/main" id="{A2A06111-6740-462F-9006-31129681A75C}"/>
              </a:ext>
            </a:extLst>
          </p:cNvPr>
          <p:cNvSpPr txBox="1"/>
          <p:nvPr/>
        </p:nvSpPr>
        <p:spPr>
          <a:xfrm>
            <a:off x="2727386" y="5223978"/>
            <a:ext cx="69270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dirty="0">
                <a:latin typeface="Calibri"/>
              </a:rPr>
              <a:t>What other ideas are working for your team?</a:t>
            </a:r>
            <a:endParaRPr lang="en-US" i="1" dirty="0"/>
          </a:p>
        </p:txBody>
      </p:sp>
    </p:spTree>
    <p:extLst>
      <p:ext uri="{BB962C8B-B14F-4D97-AF65-F5344CB8AC3E}">
        <p14:creationId xmlns:p14="http://schemas.microsoft.com/office/powerpoint/2010/main" val="4242314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8" name="Shape 848"/>
          <p:cNvSpPr txBox="1">
            <a:spLocks noGrp="1"/>
          </p:cNvSpPr>
          <p:nvPr>
            <p:ph type="title"/>
          </p:nvPr>
        </p:nvSpPr>
        <p:spPr>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buClr>
                <a:srgbClr val="17365D"/>
              </a:buClr>
              <a:buSzPts val="4000"/>
            </a:pPr>
            <a:r>
              <a:rPr lang="en-US" sz="4000" dirty="0">
                <a:latin typeface="Calibri" panose="020F0502020204030204" pitchFamily="34" charset="0"/>
                <a:ea typeface="Open Sans"/>
                <a:cs typeface="Calibri" panose="020F0502020204030204" pitchFamily="34" charset="0"/>
                <a:sym typeface="Open Sans"/>
              </a:rPr>
              <a:t>If Your Experience Feels Like….</a:t>
            </a:r>
            <a:endParaRPr dirty="0">
              <a:latin typeface="Calibri" panose="020F0502020204030204" pitchFamily="34" charset="0"/>
              <a:cs typeface="Calibri" panose="020F0502020204030204" pitchFamily="34" charset="0"/>
            </a:endParaRPr>
          </a:p>
        </p:txBody>
      </p:sp>
      <p:graphicFrame>
        <p:nvGraphicFramePr>
          <p:cNvPr id="849" name="Shape 849"/>
          <p:cNvGraphicFramePr/>
          <p:nvPr>
            <p:extLst>
              <p:ext uri="{D42A27DB-BD31-4B8C-83A1-F6EECF244321}">
                <p14:modId xmlns:p14="http://schemas.microsoft.com/office/powerpoint/2010/main" val="1198217425"/>
              </p:ext>
            </p:extLst>
          </p:nvPr>
        </p:nvGraphicFramePr>
        <p:xfrm>
          <a:off x="2757630" y="2455817"/>
          <a:ext cx="6676740" cy="3240855"/>
        </p:xfrm>
        <a:graphic>
          <a:graphicData uri="http://schemas.openxmlformats.org/drawingml/2006/table">
            <a:tbl>
              <a:tblPr>
                <a:noFill/>
              </a:tblPr>
              <a:tblGrid>
                <a:gridCol w="1112790">
                  <a:extLst>
                    <a:ext uri="{9D8B030D-6E8A-4147-A177-3AD203B41FA5}">
                      <a16:colId xmlns:a16="http://schemas.microsoft.com/office/drawing/2014/main" val="20000"/>
                    </a:ext>
                  </a:extLst>
                </a:gridCol>
                <a:gridCol w="1112790">
                  <a:extLst>
                    <a:ext uri="{9D8B030D-6E8A-4147-A177-3AD203B41FA5}">
                      <a16:colId xmlns:a16="http://schemas.microsoft.com/office/drawing/2014/main" val="20001"/>
                    </a:ext>
                  </a:extLst>
                </a:gridCol>
                <a:gridCol w="1112790">
                  <a:extLst>
                    <a:ext uri="{9D8B030D-6E8A-4147-A177-3AD203B41FA5}">
                      <a16:colId xmlns:a16="http://schemas.microsoft.com/office/drawing/2014/main" val="20002"/>
                    </a:ext>
                  </a:extLst>
                </a:gridCol>
                <a:gridCol w="1112790">
                  <a:extLst>
                    <a:ext uri="{9D8B030D-6E8A-4147-A177-3AD203B41FA5}">
                      <a16:colId xmlns:a16="http://schemas.microsoft.com/office/drawing/2014/main" val="20003"/>
                    </a:ext>
                  </a:extLst>
                </a:gridCol>
                <a:gridCol w="1112790">
                  <a:extLst>
                    <a:ext uri="{9D8B030D-6E8A-4147-A177-3AD203B41FA5}">
                      <a16:colId xmlns:a16="http://schemas.microsoft.com/office/drawing/2014/main" val="20004"/>
                    </a:ext>
                  </a:extLst>
                </a:gridCol>
                <a:gridCol w="1112790">
                  <a:extLst>
                    <a:ext uri="{9D8B030D-6E8A-4147-A177-3AD203B41FA5}">
                      <a16:colId xmlns:a16="http://schemas.microsoft.com/office/drawing/2014/main" val="20005"/>
                    </a:ext>
                  </a:extLst>
                </a:gridCol>
              </a:tblGrid>
              <a:tr h="798103">
                <a:tc>
                  <a:txBody>
                    <a:bodyPr/>
                    <a:lstStyle/>
                    <a:p>
                      <a:pPr marL="0" marR="0" lvl="0" indent="0" algn="ctr" rtl="0">
                        <a:lnSpc>
                          <a:spcPct val="115000"/>
                        </a:lnSpc>
                        <a:spcBef>
                          <a:spcPts val="0"/>
                        </a:spcBef>
                        <a:spcAft>
                          <a:spcPts val="0"/>
                        </a:spcAft>
                        <a:buNone/>
                      </a:pPr>
                      <a:r>
                        <a:rPr lang="en-US" sz="1400" b="1" u="none" strike="noStrike" cap="none">
                          <a:latin typeface="Calibri"/>
                          <a:ea typeface="Calibri"/>
                          <a:cs typeface="Calibri"/>
                          <a:sym typeface="Calibri"/>
                        </a:rPr>
                        <a:t>Vision</a:t>
                      </a:r>
                      <a:endParaRPr sz="1400" u="none" strike="noStrike" cap="none">
                        <a:latin typeface="Calibri"/>
                        <a:ea typeface="Calibri"/>
                        <a:cs typeface="Calibri"/>
                        <a:sym typeface="Calibri"/>
                      </a:endParaRPr>
                    </a:p>
                  </a:txBody>
                  <a:tcPr marL="49050" marR="490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D9F1"/>
                    </a:solidFill>
                  </a:tcPr>
                </a:tc>
                <a:tc>
                  <a:txBody>
                    <a:bodyPr/>
                    <a:lstStyle/>
                    <a:p>
                      <a:pPr marL="0" marR="0" lvl="0" indent="0" algn="ctr" rtl="0">
                        <a:lnSpc>
                          <a:spcPct val="115000"/>
                        </a:lnSpc>
                        <a:spcBef>
                          <a:spcPts val="0"/>
                        </a:spcBef>
                        <a:spcAft>
                          <a:spcPts val="0"/>
                        </a:spcAft>
                        <a:buNone/>
                      </a:pPr>
                      <a:r>
                        <a:rPr lang="en-US" sz="1400" b="1" u="none" strike="noStrike" cap="none">
                          <a:latin typeface="Calibri"/>
                          <a:ea typeface="Calibri"/>
                          <a:cs typeface="Calibri"/>
                          <a:sym typeface="Calibri"/>
                        </a:rPr>
                        <a:t>Skills</a:t>
                      </a:r>
                      <a:endParaRPr sz="1400" u="none" strike="noStrike" cap="none">
                        <a:latin typeface="Calibri"/>
                        <a:ea typeface="Calibri"/>
                        <a:cs typeface="Calibri"/>
                        <a:sym typeface="Calibri"/>
                      </a:endParaRPr>
                    </a:p>
                  </a:txBody>
                  <a:tcPr marL="49050" marR="490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D9F1"/>
                    </a:solidFill>
                  </a:tcPr>
                </a:tc>
                <a:tc>
                  <a:txBody>
                    <a:bodyPr/>
                    <a:lstStyle/>
                    <a:p>
                      <a:pPr marL="0" marR="0" lvl="0" indent="0" algn="ctr" rtl="0">
                        <a:lnSpc>
                          <a:spcPct val="115000"/>
                        </a:lnSpc>
                        <a:spcBef>
                          <a:spcPts val="0"/>
                        </a:spcBef>
                        <a:spcAft>
                          <a:spcPts val="0"/>
                        </a:spcAft>
                        <a:buNone/>
                      </a:pPr>
                      <a:r>
                        <a:rPr lang="en-US" sz="1400" b="1" u="none" strike="noStrike" cap="none">
                          <a:latin typeface="Calibri"/>
                          <a:ea typeface="Calibri"/>
                          <a:cs typeface="Calibri"/>
                          <a:sym typeface="Calibri"/>
                        </a:rPr>
                        <a:t>Incentives</a:t>
                      </a:r>
                      <a:endParaRPr sz="1400" u="none" strike="noStrike" cap="none">
                        <a:latin typeface="Calibri"/>
                        <a:ea typeface="Calibri"/>
                        <a:cs typeface="Calibri"/>
                        <a:sym typeface="Calibri"/>
                      </a:endParaRPr>
                    </a:p>
                  </a:txBody>
                  <a:tcPr marL="49050" marR="490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D9F1"/>
                    </a:solidFill>
                  </a:tcPr>
                </a:tc>
                <a:tc>
                  <a:txBody>
                    <a:bodyPr/>
                    <a:lstStyle/>
                    <a:p>
                      <a:pPr marL="0" marR="0" lvl="0" indent="0" algn="ctr" rtl="0">
                        <a:lnSpc>
                          <a:spcPct val="115000"/>
                        </a:lnSpc>
                        <a:spcBef>
                          <a:spcPts val="0"/>
                        </a:spcBef>
                        <a:spcAft>
                          <a:spcPts val="0"/>
                        </a:spcAft>
                        <a:buNone/>
                      </a:pPr>
                      <a:r>
                        <a:rPr lang="en-US" sz="1400" b="1" u="none" strike="noStrike" cap="none">
                          <a:latin typeface="Calibri"/>
                          <a:ea typeface="Calibri"/>
                          <a:cs typeface="Calibri"/>
                          <a:sym typeface="Calibri"/>
                        </a:rPr>
                        <a:t>Resources</a:t>
                      </a:r>
                      <a:endParaRPr sz="1400" u="none" strike="noStrike" cap="none">
                        <a:latin typeface="Calibri"/>
                        <a:ea typeface="Calibri"/>
                        <a:cs typeface="Calibri"/>
                        <a:sym typeface="Calibri"/>
                      </a:endParaRPr>
                    </a:p>
                  </a:txBody>
                  <a:tcPr marL="49050" marR="490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D9F1"/>
                    </a:solidFill>
                  </a:tcPr>
                </a:tc>
                <a:tc>
                  <a:txBody>
                    <a:bodyPr/>
                    <a:lstStyle/>
                    <a:p>
                      <a:pPr marL="0" marR="0" lvl="0" indent="0" algn="ctr" rtl="0">
                        <a:lnSpc>
                          <a:spcPct val="115000"/>
                        </a:lnSpc>
                        <a:spcBef>
                          <a:spcPts val="0"/>
                        </a:spcBef>
                        <a:spcAft>
                          <a:spcPts val="0"/>
                        </a:spcAft>
                        <a:buNone/>
                      </a:pPr>
                      <a:r>
                        <a:rPr lang="en-US" sz="1400" b="1" u="none" strike="noStrike" cap="none">
                          <a:latin typeface="Calibri"/>
                          <a:ea typeface="Calibri"/>
                          <a:cs typeface="Calibri"/>
                          <a:sym typeface="Calibri"/>
                        </a:rPr>
                        <a:t>Action Plan</a:t>
                      </a:r>
                      <a:endParaRPr sz="1400" u="none" strike="noStrike" cap="none">
                        <a:latin typeface="Calibri"/>
                        <a:ea typeface="Calibri"/>
                        <a:cs typeface="Calibri"/>
                        <a:sym typeface="Calibri"/>
                      </a:endParaRPr>
                    </a:p>
                  </a:txBody>
                  <a:tcPr marL="49050" marR="490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D9F1"/>
                    </a:solidFill>
                  </a:tcPr>
                </a:tc>
                <a:tc>
                  <a:txBody>
                    <a:bodyPr/>
                    <a:lstStyle/>
                    <a:p>
                      <a:pPr marL="0" marR="0" lvl="0" indent="0" algn="ctr" rtl="0">
                        <a:lnSpc>
                          <a:spcPct val="115000"/>
                        </a:lnSpc>
                        <a:spcBef>
                          <a:spcPts val="0"/>
                        </a:spcBef>
                        <a:spcAft>
                          <a:spcPts val="0"/>
                        </a:spcAft>
                        <a:buNone/>
                      </a:pPr>
                      <a:r>
                        <a:rPr lang="en-US" sz="1400" b="1" u="none" strike="noStrike" cap="none">
                          <a:latin typeface="Calibri"/>
                          <a:ea typeface="Calibri"/>
                          <a:cs typeface="Calibri"/>
                          <a:sym typeface="Calibri"/>
                        </a:rPr>
                        <a:t>What is Created</a:t>
                      </a:r>
                      <a:endParaRPr sz="1400" u="none" strike="noStrike" cap="none">
                        <a:latin typeface="Calibri"/>
                        <a:ea typeface="Calibri"/>
                        <a:cs typeface="Calibri"/>
                        <a:sym typeface="Calibri"/>
                      </a:endParaRPr>
                    </a:p>
                  </a:txBody>
                  <a:tcPr marL="49050" marR="490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D9F1"/>
                    </a:solidFill>
                  </a:tcPr>
                </a:tc>
                <a:extLst>
                  <a:ext uri="{0D108BD9-81ED-4DB2-BD59-A6C34878D82A}">
                    <a16:rowId xmlns:a16="http://schemas.microsoft.com/office/drawing/2014/main" val="10000"/>
                  </a:ext>
                </a:extLst>
              </a:tr>
              <a:tr h="389445">
                <a:tc>
                  <a:txBody>
                    <a:bodyPr/>
                    <a:lstStyle/>
                    <a:p>
                      <a:pPr marL="0" marR="0" lvl="0" indent="0" algn="l" rtl="0">
                        <a:lnSpc>
                          <a:spcPct val="115000"/>
                        </a:lnSpc>
                        <a:spcBef>
                          <a:spcPts val="0"/>
                        </a:spcBef>
                        <a:spcAft>
                          <a:spcPts val="0"/>
                        </a:spcAft>
                        <a:buNone/>
                      </a:pPr>
                      <a:r>
                        <a:rPr lang="en-US" sz="1400" b="1" u="none" strike="noStrike" cap="none">
                          <a:solidFill>
                            <a:srgbClr val="C00000"/>
                          </a:solidFill>
                          <a:latin typeface="Calibri"/>
                          <a:ea typeface="Calibri"/>
                          <a:cs typeface="Calibri"/>
                          <a:sym typeface="Calibri"/>
                        </a:rPr>
                        <a:t>(missing)</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9594"/>
                    </a:solidFill>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Confusion</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0D9"/>
                    </a:solidFill>
                  </a:tcPr>
                </a:tc>
                <a:extLst>
                  <a:ext uri="{0D108BD9-81ED-4DB2-BD59-A6C34878D82A}">
                    <a16:rowId xmlns:a16="http://schemas.microsoft.com/office/drawing/2014/main" val="10001"/>
                  </a:ext>
                </a:extLst>
              </a:tr>
              <a:tr h="389445">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a:solidFill>
                            <a:srgbClr val="C00000"/>
                          </a:solidFill>
                          <a:latin typeface="Calibri"/>
                          <a:ea typeface="Calibri"/>
                          <a:cs typeface="Calibri"/>
                          <a:sym typeface="Calibri"/>
                        </a:rPr>
                        <a:t>(missing)</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9594"/>
                    </a:solidFill>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Anxiety</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solidFill>
                  </a:tcPr>
                </a:tc>
                <a:extLst>
                  <a:ext uri="{0D108BD9-81ED-4DB2-BD59-A6C34878D82A}">
                    <a16:rowId xmlns:a16="http://schemas.microsoft.com/office/drawing/2014/main" val="10002"/>
                  </a:ext>
                </a:extLst>
              </a:tr>
              <a:tr h="421484">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dirty="0">
                          <a:latin typeface="Calibri"/>
                          <a:ea typeface="Calibri"/>
                          <a:cs typeface="Calibri"/>
                          <a:sym typeface="Calibri"/>
                        </a:rPr>
                        <a:t>Have</a:t>
                      </a:r>
                      <a:endParaRPr sz="1400" u="none" strike="noStrike" cap="none" dirty="0">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a:solidFill>
                            <a:srgbClr val="C00000"/>
                          </a:solidFill>
                          <a:latin typeface="Calibri"/>
                          <a:ea typeface="Calibri"/>
                          <a:cs typeface="Calibri"/>
                          <a:sym typeface="Calibri"/>
                        </a:rPr>
                        <a:t>(missing)</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9594"/>
                    </a:solidFill>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Gradual Change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BBB59"/>
                    </a:solidFill>
                  </a:tcPr>
                </a:tc>
                <a:extLst>
                  <a:ext uri="{0D108BD9-81ED-4DB2-BD59-A6C34878D82A}">
                    <a16:rowId xmlns:a16="http://schemas.microsoft.com/office/drawing/2014/main" val="10003"/>
                  </a:ext>
                </a:extLst>
              </a:tr>
              <a:tr h="389445">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a:solidFill>
                            <a:srgbClr val="C00000"/>
                          </a:solidFill>
                          <a:latin typeface="Calibri"/>
                          <a:ea typeface="Calibri"/>
                          <a:cs typeface="Calibri"/>
                          <a:sym typeface="Calibri"/>
                        </a:rPr>
                        <a:t>(missing)</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9594"/>
                    </a:solidFill>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Frustration</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9900"/>
                    </a:solidFill>
                  </a:tcPr>
                </a:tc>
                <a:extLst>
                  <a:ext uri="{0D108BD9-81ED-4DB2-BD59-A6C34878D82A}">
                    <a16:rowId xmlns:a16="http://schemas.microsoft.com/office/drawing/2014/main" val="10004"/>
                  </a:ext>
                </a:extLst>
              </a:tr>
              <a:tr h="389445">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a:solidFill>
                            <a:srgbClr val="C00000"/>
                          </a:solidFill>
                          <a:latin typeface="Calibri"/>
                          <a:ea typeface="Calibri"/>
                          <a:cs typeface="Calibri"/>
                          <a:sym typeface="Calibri"/>
                        </a:rPr>
                        <a:t>(missing)</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9594"/>
                    </a:solidFill>
                  </a:tcPr>
                </a:tc>
                <a:tc>
                  <a:txBody>
                    <a:bodyPr/>
                    <a:lstStyle/>
                    <a:p>
                      <a:pPr marL="0" marR="0" lvl="0" indent="0" algn="l" rtl="0">
                        <a:lnSpc>
                          <a:spcPct val="115000"/>
                        </a:lnSpc>
                        <a:spcBef>
                          <a:spcPts val="0"/>
                        </a:spcBef>
                        <a:spcAft>
                          <a:spcPts val="0"/>
                        </a:spcAft>
                        <a:buNone/>
                      </a:pPr>
                      <a:r>
                        <a:rPr lang="en-US" sz="1400" b="1" u="none" strike="noStrike" cap="none">
                          <a:latin typeface="Calibri"/>
                          <a:ea typeface="Calibri"/>
                          <a:cs typeface="Calibri"/>
                          <a:sym typeface="Calibri"/>
                        </a:rPr>
                        <a:t>False Starts</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36C0A"/>
                    </a:solidFill>
                  </a:tcPr>
                </a:tc>
                <a:extLst>
                  <a:ext uri="{0D108BD9-81ED-4DB2-BD59-A6C34878D82A}">
                    <a16:rowId xmlns:a16="http://schemas.microsoft.com/office/drawing/2014/main" val="10005"/>
                  </a:ext>
                </a:extLst>
              </a:tr>
              <a:tr h="408658">
                <a:tc>
                  <a:txBody>
                    <a:bodyPr/>
                    <a:lstStyle/>
                    <a:p>
                      <a:pPr marL="0" marR="0" lvl="0" indent="0" algn="l" rtl="0">
                        <a:lnSpc>
                          <a:spcPct val="115000"/>
                        </a:lnSpc>
                        <a:spcBef>
                          <a:spcPts val="0"/>
                        </a:spcBef>
                        <a:spcAft>
                          <a:spcPts val="0"/>
                        </a:spcAft>
                        <a:buNone/>
                      </a:pPr>
                      <a:r>
                        <a:rPr lang="en-US" sz="1400" b="1" i="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i="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i="1" u="none" strike="noStrike" cap="none" dirty="0">
                          <a:latin typeface="Calibri"/>
                          <a:ea typeface="Calibri"/>
                          <a:cs typeface="Calibri"/>
                          <a:sym typeface="Calibri"/>
                        </a:rPr>
                        <a:t>Have</a:t>
                      </a:r>
                      <a:endParaRPr sz="1400" u="none" strike="noStrike" cap="none" dirty="0">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i="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i="1" u="none" strike="noStrike" cap="none">
                          <a:latin typeface="Calibri"/>
                          <a:ea typeface="Calibri"/>
                          <a:cs typeface="Calibri"/>
                          <a:sym typeface="Calibri"/>
                        </a:rPr>
                        <a:t>Have</a:t>
                      </a:r>
                      <a:endParaRPr sz="1400" u="none" strike="noStrike" cap="none">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400" b="1" u="none" strike="noStrike" cap="none" dirty="0">
                          <a:latin typeface="Calibri"/>
                          <a:ea typeface="Calibri"/>
                          <a:cs typeface="Calibri"/>
                          <a:sym typeface="Calibri"/>
                        </a:rPr>
                        <a:t>CHANGE</a:t>
                      </a:r>
                      <a:endParaRPr sz="1400" u="none" strike="noStrike" cap="none" dirty="0">
                        <a:latin typeface="Calibri"/>
                        <a:ea typeface="Calibri"/>
                        <a:cs typeface="Calibri"/>
                        <a:sym typeface="Calibri"/>
                      </a:endParaRPr>
                    </a:p>
                  </a:txBody>
                  <a:tcPr marL="49050" marR="49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66FFFF"/>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40" name="Shape 840"/>
          <p:cNvSpPr txBox="1">
            <a:spLocks noGrp="1"/>
          </p:cNvSpPr>
          <p:nvPr>
            <p:ph type="title"/>
          </p:nvPr>
        </p:nvSpPr>
        <p:spPr>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buClr>
                <a:srgbClr val="17365D"/>
              </a:buClr>
              <a:buSzPts val="4000"/>
            </a:pPr>
            <a:r>
              <a:rPr lang="en-US" sz="4000" dirty="0">
                <a:latin typeface="Calibri" panose="020F0502020204030204" pitchFamily="34" charset="0"/>
                <a:ea typeface="Open Sans"/>
                <a:cs typeface="Calibri" panose="020F0502020204030204" pitchFamily="34" charset="0"/>
                <a:sym typeface="Open Sans"/>
              </a:rPr>
              <a:t>Major Accelerations of Change:</a:t>
            </a:r>
            <a:endParaRPr dirty="0">
              <a:latin typeface="Calibri" panose="020F0502020204030204" pitchFamily="34" charset="0"/>
              <a:cs typeface="Calibri" panose="020F0502020204030204" pitchFamily="34" charset="0"/>
            </a:endParaRPr>
          </a:p>
        </p:txBody>
      </p:sp>
      <p:sp>
        <p:nvSpPr>
          <p:cNvPr id="839" name="Shape 839"/>
          <p:cNvSpPr txBox="1">
            <a:spLocks noGrp="1"/>
          </p:cNvSpPr>
          <p:nvPr>
            <p:ph sz="half" idx="1"/>
          </p:nvPr>
        </p:nvSpPr>
        <p:spPr>
          <a:xfrm>
            <a:off x="609600" y="2300026"/>
            <a:ext cx="6923314" cy="3554509"/>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342900" indent="-342900">
              <a:spcBef>
                <a:spcPts val="0"/>
              </a:spcBef>
              <a:buSzPts val="2590"/>
            </a:pPr>
            <a:r>
              <a:rPr lang="en-US" sz="2590" dirty="0">
                <a:latin typeface="Calibri"/>
                <a:ea typeface="Calibri"/>
                <a:cs typeface="Calibri"/>
                <a:sym typeface="Calibri"/>
              </a:rPr>
              <a:t>Do not happen in a vacuum</a:t>
            </a:r>
            <a:endParaRPr dirty="0"/>
          </a:p>
          <a:p>
            <a:pPr marL="342900" indent="-342900">
              <a:spcBef>
                <a:spcPts val="518"/>
              </a:spcBef>
              <a:buSzPts val="2590"/>
            </a:pPr>
            <a:r>
              <a:rPr lang="en-US" sz="2590" dirty="0">
                <a:latin typeface="Calibri"/>
                <a:ea typeface="Calibri"/>
                <a:cs typeface="Calibri"/>
                <a:sym typeface="Calibri"/>
              </a:rPr>
              <a:t>Are relational; utilizing people’s insights, creativity, imagination, and wisdom</a:t>
            </a:r>
            <a:endParaRPr dirty="0"/>
          </a:p>
          <a:p>
            <a:pPr marL="342900" indent="-342900">
              <a:spcBef>
                <a:spcPts val="518"/>
              </a:spcBef>
              <a:buSzPts val="2590"/>
            </a:pPr>
            <a:r>
              <a:rPr lang="en-US" sz="2590" dirty="0">
                <a:latin typeface="Calibri"/>
                <a:ea typeface="Calibri"/>
                <a:cs typeface="Calibri"/>
                <a:sym typeface="Calibri"/>
              </a:rPr>
              <a:t>Happen when a group of people come together and learn together and dare to think new thoughts and then pass them on</a:t>
            </a:r>
            <a:endParaRPr dirty="0"/>
          </a:p>
          <a:p>
            <a:pPr marL="342900" indent="-342900">
              <a:spcBef>
                <a:spcPts val="518"/>
              </a:spcBef>
              <a:buSzPts val="2590"/>
            </a:pPr>
            <a:r>
              <a:rPr lang="en-US" sz="2590" dirty="0">
                <a:latin typeface="Calibri"/>
                <a:ea typeface="Calibri"/>
                <a:cs typeface="Calibri"/>
                <a:sym typeface="Calibri"/>
              </a:rPr>
              <a:t>Have a common goal that resonates for the majority</a:t>
            </a:r>
            <a:endParaRPr dirty="0"/>
          </a:p>
          <a:p>
            <a:pPr marL="342900" indent="-178435">
              <a:spcBef>
                <a:spcPts val="518"/>
              </a:spcBef>
              <a:buSzPts val="2590"/>
              <a:buNone/>
            </a:pPr>
            <a:endParaRPr sz="2590" dirty="0">
              <a:latin typeface="Calibri"/>
              <a:ea typeface="Calibri"/>
              <a:cs typeface="Calibri"/>
              <a:sym typeface="Calibri"/>
            </a:endParaRPr>
          </a:p>
        </p:txBody>
      </p:sp>
      <p:pic>
        <p:nvPicPr>
          <p:cNvPr id="841" name="Shape 841"/>
          <p:cNvPicPr preferRelativeResize="0"/>
          <p:nvPr/>
        </p:nvPicPr>
        <p:blipFill rotWithShape="1">
          <a:blip r:embed="rId3">
            <a:alphaModFix/>
          </a:blip>
          <a:srcRect/>
          <a:stretch/>
        </p:blipFill>
        <p:spPr>
          <a:xfrm>
            <a:off x="7698378" y="2012479"/>
            <a:ext cx="4319451" cy="3066527"/>
          </a:xfrm>
          <a:prstGeom prst="rect">
            <a:avLst/>
          </a:prstGeom>
          <a:noFill/>
          <a:ln>
            <a:noFill/>
          </a:ln>
        </p:spPr>
      </p:pic>
      <p:sp>
        <p:nvSpPr>
          <p:cNvPr id="2" name="TextBox 1">
            <a:extLst>
              <a:ext uri="{FF2B5EF4-FFF2-40B4-BE49-F238E27FC236}">
                <a16:creationId xmlns:a16="http://schemas.microsoft.com/office/drawing/2014/main" id="{F51364C4-0C7A-4FDF-A0F9-2C038B2BD0FE}"/>
              </a:ext>
            </a:extLst>
          </p:cNvPr>
          <p:cNvSpPr txBox="1"/>
          <p:nvPr/>
        </p:nvSpPr>
        <p:spPr>
          <a:xfrm>
            <a:off x="8064137" y="5328250"/>
            <a:ext cx="4047349"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latin typeface="Calibri"/>
                <a:ea typeface="MS PGothic"/>
                <a:cs typeface="Calibri"/>
              </a:rPr>
              <a:t>GE’s Change Acceleration Process (CAP) Model Overview, retrieved from </a:t>
            </a:r>
            <a:r>
              <a:rPr lang="en-US" sz="1100" b="1" dirty="0">
                <a:latin typeface="Calibri"/>
                <a:ea typeface="MS PGothic"/>
                <a:cs typeface="Calibri"/>
              </a:rPr>
              <a:t> </a:t>
            </a:r>
            <a:r>
              <a:rPr lang="en-US" sz="1100" dirty="0">
                <a:latin typeface="Calibri"/>
                <a:ea typeface="MS PGothic"/>
                <a:cs typeface="Calibri"/>
              </a:rPr>
              <a:t>https://birdsongdyer.wordpress.com/2010/09/03/ges-change-acceleration-process-cap-model-overview/</a:t>
            </a:r>
            <a:endParaRPr lang="en-US" sz="1100" dirty="0">
              <a:ea typeface="MS PGothic"/>
              <a:cs typeface="Calibri" charset="0"/>
            </a:endParaRPr>
          </a:p>
        </p:txBody>
      </p:sp>
    </p:spTree>
    <p:extLst>
      <p:ext uri="{BB962C8B-B14F-4D97-AF65-F5344CB8AC3E}">
        <p14:creationId xmlns:p14="http://schemas.microsoft.com/office/powerpoint/2010/main" val="1461388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8F12A-E8B9-4D45-9E47-DEA5709607E4}"/>
              </a:ext>
            </a:extLst>
          </p:cNvPr>
          <p:cNvSpPr>
            <a:spLocks noGrp="1"/>
          </p:cNvSpPr>
          <p:nvPr>
            <p:ph type="title"/>
          </p:nvPr>
        </p:nvSpPr>
        <p:spPr/>
        <p:txBody>
          <a:bodyPr/>
          <a:lstStyle/>
          <a:p>
            <a:pPr algn="ctr"/>
            <a:r>
              <a:rPr lang="en-US" dirty="0"/>
              <a:t>A Culture of Compassion</a:t>
            </a:r>
          </a:p>
        </p:txBody>
      </p:sp>
      <p:pic>
        <p:nvPicPr>
          <p:cNvPr id="3" name="Picture 2">
            <a:extLst>
              <a:ext uri="{FF2B5EF4-FFF2-40B4-BE49-F238E27FC236}">
                <a16:creationId xmlns:a16="http://schemas.microsoft.com/office/drawing/2014/main" id="{E01B7CF3-9194-494D-B7A4-EFEBB4693E15}"/>
              </a:ext>
            </a:extLst>
          </p:cNvPr>
          <p:cNvPicPr>
            <a:picLocks noChangeAspect="1"/>
          </p:cNvPicPr>
          <p:nvPr/>
        </p:nvPicPr>
        <p:blipFill>
          <a:blip r:embed="rId2"/>
          <a:stretch>
            <a:fillRect/>
          </a:stretch>
        </p:blipFill>
        <p:spPr>
          <a:xfrm>
            <a:off x="3795331" y="2351314"/>
            <a:ext cx="4601337" cy="3633308"/>
          </a:xfrm>
          <a:prstGeom prst="rect">
            <a:avLst/>
          </a:prstGeom>
        </p:spPr>
      </p:pic>
    </p:spTree>
    <p:extLst>
      <p:ext uri="{BB962C8B-B14F-4D97-AF65-F5344CB8AC3E}">
        <p14:creationId xmlns:p14="http://schemas.microsoft.com/office/powerpoint/2010/main" val="1358507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25A464-F485-4784-A2A4-B33BD053332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385261" y="2480065"/>
            <a:ext cx="4258100" cy="2839240"/>
          </a:xfrm>
          <a:prstGeom prst="rect">
            <a:avLst/>
          </a:prstGeom>
        </p:spPr>
      </p:pic>
      <p:sp>
        <p:nvSpPr>
          <p:cNvPr id="5" name="Title 4">
            <a:extLst>
              <a:ext uri="{FF2B5EF4-FFF2-40B4-BE49-F238E27FC236}">
                <a16:creationId xmlns:a16="http://schemas.microsoft.com/office/drawing/2014/main" id="{165D64E2-7D5D-422D-B62A-22521A87FC1A}"/>
              </a:ext>
            </a:extLst>
          </p:cNvPr>
          <p:cNvSpPr>
            <a:spLocks noGrp="1"/>
          </p:cNvSpPr>
          <p:nvPr>
            <p:ph type="title"/>
          </p:nvPr>
        </p:nvSpPr>
        <p:spPr/>
        <p:txBody>
          <a:bodyPr/>
          <a:lstStyle/>
          <a:p>
            <a:r>
              <a:rPr lang="en-US" dirty="0"/>
              <a:t>Safe and Nurturing Environment</a:t>
            </a:r>
          </a:p>
        </p:txBody>
      </p:sp>
      <p:sp>
        <p:nvSpPr>
          <p:cNvPr id="6" name="Content Placeholder 5">
            <a:extLst>
              <a:ext uri="{FF2B5EF4-FFF2-40B4-BE49-F238E27FC236}">
                <a16:creationId xmlns:a16="http://schemas.microsoft.com/office/drawing/2014/main" id="{532F5AD4-74E2-4196-84EF-CAEA760A52FB}"/>
              </a:ext>
            </a:extLst>
          </p:cNvPr>
          <p:cNvSpPr>
            <a:spLocks noGrp="1"/>
          </p:cNvSpPr>
          <p:nvPr>
            <p:ph idx="1"/>
          </p:nvPr>
        </p:nvSpPr>
        <p:spPr>
          <a:xfrm>
            <a:off x="548639" y="2339028"/>
            <a:ext cx="10972800" cy="3555883"/>
          </a:xfrm>
        </p:spPr>
        <p:txBody>
          <a:bodyPr/>
          <a:lstStyle/>
          <a:p>
            <a:pPr>
              <a:buFont typeface="Arial" panose="020B0604020202020204" pitchFamily="34" charset="0"/>
              <a:buChar char="•"/>
            </a:pPr>
            <a:r>
              <a:rPr lang="en-US" dirty="0"/>
              <a:t>Safety</a:t>
            </a:r>
          </a:p>
          <a:p>
            <a:pPr>
              <a:buFont typeface="Arial" panose="020B0604020202020204" pitchFamily="34" charset="0"/>
              <a:buChar char="•"/>
            </a:pPr>
            <a:r>
              <a:rPr lang="en-US" dirty="0"/>
              <a:t>Trustworthiness and Transparency</a:t>
            </a:r>
          </a:p>
          <a:p>
            <a:pPr>
              <a:buFont typeface="Arial" panose="020B0604020202020204" pitchFamily="34" charset="0"/>
              <a:buChar char="•"/>
            </a:pPr>
            <a:r>
              <a:rPr lang="en-US" dirty="0"/>
              <a:t>Voice Choice and Empowerment</a:t>
            </a:r>
          </a:p>
          <a:p>
            <a:pPr>
              <a:buFont typeface="Arial" panose="020B0604020202020204" pitchFamily="34" charset="0"/>
              <a:buChar char="•"/>
            </a:pPr>
            <a:r>
              <a:rPr lang="en-US" dirty="0"/>
              <a:t>Collaboration and Mutuality</a:t>
            </a:r>
          </a:p>
          <a:p>
            <a:pPr>
              <a:buFont typeface="Arial" panose="020B0604020202020204" pitchFamily="34" charset="0"/>
              <a:buChar char="•"/>
            </a:pPr>
            <a:r>
              <a:rPr lang="en-US" dirty="0"/>
              <a:t>Peer Support and Mutual Self-help</a:t>
            </a:r>
          </a:p>
          <a:p>
            <a:pPr>
              <a:buFont typeface="Arial" panose="020B0604020202020204" pitchFamily="34" charset="0"/>
              <a:buChar char="•"/>
            </a:pPr>
            <a:r>
              <a:rPr lang="en-US" dirty="0"/>
              <a:t>Cultural, Historical and Gender Issues</a:t>
            </a:r>
          </a:p>
        </p:txBody>
      </p:sp>
    </p:spTree>
    <p:extLst>
      <p:ext uri="{BB962C8B-B14F-4D97-AF65-F5344CB8AC3E}">
        <p14:creationId xmlns:p14="http://schemas.microsoft.com/office/powerpoint/2010/main" val="560840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D146-1113-4742-8975-01518420CA7B}"/>
              </a:ext>
            </a:extLst>
          </p:cNvPr>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Covenant of Safety</a:t>
            </a:r>
          </a:p>
        </p:txBody>
      </p:sp>
      <p:sp>
        <p:nvSpPr>
          <p:cNvPr id="3" name="Text Placeholder 2">
            <a:extLst>
              <a:ext uri="{FF2B5EF4-FFF2-40B4-BE49-F238E27FC236}">
                <a16:creationId xmlns:a16="http://schemas.microsoft.com/office/drawing/2014/main" id="{056E96FB-ECA5-4D93-8129-0F5DA2B1838A}"/>
              </a:ext>
            </a:extLst>
          </p:cNvPr>
          <p:cNvSpPr>
            <a:spLocks noGrp="1"/>
          </p:cNvSpPr>
          <p:nvPr>
            <p:ph idx="1"/>
          </p:nvPr>
        </p:nvSpPr>
        <p:spPr>
          <a:xfrm>
            <a:off x="609600" y="2286777"/>
            <a:ext cx="6043749" cy="3555883"/>
          </a:xfrm>
        </p:spPr>
        <p:txBody>
          <a:bodyPr/>
          <a:lstStyle/>
          <a:p>
            <a:pPr marL="476250" indent="-342900">
              <a:buFont typeface="Arial" panose="020B0604020202020204" pitchFamily="34" charset="0"/>
              <a:buChar char="•"/>
            </a:pPr>
            <a:r>
              <a:rPr lang="en-US" dirty="0"/>
              <a:t>What does safety look like for you?  </a:t>
            </a:r>
          </a:p>
          <a:p>
            <a:pPr marL="476250" indent="-342900">
              <a:buFont typeface="Arial" panose="020B0604020202020204" pitchFamily="34" charset="0"/>
              <a:buChar char="•"/>
            </a:pPr>
            <a:r>
              <a:rPr lang="en-US" dirty="0"/>
              <a:t>What do you need to safe on this team to have open, honest, sometimes difficult conversations?</a:t>
            </a:r>
          </a:p>
        </p:txBody>
      </p:sp>
      <p:pic>
        <p:nvPicPr>
          <p:cNvPr id="5" name="Picture 4">
            <a:extLst>
              <a:ext uri="{FF2B5EF4-FFF2-40B4-BE49-F238E27FC236}">
                <a16:creationId xmlns:a16="http://schemas.microsoft.com/office/drawing/2014/main" id="{C0714330-A030-41CF-A3CF-2576640091E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02137" y="2114499"/>
            <a:ext cx="4572002" cy="3314702"/>
          </a:xfrm>
          <a:prstGeom prst="rect">
            <a:avLst/>
          </a:prstGeom>
        </p:spPr>
      </p:pic>
    </p:spTree>
    <p:extLst>
      <p:ext uri="{BB962C8B-B14F-4D97-AF65-F5344CB8AC3E}">
        <p14:creationId xmlns:p14="http://schemas.microsoft.com/office/powerpoint/2010/main" val="477114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C46D83-2D08-40F8-BC4E-219CCB4508D7}"/>
              </a:ext>
            </a:extLst>
          </p:cNvPr>
          <p:cNvSpPr/>
          <p:nvPr/>
        </p:nvSpPr>
        <p:spPr>
          <a:xfrm>
            <a:off x="5268686" y="2161426"/>
            <a:ext cx="6574971" cy="3083023"/>
          </a:xfrm>
          <a:prstGeom prst="rect">
            <a:avLst/>
          </a:prstGeom>
        </p:spPr>
        <p:txBody>
          <a:bodyPr wrap="square">
            <a:spAutoFit/>
          </a:bodyPr>
          <a:lstStyle/>
          <a:p>
            <a:pPr marL="273844" indent="-211931" defTabSz="685800" eaLnBrk="1" fontAlgn="auto" hangingPunct="1">
              <a:lnSpc>
                <a:spcPct val="110000"/>
              </a:lnSpc>
              <a:spcAft>
                <a:spcPts val="450"/>
              </a:spcAft>
              <a:defRPr/>
            </a:pPr>
            <a:r>
              <a:rPr lang="en-US" altLang="en-US" sz="2200" b="1" dirty="0">
                <a:solidFill>
                  <a:srgbClr val="2584C6"/>
                </a:solidFill>
                <a:latin typeface="Calibri" panose="020F0502020204030204" pitchFamily="34" charset="0"/>
                <a:ea typeface="MS PGothic" panose="020B0600070205080204" pitchFamily="34" charset="-128"/>
                <a:cs typeface="Arial" panose="020B0604020202020204" pitchFamily="34" charset="0"/>
              </a:rPr>
              <a:t>Culture is</a:t>
            </a:r>
            <a:r>
              <a:rPr lang="en-US" altLang="en-US" dirty="0">
                <a:solidFill>
                  <a:prstClr val="black"/>
                </a:solidFill>
                <a:latin typeface="Calibri" panose="020F0502020204030204" pitchFamily="34" charset="0"/>
                <a:ea typeface="MS PGothic" panose="020B0600070205080204" pitchFamily="34" charset="-128"/>
                <a:cs typeface="Arial" panose="020B0604020202020204" pitchFamily="34" charset="0"/>
              </a:rPr>
              <a:t>…the shared values, traditions, arts, history, folklore, and institutions of a group of people that are </a:t>
            </a:r>
            <a:r>
              <a:rPr lang="en-US" altLang="en-US" i="1" dirty="0">
                <a:solidFill>
                  <a:srgbClr val="8000FF"/>
                </a:solidFill>
                <a:latin typeface="Calibri" panose="020F0502020204030204" pitchFamily="34" charset="0"/>
                <a:ea typeface="MS PGothic" panose="020B0600070205080204" pitchFamily="34" charset="-128"/>
                <a:cs typeface="Arial" panose="020B0604020202020204" pitchFamily="34" charset="0"/>
              </a:rPr>
              <a:t>unified by</a:t>
            </a:r>
            <a:r>
              <a:rPr lang="en-US" altLang="en-US" dirty="0">
                <a:solidFill>
                  <a:prstClr val="black"/>
                </a:solidFill>
                <a:latin typeface="Calibri" panose="020F0502020204030204" pitchFamily="34" charset="0"/>
                <a:ea typeface="MS PGothic" panose="020B0600070205080204" pitchFamily="34" charset="-128"/>
                <a:cs typeface="Arial" panose="020B0604020202020204" pitchFamily="34" charset="0"/>
              </a:rPr>
              <a:t> race, ethnicity, nationality, language, religious beliefs, spirituality, socioeconomic status, social class, sexual orientation, politics, gender, age, disability, or any </a:t>
            </a:r>
            <a:r>
              <a:rPr lang="en-US" altLang="en-US" dirty="0">
                <a:solidFill>
                  <a:srgbClr val="8000FF"/>
                </a:solidFill>
                <a:latin typeface="Calibri" panose="020F0502020204030204" pitchFamily="34" charset="0"/>
                <a:ea typeface="MS PGothic" panose="020B0600070205080204" pitchFamily="34" charset="-128"/>
                <a:cs typeface="Arial" panose="020B0604020202020204" pitchFamily="34" charset="0"/>
              </a:rPr>
              <a:t>other cohesive group variable.</a:t>
            </a:r>
            <a:r>
              <a:rPr lang="en-US" altLang="en-US" dirty="0">
                <a:solidFill>
                  <a:prstClr val="black"/>
                </a:solidFill>
                <a:latin typeface="Calibri" panose="020F0502020204030204" pitchFamily="34" charset="0"/>
                <a:ea typeface="MS PGothic" panose="020B0600070205080204" pitchFamily="34" charset="-128"/>
                <a:cs typeface="Arial" panose="020B0604020202020204" pitchFamily="34" charset="0"/>
              </a:rPr>
              <a:t> </a:t>
            </a:r>
            <a:r>
              <a:rPr lang="en-US" altLang="en-US" i="1" dirty="0">
                <a:solidFill>
                  <a:prstClr val="black"/>
                </a:solidFill>
                <a:latin typeface="Calibri" panose="020F0502020204030204" pitchFamily="34" charset="0"/>
                <a:ea typeface="MS PGothic" panose="020B0600070205080204" pitchFamily="34" charset="-128"/>
                <a:cs typeface="Arial" panose="020B0604020202020204" pitchFamily="34" charset="0"/>
              </a:rPr>
              <a:t>Singh, 1998</a:t>
            </a:r>
          </a:p>
          <a:p>
            <a:pPr marL="273844" indent="-211931" defTabSz="685800" eaLnBrk="1" fontAlgn="auto" hangingPunct="1">
              <a:lnSpc>
                <a:spcPct val="110000"/>
              </a:lnSpc>
              <a:spcAft>
                <a:spcPts val="450"/>
              </a:spcAft>
              <a:defRPr/>
            </a:pPr>
            <a:endParaRPr lang="en-US" altLang="en-US" dirty="0">
              <a:solidFill>
                <a:prstClr val="black"/>
              </a:solidFill>
              <a:latin typeface="Calibri" panose="020F0502020204030204" pitchFamily="34" charset="0"/>
              <a:ea typeface="MS PGothic" panose="020B0600070205080204" pitchFamily="34" charset="-128"/>
              <a:cs typeface="Arial" panose="020B0604020202020204" pitchFamily="34" charset="0"/>
            </a:endParaRPr>
          </a:p>
          <a:p>
            <a:pPr marL="273844" indent="-211931" defTabSz="685800" eaLnBrk="1" fontAlgn="auto" hangingPunct="1">
              <a:lnSpc>
                <a:spcPct val="110000"/>
              </a:lnSpc>
              <a:spcAft>
                <a:spcPts val="450"/>
              </a:spcAft>
              <a:defRPr/>
            </a:pPr>
            <a:r>
              <a:rPr lang="en-US" altLang="en-US" sz="2200" b="1" dirty="0">
                <a:solidFill>
                  <a:srgbClr val="2584C6"/>
                </a:solidFill>
                <a:latin typeface="Calibri" panose="020F0502020204030204" pitchFamily="34" charset="0"/>
                <a:ea typeface="MS PGothic" panose="020B0600070205080204" pitchFamily="34" charset="-128"/>
                <a:cs typeface="Arial" panose="020B0604020202020204" pitchFamily="34" charset="0"/>
              </a:rPr>
              <a:t>Culture is</a:t>
            </a:r>
            <a:r>
              <a:rPr lang="en-US" altLang="en-US" dirty="0">
                <a:solidFill>
                  <a:prstClr val="black"/>
                </a:solidFill>
                <a:latin typeface="Calibri" panose="020F0502020204030204" pitchFamily="34" charset="0"/>
                <a:ea typeface="MS PGothic" panose="020B0600070205080204" pitchFamily="34" charset="-128"/>
                <a:cs typeface="Arial" panose="020B0604020202020204" pitchFamily="34" charset="0"/>
              </a:rPr>
              <a:t>…the </a:t>
            </a:r>
            <a:r>
              <a:rPr lang="en-US" altLang="en-US" dirty="0">
                <a:solidFill>
                  <a:srgbClr val="9933FF"/>
                </a:solidFill>
                <a:latin typeface="Calibri" panose="020F0502020204030204" pitchFamily="34" charset="0"/>
                <a:ea typeface="MS PGothic" panose="020B0600070205080204" pitchFamily="34" charset="-128"/>
                <a:cs typeface="Arial" panose="020B0604020202020204" pitchFamily="34" charset="0"/>
              </a:rPr>
              <a:t>communication and interaction guide</a:t>
            </a:r>
            <a:r>
              <a:rPr lang="en-US" altLang="en-US" dirty="0">
                <a:solidFill>
                  <a:prstClr val="black"/>
                </a:solidFill>
                <a:latin typeface="Calibri" panose="020F0502020204030204" pitchFamily="34" charset="0"/>
                <a:ea typeface="MS PGothic" panose="020B0600070205080204" pitchFamily="34" charset="-128"/>
                <a:cs typeface="Arial" panose="020B0604020202020204" pitchFamily="34" charset="0"/>
              </a:rPr>
              <a:t> of any cohesive group of people   </a:t>
            </a:r>
            <a:r>
              <a:rPr lang="en-US" altLang="en-US" i="1" dirty="0">
                <a:solidFill>
                  <a:prstClr val="black"/>
                </a:solidFill>
                <a:latin typeface="Calibri" panose="020F0502020204030204" pitchFamily="34" charset="0"/>
                <a:ea typeface="MS PGothic" panose="020B0600070205080204" pitchFamily="34" charset="-128"/>
                <a:cs typeface="Arial" panose="020B0604020202020204" pitchFamily="34" charset="0"/>
              </a:rPr>
              <a:t>Sockalingam, 2019</a:t>
            </a:r>
            <a:endParaRPr lang="en-US" altLang="en-US" dirty="0">
              <a:solidFill>
                <a:prstClr val="black"/>
              </a:solidFill>
              <a:latin typeface="Calibri" panose="020F0502020204030204" pitchFamily="34" charset="0"/>
              <a:ea typeface="MS PGothic"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1C02606A-AF26-4B26-8E65-3C4F15EB6FF6}"/>
              </a:ext>
            </a:extLst>
          </p:cNvPr>
          <p:cNvPicPr>
            <a:picLocks noChangeAspect="1"/>
          </p:cNvPicPr>
          <p:nvPr/>
        </p:nvPicPr>
        <p:blipFill>
          <a:blip r:embed="rId3"/>
          <a:stretch>
            <a:fillRect/>
          </a:stretch>
        </p:blipFill>
        <p:spPr>
          <a:xfrm>
            <a:off x="1091096" y="1630253"/>
            <a:ext cx="3312642" cy="3327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04463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C4A241-A99A-4078-BED4-EAD2E3863981}"/>
              </a:ext>
            </a:extLst>
          </p:cNvPr>
          <p:cNvSpPr txBox="1"/>
          <p:nvPr/>
        </p:nvSpPr>
        <p:spPr>
          <a:xfrm>
            <a:off x="569542" y="1544999"/>
            <a:ext cx="5745956" cy="707886"/>
          </a:xfrm>
          <a:prstGeom prst="rect">
            <a:avLst/>
          </a:prstGeom>
          <a:noFill/>
        </p:spPr>
        <p:txBody>
          <a:bodyPr>
            <a:spAutoFit/>
          </a:bodyPr>
          <a:lstStyle/>
          <a:p>
            <a:pPr defTabSz="342900">
              <a:defRPr/>
            </a:pPr>
            <a:r>
              <a:rPr lang="en-US" sz="4000" b="1" dirty="0">
                <a:solidFill>
                  <a:srgbClr val="2584C6"/>
                </a:solidFill>
                <a:latin typeface="Calibri" panose="020F0502020204030204" pitchFamily="34" charset="0"/>
                <a:ea typeface="+mn-ea"/>
                <a:cs typeface="Arial" panose="020B0604020202020204" pitchFamily="34" charset="0"/>
              </a:rPr>
              <a:t>Cultural Humility</a:t>
            </a:r>
          </a:p>
        </p:txBody>
      </p:sp>
      <p:graphicFrame>
        <p:nvGraphicFramePr>
          <p:cNvPr id="2" name="Content Placeholder 1">
            <a:extLst>
              <a:ext uri="{FF2B5EF4-FFF2-40B4-BE49-F238E27FC236}">
                <a16:creationId xmlns:a16="http://schemas.microsoft.com/office/drawing/2014/main" id="{B11AC754-EC5C-4AE2-83D6-C59A0B5397CF}"/>
              </a:ext>
            </a:extLst>
          </p:cNvPr>
          <p:cNvGraphicFramePr>
            <a:graphicFrameLocks noGrp="1"/>
          </p:cNvGraphicFramePr>
          <p:nvPr>
            <p:ph sz="half" idx="4294967295"/>
            <p:extLst>
              <p:ext uri="{D42A27DB-BD31-4B8C-83A1-F6EECF244321}">
                <p14:modId xmlns:p14="http://schemas.microsoft.com/office/powerpoint/2010/main" val="186798393"/>
              </p:ext>
            </p:extLst>
          </p:nvPr>
        </p:nvGraphicFramePr>
        <p:xfrm>
          <a:off x="3403600" y="2413138"/>
          <a:ext cx="5384800" cy="3554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40366F19-76D1-4442-B600-16A9A8F73B8A}"/>
              </a:ext>
            </a:extLst>
          </p:cNvPr>
          <p:cNvSpPr/>
          <p:nvPr/>
        </p:nvSpPr>
        <p:spPr>
          <a:xfrm>
            <a:off x="427855" y="2575328"/>
            <a:ext cx="4125940" cy="923330"/>
          </a:xfrm>
          <a:prstGeom prst="rect">
            <a:avLst/>
          </a:prstGeom>
        </p:spPr>
        <p:txBody>
          <a:bodyPr wrap="square">
            <a:spAutoFit/>
          </a:bodyPr>
          <a:lstStyle/>
          <a:p>
            <a:pPr algn="ctr" defTabSz="685800" eaLnBrk="1" fontAlgn="auto" hangingPunct="1">
              <a:spcBef>
                <a:spcPts val="0"/>
              </a:spcBef>
              <a:spcAft>
                <a:spcPts val="0"/>
              </a:spcAft>
              <a:defRPr/>
            </a:pPr>
            <a:r>
              <a:rPr lang="en-US" dirty="0">
                <a:solidFill>
                  <a:prstClr val="black"/>
                </a:solidFill>
                <a:latin typeface="Calibri"/>
                <a:ea typeface="+mn-ea"/>
              </a:rPr>
              <a:t>Another way to understand and develop a process-oriented approach to competency. </a:t>
            </a:r>
          </a:p>
        </p:txBody>
      </p:sp>
      <p:sp>
        <p:nvSpPr>
          <p:cNvPr id="5" name="Rectangle 4">
            <a:extLst>
              <a:ext uri="{FF2B5EF4-FFF2-40B4-BE49-F238E27FC236}">
                <a16:creationId xmlns:a16="http://schemas.microsoft.com/office/drawing/2014/main" id="{8B5A5554-D26B-4BA2-92BE-8BD8BCE644A5}"/>
              </a:ext>
            </a:extLst>
          </p:cNvPr>
          <p:cNvSpPr/>
          <p:nvPr/>
        </p:nvSpPr>
        <p:spPr>
          <a:xfrm>
            <a:off x="9607478" y="5580622"/>
            <a:ext cx="2507078" cy="261610"/>
          </a:xfrm>
          <a:prstGeom prst="rect">
            <a:avLst/>
          </a:prstGeom>
        </p:spPr>
        <p:txBody>
          <a:bodyPr wrap="square">
            <a:spAutoFit/>
          </a:bodyPr>
          <a:lstStyle/>
          <a:p>
            <a:pPr defTabSz="685800" eaLnBrk="1" fontAlgn="auto" hangingPunct="1">
              <a:spcBef>
                <a:spcPts val="0"/>
              </a:spcBef>
              <a:spcAft>
                <a:spcPts val="0"/>
              </a:spcAft>
              <a:defRPr/>
            </a:pPr>
            <a:r>
              <a:rPr lang="en-US" sz="1100" i="1" dirty="0">
                <a:solidFill>
                  <a:prstClr val="black"/>
                </a:solidFill>
                <a:latin typeface="Calibri"/>
                <a:ea typeface="+mn-ea"/>
              </a:rPr>
              <a:t>-</a:t>
            </a:r>
            <a:r>
              <a:rPr lang="en-US" sz="1100" i="1" dirty="0" err="1">
                <a:solidFill>
                  <a:prstClr val="black"/>
                </a:solidFill>
                <a:latin typeface="Calibri"/>
                <a:ea typeface="+mn-ea"/>
              </a:rPr>
              <a:t>Tervalon</a:t>
            </a:r>
            <a:r>
              <a:rPr lang="en-US" sz="1100" i="1" dirty="0">
                <a:solidFill>
                  <a:prstClr val="black"/>
                </a:solidFill>
                <a:latin typeface="Calibri"/>
                <a:ea typeface="+mn-ea"/>
              </a:rPr>
              <a:t> &amp; Murray-Garcia, 1998</a:t>
            </a:r>
          </a:p>
        </p:txBody>
      </p:sp>
      <p:sp>
        <p:nvSpPr>
          <p:cNvPr id="6" name="TextBox 5">
            <a:extLst>
              <a:ext uri="{FF2B5EF4-FFF2-40B4-BE49-F238E27FC236}">
                <a16:creationId xmlns:a16="http://schemas.microsoft.com/office/drawing/2014/main" id="{9C202FD2-665F-42B1-9E4E-0CD98B377AF6}"/>
              </a:ext>
            </a:extLst>
          </p:cNvPr>
          <p:cNvSpPr txBox="1"/>
          <p:nvPr/>
        </p:nvSpPr>
        <p:spPr>
          <a:xfrm>
            <a:off x="8032364" y="2551837"/>
            <a:ext cx="3966913" cy="1754326"/>
          </a:xfrm>
          <a:prstGeom prst="rect">
            <a:avLst/>
          </a:prstGeom>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685800" eaLnBrk="1" fontAlgn="auto" hangingPunct="1">
              <a:spcBef>
                <a:spcPts val="0"/>
              </a:spcBef>
              <a:spcAft>
                <a:spcPts val="0"/>
              </a:spcAft>
              <a:defRPr/>
            </a:pPr>
            <a:r>
              <a:rPr lang="en-US" dirty="0">
                <a:solidFill>
                  <a:prstClr val="black"/>
                </a:solidFill>
                <a:latin typeface="Calibri"/>
              </a:rPr>
              <a:t>“the ability to maintain an interpersonal stance that is other-oriented (or open to the other) in relation to aspects of cultural identity that are most important to the [person]” </a:t>
            </a:r>
          </a:p>
          <a:p>
            <a:pPr algn="ctr" defTabSz="685800" eaLnBrk="1" fontAlgn="auto" hangingPunct="1">
              <a:spcBef>
                <a:spcPts val="0"/>
              </a:spcBef>
              <a:spcAft>
                <a:spcPts val="0"/>
              </a:spcAft>
              <a:defRPr/>
            </a:pPr>
            <a:r>
              <a:rPr lang="en-US" dirty="0">
                <a:solidFill>
                  <a:prstClr val="black"/>
                </a:solidFill>
                <a:latin typeface="Calibri"/>
              </a:rPr>
              <a:t>		Hook et al, 2013</a:t>
            </a:r>
          </a:p>
        </p:txBody>
      </p:sp>
    </p:spTree>
    <p:extLst>
      <p:ext uri="{BB962C8B-B14F-4D97-AF65-F5344CB8AC3E}">
        <p14:creationId xmlns:p14="http://schemas.microsoft.com/office/powerpoint/2010/main" val="1373125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F010B-17E3-415D-8DD1-DA35E8FEE583}"/>
              </a:ext>
            </a:extLst>
          </p:cNvPr>
          <p:cNvSpPr>
            <a:spLocks noGrp="1"/>
          </p:cNvSpPr>
          <p:nvPr>
            <p:ph type="title"/>
          </p:nvPr>
        </p:nvSpPr>
        <p:spPr/>
        <p:txBody>
          <a:bodyPr/>
          <a:lstStyle/>
          <a:p>
            <a:pPr>
              <a:defRPr/>
            </a:pPr>
            <a:r>
              <a:rPr lang="en-US" dirty="0">
                <a:latin typeface="+mn-lt"/>
              </a:rPr>
              <a:t>Cultural Humility</a:t>
            </a:r>
          </a:p>
        </p:txBody>
      </p:sp>
      <p:pic>
        <p:nvPicPr>
          <p:cNvPr id="92164" name="Shape 545">
            <a:extLst>
              <a:ext uri="{FF2B5EF4-FFF2-40B4-BE49-F238E27FC236}">
                <a16:creationId xmlns:a16="http://schemas.microsoft.com/office/drawing/2014/main" id="{1255154E-71B5-4035-AFE4-61D2E51F179A}"/>
              </a:ext>
            </a:extLst>
          </p:cNvPr>
          <p:cNvPicPr>
            <a:picLocks noGrp="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910279" y="2286000"/>
            <a:ext cx="4371442" cy="3556000"/>
          </a:xfrm>
        </p:spPr>
      </p:pic>
      <p:sp>
        <p:nvSpPr>
          <p:cNvPr id="92165" name="Rectangle 5">
            <a:extLst>
              <a:ext uri="{FF2B5EF4-FFF2-40B4-BE49-F238E27FC236}">
                <a16:creationId xmlns:a16="http://schemas.microsoft.com/office/drawing/2014/main" id="{8039CBA8-AD55-4D87-93CE-ABDE329A4BF6}"/>
              </a:ext>
            </a:extLst>
          </p:cNvPr>
          <p:cNvSpPr>
            <a:spLocks noChangeArrowheads="1"/>
          </p:cNvSpPr>
          <p:nvPr/>
        </p:nvSpPr>
        <p:spPr bwMode="auto">
          <a:xfrm>
            <a:off x="8603170" y="5565001"/>
            <a:ext cx="340761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r" defTabSz="342900">
              <a:spcBef>
                <a:spcPct val="0"/>
              </a:spcBef>
              <a:buNone/>
            </a:pPr>
            <a:r>
              <a:rPr lang="en-US" altLang="en-US" sz="1100" dirty="0">
                <a:solidFill>
                  <a:prstClr val="black"/>
                </a:solidFill>
                <a:latin typeface="Calibri" panose="020F0502020204030204" pitchFamily="34" charset="0"/>
                <a:sym typeface="Comic Sans MS" panose="030F0702030302020204" pitchFamily="66" charset="0"/>
              </a:rPr>
              <a:t>TheLinkBetweenWorlds.com</a:t>
            </a:r>
          </a:p>
        </p:txBody>
      </p:sp>
    </p:spTree>
    <p:extLst>
      <p:ext uri="{BB962C8B-B14F-4D97-AF65-F5344CB8AC3E}">
        <p14:creationId xmlns:p14="http://schemas.microsoft.com/office/powerpoint/2010/main" val="833671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2944F-54B6-47AB-8547-7D51EF8CE519}"/>
              </a:ext>
            </a:extLst>
          </p:cNvPr>
          <p:cNvSpPr>
            <a:spLocks noGrp="1"/>
          </p:cNvSpPr>
          <p:nvPr>
            <p:ph type="title"/>
          </p:nvPr>
        </p:nvSpPr>
        <p:spPr/>
        <p:txBody>
          <a:bodyPr/>
          <a:lstStyle/>
          <a:p>
            <a:r>
              <a:rPr lang="en-US" sz="3600" dirty="0">
                <a:ea typeface="MS PGothic"/>
              </a:rPr>
              <a:t>We need to have </a:t>
            </a:r>
            <a:endParaRPr lang="en-US" sz="3600"/>
          </a:p>
        </p:txBody>
      </p:sp>
      <p:pic>
        <p:nvPicPr>
          <p:cNvPr id="4" name="Picture 4" descr="A picture containing outdoor, man, sign, standing&#10;&#10;Description generated with very high confidence">
            <a:extLst>
              <a:ext uri="{FF2B5EF4-FFF2-40B4-BE49-F238E27FC236}">
                <a16:creationId xmlns:a16="http://schemas.microsoft.com/office/drawing/2014/main" id="{30CDD448-2C82-411E-B19A-E3B8F6152174}"/>
              </a:ext>
            </a:extLst>
          </p:cNvPr>
          <p:cNvPicPr>
            <a:picLocks noGrp="1" noChangeAspect="1"/>
          </p:cNvPicPr>
          <p:nvPr>
            <p:ph idx="1"/>
          </p:nvPr>
        </p:nvPicPr>
        <p:blipFill>
          <a:blip r:embed="rId3"/>
          <a:stretch>
            <a:fillRect/>
          </a:stretch>
        </p:blipFill>
        <p:spPr>
          <a:xfrm>
            <a:off x="3046492" y="2286777"/>
            <a:ext cx="6099015" cy="3555883"/>
          </a:xfrm>
        </p:spPr>
      </p:pic>
      <p:sp>
        <p:nvSpPr>
          <p:cNvPr id="6" name="Rectangle 5">
            <a:extLst>
              <a:ext uri="{FF2B5EF4-FFF2-40B4-BE49-F238E27FC236}">
                <a16:creationId xmlns:a16="http://schemas.microsoft.com/office/drawing/2014/main" id="{3340ABA0-7462-4182-BFDC-9E4EB94AC40D}"/>
              </a:ext>
            </a:extLst>
          </p:cNvPr>
          <p:cNvSpPr/>
          <p:nvPr/>
        </p:nvSpPr>
        <p:spPr>
          <a:xfrm rot="20996708">
            <a:off x="2644936" y="2519680"/>
            <a:ext cx="5759843" cy="1323439"/>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Calibri"/>
                <a:ea typeface="+mn-ea"/>
                <a:cs typeface="+mn-cs"/>
              </a:rPr>
              <a:t>UNIVERSAL</a:t>
            </a:r>
          </a:p>
        </p:txBody>
      </p:sp>
    </p:spTree>
    <p:extLst>
      <p:ext uri="{BB962C8B-B14F-4D97-AF65-F5344CB8AC3E}">
        <p14:creationId xmlns:p14="http://schemas.microsoft.com/office/powerpoint/2010/main" val="3815206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1">
            <a:hlinkClick r:id="rId3"/>
            <a:extLst>
              <a:ext uri="{FF2B5EF4-FFF2-40B4-BE49-F238E27FC236}">
                <a16:creationId xmlns:a16="http://schemas.microsoft.com/office/drawing/2014/main" id="{98EE6980-B088-4A69-A22E-BF1258954B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9114" y="1360813"/>
            <a:ext cx="7273771" cy="453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278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F1F233C5-A3D7-48E1-82A8-6BEA946040A3}"/>
              </a:ext>
            </a:extLst>
          </p:cNvPr>
          <p:cNvPicPr>
            <a:picLocks noGrp="1" noRot="1" noChangeAspect="1"/>
          </p:cNvPicPr>
          <p:nvPr>
            <p:ph idx="4294967295"/>
            <a:videoFile r:link="rId1"/>
          </p:nvPr>
        </p:nvPicPr>
        <p:blipFill>
          <a:blip r:embed="rId3"/>
          <a:stretch>
            <a:fillRect/>
          </a:stretch>
        </p:blipFill>
        <p:spPr>
          <a:xfrm>
            <a:off x="2445618" y="1358537"/>
            <a:ext cx="7300763" cy="4518615"/>
          </a:xfrm>
          <a:prstGeom prst="rect">
            <a:avLst/>
          </a:prstGeom>
        </p:spPr>
      </p:pic>
    </p:spTree>
    <p:extLst>
      <p:ext uri="{BB962C8B-B14F-4D97-AF65-F5344CB8AC3E}">
        <p14:creationId xmlns:p14="http://schemas.microsoft.com/office/powerpoint/2010/main" val="1076868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a:extLst>
              <a:ext uri="{FF2B5EF4-FFF2-40B4-BE49-F238E27FC236}">
                <a16:creationId xmlns:a16="http://schemas.microsoft.com/office/drawing/2014/main" id="{27549703-E5F4-4339-9823-D91986421934}"/>
              </a:ext>
            </a:extLst>
          </p:cNvPr>
          <p:cNvSpPr>
            <a:spLocks noGrp="1"/>
          </p:cNvSpPr>
          <p:nvPr>
            <p:ph type="title"/>
          </p:nvPr>
        </p:nvSpPr>
        <p:spPr/>
        <p:txBody>
          <a:bodyPr/>
          <a:lstStyle/>
          <a:p>
            <a:pPr>
              <a:defRPr/>
            </a:pPr>
            <a:r>
              <a:rPr lang="en-US" sz="3600" dirty="0">
                <a:latin typeface="+mn-lt"/>
              </a:rPr>
              <a:t>Language Matters</a:t>
            </a:r>
          </a:p>
        </p:txBody>
      </p:sp>
      <p:sp>
        <p:nvSpPr>
          <p:cNvPr id="40963" name="Content Placeholder 4">
            <a:extLst>
              <a:ext uri="{FF2B5EF4-FFF2-40B4-BE49-F238E27FC236}">
                <a16:creationId xmlns:a16="http://schemas.microsoft.com/office/drawing/2014/main" id="{552D10A1-F945-4EDA-9902-A362C1BEFE01}"/>
              </a:ext>
            </a:extLst>
          </p:cNvPr>
          <p:cNvSpPr>
            <a:spLocks noGrp="1"/>
          </p:cNvSpPr>
          <p:nvPr>
            <p:ph idx="1"/>
          </p:nvPr>
        </p:nvSpPr>
        <p:spPr/>
        <p:txBody>
          <a:bodyPr>
            <a:normAutofit/>
          </a:bodyPr>
          <a:lstStyle/>
          <a:p>
            <a:pPr>
              <a:defRPr/>
            </a:pPr>
            <a:r>
              <a:rPr lang="en-US" altLang="en-US" sz="2700" dirty="0">
                <a:cs typeface="Arial" pitchFamily="34" charset="0"/>
              </a:rPr>
              <a:t>Vocabulary reinforces feelings and beliefs</a:t>
            </a:r>
          </a:p>
          <a:p>
            <a:pPr>
              <a:defRPr/>
            </a:pPr>
            <a:r>
              <a:rPr lang="en-US" altLang="en-US" sz="2700" dirty="0">
                <a:cs typeface="Arial" pitchFamily="34" charset="0"/>
              </a:rPr>
              <a:t>Helps guide behavior</a:t>
            </a:r>
          </a:p>
          <a:p>
            <a:pPr>
              <a:defRPr/>
            </a:pPr>
            <a:r>
              <a:rPr lang="en-US" altLang="en-US" sz="2700" dirty="0">
                <a:cs typeface="Arial" pitchFamily="34" charset="0"/>
              </a:rPr>
              <a:t>Leads to greater options for acting </a:t>
            </a:r>
          </a:p>
          <a:p>
            <a:pPr>
              <a:defRPr/>
            </a:pPr>
            <a:r>
              <a:rPr lang="en-US" altLang="en-US" sz="2700" dirty="0">
                <a:cs typeface="Arial" pitchFamily="34" charset="0"/>
              </a:rPr>
              <a:t>Allows us to be able to recognize resilience in self/others</a:t>
            </a:r>
          </a:p>
        </p:txBody>
      </p:sp>
    </p:spTree>
    <p:extLst>
      <p:ext uri="{BB962C8B-B14F-4D97-AF65-F5344CB8AC3E}">
        <p14:creationId xmlns:p14="http://schemas.microsoft.com/office/powerpoint/2010/main" val="4221006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0B9B0-F945-4CEB-B9CD-48091DF4D6FA}"/>
              </a:ext>
            </a:extLst>
          </p:cNvPr>
          <p:cNvSpPr>
            <a:spLocks noGrp="1"/>
          </p:cNvSpPr>
          <p:nvPr>
            <p:ph type="title"/>
          </p:nvPr>
        </p:nvSpPr>
        <p:spPr/>
        <p:txBody>
          <a:bodyPr/>
          <a:lstStyle/>
          <a:p>
            <a:r>
              <a:rPr lang="en-US" sz="3600" dirty="0"/>
              <a:t>Build Relationships</a:t>
            </a:r>
          </a:p>
        </p:txBody>
      </p:sp>
      <p:sp>
        <p:nvSpPr>
          <p:cNvPr id="3" name="Content Placeholder 2">
            <a:extLst>
              <a:ext uri="{FF2B5EF4-FFF2-40B4-BE49-F238E27FC236}">
                <a16:creationId xmlns:a16="http://schemas.microsoft.com/office/drawing/2014/main" id="{BF7B930D-9224-44A1-BC2F-27D3F37A6E0E}"/>
              </a:ext>
            </a:extLst>
          </p:cNvPr>
          <p:cNvSpPr>
            <a:spLocks noGrp="1"/>
          </p:cNvSpPr>
          <p:nvPr>
            <p:ph idx="1"/>
          </p:nvPr>
        </p:nvSpPr>
        <p:spPr/>
        <p:txBody>
          <a:bodyPr/>
          <a:lstStyle/>
          <a:p>
            <a:pPr>
              <a:defRPr/>
            </a:pPr>
            <a:r>
              <a:rPr lang="en-US" sz="3200" dirty="0">
                <a:latin typeface="+mj-lt"/>
              </a:rPr>
              <a:t>Honor voice and choice</a:t>
            </a:r>
          </a:p>
          <a:p>
            <a:pPr>
              <a:defRPr/>
            </a:pPr>
            <a:r>
              <a:rPr lang="en-US" sz="3200" dirty="0">
                <a:latin typeface="+mj-lt"/>
              </a:rPr>
              <a:t>Partner with people</a:t>
            </a:r>
          </a:p>
          <a:p>
            <a:pPr>
              <a:defRPr/>
            </a:pPr>
            <a:r>
              <a:rPr lang="en-US" sz="3200" dirty="0">
                <a:latin typeface="+mj-lt"/>
              </a:rPr>
              <a:t>Request feedback</a:t>
            </a:r>
          </a:p>
          <a:p>
            <a:pPr>
              <a:defRPr/>
            </a:pPr>
            <a:r>
              <a:rPr lang="en-US" sz="3200" dirty="0">
                <a:latin typeface="+mj-lt"/>
              </a:rPr>
              <a:t>Ensure comfort</a:t>
            </a:r>
            <a:endParaRPr lang="en-US" sz="3600" dirty="0">
              <a:latin typeface="+mj-lt"/>
            </a:endParaRPr>
          </a:p>
          <a:p>
            <a:pPr marL="0" indent="0" algn="ctr">
              <a:buNone/>
              <a:defRPr/>
            </a:pPr>
            <a:r>
              <a:rPr lang="en-US" sz="3600" i="1" dirty="0">
                <a:latin typeface="+mj-lt"/>
              </a:rPr>
              <a:t>“Keep the Human in Human Services”</a:t>
            </a:r>
          </a:p>
          <a:p>
            <a:pPr marL="0" indent="0" algn="ctr">
              <a:buNone/>
              <a:defRPr/>
            </a:pPr>
            <a:r>
              <a:rPr lang="en-US" i="1" dirty="0">
                <a:latin typeface="+mj-lt"/>
              </a:rPr>
              <a:t>-Dr. Pat Deegan</a:t>
            </a:r>
          </a:p>
          <a:p>
            <a:pPr marL="0" indent="0" algn="ctr">
              <a:buNone/>
              <a:defRPr/>
            </a:pPr>
            <a:endParaRPr lang="en-US" sz="3600" dirty="0">
              <a:latin typeface="+mj-lt"/>
            </a:endParaRPr>
          </a:p>
        </p:txBody>
      </p:sp>
      <p:pic>
        <p:nvPicPr>
          <p:cNvPr id="382979" name="Picture 3">
            <a:hlinkClick r:id="rId3"/>
            <a:extLst>
              <a:ext uri="{FF2B5EF4-FFF2-40B4-BE49-F238E27FC236}">
                <a16:creationId xmlns:a16="http://schemas.microsoft.com/office/drawing/2014/main" id="{198FE68D-E4EA-40C3-BB3A-766DF03B468C}"/>
              </a:ext>
            </a:extLst>
          </p:cNvPr>
          <p:cNvPicPr>
            <a:picLocks noChangeAspect="1"/>
          </p:cNvPicPr>
          <p:nvPr/>
        </p:nvPicPr>
        <p:blipFill rotWithShape="1">
          <a:blip r:embed="rId4">
            <a:extLst>
              <a:ext uri="{28A0092B-C50C-407E-A947-70E740481C1C}">
                <a14:useLocalDpi xmlns:a14="http://schemas.microsoft.com/office/drawing/2010/main" val="0"/>
              </a:ext>
            </a:extLst>
          </a:blip>
          <a:srcRect b="92"/>
          <a:stretch/>
        </p:blipFill>
        <p:spPr bwMode="auto">
          <a:xfrm>
            <a:off x="8914171" y="1669448"/>
            <a:ext cx="2595266" cy="2567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6367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hape 152">
            <a:extLst>
              <a:ext uri="{FF2B5EF4-FFF2-40B4-BE49-F238E27FC236}">
                <a16:creationId xmlns:a16="http://schemas.microsoft.com/office/drawing/2014/main" id="{6E68227A-4947-4598-8F59-3549210B49E0}"/>
              </a:ext>
            </a:extLst>
          </p:cNvPr>
          <p:cNvSpPr>
            <a:spLocks noGrp="1"/>
          </p:cNvSpPr>
          <p:nvPr>
            <p:ph type="title"/>
          </p:nvPr>
        </p:nvSpPr>
        <p:spPr>
          <a:xfrm>
            <a:off x="6680597" y="2232920"/>
            <a:ext cx="4274786" cy="2622777"/>
          </a:xfrm>
        </p:spPr>
        <p:txBody>
          <a:bodyPr vert="horz" wrap="square" lIns="68580" tIns="34290" rIns="68580" bIns="34290" numCol="1" rtlCol="0" anchor="b" anchorCtr="0" compatLnSpc="1">
            <a:prstTxWarp prst="textNoShape">
              <a:avLst/>
            </a:prstTxWarp>
            <a:normAutofit/>
          </a:bodyPr>
          <a:lstStyle/>
          <a:p>
            <a:pPr algn="ctr">
              <a:buClr>
                <a:srgbClr val="FFFFFF"/>
              </a:buClr>
              <a:buSzPct val="25000"/>
              <a:defRPr/>
            </a:pPr>
            <a:r>
              <a:rPr lang="en-US" altLang="en-US" sz="4050" dirty="0">
                <a:ea typeface="+mj-ea"/>
                <a:cs typeface="+mj-cs"/>
                <a:sym typeface="Arial" panose="020B0604020202020204" pitchFamily="34" charset="0"/>
              </a:rPr>
              <a:t>Take Care of Ourselves and Promote Staff Wellness</a:t>
            </a:r>
          </a:p>
        </p:txBody>
      </p:sp>
      <p:pic>
        <p:nvPicPr>
          <p:cNvPr id="3" name="Picture 2">
            <a:extLst>
              <a:ext uri="{FF2B5EF4-FFF2-40B4-BE49-F238E27FC236}">
                <a16:creationId xmlns:a16="http://schemas.microsoft.com/office/drawing/2014/main" id="{A59DF54A-4BD8-441C-96C5-94C832D83D9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21215" y="1500350"/>
            <a:ext cx="4087918" cy="4087918"/>
          </a:xfrm>
          <a:prstGeom prst="rect">
            <a:avLst/>
          </a:prstGeom>
          <a:effectLst/>
        </p:spPr>
      </p:pic>
    </p:spTree>
    <p:extLst>
      <p:ext uri="{BB962C8B-B14F-4D97-AF65-F5344CB8AC3E}">
        <p14:creationId xmlns:p14="http://schemas.microsoft.com/office/powerpoint/2010/main" val="2595065979"/>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CD447F-8B16-405F-9234-81C4A66B94E3}"/>
              </a:ext>
            </a:extLst>
          </p:cNvPr>
          <p:cNvSpPr>
            <a:spLocks noGrp="1"/>
          </p:cNvSpPr>
          <p:nvPr>
            <p:ph type="title"/>
          </p:nvPr>
        </p:nvSpPr>
        <p:spPr/>
        <p:txBody>
          <a:bodyPr/>
          <a:lstStyle/>
          <a:p>
            <a:r>
              <a:rPr lang="en-US" dirty="0"/>
              <a:t>Safety through Vulnerable Collaboration</a:t>
            </a:r>
          </a:p>
        </p:txBody>
      </p:sp>
      <p:sp>
        <p:nvSpPr>
          <p:cNvPr id="5" name="Content Placeholder 4">
            <a:extLst>
              <a:ext uri="{FF2B5EF4-FFF2-40B4-BE49-F238E27FC236}">
                <a16:creationId xmlns:a16="http://schemas.microsoft.com/office/drawing/2014/main" id="{76325AAF-53B8-4A35-BF10-0B7507881905}"/>
              </a:ext>
            </a:extLst>
          </p:cNvPr>
          <p:cNvSpPr>
            <a:spLocks noGrp="1"/>
          </p:cNvSpPr>
          <p:nvPr>
            <p:ph sz="half" idx="1"/>
          </p:nvPr>
        </p:nvSpPr>
        <p:spPr/>
        <p:txBody>
          <a:bodyPr/>
          <a:lstStyle/>
          <a:p>
            <a:r>
              <a:rPr lang="en-US" sz="2200" dirty="0"/>
              <a:t>Physical</a:t>
            </a:r>
          </a:p>
          <a:p>
            <a:r>
              <a:rPr lang="en-US" sz="2200" dirty="0"/>
              <a:t>Emotional/Psychological</a:t>
            </a:r>
          </a:p>
          <a:p>
            <a:r>
              <a:rPr lang="en-US" sz="2200" dirty="0"/>
              <a:t>Social</a:t>
            </a:r>
          </a:p>
          <a:p>
            <a:r>
              <a:rPr lang="en-US" sz="2200" dirty="0"/>
              <a:t>Moral</a:t>
            </a:r>
          </a:p>
        </p:txBody>
      </p:sp>
      <p:pic>
        <p:nvPicPr>
          <p:cNvPr id="2" name="Picture 1">
            <a:extLst>
              <a:ext uri="{FF2B5EF4-FFF2-40B4-BE49-F238E27FC236}">
                <a16:creationId xmlns:a16="http://schemas.microsoft.com/office/drawing/2014/main" id="{B11F03D4-B0D4-4F06-AF26-18E4322C0712}"/>
              </a:ext>
            </a:extLst>
          </p:cNvPr>
          <p:cNvPicPr>
            <a:picLocks noChangeAspect="1"/>
          </p:cNvPicPr>
          <p:nvPr/>
        </p:nvPicPr>
        <p:blipFill>
          <a:blip r:embed="rId3"/>
          <a:stretch>
            <a:fillRect/>
          </a:stretch>
        </p:blipFill>
        <p:spPr>
          <a:xfrm>
            <a:off x="4367629" y="4042746"/>
            <a:ext cx="2393156" cy="1071563"/>
          </a:xfrm>
          <a:prstGeom prst="rect">
            <a:avLst/>
          </a:prstGeom>
        </p:spPr>
      </p:pic>
      <p:pic>
        <p:nvPicPr>
          <p:cNvPr id="3" name="Picture 2">
            <a:extLst>
              <a:ext uri="{FF2B5EF4-FFF2-40B4-BE49-F238E27FC236}">
                <a16:creationId xmlns:a16="http://schemas.microsoft.com/office/drawing/2014/main" id="{72935BDA-D6C3-40E6-A0D8-E04777B80406}"/>
              </a:ext>
            </a:extLst>
          </p:cNvPr>
          <p:cNvPicPr>
            <a:picLocks noChangeAspect="1"/>
          </p:cNvPicPr>
          <p:nvPr/>
        </p:nvPicPr>
        <p:blipFill>
          <a:blip r:embed="rId4"/>
          <a:stretch>
            <a:fillRect/>
          </a:stretch>
        </p:blipFill>
        <p:spPr>
          <a:xfrm>
            <a:off x="5200997" y="2318823"/>
            <a:ext cx="1964531" cy="1307306"/>
          </a:xfrm>
          <a:prstGeom prst="rect">
            <a:avLst/>
          </a:prstGeom>
        </p:spPr>
      </p:pic>
      <p:pic>
        <p:nvPicPr>
          <p:cNvPr id="6" name="Picture 5">
            <a:extLst>
              <a:ext uri="{FF2B5EF4-FFF2-40B4-BE49-F238E27FC236}">
                <a16:creationId xmlns:a16="http://schemas.microsoft.com/office/drawing/2014/main" id="{5B1B138B-2C1F-4E3C-B855-7ED0B9D5FEE2}"/>
              </a:ext>
            </a:extLst>
          </p:cNvPr>
          <p:cNvPicPr>
            <a:picLocks noChangeAspect="1"/>
          </p:cNvPicPr>
          <p:nvPr/>
        </p:nvPicPr>
        <p:blipFill>
          <a:blip r:embed="rId5"/>
          <a:stretch>
            <a:fillRect/>
          </a:stretch>
        </p:blipFill>
        <p:spPr>
          <a:xfrm>
            <a:off x="438058" y="4276558"/>
            <a:ext cx="2863942" cy="1675503"/>
          </a:xfrm>
          <a:prstGeom prst="rect">
            <a:avLst/>
          </a:prstGeom>
        </p:spPr>
      </p:pic>
      <p:pic>
        <p:nvPicPr>
          <p:cNvPr id="7" name="Picture 6">
            <a:extLst>
              <a:ext uri="{FF2B5EF4-FFF2-40B4-BE49-F238E27FC236}">
                <a16:creationId xmlns:a16="http://schemas.microsoft.com/office/drawing/2014/main" id="{54D7AE7B-C634-420A-935A-4B804CB99B91}"/>
              </a:ext>
            </a:extLst>
          </p:cNvPr>
          <p:cNvPicPr>
            <a:picLocks noChangeAspect="1"/>
          </p:cNvPicPr>
          <p:nvPr/>
        </p:nvPicPr>
        <p:blipFill>
          <a:blip r:embed="rId6"/>
          <a:stretch>
            <a:fillRect/>
          </a:stretch>
        </p:blipFill>
        <p:spPr>
          <a:xfrm>
            <a:off x="8026376" y="2392329"/>
            <a:ext cx="3708140" cy="2467599"/>
          </a:xfrm>
          <a:prstGeom prst="rect">
            <a:avLst/>
          </a:prstGeom>
        </p:spPr>
      </p:pic>
      <p:sp>
        <p:nvSpPr>
          <p:cNvPr id="8" name="Rectangle 7">
            <a:extLst>
              <a:ext uri="{FF2B5EF4-FFF2-40B4-BE49-F238E27FC236}">
                <a16:creationId xmlns:a16="http://schemas.microsoft.com/office/drawing/2014/main" id="{C567000F-33E6-4F46-8EB7-4D84C66BAF27}"/>
              </a:ext>
            </a:extLst>
          </p:cNvPr>
          <p:cNvSpPr/>
          <p:nvPr/>
        </p:nvSpPr>
        <p:spPr>
          <a:xfrm>
            <a:off x="8026376" y="4976331"/>
            <a:ext cx="3727566" cy="769441"/>
          </a:xfrm>
          <a:prstGeom prst="rect">
            <a:avLst/>
          </a:prstGeom>
        </p:spPr>
        <p:txBody>
          <a:bodyPr wrap="square">
            <a:spAutoFit/>
          </a:bodyPr>
          <a:lstStyle/>
          <a:p>
            <a:pPr defTabSz="685800" eaLnBrk="1" fontAlgn="auto" hangingPunct="1">
              <a:spcBef>
                <a:spcPts val="0"/>
              </a:spcBef>
              <a:spcAft>
                <a:spcPts val="0"/>
              </a:spcAft>
            </a:pPr>
            <a:r>
              <a:rPr lang="en-US" sz="2200" dirty="0">
                <a:solidFill>
                  <a:prstClr val="black"/>
                </a:solidFill>
                <a:latin typeface="Calibri"/>
                <a:ea typeface="+mn-ea"/>
              </a:rPr>
              <a:t>Opportunities for collaboration without punishment for failure</a:t>
            </a:r>
          </a:p>
        </p:txBody>
      </p:sp>
    </p:spTree>
    <p:extLst>
      <p:ext uri="{BB962C8B-B14F-4D97-AF65-F5344CB8AC3E}">
        <p14:creationId xmlns:p14="http://schemas.microsoft.com/office/powerpoint/2010/main" val="29716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prstGeom prst="rect">
            <a:avLst/>
          </a:prstGeom>
          <a:noFill/>
          <a:ln>
            <a:noFill/>
          </a:ln>
        </p:spPr>
        <p:txBody>
          <a:bodyPr vert="horz" wrap="square" lIns="68569" tIns="34275" rIns="68569" bIns="34275" numCol="1" anchor="ctr" anchorCtr="0" compatLnSpc="1">
            <a:prstTxWarp prst="textNoShape">
              <a:avLst/>
            </a:prstTxWarp>
            <a:noAutofit/>
          </a:bodyPr>
          <a:lstStyle/>
          <a:p>
            <a:pPr algn="l">
              <a:buClr>
                <a:srgbClr val="17365D"/>
              </a:buClr>
              <a:buSzPct val="25000"/>
            </a:pPr>
            <a:r>
              <a:rPr lang="en-US" sz="4000" dirty="0">
                <a:latin typeface="Calibri"/>
                <a:ea typeface="Calibri"/>
                <a:cs typeface="Calibri"/>
                <a:sym typeface="Calibri"/>
              </a:rPr>
              <a:t>Introductions</a:t>
            </a:r>
          </a:p>
        </p:txBody>
      </p:sp>
      <p:sp>
        <p:nvSpPr>
          <p:cNvPr id="150" name="Shape 150"/>
          <p:cNvSpPr txBox="1">
            <a:spLocks noGrp="1"/>
          </p:cNvSpPr>
          <p:nvPr>
            <p:ph sz="half" idx="1"/>
          </p:nvPr>
        </p:nvSpPr>
        <p:spPr>
          <a:xfrm>
            <a:off x="609600" y="2300026"/>
            <a:ext cx="7676104" cy="3554509"/>
          </a:xfrm>
          <a:prstGeom prst="rect">
            <a:avLst/>
          </a:prstGeom>
          <a:noFill/>
          <a:ln>
            <a:noFill/>
          </a:ln>
        </p:spPr>
        <p:txBody>
          <a:bodyPr vert="horz" wrap="square" lIns="68569" tIns="34275" rIns="68569" bIns="34275" numCol="1" anchor="t" anchorCtr="0" compatLnSpc="1">
            <a:prstTxWarp prst="textNoShape">
              <a:avLst/>
            </a:prstTxWarp>
            <a:noAutofit/>
          </a:bodyPr>
          <a:lstStyle/>
          <a:p>
            <a:pPr marL="342900" indent="-342900" algn="l">
              <a:spcBef>
                <a:spcPts val="480"/>
              </a:spcBef>
              <a:buSzPct val="100000"/>
              <a:buFont typeface="Arial"/>
              <a:buChar char="•"/>
            </a:pPr>
            <a:r>
              <a:rPr lang="en-US" dirty="0">
                <a:latin typeface="Calibri"/>
                <a:ea typeface="Calibri"/>
                <a:cs typeface="Calibri"/>
                <a:sym typeface="Calibri"/>
              </a:rPr>
              <a:t>Provide a quick overview of yourself</a:t>
            </a:r>
          </a:p>
          <a:p>
            <a:pPr marL="900113" lvl="1" indent="-342900">
              <a:spcBef>
                <a:spcPts val="480"/>
              </a:spcBef>
              <a:buClr>
                <a:srgbClr val="000000"/>
              </a:buClr>
              <a:buFont typeface="Arial"/>
              <a:buChar char="•"/>
            </a:pPr>
            <a:r>
              <a:rPr lang="en-US" dirty="0">
                <a:solidFill>
                  <a:srgbClr val="000000"/>
                </a:solidFill>
                <a:latin typeface="Calibri"/>
                <a:ea typeface="Calibri"/>
                <a:cs typeface="Calibri"/>
                <a:sym typeface="Calibri"/>
              </a:rPr>
              <a:t>Name</a:t>
            </a:r>
          </a:p>
          <a:p>
            <a:pPr marL="900113" lvl="1" indent="-342900">
              <a:spcBef>
                <a:spcPts val="480"/>
              </a:spcBef>
              <a:buClr>
                <a:srgbClr val="000000"/>
              </a:buClr>
              <a:buFont typeface="Arial"/>
              <a:buChar char="•"/>
            </a:pPr>
            <a:r>
              <a:rPr lang="en-US" dirty="0">
                <a:solidFill>
                  <a:srgbClr val="000000"/>
                </a:solidFill>
                <a:latin typeface="Calibri"/>
                <a:ea typeface="Calibri"/>
                <a:cs typeface="Calibri"/>
                <a:sym typeface="Calibri"/>
              </a:rPr>
              <a:t>Title</a:t>
            </a:r>
          </a:p>
          <a:p>
            <a:pPr marL="900113" lvl="1" indent="-342900">
              <a:spcBef>
                <a:spcPts val="480"/>
              </a:spcBef>
              <a:buClr>
                <a:srgbClr val="000000"/>
              </a:buClr>
              <a:buFont typeface="Arial"/>
              <a:buChar char="•"/>
            </a:pPr>
            <a:r>
              <a:rPr lang="en-US" dirty="0">
                <a:solidFill>
                  <a:srgbClr val="000000"/>
                </a:solidFill>
                <a:latin typeface="Calibri"/>
                <a:ea typeface="Calibri"/>
                <a:cs typeface="Calibri"/>
                <a:sym typeface="Calibri"/>
              </a:rPr>
              <a:t>Positive word about yourself that starts with the first letter of your first name</a:t>
            </a:r>
          </a:p>
          <a:p>
            <a:pPr marL="342900" indent="-342900" algn="l">
              <a:spcBef>
                <a:spcPts val="480"/>
              </a:spcBef>
              <a:buSzPct val="100000"/>
              <a:buFont typeface="Arial"/>
              <a:buChar char="•"/>
            </a:pPr>
            <a:r>
              <a:rPr lang="en-US" dirty="0">
                <a:latin typeface="Calibri"/>
                <a:ea typeface="Calibri"/>
                <a:cs typeface="Calibri"/>
                <a:sym typeface="Calibri"/>
              </a:rPr>
              <a:t>Share what you hope to take away from today</a:t>
            </a:r>
          </a:p>
          <a:p>
            <a:pPr marL="342900" indent="-342900" algn="l">
              <a:spcBef>
                <a:spcPts val="480"/>
              </a:spcBef>
              <a:buSzPct val="100000"/>
              <a:buFont typeface="Arial"/>
              <a:buChar char="•"/>
            </a:pPr>
            <a:r>
              <a:rPr lang="en-US" dirty="0">
                <a:latin typeface="Calibri"/>
                <a:ea typeface="Calibri"/>
                <a:cs typeface="Calibri"/>
                <a:sym typeface="Calibri"/>
              </a:rPr>
              <a:t>Share one or two things you would like others to know about the organization’s DEI journey from your perspective</a:t>
            </a:r>
          </a:p>
          <a:p>
            <a:pPr algn="l">
              <a:spcBef>
                <a:spcPts val="480"/>
              </a:spcBef>
              <a:buSzPct val="25000"/>
            </a:pPr>
            <a:endParaRPr dirty="0">
              <a:latin typeface="Calibri"/>
              <a:ea typeface="Calibri"/>
              <a:cs typeface="Calibri"/>
              <a:sym typeface="Calibri"/>
            </a:endParaRPr>
          </a:p>
        </p:txBody>
      </p:sp>
      <p:pic>
        <p:nvPicPr>
          <p:cNvPr id="3" name="Picture 2">
            <a:extLst>
              <a:ext uri="{FF2B5EF4-FFF2-40B4-BE49-F238E27FC236}">
                <a16:creationId xmlns:a16="http://schemas.microsoft.com/office/drawing/2014/main" id="{A27B3681-D8A1-433F-90BA-0F589B97165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85704" y="2516838"/>
            <a:ext cx="3429000" cy="2571750"/>
          </a:xfrm>
          <a:prstGeom prst="rect">
            <a:avLst/>
          </a:prstGeom>
        </p:spPr>
      </p:pic>
    </p:spTree>
    <p:extLst>
      <p:ext uri="{BB962C8B-B14F-4D97-AF65-F5344CB8AC3E}">
        <p14:creationId xmlns:p14="http://schemas.microsoft.com/office/powerpoint/2010/main" val="181341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bject, clock&#10;&#10;Description generated with high confidence">
            <a:hlinkClick r:id="rId3"/>
            <a:extLst>
              <a:ext uri="{FF2B5EF4-FFF2-40B4-BE49-F238E27FC236}">
                <a16:creationId xmlns:a16="http://schemas.microsoft.com/office/drawing/2014/main" id="{F750A551-4143-453A-9A35-C2BB4A50F001}"/>
              </a:ext>
            </a:extLst>
          </p:cNvPr>
          <p:cNvPicPr>
            <a:picLocks noChangeAspect="1"/>
          </p:cNvPicPr>
          <p:nvPr/>
        </p:nvPicPr>
        <p:blipFill>
          <a:blip r:embed="rId4"/>
          <a:stretch>
            <a:fillRect/>
          </a:stretch>
        </p:blipFill>
        <p:spPr>
          <a:xfrm>
            <a:off x="6716440" y="2470670"/>
            <a:ext cx="5147642" cy="3213220"/>
          </a:xfrm>
          <a:prstGeom prst="rect">
            <a:avLst/>
          </a:prstGeom>
          <a:ln>
            <a:no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40C6C431-69FE-4527-9C2C-874EF6824959}"/>
              </a:ext>
            </a:extLst>
          </p:cNvPr>
          <p:cNvSpPr>
            <a:spLocks noGrp="1"/>
          </p:cNvSpPr>
          <p:nvPr>
            <p:ph type="title"/>
          </p:nvPr>
        </p:nvSpPr>
        <p:spPr/>
        <p:txBody>
          <a:bodyPr/>
          <a:lstStyle/>
          <a:p>
            <a:r>
              <a:rPr lang="en-US" dirty="0"/>
              <a:t>Boundaries</a:t>
            </a:r>
          </a:p>
        </p:txBody>
      </p:sp>
      <p:sp>
        <p:nvSpPr>
          <p:cNvPr id="7" name="Content Placeholder 6">
            <a:extLst>
              <a:ext uri="{FF2B5EF4-FFF2-40B4-BE49-F238E27FC236}">
                <a16:creationId xmlns:a16="http://schemas.microsoft.com/office/drawing/2014/main" id="{D6C7FCB3-50DE-48B7-BC9A-97D6EEE25A5B}"/>
              </a:ext>
            </a:extLst>
          </p:cNvPr>
          <p:cNvSpPr>
            <a:spLocks noGrp="1"/>
          </p:cNvSpPr>
          <p:nvPr>
            <p:ph sz="half" idx="1"/>
          </p:nvPr>
        </p:nvSpPr>
        <p:spPr>
          <a:xfrm>
            <a:off x="609600" y="2300026"/>
            <a:ext cx="5878286" cy="3554509"/>
          </a:xfrm>
        </p:spPr>
        <p:txBody>
          <a:bodyPr/>
          <a:lstStyle/>
          <a:p>
            <a:pPr marL="0" indent="0">
              <a:buNone/>
            </a:pPr>
            <a:r>
              <a:rPr lang="en-US" sz="2800" dirty="0">
                <a:ea typeface="MS PGothic"/>
              </a:rPr>
              <a:t>“Without boundaries, you will act, sleep, work, groan, feel used and fulfill basic responsibilities rather than make choices to live and love fully, to work hard and nobly, to fulfill your purpose and to contribute passionately to your world.” </a:t>
            </a:r>
            <a:r>
              <a:rPr lang="en-US" sz="1100" dirty="0">
                <a:ea typeface="+mj-lt"/>
                <a:cs typeface="+mj-lt"/>
              </a:rPr>
              <a:t>(Black, J. and Enns, G, Better Boundaries: Owning and Treasuring Your Life. Oakland, CA. Raincoat Books)</a:t>
            </a:r>
            <a:endParaRPr lang="en-US" sz="1100" dirty="0"/>
          </a:p>
        </p:txBody>
      </p:sp>
    </p:spTree>
    <p:extLst>
      <p:ext uri="{BB962C8B-B14F-4D97-AF65-F5344CB8AC3E}">
        <p14:creationId xmlns:p14="http://schemas.microsoft.com/office/powerpoint/2010/main" val="1038992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9DDC7-CB20-43A3-A526-D48E8B922B92}"/>
              </a:ext>
            </a:extLst>
          </p:cNvPr>
          <p:cNvSpPr>
            <a:spLocks noGrp="1"/>
          </p:cNvSpPr>
          <p:nvPr>
            <p:ph type="title"/>
          </p:nvPr>
        </p:nvSpPr>
        <p:spPr/>
        <p:txBody>
          <a:bodyPr/>
          <a:lstStyle/>
          <a:p>
            <a:pPr algn="ctr">
              <a:defRPr/>
            </a:pPr>
            <a:r>
              <a:rPr lang="en-US" dirty="0">
                <a:latin typeface="+mn-lt"/>
              </a:rPr>
              <a:t>Daily Translation of a Culture of Compassion</a:t>
            </a:r>
          </a:p>
        </p:txBody>
      </p:sp>
      <p:sp>
        <p:nvSpPr>
          <p:cNvPr id="3" name="Content Placeholder 2">
            <a:extLst>
              <a:ext uri="{FF2B5EF4-FFF2-40B4-BE49-F238E27FC236}">
                <a16:creationId xmlns:a16="http://schemas.microsoft.com/office/drawing/2014/main" id="{028778AA-999A-4870-99C0-D4315779460D}"/>
              </a:ext>
            </a:extLst>
          </p:cNvPr>
          <p:cNvSpPr>
            <a:spLocks noGrp="1"/>
          </p:cNvSpPr>
          <p:nvPr>
            <p:ph idx="1"/>
          </p:nvPr>
        </p:nvSpPr>
        <p:spPr/>
        <p:txBody>
          <a:bodyPr/>
          <a:lstStyle/>
          <a:p>
            <a:pPr>
              <a:defRPr/>
            </a:pPr>
            <a:r>
              <a:rPr lang="en-US" sz="2200" dirty="0">
                <a:latin typeface="+mn-lt"/>
              </a:rPr>
              <a:t>Be patient and persistent </a:t>
            </a:r>
          </a:p>
          <a:p>
            <a:pPr>
              <a:defRPr/>
            </a:pPr>
            <a:r>
              <a:rPr lang="en-US" sz="2200" dirty="0">
                <a:latin typeface="+mn-lt"/>
              </a:rPr>
              <a:t>Convey respect</a:t>
            </a:r>
          </a:p>
          <a:p>
            <a:pPr>
              <a:defRPr/>
            </a:pPr>
            <a:r>
              <a:rPr lang="en-US" sz="2200" dirty="0">
                <a:latin typeface="+mn-lt"/>
              </a:rPr>
              <a:t>Be validating and affirming</a:t>
            </a:r>
          </a:p>
          <a:p>
            <a:pPr>
              <a:defRPr/>
            </a:pPr>
            <a:r>
              <a:rPr lang="en-US" sz="2200" dirty="0">
                <a:latin typeface="+mn-lt"/>
              </a:rPr>
              <a:t>Read each others’ needs and respond accurately</a:t>
            </a:r>
          </a:p>
          <a:p>
            <a:pPr>
              <a:defRPr/>
            </a:pPr>
            <a:r>
              <a:rPr lang="en-US" sz="2200" dirty="0">
                <a:latin typeface="+mn-lt"/>
              </a:rPr>
              <a:t>Set realistic expectations and goals</a:t>
            </a:r>
          </a:p>
          <a:p>
            <a:pPr>
              <a:defRPr/>
            </a:pPr>
            <a:r>
              <a:rPr lang="en-US" sz="2200" dirty="0">
                <a:latin typeface="+mn-lt"/>
              </a:rPr>
              <a:t>Provide ongoing choices and supports</a:t>
            </a:r>
          </a:p>
          <a:p>
            <a:pPr>
              <a:defRPr/>
            </a:pPr>
            <a:r>
              <a:rPr lang="en-US" sz="2200" dirty="0">
                <a:latin typeface="+mn-lt"/>
              </a:rPr>
              <a:t>Know your role </a:t>
            </a:r>
          </a:p>
          <a:p>
            <a:pPr>
              <a:defRPr/>
            </a:pPr>
            <a:r>
              <a:rPr lang="en-US" sz="2200" dirty="0">
                <a:latin typeface="+mn-lt"/>
              </a:rPr>
              <a:t>Follow through with what you say you will do</a:t>
            </a:r>
          </a:p>
          <a:p>
            <a:pPr>
              <a:defRPr/>
            </a:pPr>
            <a:r>
              <a:rPr lang="en-US" sz="2200" dirty="0">
                <a:latin typeface="+mn-lt"/>
              </a:rPr>
              <a:t>Provide consistency; minimize surprises</a:t>
            </a:r>
          </a:p>
          <a:p>
            <a:pPr>
              <a:defRPr/>
            </a:pPr>
            <a:endParaRPr lang="en-US" sz="2200" dirty="0"/>
          </a:p>
        </p:txBody>
      </p:sp>
      <p:pic>
        <p:nvPicPr>
          <p:cNvPr id="4" name="Picture 3">
            <a:extLst>
              <a:ext uri="{FF2B5EF4-FFF2-40B4-BE49-F238E27FC236}">
                <a16:creationId xmlns:a16="http://schemas.microsoft.com/office/drawing/2014/main" id="{6FB98D27-DB57-4A9A-83C6-040FEA900EDD}"/>
              </a:ext>
            </a:extLst>
          </p:cNvPr>
          <p:cNvPicPr>
            <a:picLocks noChangeAspect="1"/>
          </p:cNvPicPr>
          <p:nvPr/>
        </p:nvPicPr>
        <p:blipFill>
          <a:blip r:embed="rId3"/>
          <a:stretch>
            <a:fillRect/>
          </a:stretch>
        </p:blipFill>
        <p:spPr>
          <a:xfrm>
            <a:off x="7823939" y="2788681"/>
            <a:ext cx="3215274" cy="4269617"/>
          </a:xfrm>
          <a:prstGeom prst="rect">
            <a:avLst/>
          </a:prstGeom>
        </p:spPr>
      </p:pic>
    </p:spTree>
    <p:extLst>
      <p:ext uri="{BB962C8B-B14F-4D97-AF65-F5344CB8AC3E}">
        <p14:creationId xmlns:p14="http://schemas.microsoft.com/office/powerpoint/2010/main" val="3379796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8F12A-E8B9-4D45-9E47-DEA5709607E4}"/>
              </a:ext>
            </a:extLst>
          </p:cNvPr>
          <p:cNvSpPr>
            <a:spLocks noGrp="1"/>
          </p:cNvSpPr>
          <p:nvPr>
            <p:ph type="title"/>
          </p:nvPr>
        </p:nvSpPr>
        <p:spPr/>
        <p:txBody>
          <a:bodyPr/>
          <a:lstStyle/>
          <a:p>
            <a:pPr algn="ctr"/>
            <a:r>
              <a:rPr lang="en-US" dirty="0"/>
              <a:t>Safe and Nurturing Environment</a:t>
            </a:r>
          </a:p>
        </p:txBody>
      </p:sp>
      <p:pic>
        <p:nvPicPr>
          <p:cNvPr id="4" name="Picture 3">
            <a:extLst>
              <a:ext uri="{FF2B5EF4-FFF2-40B4-BE49-F238E27FC236}">
                <a16:creationId xmlns:a16="http://schemas.microsoft.com/office/drawing/2014/main" id="{2A9331BE-483F-4FC8-8493-33AD4DF08A4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005520" y="2602123"/>
            <a:ext cx="2914650" cy="2905125"/>
          </a:xfrm>
          <a:prstGeom prst="rect">
            <a:avLst/>
          </a:prstGeom>
        </p:spPr>
      </p:pic>
      <p:pic>
        <p:nvPicPr>
          <p:cNvPr id="6" name="Picture 5">
            <a:extLst>
              <a:ext uri="{FF2B5EF4-FFF2-40B4-BE49-F238E27FC236}">
                <a16:creationId xmlns:a16="http://schemas.microsoft.com/office/drawing/2014/main" id="{BD8E21C9-56A8-4DE2-A2F1-B3C079A2118A}"/>
              </a:ext>
            </a:extLst>
          </p:cNvPr>
          <p:cNvPicPr>
            <a:picLocks noChangeAspect="1"/>
          </p:cNvPicPr>
          <p:nvPr/>
        </p:nvPicPr>
        <p:blipFill>
          <a:blip r:embed="rId4"/>
          <a:stretch>
            <a:fillRect/>
          </a:stretch>
        </p:blipFill>
        <p:spPr>
          <a:xfrm>
            <a:off x="1502561" y="2592598"/>
            <a:ext cx="2914650" cy="2914650"/>
          </a:xfrm>
          <a:prstGeom prst="rect">
            <a:avLst/>
          </a:prstGeom>
        </p:spPr>
      </p:pic>
      <p:sp>
        <p:nvSpPr>
          <p:cNvPr id="7" name="Arrow: Quad 6">
            <a:extLst>
              <a:ext uri="{FF2B5EF4-FFF2-40B4-BE49-F238E27FC236}">
                <a16:creationId xmlns:a16="http://schemas.microsoft.com/office/drawing/2014/main" id="{80781263-3F87-4DD1-9414-52C7EFEE63A6}"/>
              </a:ext>
            </a:extLst>
          </p:cNvPr>
          <p:cNvSpPr/>
          <p:nvPr/>
        </p:nvSpPr>
        <p:spPr>
          <a:xfrm>
            <a:off x="5487924" y="3429000"/>
            <a:ext cx="1216152" cy="1216152"/>
          </a:xfrm>
          <a:prstGeom prst="quad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281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FE5045-8DB5-451B-AC7D-1791AE08CDA5}"/>
              </a:ext>
            </a:extLst>
          </p:cNvPr>
          <p:cNvSpPr txBox="1">
            <a:spLocks noChangeArrowheads="1"/>
          </p:cNvSpPr>
          <p:nvPr/>
        </p:nvSpPr>
        <p:spPr bwMode="auto">
          <a:xfrm>
            <a:off x="4167189" y="4481513"/>
            <a:ext cx="3857625" cy="209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chemeClr val="tx1"/>
                </a:solidFill>
                <a:latin typeface="Open Sans" pitchFamily="-84" charset="0"/>
                <a:ea typeface="MS PGothic" panose="020B0600070205080204" pitchFamily="34" charset="-128"/>
                <a:cs typeface="Open Sans" pitchFamily="-84" charset="0"/>
              </a:defRPr>
            </a:lvl1pPr>
            <a:lvl2pPr marL="742950" indent="-285750">
              <a:spcBef>
                <a:spcPct val="20000"/>
              </a:spcBef>
              <a:buFont typeface="Arial" panose="020B0604020202020204" pitchFamily="34" charset="0"/>
              <a:buChar char="–"/>
              <a:defRPr sz="2800">
                <a:solidFill>
                  <a:schemeClr val="tx1"/>
                </a:solidFill>
                <a:latin typeface="Open Sans" pitchFamily="-84" charset="0"/>
                <a:ea typeface="MS PGothic" panose="020B0600070205080204" pitchFamily="34" charset="-128"/>
                <a:cs typeface="Open Sans" pitchFamily="-84" charset="0"/>
              </a:defRPr>
            </a:lvl2pPr>
            <a:lvl3pPr marL="1143000" indent="-228600">
              <a:spcBef>
                <a:spcPct val="20000"/>
              </a:spcBef>
              <a:buFont typeface="Arial" panose="020B0604020202020204" pitchFamily="34" charset="0"/>
              <a:buChar char="•"/>
              <a:defRPr sz="2400">
                <a:solidFill>
                  <a:schemeClr val="tx1"/>
                </a:solidFill>
                <a:latin typeface="Open Sans" pitchFamily="-84" charset="0"/>
                <a:ea typeface="MS PGothic" panose="020B0600070205080204" pitchFamily="34" charset="-128"/>
                <a:cs typeface="Open Sans" pitchFamily="-84" charset="0"/>
              </a:defRPr>
            </a:lvl3pPr>
            <a:lvl4pPr marL="16002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4pPr>
            <a:lvl5pPr marL="20574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9pPr>
          </a:lstStyle>
          <a:p>
            <a:pPr defTabSz="192881">
              <a:spcBef>
                <a:spcPct val="0"/>
              </a:spcBef>
              <a:buNone/>
              <a:defRPr/>
            </a:pPr>
            <a:endParaRPr lang="en-US" altLang="en-US" sz="760">
              <a:solidFill>
                <a:prstClr val="black"/>
              </a:solidFill>
              <a:latin typeface="Calibri" panose="020F0502020204030204" pitchFamily="34" charset="0"/>
            </a:endParaRPr>
          </a:p>
        </p:txBody>
      </p:sp>
      <p:pic>
        <p:nvPicPr>
          <p:cNvPr id="355331" name="Picture 1">
            <a:extLst>
              <a:ext uri="{FF2B5EF4-FFF2-40B4-BE49-F238E27FC236}">
                <a16:creationId xmlns:a16="http://schemas.microsoft.com/office/drawing/2014/main" id="{F055ACD1-CC99-493C-B8E4-16639A2140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2178" y="1566354"/>
            <a:ext cx="4007644"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606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4B752B-849B-49A1-AA03-387890E00092}"/>
              </a:ext>
            </a:extLst>
          </p:cNvPr>
          <p:cNvSpPr txBox="1"/>
          <p:nvPr/>
        </p:nvSpPr>
        <p:spPr>
          <a:xfrm>
            <a:off x="7625242" y="5679979"/>
            <a:ext cx="4572000" cy="430887"/>
          </a:xfrm>
          <a:prstGeom prst="rect">
            <a:avLst/>
          </a:prstGeom>
          <a:noFill/>
        </p:spPr>
        <p:txBody>
          <a:bodyPr wrap="square" rtlCol="0" anchor="t">
            <a:spAutoFit/>
          </a:bodyPr>
          <a:lstStyle/>
          <a:p>
            <a:pPr algn="r"/>
            <a:r>
              <a:rPr lang="en-US" sz="1100" dirty="0">
                <a:latin typeface="Calibri"/>
                <a:ea typeface="MS PGothic"/>
                <a:cs typeface="Calibri"/>
                <a:hlinkClick r:id="rId3"/>
              </a:rPr>
              <a:t>https://compassionresiliencetoolkit.org/healthcare/a-toolkit-for-healthcare/</a:t>
            </a:r>
            <a:endParaRPr lang="en-US" sz="1100" dirty="0">
              <a:latin typeface="Calibri"/>
              <a:ea typeface="MS PGothic"/>
              <a:cs typeface="Calibri"/>
            </a:endParaRPr>
          </a:p>
          <a:p>
            <a:pPr algn="r"/>
            <a:endParaRPr lang="en-US" sz="1100" dirty="0">
              <a:latin typeface="Calibri"/>
              <a:ea typeface="MS PGothic"/>
              <a:cs typeface="Calibri"/>
            </a:endParaRPr>
          </a:p>
        </p:txBody>
      </p:sp>
      <p:sp>
        <p:nvSpPr>
          <p:cNvPr id="2" name="Title 1">
            <a:extLst>
              <a:ext uri="{FF2B5EF4-FFF2-40B4-BE49-F238E27FC236}">
                <a16:creationId xmlns:a16="http://schemas.microsoft.com/office/drawing/2014/main" id="{E417F74F-F944-4120-9A97-14447BA3B4AD}"/>
              </a:ext>
            </a:extLst>
          </p:cNvPr>
          <p:cNvSpPr>
            <a:spLocks noGrp="1"/>
          </p:cNvSpPr>
          <p:nvPr>
            <p:ph type="title"/>
          </p:nvPr>
        </p:nvSpPr>
        <p:spPr/>
        <p:txBody>
          <a:bodyPr/>
          <a:lstStyle/>
          <a:p>
            <a:pPr>
              <a:defRPr/>
            </a:pPr>
            <a:r>
              <a:rPr lang="en-US" altLang="en-US" sz="3600" dirty="0">
                <a:cs typeface="Arial" panose="020B0604020202020204" pitchFamily="34" charset="0"/>
              </a:rPr>
              <a:t>What contributes to a safe, nurturing and thriving work environment &amp; culture?</a:t>
            </a:r>
            <a:endParaRPr lang="en-US" sz="3600" dirty="0"/>
          </a:p>
        </p:txBody>
      </p:sp>
      <p:grpSp>
        <p:nvGrpSpPr>
          <p:cNvPr id="4" name="Group 3">
            <a:extLst>
              <a:ext uri="{FF2B5EF4-FFF2-40B4-BE49-F238E27FC236}">
                <a16:creationId xmlns:a16="http://schemas.microsoft.com/office/drawing/2014/main" id="{5CB1BF38-230D-44E1-BFFC-903D7EAA21EA}"/>
              </a:ext>
            </a:extLst>
          </p:cNvPr>
          <p:cNvGrpSpPr/>
          <p:nvPr/>
        </p:nvGrpSpPr>
        <p:grpSpPr>
          <a:xfrm>
            <a:off x="934930" y="2449796"/>
            <a:ext cx="4216848" cy="3493065"/>
            <a:chOff x="1940112" y="1440156"/>
            <a:chExt cx="4129325" cy="4148682"/>
          </a:xfrm>
        </p:grpSpPr>
        <p:sp>
          <p:nvSpPr>
            <p:cNvPr id="34" name="object 8">
              <a:extLst>
                <a:ext uri="{FF2B5EF4-FFF2-40B4-BE49-F238E27FC236}">
                  <a16:creationId xmlns:a16="http://schemas.microsoft.com/office/drawing/2014/main" id="{846675FA-6969-4D65-8925-8F58B04C27E6}"/>
                </a:ext>
              </a:extLst>
            </p:cNvPr>
            <p:cNvSpPr/>
            <p:nvPr/>
          </p:nvSpPr>
          <p:spPr>
            <a:xfrm>
              <a:off x="1980935" y="1487918"/>
              <a:ext cx="4004047" cy="4014882"/>
            </a:xfrm>
            <a:prstGeom prst="rect">
              <a:avLst/>
            </a:prstGeom>
            <a:blipFill>
              <a:blip r:embed="rId4" cstate="print"/>
              <a:stretch>
                <a:fillRect/>
              </a:stretch>
            </a:blipFill>
          </p:spPr>
          <p:txBody>
            <a:bodyPr wrap="square" lIns="0" tIns="0" rIns="0" bIns="0" rtlCol="0"/>
            <a:lstStyle/>
            <a:p>
              <a:endParaRPr/>
            </a:p>
          </p:txBody>
        </p:sp>
        <p:sp>
          <p:nvSpPr>
            <p:cNvPr id="35" name="object 9">
              <a:extLst>
                <a:ext uri="{FF2B5EF4-FFF2-40B4-BE49-F238E27FC236}">
                  <a16:creationId xmlns:a16="http://schemas.microsoft.com/office/drawing/2014/main" id="{8A1F72A5-93F9-42A1-B949-384439BDA7FC}"/>
                </a:ext>
              </a:extLst>
            </p:cNvPr>
            <p:cNvSpPr/>
            <p:nvPr/>
          </p:nvSpPr>
          <p:spPr>
            <a:xfrm flipH="1">
              <a:off x="3938367" y="2908637"/>
              <a:ext cx="179996" cy="1455420"/>
            </a:xfrm>
            <a:custGeom>
              <a:avLst/>
              <a:gdLst/>
              <a:ahLst/>
              <a:cxnLst/>
              <a:rect l="l" t="t" r="r" b="b"/>
              <a:pathLst>
                <a:path w="187325" h="1940559">
                  <a:moveTo>
                    <a:pt x="104660" y="0"/>
                  </a:moveTo>
                  <a:lnTo>
                    <a:pt x="0" y="956144"/>
                  </a:lnTo>
                  <a:lnTo>
                    <a:pt x="104660" y="1940420"/>
                  </a:lnTo>
                  <a:lnTo>
                    <a:pt x="186893" y="970216"/>
                  </a:lnTo>
                  <a:lnTo>
                    <a:pt x="104660" y="0"/>
                  </a:lnTo>
                  <a:close/>
                </a:path>
              </a:pathLst>
            </a:custGeom>
            <a:solidFill>
              <a:srgbClr val="FFFFFF"/>
            </a:solidFill>
          </p:spPr>
          <p:txBody>
            <a:bodyPr wrap="square" lIns="0" tIns="0" rIns="0" bIns="0" rtlCol="0"/>
            <a:lstStyle/>
            <a:p>
              <a:endParaRPr/>
            </a:p>
          </p:txBody>
        </p:sp>
        <p:sp>
          <p:nvSpPr>
            <p:cNvPr id="36" name="object 10">
              <a:extLst>
                <a:ext uri="{FF2B5EF4-FFF2-40B4-BE49-F238E27FC236}">
                  <a16:creationId xmlns:a16="http://schemas.microsoft.com/office/drawing/2014/main" id="{97BD62D7-486E-4DCB-99BC-4381B0CDAE4D}"/>
                </a:ext>
              </a:extLst>
            </p:cNvPr>
            <p:cNvSpPr/>
            <p:nvPr/>
          </p:nvSpPr>
          <p:spPr>
            <a:xfrm>
              <a:off x="3172802" y="3447985"/>
              <a:ext cx="1455420" cy="140494"/>
            </a:xfrm>
            <a:custGeom>
              <a:avLst/>
              <a:gdLst/>
              <a:ahLst/>
              <a:cxnLst/>
              <a:rect l="l" t="t" r="r" b="b"/>
              <a:pathLst>
                <a:path w="1940560" h="187325">
                  <a:moveTo>
                    <a:pt x="984072" y="0"/>
                  </a:moveTo>
                  <a:lnTo>
                    <a:pt x="0" y="106552"/>
                  </a:lnTo>
                  <a:lnTo>
                    <a:pt x="970368" y="186918"/>
                  </a:lnTo>
                  <a:lnTo>
                    <a:pt x="1940420" y="102819"/>
                  </a:lnTo>
                  <a:lnTo>
                    <a:pt x="984072" y="0"/>
                  </a:lnTo>
                  <a:close/>
                </a:path>
              </a:pathLst>
            </a:custGeom>
            <a:solidFill>
              <a:srgbClr val="FFFFFF"/>
            </a:solidFill>
          </p:spPr>
          <p:txBody>
            <a:bodyPr wrap="square" lIns="0" tIns="0" rIns="0" bIns="0" rtlCol="0"/>
            <a:lstStyle/>
            <a:p>
              <a:endParaRPr/>
            </a:p>
          </p:txBody>
        </p:sp>
        <p:sp>
          <p:nvSpPr>
            <p:cNvPr id="38" name="object 12">
              <a:extLst>
                <a:ext uri="{FF2B5EF4-FFF2-40B4-BE49-F238E27FC236}">
                  <a16:creationId xmlns:a16="http://schemas.microsoft.com/office/drawing/2014/main" id="{296A7779-2986-4462-B186-ABE7600D685C}"/>
                </a:ext>
              </a:extLst>
            </p:cNvPr>
            <p:cNvSpPr/>
            <p:nvPr/>
          </p:nvSpPr>
          <p:spPr>
            <a:xfrm>
              <a:off x="1940112" y="2287264"/>
              <a:ext cx="1689344" cy="1689344"/>
            </a:xfrm>
            <a:prstGeom prst="rect">
              <a:avLst/>
            </a:prstGeom>
            <a:blipFill>
              <a:blip r:embed="rId5" cstate="print"/>
              <a:stretch>
                <a:fillRect/>
              </a:stretch>
            </a:blipFill>
          </p:spPr>
          <p:txBody>
            <a:bodyPr wrap="square" lIns="0" tIns="0" rIns="0" bIns="0" rtlCol="0"/>
            <a:lstStyle/>
            <a:p>
              <a:endParaRPr/>
            </a:p>
          </p:txBody>
        </p:sp>
        <p:sp>
          <p:nvSpPr>
            <p:cNvPr id="39" name="object 13">
              <a:extLst>
                <a:ext uri="{FF2B5EF4-FFF2-40B4-BE49-F238E27FC236}">
                  <a16:creationId xmlns:a16="http://schemas.microsoft.com/office/drawing/2014/main" id="{96ACDE80-8810-4E44-A4B5-ED06D047BB02}"/>
                </a:ext>
              </a:extLst>
            </p:cNvPr>
            <p:cNvSpPr/>
            <p:nvPr/>
          </p:nvSpPr>
          <p:spPr>
            <a:xfrm>
              <a:off x="2074702" y="2439889"/>
              <a:ext cx="1393984" cy="1393984"/>
            </a:xfrm>
            <a:custGeom>
              <a:avLst/>
              <a:gdLst/>
              <a:ahLst/>
              <a:cxnLst/>
              <a:rect l="l" t="t" r="r" b="b"/>
              <a:pathLst>
                <a:path w="1858645" h="1858645">
                  <a:moveTo>
                    <a:pt x="929106" y="0"/>
                  </a:moveTo>
                  <a:lnTo>
                    <a:pt x="881294" y="1208"/>
                  </a:lnTo>
                  <a:lnTo>
                    <a:pt x="834110" y="4796"/>
                  </a:lnTo>
                  <a:lnTo>
                    <a:pt x="787612" y="10705"/>
                  </a:lnTo>
                  <a:lnTo>
                    <a:pt x="741859" y="18876"/>
                  </a:lnTo>
                  <a:lnTo>
                    <a:pt x="696908" y="29250"/>
                  </a:lnTo>
                  <a:lnTo>
                    <a:pt x="652818" y="41770"/>
                  </a:lnTo>
                  <a:lnTo>
                    <a:pt x="609648" y="56378"/>
                  </a:lnTo>
                  <a:lnTo>
                    <a:pt x="567456" y="73013"/>
                  </a:lnTo>
                  <a:lnTo>
                    <a:pt x="526300" y="91620"/>
                  </a:lnTo>
                  <a:lnTo>
                    <a:pt x="486239" y="112138"/>
                  </a:lnTo>
                  <a:lnTo>
                    <a:pt x="447331" y="134510"/>
                  </a:lnTo>
                  <a:lnTo>
                    <a:pt x="409634" y="158676"/>
                  </a:lnTo>
                  <a:lnTo>
                    <a:pt x="373207" y="184580"/>
                  </a:lnTo>
                  <a:lnTo>
                    <a:pt x="338108" y="212162"/>
                  </a:lnTo>
                  <a:lnTo>
                    <a:pt x="304396" y="241365"/>
                  </a:lnTo>
                  <a:lnTo>
                    <a:pt x="272129" y="272129"/>
                  </a:lnTo>
                  <a:lnTo>
                    <a:pt x="241365" y="304396"/>
                  </a:lnTo>
                  <a:lnTo>
                    <a:pt x="212162" y="338108"/>
                  </a:lnTo>
                  <a:lnTo>
                    <a:pt x="184580" y="373207"/>
                  </a:lnTo>
                  <a:lnTo>
                    <a:pt x="158676" y="409634"/>
                  </a:lnTo>
                  <a:lnTo>
                    <a:pt x="134510" y="447331"/>
                  </a:lnTo>
                  <a:lnTo>
                    <a:pt x="112138" y="486239"/>
                  </a:lnTo>
                  <a:lnTo>
                    <a:pt x="91620" y="526300"/>
                  </a:lnTo>
                  <a:lnTo>
                    <a:pt x="73013" y="567456"/>
                  </a:lnTo>
                  <a:lnTo>
                    <a:pt x="56378" y="609648"/>
                  </a:lnTo>
                  <a:lnTo>
                    <a:pt x="41770" y="652818"/>
                  </a:lnTo>
                  <a:lnTo>
                    <a:pt x="29250" y="696908"/>
                  </a:lnTo>
                  <a:lnTo>
                    <a:pt x="18876" y="741859"/>
                  </a:lnTo>
                  <a:lnTo>
                    <a:pt x="10705" y="787612"/>
                  </a:lnTo>
                  <a:lnTo>
                    <a:pt x="4796" y="834110"/>
                  </a:lnTo>
                  <a:lnTo>
                    <a:pt x="1208" y="881294"/>
                  </a:lnTo>
                  <a:lnTo>
                    <a:pt x="0" y="929106"/>
                  </a:lnTo>
                  <a:lnTo>
                    <a:pt x="1208" y="976918"/>
                  </a:lnTo>
                  <a:lnTo>
                    <a:pt x="4796" y="1024102"/>
                  </a:lnTo>
                  <a:lnTo>
                    <a:pt x="10705" y="1070600"/>
                  </a:lnTo>
                  <a:lnTo>
                    <a:pt x="18876" y="1116353"/>
                  </a:lnTo>
                  <a:lnTo>
                    <a:pt x="29250" y="1161304"/>
                  </a:lnTo>
                  <a:lnTo>
                    <a:pt x="41770" y="1205394"/>
                  </a:lnTo>
                  <a:lnTo>
                    <a:pt x="56378" y="1248564"/>
                  </a:lnTo>
                  <a:lnTo>
                    <a:pt x="73013" y="1290756"/>
                  </a:lnTo>
                  <a:lnTo>
                    <a:pt x="91620" y="1331912"/>
                  </a:lnTo>
                  <a:lnTo>
                    <a:pt x="112138" y="1371973"/>
                  </a:lnTo>
                  <a:lnTo>
                    <a:pt x="134510" y="1410881"/>
                  </a:lnTo>
                  <a:lnTo>
                    <a:pt x="158676" y="1448578"/>
                  </a:lnTo>
                  <a:lnTo>
                    <a:pt x="184580" y="1485005"/>
                  </a:lnTo>
                  <a:lnTo>
                    <a:pt x="212162" y="1520104"/>
                  </a:lnTo>
                  <a:lnTo>
                    <a:pt x="241365" y="1553816"/>
                  </a:lnTo>
                  <a:lnTo>
                    <a:pt x="272129" y="1586083"/>
                  </a:lnTo>
                  <a:lnTo>
                    <a:pt x="304396" y="1616847"/>
                  </a:lnTo>
                  <a:lnTo>
                    <a:pt x="338108" y="1646050"/>
                  </a:lnTo>
                  <a:lnTo>
                    <a:pt x="373207" y="1673632"/>
                  </a:lnTo>
                  <a:lnTo>
                    <a:pt x="409634" y="1699536"/>
                  </a:lnTo>
                  <a:lnTo>
                    <a:pt x="447331" y="1723703"/>
                  </a:lnTo>
                  <a:lnTo>
                    <a:pt x="486239" y="1746074"/>
                  </a:lnTo>
                  <a:lnTo>
                    <a:pt x="526300" y="1766593"/>
                  </a:lnTo>
                  <a:lnTo>
                    <a:pt x="567456" y="1785199"/>
                  </a:lnTo>
                  <a:lnTo>
                    <a:pt x="609648" y="1801835"/>
                  </a:lnTo>
                  <a:lnTo>
                    <a:pt x="652818" y="1816442"/>
                  </a:lnTo>
                  <a:lnTo>
                    <a:pt x="696908" y="1828962"/>
                  </a:lnTo>
                  <a:lnTo>
                    <a:pt x="741859" y="1839337"/>
                  </a:lnTo>
                  <a:lnTo>
                    <a:pt x="787612" y="1847507"/>
                  </a:lnTo>
                  <a:lnTo>
                    <a:pt x="834110" y="1853416"/>
                  </a:lnTo>
                  <a:lnTo>
                    <a:pt x="881294" y="1857004"/>
                  </a:lnTo>
                  <a:lnTo>
                    <a:pt x="929106" y="1858213"/>
                  </a:lnTo>
                  <a:lnTo>
                    <a:pt x="976918" y="1857004"/>
                  </a:lnTo>
                  <a:lnTo>
                    <a:pt x="1024102" y="1853416"/>
                  </a:lnTo>
                  <a:lnTo>
                    <a:pt x="1070600" y="1847507"/>
                  </a:lnTo>
                  <a:lnTo>
                    <a:pt x="1116353" y="1839337"/>
                  </a:lnTo>
                  <a:lnTo>
                    <a:pt x="1161304" y="1828962"/>
                  </a:lnTo>
                  <a:lnTo>
                    <a:pt x="1205394" y="1816442"/>
                  </a:lnTo>
                  <a:lnTo>
                    <a:pt x="1248564" y="1801835"/>
                  </a:lnTo>
                  <a:lnTo>
                    <a:pt x="1290756" y="1785199"/>
                  </a:lnTo>
                  <a:lnTo>
                    <a:pt x="1331912" y="1766593"/>
                  </a:lnTo>
                  <a:lnTo>
                    <a:pt x="1371973" y="1746074"/>
                  </a:lnTo>
                  <a:lnTo>
                    <a:pt x="1410881" y="1723703"/>
                  </a:lnTo>
                  <a:lnTo>
                    <a:pt x="1448578" y="1699536"/>
                  </a:lnTo>
                  <a:lnTo>
                    <a:pt x="1485005" y="1673632"/>
                  </a:lnTo>
                  <a:lnTo>
                    <a:pt x="1520104" y="1646050"/>
                  </a:lnTo>
                  <a:lnTo>
                    <a:pt x="1553816" y="1616847"/>
                  </a:lnTo>
                  <a:lnTo>
                    <a:pt x="1586083" y="1586083"/>
                  </a:lnTo>
                  <a:lnTo>
                    <a:pt x="1616847" y="1553816"/>
                  </a:lnTo>
                  <a:lnTo>
                    <a:pt x="1646050" y="1520104"/>
                  </a:lnTo>
                  <a:lnTo>
                    <a:pt x="1673632" y="1485005"/>
                  </a:lnTo>
                  <a:lnTo>
                    <a:pt x="1699536" y="1448578"/>
                  </a:lnTo>
                  <a:lnTo>
                    <a:pt x="1723703" y="1410881"/>
                  </a:lnTo>
                  <a:lnTo>
                    <a:pt x="1746074" y="1371973"/>
                  </a:lnTo>
                  <a:lnTo>
                    <a:pt x="1766593" y="1331912"/>
                  </a:lnTo>
                  <a:lnTo>
                    <a:pt x="1785199" y="1290756"/>
                  </a:lnTo>
                  <a:lnTo>
                    <a:pt x="1801835" y="1248564"/>
                  </a:lnTo>
                  <a:lnTo>
                    <a:pt x="1816442" y="1205394"/>
                  </a:lnTo>
                  <a:lnTo>
                    <a:pt x="1828962" y="1161304"/>
                  </a:lnTo>
                  <a:lnTo>
                    <a:pt x="1839337" y="1116353"/>
                  </a:lnTo>
                  <a:lnTo>
                    <a:pt x="1847507" y="1070600"/>
                  </a:lnTo>
                  <a:lnTo>
                    <a:pt x="1853416" y="1024102"/>
                  </a:lnTo>
                  <a:lnTo>
                    <a:pt x="1857004" y="976918"/>
                  </a:lnTo>
                  <a:lnTo>
                    <a:pt x="1858213" y="929106"/>
                  </a:lnTo>
                  <a:lnTo>
                    <a:pt x="1857004" y="881294"/>
                  </a:lnTo>
                  <a:lnTo>
                    <a:pt x="1853416" y="834110"/>
                  </a:lnTo>
                  <a:lnTo>
                    <a:pt x="1847507" y="787612"/>
                  </a:lnTo>
                  <a:lnTo>
                    <a:pt x="1839337" y="741859"/>
                  </a:lnTo>
                  <a:lnTo>
                    <a:pt x="1828962" y="696908"/>
                  </a:lnTo>
                  <a:lnTo>
                    <a:pt x="1816442" y="652818"/>
                  </a:lnTo>
                  <a:lnTo>
                    <a:pt x="1801835" y="609648"/>
                  </a:lnTo>
                  <a:lnTo>
                    <a:pt x="1785199" y="567456"/>
                  </a:lnTo>
                  <a:lnTo>
                    <a:pt x="1766593" y="526300"/>
                  </a:lnTo>
                  <a:lnTo>
                    <a:pt x="1746074" y="486239"/>
                  </a:lnTo>
                  <a:lnTo>
                    <a:pt x="1723703" y="447331"/>
                  </a:lnTo>
                  <a:lnTo>
                    <a:pt x="1699536" y="409634"/>
                  </a:lnTo>
                  <a:lnTo>
                    <a:pt x="1673632" y="373207"/>
                  </a:lnTo>
                  <a:lnTo>
                    <a:pt x="1646050" y="338108"/>
                  </a:lnTo>
                  <a:lnTo>
                    <a:pt x="1616847" y="304396"/>
                  </a:lnTo>
                  <a:lnTo>
                    <a:pt x="1586083" y="272129"/>
                  </a:lnTo>
                  <a:lnTo>
                    <a:pt x="1553816" y="241365"/>
                  </a:lnTo>
                  <a:lnTo>
                    <a:pt x="1520104" y="212162"/>
                  </a:lnTo>
                  <a:lnTo>
                    <a:pt x="1485005" y="184580"/>
                  </a:lnTo>
                  <a:lnTo>
                    <a:pt x="1448578" y="158676"/>
                  </a:lnTo>
                  <a:lnTo>
                    <a:pt x="1410881" y="134510"/>
                  </a:lnTo>
                  <a:lnTo>
                    <a:pt x="1371973" y="112138"/>
                  </a:lnTo>
                  <a:lnTo>
                    <a:pt x="1331912" y="91620"/>
                  </a:lnTo>
                  <a:lnTo>
                    <a:pt x="1290756" y="73013"/>
                  </a:lnTo>
                  <a:lnTo>
                    <a:pt x="1248564" y="56378"/>
                  </a:lnTo>
                  <a:lnTo>
                    <a:pt x="1205394" y="41770"/>
                  </a:lnTo>
                  <a:lnTo>
                    <a:pt x="1161304" y="29250"/>
                  </a:lnTo>
                  <a:lnTo>
                    <a:pt x="1116353" y="18876"/>
                  </a:lnTo>
                  <a:lnTo>
                    <a:pt x="1070600" y="10705"/>
                  </a:lnTo>
                  <a:lnTo>
                    <a:pt x="1024102" y="4796"/>
                  </a:lnTo>
                  <a:lnTo>
                    <a:pt x="976918" y="1208"/>
                  </a:lnTo>
                  <a:lnTo>
                    <a:pt x="929106" y="0"/>
                  </a:lnTo>
                  <a:close/>
                </a:path>
              </a:pathLst>
            </a:custGeom>
            <a:solidFill>
              <a:srgbClr val="80C342"/>
            </a:solidFill>
          </p:spPr>
          <p:txBody>
            <a:bodyPr wrap="square" lIns="0" tIns="0" rIns="0" bIns="0" rtlCol="0"/>
            <a:lstStyle/>
            <a:p>
              <a:endParaRPr/>
            </a:p>
          </p:txBody>
        </p:sp>
        <p:sp>
          <p:nvSpPr>
            <p:cNvPr id="40" name="object 14">
              <a:extLst>
                <a:ext uri="{FF2B5EF4-FFF2-40B4-BE49-F238E27FC236}">
                  <a16:creationId xmlns:a16="http://schemas.microsoft.com/office/drawing/2014/main" id="{32836454-254D-421C-A093-20C3D7584BB2}"/>
                </a:ext>
              </a:extLst>
            </p:cNvPr>
            <p:cNvSpPr/>
            <p:nvPr/>
          </p:nvSpPr>
          <p:spPr>
            <a:xfrm>
              <a:off x="2062919" y="2449170"/>
              <a:ext cx="1393984" cy="1393984"/>
            </a:xfrm>
            <a:custGeom>
              <a:avLst/>
              <a:gdLst/>
              <a:ahLst/>
              <a:cxnLst/>
              <a:rect l="l" t="t" r="r" b="b"/>
              <a:pathLst>
                <a:path w="1858645" h="1858645">
                  <a:moveTo>
                    <a:pt x="1858213" y="929106"/>
                  </a:moveTo>
                  <a:lnTo>
                    <a:pt x="1857004" y="976918"/>
                  </a:lnTo>
                  <a:lnTo>
                    <a:pt x="1853416" y="1024102"/>
                  </a:lnTo>
                  <a:lnTo>
                    <a:pt x="1847507" y="1070600"/>
                  </a:lnTo>
                  <a:lnTo>
                    <a:pt x="1839337" y="1116353"/>
                  </a:lnTo>
                  <a:lnTo>
                    <a:pt x="1828962" y="1161304"/>
                  </a:lnTo>
                  <a:lnTo>
                    <a:pt x="1816442" y="1205394"/>
                  </a:lnTo>
                  <a:lnTo>
                    <a:pt x="1801835" y="1248564"/>
                  </a:lnTo>
                  <a:lnTo>
                    <a:pt x="1785199" y="1290756"/>
                  </a:lnTo>
                  <a:lnTo>
                    <a:pt x="1766593" y="1331912"/>
                  </a:lnTo>
                  <a:lnTo>
                    <a:pt x="1746074" y="1371973"/>
                  </a:lnTo>
                  <a:lnTo>
                    <a:pt x="1723703" y="1410881"/>
                  </a:lnTo>
                  <a:lnTo>
                    <a:pt x="1699536" y="1448578"/>
                  </a:lnTo>
                  <a:lnTo>
                    <a:pt x="1673632" y="1485005"/>
                  </a:lnTo>
                  <a:lnTo>
                    <a:pt x="1646050" y="1520104"/>
                  </a:lnTo>
                  <a:lnTo>
                    <a:pt x="1616847" y="1553816"/>
                  </a:lnTo>
                  <a:lnTo>
                    <a:pt x="1586083" y="1586083"/>
                  </a:lnTo>
                  <a:lnTo>
                    <a:pt x="1553816" y="1616847"/>
                  </a:lnTo>
                  <a:lnTo>
                    <a:pt x="1520104" y="1646050"/>
                  </a:lnTo>
                  <a:lnTo>
                    <a:pt x="1485005" y="1673632"/>
                  </a:lnTo>
                  <a:lnTo>
                    <a:pt x="1448578" y="1699536"/>
                  </a:lnTo>
                  <a:lnTo>
                    <a:pt x="1410881" y="1723703"/>
                  </a:lnTo>
                  <a:lnTo>
                    <a:pt x="1371973" y="1746074"/>
                  </a:lnTo>
                  <a:lnTo>
                    <a:pt x="1331912" y="1766593"/>
                  </a:lnTo>
                  <a:lnTo>
                    <a:pt x="1290756" y="1785199"/>
                  </a:lnTo>
                  <a:lnTo>
                    <a:pt x="1248564" y="1801835"/>
                  </a:lnTo>
                  <a:lnTo>
                    <a:pt x="1205394" y="1816442"/>
                  </a:lnTo>
                  <a:lnTo>
                    <a:pt x="1161304" y="1828962"/>
                  </a:lnTo>
                  <a:lnTo>
                    <a:pt x="1116353" y="1839337"/>
                  </a:lnTo>
                  <a:lnTo>
                    <a:pt x="1070600" y="1847507"/>
                  </a:lnTo>
                  <a:lnTo>
                    <a:pt x="1024102" y="1853416"/>
                  </a:lnTo>
                  <a:lnTo>
                    <a:pt x="976918" y="1857004"/>
                  </a:lnTo>
                  <a:lnTo>
                    <a:pt x="929106" y="1858213"/>
                  </a:lnTo>
                  <a:lnTo>
                    <a:pt x="881294" y="1857004"/>
                  </a:lnTo>
                  <a:lnTo>
                    <a:pt x="834110" y="1853416"/>
                  </a:lnTo>
                  <a:lnTo>
                    <a:pt x="787612" y="1847507"/>
                  </a:lnTo>
                  <a:lnTo>
                    <a:pt x="741859" y="1839337"/>
                  </a:lnTo>
                  <a:lnTo>
                    <a:pt x="696908" y="1828962"/>
                  </a:lnTo>
                  <a:lnTo>
                    <a:pt x="652818" y="1816442"/>
                  </a:lnTo>
                  <a:lnTo>
                    <a:pt x="609648" y="1801835"/>
                  </a:lnTo>
                  <a:lnTo>
                    <a:pt x="567456" y="1785199"/>
                  </a:lnTo>
                  <a:lnTo>
                    <a:pt x="526300" y="1766593"/>
                  </a:lnTo>
                  <a:lnTo>
                    <a:pt x="486239" y="1746074"/>
                  </a:lnTo>
                  <a:lnTo>
                    <a:pt x="447331" y="1723703"/>
                  </a:lnTo>
                  <a:lnTo>
                    <a:pt x="409634" y="1699536"/>
                  </a:lnTo>
                  <a:lnTo>
                    <a:pt x="373207" y="1673632"/>
                  </a:lnTo>
                  <a:lnTo>
                    <a:pt x="338108" y="1646050"/>
                  </a:lnTo>
                  <a:lnTo>
                    <a:pt x="304396" y="1616847"/>
                  </a:lnTo>
                  <a:lnTo>
                    <a:pt x="272129" y="1586083"/>
                  </a:lnTo>
                  <a:lnTo>
                    <a:pt x="241365" y="1553816"/>
                  </a:lnTo>
                  <a:lnTo>
                    <a:pt x="212162" y="1520104"/>
                  </a:lnTo>
                  <a:lnTo>
                    <a:pt x="184580" y="1485005"/>
                  </a:lnTo>
                  <a:lnTo>
                    <a:pt x="158676" y="1448578"/>
                  </a:lnTo>
                  <a:lnTo>
                    <a:pt x="134510" y="1410881"/>
                  </a:lnTo>
                  <a:lnTo>
                    <a:pt x="112138" y="1371973"/>
                  </a:lnTo>
                  <a:lnTo>
                    <a:pt x="91620" y="1331912"/>
                  </a:lnTo>
                  <a:lnTo>
                    <a:pt x="73013" y="1290756"/>
                  </a:lnTo>
                  <a:lnTo>
                    <a:pt x="56378" y="1248564"/>
                  </a:lnTo>
                  <a:lnTo>
                    <a:pt x="41770" y="1205394"/>
                  </a:lnTo>
                  <a:lnTo>
                    <a:pt x="29250" y="1161304"/>
                  </a:lnTo>
                  <a:lnTo>
                    <a:pt x="18876" y="1116353"/>
                  </a:lnTo>
                  <a:lnTo>
                    <a:pt x="10705" y="1070600"/>
                  </a:lnTo>
                  <a:lnTo>
                    <a:pt x="4796" y="1024102"/>
                  </a:lnTo>
                  <a:lnTo>
                    <a:pt x="1208" y="976918"/>
                  </a:lnTo>
                  <a:lnTo>
                    <a:pt x="0" y="929106"/>
                  </a:lnTo>
                  <a:lnTo>
                    <a:pt x="1208" y="881294"/>
                  </a:lnTo>
                  <a:lnTo>
                    <a:pt x="4796" y="834110"/>
                  </a:lnTo>
                  <a:lnTo>
                    <a:pt x="10705" y="787612"/>
                  </a:lnTo>
                  <a:lnTo>
                    <a:pt x="18876" y="741859"/>
                  </a:lnTo>
                  <a:lnTo>
                    <a:pt x="29250" y="696908"/>
                  </a:lnTo>
                  <a:lnTo>
                    <a:pt x="41770" y="652818"/>
                  </a:lnTo>
                  <a:lnTo>
                    <a:pt x="56378" y="609648"/>
                  </a:lnTo>
                  <a:lnTo>
                    <a:pt x="73013" y="567456"/>
                  </a:lnTo>
                  <a:lnTo>
                    <a:pt x="91620" y="526300"/>
                  </a:lnTo>
                  <a:lnTo>
                    <a:pt x="112138" y="486239"/>
                  </a:lnTo>
                  <a:lnTo>
                    <a:pt x="134510" y="447331"/>
                  </a:lnTo>
                  <a:lnTo>
                    <a:pt x="158676" y="409634"/>
                  </a:lnTo>
                  <a:lnTo>
                    <a:pt x="184580" y="373207"/>
                  </a:lnTo>
                  <a:lnTo>
                    <a:pt x="212162" y="338108"/>
                  </a:lnTo>
                  <a:lnTo>
                    <a:pt x="241365" y="304396"/>
                  </a:lnTo>
                  <a:lnTo>
                    <a:pt x="272129" y="272129"/>
                  </a:lnTo>
                  <a:lnTo>
                    <a:pt x="304396" y="241365"/>
                  </a:lnTo>
                  <a:lnTo>
                    <a:pt x="338108" y="212162"/>
                  </a:lnTo>
                  <a:lnTo>
                    <a:pt x="373207" y="184580"/>
                  </a:lnTo>
                  <a:lnTo>
                    <a:pt x="409634" y="158676"/>
                  </a:lnTo>
                  <a:lnTo>
                    <a:pt x="447331" y="134510"/>
                  </a:lnTo>
                  <a:lnTo>
                    <a:pt x="486239" y="112138"/>
                  </a:lnTo>
                  <a:lnTo>
                    <a:pt x="526300" y="91620"/>
                  </a:lnTo>
                  <a:lnTo>
                    <a:pt x="567456" y="73013"/>
                  </a:lnTo>
                  <a:lnTo>
                    <a:pt x="609648" y="56378"/>
                  </a:lnTo>
                  <a:lnTo>
                    <a:pt x="652818" y="41770"/>
                  </a:lnTo>
                  <a:lnTo>
                    <a:pt x="696908" y="29250"/>
                  </a:lnTo>
                  <a:lnTo>
                    <a:pt x="741859" y="18876"/>
                  </a:lnTo>
                  <a:lnTo>
                    <a:pt x="787612" y="10705"/>
                  </a:lnTo>
                  <a:lnTo>
                    <a:pt x="834110" y="4796"/>
                  </a:lnTo>
                  <a:lnTo>
                    <a:pt x="881294" y="1208"/>
                  </a:lnTo>
                  <a:lnTo>
                    <a:pt x="929106" y="0"/>
                  </a:lnTo>
                  <a:lnTo>
                    <a:pt x="976918" y="1208"/>
                  </a:lnTo>
                  <a:lnTo>
                    <a:pt x="1024102" y="4796"/>
                  </a:lnTo>
                  <a:lnTo>
                    <a:pt x="1070600" y="10705"/>
                  </a:lnTo>
                  <a:lnTo>
                    <a:pt x="1116353" y="18876"/>
                  </a:lnTo>
                  <a:lnTo>
                    <a:pt x="1161304" y="29250"/>
                  </a:lnTo>
                  <a:lnTo>
                    <a:pt x="1205394" y="41770"/>
                  </a:lnTo>
                  <a:lnTo>
                    <a:pt x="1248564" y="56378"/>
                  </a:lnTo>
                  <a:lnTo>
                    <a:pt x="1290756" y="73013"/>
                  </a:lnTo>
                  <a:lnTo>
                    <a:pt x="1331912" y="91620"/>
                  </a:lnTo>
                  <a:lnTo>
                    <a:pt x="1371973" y="112138"/>
                  </a:lnTo>
                  <a:lnTo>
                    <a:pt x="1410881" y="134510"/>
                  </a:lnTo>
                  <a:lnTo>
                    <a:pt x="1448578" y="158676"/>
                  </a:lnTo>
                  <a:lnTo>
                    <a:pt x="1485005" y="184580"/>
                  </a:lnTo>
                  <a:lnTo>
                    <a:pt x="1520104" y="212162"/>
                  </a:lnTo>
                  <a:lnTo>
                    <a:pt x="1553816" y="241365"/>
                  </a:lnTo>
                  <a:lnTo>
                    <a:pt x="1586083" y="272129"/>
                  </a:lnTo>
                  <a:lnTo>
                    <a:pt x="1616847" y="304396"/>
                  </a:lnTo>
                  <a:lnTo>
                    <a:pt x="1646050" y="338108"/>
                  </a:lnTo>
                  <a:lnTo>
                    <a:pt x="1673632" y="373207"/>
                  </a:lnTo>
                  <a:lnTo>
                    <a:pt x="1699536" y="409634"/>
                  </a:lnTo>
                  <a:lnTo>
                    <a:pt x="1723703" y="447331"/>
                  </a:lnTo>
                  <a:lnTo>
                    <a:pt x="1746074" y="486239"/>
                  </a:lnTo>
                  <a:lnTo>
                    <a:pt x="1766593" y="526300"/>
                  </a:lnTo>
                  <a:lnTo>
                    <a:pt x="1785199" y="567456"/>
                  </a:lnTo>
                  <a:lnTo>
                    <a:pt x="1801835" y="609648"/>
                  </a:lnTo>
                  <a:lnTo>
                    <a:pt x="1816442" y="652818"/>
                  </a:lnTo>
                  <a:lnTo>
                    <a:pt x="1828962" y="696908"/>
                  </a:lnTo>
                  <a:lnTo>
                    <a:pt x="1839337" y="741859"/>
                  </a:lnTo>
                  <a:lnTo>
                    <a:pt x="1847507" y="787612"/>
                  </a:lnTo>
                  <a:lnTo>
                    <a:pt x="1853416" y="834110"/>
                  </a:lnTo>
                  <a:lnTo>
                    <a:pt x="1857004" y="881294"/>
                  </a:lnTo>
                  <a:lnTo>
                    <a:pt x="1858213" y="929106"/>
                  </a:lnTo>
                  <a:close/>
                </a:path>
              </a:pathLst>
            </a:custGeom>
            <a:ln w="12700">
              <a:solidFill>
                <a:srgbClr val="FFFFFF"/>
              </a:solidFill>
            </a:ln>
          </p:spPr>
          <p:txBody>
            <a:bodyPr wrap="square" lIns="0" tIns="0" rIns="0" bIns="0" rtlCol="0"/>
            <a:lstStyle/>
            <a:p>
              <a:endParaRPr/>
            </a:p>
          </p:txBody>
        </p:sp>
        <p:sp>
          <p:nvSpPr>
            <p:cNvPr id="41" name="object 15">
              <a:extLst>
                <a:ext uri="{FF2B5EF4-FFF2-40B4-BE49-F238E27FC236}">
                  <a16:creationId xmlns:a16="http://schemas.microsoft.com/office/drawing/2014/main" id="{712324A2-E6C3-4160-95C5-8228EABE67C0}"/>
                </a:ext>
              </a:extLst>
            </p:cNvPr>
            <p:cNvSpPr/>
            <p:nvPr/>
          </p:nvSpPr>
          <p:spPr>
            <a:xfrm>
              <a:off x="4380093" y="2409454"/>
              <a:ext cx="1689344" cy="1689344"/>
            </a:xfrm>
            <a:prstGeom prst="rect">
              <a:avLst/>
            </a:prstGeom>
            <a:blipFill>
              <a:blip r:embed="rId5" cstate="print"/>
              <a:stretch>
                <a:fillRect/>
              </a:stretch>
            </a:blipFill>
          </p:spPr>
          <p:txBody>
            <a:bodyPr wrap="square" lIns="0" tIns="0" rIns="0" bIns="0" rtlCol="0"/>
            <a:lstStyle/>
            <a:p>
              <a:endParaRPr/>
            </a:p>
          </p:txBody>
        </p:sp>
        <p:sp>
          <p:nvSpPr>
            <p:cNvPr id="42" name="object 16">
              <a:extLst>
                <a:ext uri="{FF2B5EF4-FFF2-40B4-BE49-F238E27FC236}">
                  <a16:creationId xmlns:a16="http://schemas.microsoft.com/office/drawing/2014/main" id="{73838BCE-FAD3-4E2E-9C08-269D83C2DFF1}"/>
                </a:ext>
              </a:extLst>
            </p:cNvPr>
            <p:cNvSpPr/>
            <p:nvPr/>
          </p:nvSpPr>
          <p:spPr>
            <a:xfrm>
              <a:off x="4473446" y="2541643"/>
              <a:ext cx="1393984" cy="1393984"/>
            </a:xfrm>
            <a:custGeom>
              <a:avLst/>
              <a:gdLst/>
              <a:ahLst/>
              <a:cxnLst/>
              <a:rect l="l" t="t" r="r" b="b"/>
              <a:pathLst>
                <a:path w="1858645" h="1858645">
                  <a:moveTo>
                    <a:pt x="929106" y="0"/>
                  </a:moveTo>
                  <a:lnTo>
                    <a:pt x="881294" y="1208"/>
                  </a:lnTo>
                  <a:lnTo>
                    <a:pt x="834110" y="4796"/>
                  </a:lnTo>
                  <a:lnTo>
                    <a:pt x="787612" y="10705"/>
                  </a:lnTo>
                  <a:lnTo>
                    <a:pt x="741859" y="18876"/>
                  </a:lnTo>
                  <a:lnTo>
                    <a:pt x="696908" y="29250"/>
                  </a:lnTo>
                  <a:lnTo>
                    <a:pt x="652818" y="41770"/>
                  </a:lnTo>
                  <a:lnTo>
                    <a:pt x="609648" y="56378"/>
                  </a:lnTo>
                  <a:lnTo>
                    <a:pt x="567456" y="73013"/>
                  </a:lnTo>
                  <a:lnTo>
                    <a:pt x="526300" y="91620"/>
                  </a:lnTo>
                  <a:lnTo>
                    <a:pt x="486239" y="112138"/>
                  </a:lnTo>
                  <a:lnTo>
                    <a:pt x="447331" y="134510"/>
                  </a:lnTo>
                  <a:lnTo>
                    <a:pt x="409634" y="158676"/>
                  </a:lnTo>
                  <a:lnTo>
                    <a:pt x="373207" y="184580"/>
                  </a:lnTo>
                  <a:lnTo>
                    <a:pt x="338108" y="212162"/>
                  </a:lnTo>
                  <a:lnTo>
                    <a:pt x="304396" y="241365"/>
                  </a:lnTo>
                  <a:lnTo>
                    <a:pt x="272129" y="272129"/>
                  </a:lnTo>
                  <a:lnTo>
                    <a:pt x="241365" y="304396"/>
                  </a:lnTo>
                  <a:lnTo>
                    <a:pt x="212162" y="338108"/>
                  </a:lnTo>
                  <a:lnTo>
                    <a:pt x="184580" y="373207"/>
                  </a:lnTo>
                  <a:lnTo>
                    <a:pt x="158676" y="409634"/>
                  </a:lnTo>
                  <a:lnTo>
                    <a:pt x="134510" y="447331"/>
                  </a:lnTo>
                  <a:lnTo>
                    <a:pt x="112138" y="486239"/>
                  </a:lnTo>
                  <a:lnTo>
                    <a:pt x="91620" y="526300"/>
                  </a:lnTo>
                  <a:lnTo>
                    <a:pt x="73013" y="567456"/>
                  </a:lnTo>
                  <a:lnTo>
                    <a:pt x="56378" y="609648"/>
                  </a:lnTo>
                  <a:lnTo>
                    <a:pt x="41770" y="652818"/>
                  </a:lnTo>
                  <a:lnTo>
                    <a:pt x="29250" y="696908"/>
                  </a:lnTo>
                  <a:lnTo>
                    <a:pt x="18876" y="741859"/>
                  </a:lnTo>
                  <a:lnTo>
                    <a:pt x="10705" y="787612"/>
                  </a:lnTo>
                  <a:lnTo>
                    <a:pt x="4796" y="834110"/>
                  </a:lnTo>
                  <a:lnTo>
                    <a:pt x="1208" y="881294"/>
                  </a:lnTo>
                  <a:lnTo>
                    <a:pt x="0" y="929106"/>
                  </a:lnTo>
                  <a:lnTo>
                    <a:pt x="1208" y="976918"/>
                  </a:lnTo>
                  <a:lnTo>
                    <a:pt x="4796" y="1024102"/>
                  </a:lnTo>
                  <a:lnTo>
                    <a:pt x="10705" y="1070600"/>
                  </a:lnTo>
                  <a:lnTo>
                    <a:pt x="18876" y="1116353"/>
                  </a:lnTo>
                  <a:lnTo>
                    <a:pt x="29250" y="1161304"/>
                  </a:lnTo>
                  <a:lnTo>
                    <a:pt x="41770" y="1205394"/>
                  </a:lnTo>
                  <a:lnTo>
                    <a:pt x="56378" y="1248564"/>
                  </a:lnTo>
                  <a:lnTo>
                    <a:pt x="73013" y="1290756"/>
                  </a:lnTo>
                  <a:lnTo>
                    <a:pt x="91620" y="1331912"/>
                  </a:lnTo>
                  <a:lnTo>
                    <a:pt x="112138" y="1371973"/>
                  </a:lnTo>
                  <a:lnTo>
                    <a:pt x="134510" y="1410881"/>
                  </a:lnTo>
                  <a:lnTo>
                    <a:pt x="158676" y="1448578"/>
                  </a:lnTo>
                  <a:lnTo>
                    <a:pt x="184580" y="1485005"/>
                  </a:lnTo>
                  <a:lnTo>
                    <a:pt x="212162" y="1520104"/>
                  </a:lnTo>
                  <a:lnTo>
                    <a:pt x="241365" y="1553816"/>
                  </a:lnTo>
                  <a:lnTo>
                    <a:pt x="272129" y="1586083"/>
                  </a:lnTo>
                  <a:lnTo>
                    <a:pt x="304396" y="1616847"/>
                  </a:lnTo>
                  <a:lnTo>
                    <a:pt x="338108" y="1646050"/>
                  </a:lnTo>
                  <a:lnTo>
                    <a:pt x="373207" y="1673632"/>
                  </a:lnTo>
                  <a:lnTo>
                    <a:pt x="409634" y="1699536"/>
                  </a:lnTo>
                  <a:lnTo>
                    <a:pt x="447331" y="1723703"/>
                  </a:lnTo>
                  <a:lnTo>
                    <a:pt x="486239" y="1746074"/>
                  </a:lnTo>
                  <a:lnTo>
                    <a:pt x="526300" y="1766593"/>
                  </a:lnTo>
                  <a:lnTo>
                    <a:pt x="567456" y="1785199"/>
                  </a:lnTo>
                  <a:lnTo>
                    <a:pt x="609648" y="1801835"/>
                  </a:lnTo>
                  <a:lnTo>
                    <a:pt x="652818" y="1816442"/>
                  </a:lnTo>
                  <a:lnTo>
                    <a:pt x="696908" y="1828962"/>
                  </a:lnTo>
                  <a:lnTo>
                    <a:pt x="741859" y="1839337"/>
                  </a:lnTo>
                  <a:lnTo>
                    <a:pt x="787612" y="1847507"/>
                  </a:lnTo>
                  <a:lnTo>
                    <a:pt x="834110" y="1853416"/>
                  </a:lnTo>
                  <a:lnTo>
                    <a:pt x="881294" y="1857004"/>
                  </a:lnTo>
                  <a:lnTo>
                    <a:pt x="929106" y="1858213"/>
                  </a:lnTo>
                  <a:lnTo>
                    <a:pt x="976918" y="1857004"/>
                  </a:lnTo>
                  <a:lnTo>
                    <a:pt x="1024102" y="1853416"/>
                  </a:lnTo>
                  <a:lnTo>
                    <a:pt x="1070600" y="1847507"/>
                  </a:lnTo>
                  <a:lnTo>
                    <a:pt x="1116353" y="1839337"/>
                  </a:lnTo>
                  <a:lnTo>
                    <a:pt x="1161304" y="1828962"/>
                  </a:lnTo>
                  <a:lnTo>
                    <a:pt x="1205394" y="1816442"/>
                  </a:lnTo>
                  <a:lnTo>
                    <a:pt x="1248564" y="1801835"/>
                  </a:lnTo>
                  <a:lnTo>
                    <a:pt x="1290756" y="1785199"/>
                  </a:lnTo>
                  <a:lnTo>
                    <a:pt x="1331912" y="1766593"/>
                  </a:lnTo>
                  <a:lnTo>
                    <a:pt x="1371973" y="1746074"/>
                  </a:lnTo>
                  <a:lnTo>
                    <a:pt x="1410881" y="1723703"/>
                  </a:lnTo>
                  <a:lnTo>
                    <a:pt x="1448578" y="1699536"/>
                  </a:lnTo>
                  <a:lnTo>
                    <a:pt x="1485005" y="1673632"/>
                  </a:lnTo>
                  <a:lnTo>
                    <a:pt x="1520104" y="1646050"/>
                  </a:lnTo>
                  <a:lnTo>
                    <a:pt x="1553816" y="1616847"/>
                  </a:lnTo>
                  <a:lnTo>
                    <a:pt x="1586083" y="1586083"/>
                  </a:lnTo>
                  <a:lnTo>
                    <a:pt x="1616847" y="1553816"/>
                  </a:lnTo>
                  <a:lnTo>
                    <a:pt x="1646050" y="1520104"/>
                  </a:lnTo>
                  <a:lnTo>
                    <a:pt x="1673632" y="1485005"/>
                  </a:lnTo>
                  <a:lnTo>
                    <a:pt x="1699536" y="1448578"/>
                  </a:lnTo>
                  <a:lnTo>
                    <a:pt x="1723703" y="1410881"/>
                  </a:lnTo>
                  <a:lnTo>
                    <a:pt x="1746074" y="1371973"/>
                  </a:lnTo>
                  <a:lnTo>
                    <a:pt x="1766593" y="1331912"/>
                  </a:lnTo>
                  <a:lnTo>
                    <a:pt x="1785199" y="1290756"/>
                  </a:lnTo>
                  <a:lnTo>
                    <a:pt x="1801835" y="1248564"/>
                  </a:lnTo>
                  <a:lnTo>
                    <a:pt x="1816442" y="1205394"/>
                  </a:lnTo>
                  <a:lnTo>
                    <a:pt x="1828962" y="1161304"/>
                  </a:lnTo>
                  <a:lnTo>
                    <a:pt x="1839337" y="1116353"/>
                  </a:lnTo>
                  <a:lnTo>
                    <a:pt x="1847507" y="1070600"/>
                  </a:lnTo>
                  <a:lnTo>
                    <a:pt x="1853416" y="1024102"/>
                  </a:lnTo>
                  <a:lnTo>
                    <a:pt x="1857004" y="976918"/>
                  </a:lnTo>
                  <a:lnTo>
                    <a:pt x="1858213" y="929106"/>
                  </a:lnTo>
                  <a:lnTo>
                    <a:pt x="1857004" y="881294"/>
                  </a:lnTo>
                  <a:lnTo>
                    <a:pt x="1853416" y="834110"/>
                  </a:lnTo>
                  <a:lnTo>
                    <a:pt x="1847507" y="787612"/>
                  </a:lnTo>
                  <a:lnTo>
                    <a:pt x="1839337" y="741859"/>
                  </a:lnTo>
                  <a:lnTo>
                    <a:pt x="1828962" y="696908"/>
                  </a:lnTo>
                  <a:lnTo>
                    <a:pt x="1816442" y="652818"/>
                  </a:lnTo>
                  <a:lnTo>
                    <a:pt x="1801835" y="609648"/>
                  </a:lnTo>
                  <a:lnTo>
                    <a:pt x="1785199" y="567456"/>
                  </a:lnTo>
                  <a:lnTo>
                    <a:pt x="1766593" y="526300"/>
                  </a:lnTo>
                  <a:lnTo>
                    <a:pt x="1746074" y="486239"/>
                  </a:lnTo>
                  <a:lnTo>
                    <a:pt x="1723703" y="447331"/>
                  </a:lnTo>
                  <a:lnTo>
                    <a:pt x="1699536" y="409634"/>
                  </a:lnTo>
                  <a:lnTo>
                    <a:pt x="1673632" y="373207"/>
                  </a:lnTo>
                  <a:lnTo>
                    <a:pt x="1646050" y="338108"/>
                  </a:lnTo>
                  <a:lnTo>
                    <a:pt x="1616847" y="304396"/>
                  </a:lnTo>
                  <a:lnTo>
                    <a:pt x="1586083" y="272129"/>
                  </a:lnTo>
                  <a:lnTo>
                    <a:pt x="1553816" y="241365"/>
                  </a:lnTo>
                  <a:lnTo>
                    <a:pt x="1520104" y="212162"/>
                  </a:lnTo>
                  <a:lnTo>
                    <a:pt x="1485005" y="184580"/>
                  </a:lnTo>
                  <a:lnTo>
                    <a:pt x="1448578" y="158676"/>
                  </a:lnTo>
                  <a:lnTo>
                    <a:pt x="1410881" y="134510"/>
                  </a:lnTo>
                  <a:lnTo>
                    <a:pt x="1371973" y="112138"/>
                  </a:lnTo>
                  <a:lnTo>
                    <a:pt x="1331912" y="91620"/>
                  </a:lnTo>
                  <a:lnTo>
                    <a:pt x="1290756" y="73013"/>
                  </a:lnTo>
                  <a:lnTo>
                    <a:pt x="1248564" y="56378"/>
                  </a:lnTo>
                  <a:lnTo>
                    <a:pt x="1205394" y="41770"/>
                  </a:lnTo>
                  <a:lnTo>
                    <a:pt x="1161304" y="29250"/>
                  </a:lnTo>
                  <a:lnTo>
                    <a:pt x="1116353" y="18876"/>
                  </a:lnTo>
                  <a:lnTo>
                    <a:pt x="1070600" y="10705"/>
                  </a:lnTo>
                  <a:lnTo>
                    <a:pt x="1024102" y="4796"/>
                  </a:lnTo>
                  <a:lnTo>
                    <a:pt x="976918" y="1208"/>
                  </a:lnTo>
                  <a:lnTo>
                    <a:pt x="929106" y="0"/>
                  </a:lnTo>
                  <a:close/>
                </a:path>
              </a:pathLst>
            </a:custGeom>
            <a:solidFill>
              <a:srgbClr val="80C342"/>
            </a:solidFill>
          </p:spPr>
          <p:txBody>
            <a:bodyPr wrap="square" lIns="0" tIns="0" rIns="0" bIns="0" rtlCol="0"/>
            <a:lstStyle/>
            <a:p>
              <a:endParaRPr/>
            </a:p>
          </p:txBody>
        </p:sp>
        <p:sp>
          <p:nvSpPr>
            <p:cNvPr id="43" name="object 17">
              <a:extLst>
                <a:ext uri="{FF2B5EF4-FFF2-40B4-BE49-F238E27FC236}">
                  <a16:creationId xmlns:a16="http://schemas.microsoft.com/office/drawing/2014/main" id="{8395085E-48AF-44A0-93B1-C15C285F0670}"/>
                </a:ext>
              </a:extLst>
            </p:cNvPr>
            <p:cNvSpPr/>
            <p:nvPr/>
          </p:nvSpPr>
          <p:spPr>
            <a:xfrm>
              <a:off x="4473446" y="2539494"/>
              <a:ext cx="1393984" cy="1393984"/>
            </a:xfrm>
            <a:custGeom>
              <a:avLst/>
              <a:gdLst/>
              <a:ahLst/>
              <a:cxnLst/>
              <a:rect l="l" t="t" r="r" b="b"/>
              <a:pathLst>
                <a:path w="1858645" h="1858645">
                  <a:moveTo>
                    <a:pt x="1858213" y="929106"/>
                  </a:moveTo>
                  <a:lnTo>
                    <a:pt x="1857004" y="976918"/>
                  </a:lnTo>
                  <a:lnTo>
                    <a:pt x="1853416" y="1024102"/>
                  </a:lnTo>
                  <a:lnTo>
                    <a:pt x="1847507" y="1070600"/>
                  </a:lnTo>
                  <a:lnTo>
                    <a:pt x="1839337" y="1116353"/>
                  </a:lnTo>
                  <a:lnTo>
                    <a:pt x="1828962" y="1161304"/>
                  </a:lnTo>
                  <a:lnTo>
                    <a:pt x="1816442" y="1205394"/>
                  </a:lnTo>
                  <a:lnTo>
                    <a:pt x="1801835" y="1248564"/>
                  </a:lnTo>
                  <a:lnTo>
                    <a:pt x="1785199" y="1290756"/>
                  </a:lnTo>
                  <a:lnTo>
                    <a:pt x="1766593" y="1331912"/>
                  </a:lnTo>
                  <a:lnTo>
                    <a:pt x="1746074" y="1371973"/>
                  </a:lnTo>
                  <a:lnTo>
                    <a:pt x="1723703" y="1410881"/>
                  </a:lnTo>
                  <a:lnTo>
                    <a:pt x="1699536" y="1448578"/>
                  </a:lnTo>
                  <a:lnTo>
                    <a:pt x="1673632" y="1485005"/>
                  </a:lnTo>
                  <a:lnTo>
                    <a:pt x="1646050" y="1520104"/>
                  </a:lnTo>
                  <a:lnTo>
                    <a:pt x="1616847" y="1553816"/>
                  </a:lnTo>
                  <a:lnTo>
                    <a:pt x="1586083" y="1586083"/>
                  </a:lnTo>
                  <a:lnTo>
                    <a:pt x="1553816" y="1616847"/>
                  </a:lnTo>
                  <a:lnTo>
                    <a:pt x="1520104" y="1646050"/>
                  </a:lnTo>
                  <a:lnTo>
                    <a:pt x="1485005" y="1673632"/>
                  </a:lnTo>
                  <a:lnTo>
                    <a:pt x="1448578" y="1699536"/>
                  </a:lnTo>
                  <a:lnTo>
                    <a:pt x="1410881" y="1723703"/>
                  </a:lnTo>
                  <a:lnTo>
                    <a:pt x="1371973" y="1746074"/>
                  </a:lnTo>
                  <a:lnTo>
                    <a:pt x="1331912" y="1766593"/>
                  </a:lnTo>
                  <a:lnTo>
                    <a:pt x="1290756" y="1785199"/>
                  </a:lnTo>
                  <a:lnTo>
                    <a:pt x="1248564" y="1801835"/>
                  </a:lnTo>
                  <a:lnTo>
                    <a:pt x="1205394" y="1816442"/>
                  </a:lnTo>
                  <a:lnTo>
                    <a:pt x="1161304" y="1828962"/>
                  </a:lnTo>
                  <a:lnTo>
                    <a:pt x="1116353" y="1839337"/>
                  </a:lnTo>
                  <a:lnTo>
                    <a:pt x="1070600" y="1847507"/>
                  </a:lnTo>
                  <a:lnTo>
                    <a:pt x="1024102" y="1853416"/>
                  </a:lnTo>
                  <a:lnTo>
                    <a:pt x="976918" y="1857004"/>
                  </a:lnTo>
                  <a:lnTo>
                    <a:pt x="929106" y="1858213"/>
                  </a:lnTo>
                  <a:lnTo>
                    <a:pt x="881294" y="1857004"/>
                  </a:lnTo>
                  <a:lnTo>
                    <a:pt x="834110" y="1853416"/>
                  </a:lnTo>
                  <a:lnTo>
                    <a:pt x="787612" y="1847507"/>
                  </a:lnTo>
                  <a:lnTo>
                    <a:pt x="741859" y="1839337"/>
                  </a:lnTo>
                  <a:lnTo>
                    <a:pt x="696908" y="1828962"/>
                  </a:lnTo>
                  <a:lnTo>
                    <a:pt x="652818" y="1816442"/>
                  </a:lnTo>
                  <a:lnTo>
                    <a:pt x="609648" y="1801835"/>
                  </a:lnTo>
                  <a:lnTo>
                    <a:pt x="567456" y="1785199"/>
                  </a:lnTo>
                  <a:lnTo>
                    <a:pt x="526300" y="1766593"/>
                  </a:lnTo>
                  <a:lnTo>
                    <a:pt x="486239" y="1746074"/>
                  </a:lnTo>
                  <a:lnTo>
                    <a:pt x="447331" y="1723703"/>
                  </a:lnTo>
                  <a:lnTo>
                    <a:pt x="409634" y="1699536"/>
                  </a:lnTo>
                  <a:lnTo>
                    <a:pt x="373207" y="1673632"/>
                  </a:lnTo>
                  <a:lnTo>
                    <a:pt x="338108" y="1646050"/>
                  </a:lnTo>
                  <a:lnTo>
                    <a:pt x="304396" y="1616847"/>
                  </a:lnTo>
                  <a:lnTo>
                    <a:pt x="272129" y="1586083"/>
                  </a:lnTo>
                  <a:lnTo>
                    <a:pt x="241365" y="1553816"/>
                  </a:lnTo>
                  <a:lnTo>
                    <a:pt x="212162" y="1520104"/>
                  </a:lnTo>
                  <a:lnTo>
                    <a:pt x="184580" y="1485005"/>
                  </a:lnTo>
                  <a:lnTo>
                    <a:pt x="158676" y="1448578"/>
                  </a:lnTo>
                  <a:lnTo>
                    <a:pt x="134510" y="1410881"/>
                  </a:lnTo>
                  <a:lnTo>
                    <a:pt x="112138" y="1371973"/>
                  </a:lnTo>
                  <a:lnTo>
                    <a:pt x="91620" y="1331912"/>
                  </a:lnTo>
                  <a:lnTo>
                    <a:pt x="73013" y="1290756"/>
                  </a:lnTo>
                  <a:lnTo>
                    <a:pt x="56378" y="1248564"/>
                  </a:lnTo>
                  <a:lnTo>
                    <a:pt x="41770" y="1205394"/>
                  </a:lnTo>
                  <a:lnTo>
                    <a:pt x="29250" y="1161304"/>
                  </a:lnTo>
                  <a:lnTo>
                    <a:pt x="18876" y="1116353"/>
                  </a:lnTo>
                  <a:lnTo>
                    <a:pt x="10705" y="1070600"/>
                  </a:lnTo>
                  <a:lnTo>
                    <a:pt x="4796" y="1024102"/>
                  </a:lnTo>
                  <a:lnTo>
                    <a:pt x="1208" y="976918"/>
                  </a:lnTo>
                  <a:lnTo>
                    <a:pt x="0" y="929106"/>
                  </a:lnTo>
                  <a:lnTo>
                    <a:pt x="1208" y="881294"/>
                  </a:lnTo>
                  <a:lnTo>
                    <a:pt x="4796" y="834110"/>
                  </a:lnTo>
                  <a:lnTo>
                    <a:pt x="10705" y="787612"/>
                  </a:lnTo>
                  <a:lnTo>
                    <a:pt x="18876" y="741859"/>
                  </a:lnTo>
                  <a:lnTo>
                    <a:pt x="29250" y="696908"/>
                  </a:lnTo>
                  <a:lnTo>
                    <a:pt x="41770" y="652818"/>
                  </a:lnTo>
                  <a:lnTo>
                    <a:pt x="56378" y="609648"/>
                  </a:lnTo>
                  <a:lnTo>
                    <a:pt x="73013" y="567456"/>
                  </a:lnTo>
                  <a:lnTo>
                    <a:pt x="91620" y="526300"/>
                  </a:lnTo>
                  <a:lnTo>
                    <a:pt x="112138" y="486239"/>
                  </a:lnTo>
                  <a:lnTo>
                    <a:pt x="134510" y="447331"/>
                  </a:lnTo>
                  <a:lnTo>
                    <a:pt x="158676" y="409634"/>
                  </a:lnTo>
                  <a:lnTo>
                    <a:pt x="184580" y="373207"/>
                  </a:lnTo>
                  <a:lnTo>
                    <a:pt x="212162" y="338108"/>
                  </a:lnTo>
                  <a:lnTo>
                    <a:pt x="241365" y="304396"/>
                  </a:lnTo>
                  <a:lnTo>
                    <a:pt x="272129" y="272129"/>
                  </a:lnTo>
                  <a:lnTo>
                    <a:pt x="304396" y="241365"/>
                  </a:lnTo>
                  <a:lnTo>
                    <a:pt x="338108" y="212162"/>
                  </a:lnTo>
                  <a:lnTo>
                    <a:pt x="373207" y="184580"/>
                  </a:lnTo>
                  <a:lnTo>
                    <a:pt x="409634" y="158676"/>
                  </a:lnTo>
                  <a:lnTo>
                    <a:pt x="447331" y="134510"/>
                  </a:lnTo>
                  <a:lnTo>
                    <a:pt x="486239" y="112138"/>
                  </a:lnTo>
                  <a:lnTo>
                    <a:pt x="526300" y="91620"/>
                  </a:lnTo>
                  <a:lnTo>
                    <a:pt x="567456" y="73013"/>
                  </a:lnTo>
                  <a:lnTo>
                    <a:pt x="609648" y="56378"/>
                  </a:lnTo>
                  <a:lnTo>
                    <a:pt x="652818" y="41770"/>
                  </a:lnTo>
                  <a:lnTo>
                    <a:pt x="696908" y="29250"/>
                  </a:lnTo>
                  <a:lnTo>
                    <a:pt x="741859" y="18876"/>
                  </a:lnTo>
                  <a:lnTo>
                    <a:pt x="787612" y="10705"/>
                  </a:lnTo>
                  <a:lnTo>
                    <a:pt x="834110" y="4796"/>
                  </a:lnTo>
                  <a:lnTo>
                    <a:pt x="881294" y="1208"/>
                  </a:lnTo>
                  <a:lnTo>
                    <a:pt x="929106" y="0"/>
                  </a:lnTo>
                  <a:lnTo>
                    <a:pt x="976918" y="1208"/>
                  </a:lnTo>
                  <a:lnTo>
                    <a:pt x="1024102" y="4796"/>
                  </a:lnTo>
                  <a:lnTo>
                    <a:pt x="1070600" y="10705"/>
                  </a:lnTo>
                  <a:lnTo>
                    <a:pt x="1116353" y="18876"/>
                  </a:lnTo>
                  <a:lnTo>
                    <a:pt x="1161304" y="29250"/>
                  </a:lnTo>
                  <a:lnTo>
                    <a:pt x="1205394" y="41770"/>
                  </a:lnTo>
                  <a:lnTo>
                    <a:pt x="1248564" y="56378"/>
                  </a:lnTo>
                  <a:lnTo>
                    <a:pt x="1290756" y="73013"/>
                  </a:lnTo>
                  <a:lnTo>
                    <a:pt x="1331912" y="91620"/>
                  </a:lnTo>
                  <a:lnTo>
                    <a:pt x="1371973" y="112138"/>
                  </a:lnTo>
                  <a:lnTo>
                    <a:pt x="1410881" y="134510"/>
                  </a:lnTo>
                  <a:lnTo>
                    <a:pt x="1448578" y="158676"/>
                  </a:lnTo>
                  <a:lnTo>
                    <a:pt x="1485005" y="184580"/>
                  </a:lnTo>
                  <a:lnTo>
                    <a:pt x="1520104" y="212162"/>
                  </a:lnTo>
                  <a:lnTo>
                    <a:pt x="1553816" y="241365"/>
                  </a:lnTo>
                  <a:lnTo>
                    <a:pt x="1586083" y="272129"/>
                  </a:lnTo>
                  <a:lnTo>
                    <a:pt x="1616847" y="304396"/>
                  </a:lnTo>
                  <a:lnTo>
                    <a:pt x="1646050" y="338108"/>
                  </a:lnTo>
                  <a:lnTo>
                    <a:pt x="1673632" y="373207"/>
                  </a:lnTo>
                  <a:lnTo>
                    <a:pt x="1699536" y="409634"/>
                  </a:lnTo>
                  <a:lnTo>
                    <a:pt x="1723703" y="447331"/>
                  </a:lnTo>
                  <a:lnTo>
                    <a:pt x="1746074" y="486239"/>
                  </a:lnTo>
                  <a:lnTo>
                    <a:pt x="1766593" y="526300"/>
                  </a:lnTo>
                  <a:lnTo>
                    <a:pt x="1785199" y="567456"/>
                  </a:lnTo>
                  <a:lnTo>
                    <a:pt x="1801835" y="609648"/>
                  </a:lnTo>
                  <a:lnTo>
                    <a:pt x="1816442" y="652818"/>
                  </a:lnTo>
                  <a:lnTo>
                    <a:pt x="1828962" y="696908"/>
                  </a:lnTo>
                  <a:lnTo>
                    <a:pt x="1839337" y="741859"/>
                  </a:lnTo>
                  <a:lnTo>
                    <a:pt x="1847507" y="787612"/>
                  </a:lnTo>
                  <a:lnTo>
                    <a:pt x="1853416" y="834110"/>
                  </a:lnTo>
                  <a:lnTo>
                    <a:pt x="1857004" y="881294"/>
                  </a:lnTo>
                  <a:lnTo>
                    <a:pt x="1858213" y="929106"/>
                  </a:lnTo>
                  <a:close/>
                </a:path>
              </a:pathLst>
            </a:custGeom>
            <a:ln w="12700">
              <a:solidFill>
                <a:srgbClr val="FFFFFF"/>
              </a:solidFill>
            </a:ln>
          </p:spPr>
          <p:txBody>
            <a:bodyPr wrap="square" lIns="0" tIns="0" rIns="0" bIns="0" rtlCol="0"/>
            <a:lstStyle/>
            <a:p>
              <a:endParaRPr/>
            </a:p>
          </p:txBody>
        </p:sp>
        <p:sp>
          <p:nvSpPr>
            <p:cNvPr id="44" name="object 18">
              <a:extLst>
                <a:ext uri="{FF2B5EF4-FFF2-40B4-BE49-F238E27FC236}">
                  <a16:creationId xmlns:a16="http://schemas.microsoft.com/office/drawing/2014/main" id="{D2F2E5D3-1004-4C08-9DBD-19AE54649380}"/>
                </a:ext>
              </a:extLst>
            </p:cNvPr>
            <p:cNvSpPr/>
            <p:nvPr/>
          </p:nvSpPr>
          <p:spPr>
            <a:xfrm>
              <a:off x="3172802" y="1440156"/>
              <a:ext cx="1689344" cy="1689344"/>
            </a:xfrm>
            <a:prstGeom prst="rect">
              <a:avLst/>
            </a:prstGeom>
            <a:blipFill>
              <a:blip r:embed="rId5" cstate="print"/>
              <a:stretch>
                <a:fillRect/>
              </a:stretch>
            </a:blipFill>
          </p:spPr>
          <p:txBody>
            <a:bodyPr wrap="square" lIns="0" tIns="0" rIns="0" bIns="0" rtlCol="0"/>
            <a:lstStyle/>
            <a:p>
              <a:endParaRPr/>
            </a:p>
          </p:txBody>
        </p:sp>
        <p:sp>
          <p:nvSpPr>
            <p:cNvPr id="45" name="object 19">
              <a:extLst>
                <a:ext uri="{FF2B5EF4-FFF2-40B4-BE49-F238E27FC236}">
                  <a16:creationId xmlns:a16="http://schemas.microsoft.com/office/drawing/2014/main" id="{091002D9-74CA-4718-B458-B98DA6261A38}"/>
                </a:ext>
              </a:extLst>
            </p:cNvPr>
            <p:cNvSpPr/>
            <p:nvPr/>
          </p:nvSpPr>
          <p:spPr>
            <a:xfrm>
              <a:off x="3314633" y="1585344"/>
              <a:ext cx="1393984" cy="1393984"/>
            </a:xfrm>
            <a:custGeom>
              <a:avLst/>
              <a:gdLst/>
              <a:ahLst/>
              <a:cxnLst/>
              <a:rect l="l" t="t" r="r" b="b"/>
              <a:pathLst>
                <a:path w="1858645" h="1858645">
                  <a:moveTo>
                    <a:pt x="929106" y="0"/>
                  </a:moveTo>
                  <a:lnTo>
                    <a:pt x="881294" y="1208"/>
                  </a:lnTo>
                  <a:lnTo>
                    <a:pt x="834110" y="4796"/>
                  </a:lnTo>
                  <a:lnTo>
                    <a:pt x="787612" y="10705"/>
                  </a:lnTo>
                  <a:lnTo>
                    <a:pt x="741859" y="18876"/>
                  </a:lnTo>
                  <a:lnTo>
                    <a:pt x="696908" y="29250"/>
                  </a:lnTo>
                  <a:lnTo>
                    <a:pt x="652818" y="41770"/>
                  </a:lnTo>
                  <a:lnTo>
                    <a:pt x="609648" y="56378"/>
                  </a:lnTo>
                  <a:lnTo>
                    <a:pt x="567456" y="73013"/>
                  </a:lnTo>
                  <a:lnTo>
                    <a:pt x="526300" y="91620"/>
                  </a:lnTo>
                  <a:lnTo>
                    <a:pt x="486239" y="112138"/>
                  </a:lnTo>
                  <a:lnTo>
                    <a:pt x="447331" y="134510"/>
                  </a:lnTo>
                  <a:lnTo>
                    <a:pt x="409634" y="158676"/>
                  </a:lnTo>
                  <a:lnTo>
                    <a:pt x="373207" y="184580"/>
                  </a:lnTo>
                  <a:lnTo>
                    <a:pt x="338108" y="212162"/>
                  </a:lnTo>
                  <a:lnTo>
                    <a:pt x="304396" y="241365"/>
                  </a:lnTo>
                  <a:lnTo>
                    <a:pt x="272129" y="272129"/>
                  </a:lnTo>
                  <a:lnTo>
                    <a:pt x="241365" y="304396"/>
                  </a:lnTo>
                  <a:lnTo>
                    <a:pt x="212162" y="338108"/>
                  </a:lnTo>
                  <a:lnTo>
                    <a:pt x="184580" y="373207"/>
                  </a:lnTo>
                  <a:lnTo>
                    <a:pt x="158676" y="409634"/>
                  </a:lnTo>
                  <a:lnTo>
                    <a:pt x="134510" y="447331"/>
                  </a:lnTo>
                  <a:lnTo>
                    <a:pt x="112138" y="486239"/>
                  </a:lnTo>
                  <a:lnTo>
                    <a:pt x="91620" y="526300"/>
                  </a:lnTo>
                  <a:lnTo>
                    <a:pt x="73013" y="567456"/>
                  </a:lnTo>
                  <a:lnTo>
                    <a:pt x="56378" y="609648"/>
                  </a:lnTo>
                  <a:lnTo>
                    <a:pt x="41770" y="652818"/>
                  </a:lnTo>
                  <a:lnTo>
                    <a:pt x="29250" y="696908"/>
                  </a:lnTo>
                  <a:lnTo>
                    <a:pt x="18876" y="741859"/>
                  </a:lnTo>
                  <a:lnTo>
                    <a:pt x="10705" y="787612"/>
                  </a:lnTo>
                  <a:lnTo>
                    <a:pt x="4796" y="834110"/>
                  </a:lnTo>
                  <a:lnTo>
                    <a:pt x="1208" y="881294"/>
                  </a:lnTo>
                  <a:lnTo>
                    <a:pt x="0" y="929106"/>
                  </a:lnTo>
                  <a:lnTo>
                    <a:pt x="1208" y="976918"/>
                  </a:lnTo>
                  <a:lnTo>
                    <a:pt x="4796" y="1024102"/>
                  </a:lnTo>
                  <a:lnTo>
                    <a:pt x="10705" y="1070600"/>
                  </a:lnTo>
                  <a:lnTo>
                    <a:pt x="18876" y="1116353"/>
                  </a:lnTo>
                  <a:lnTo>
                    <a:pt x="29250" y="1161304"/>
                  </a:lnTo>
                  <a:lnTo>
                    <a:pt x="41770" y="1205394"/>
                  </a:lnTo>
                  <a:lnTo>
                    <a:pt x="56378" y="1248564"/>
                  </a:lnTo>
                  <a:lnTo>
                    <a:pt x="73013" y="1290756"/>
                  </a:lnTo>
                  <a:lnTo>
                    <a:pt x="91620" y="1331912"/>
                  </a:lnTo>
                  <a:lnTo>
                    <a:pt x="112138" y="1371973"/>
                  </a:lnTo>
                  <a:lnTo>
                    <a:pt x="134510" y="1410881"/>
                  </a:lnTo>
                  <a:lnTo>
                    <a:pt x="158676" y="1448578"/>
                  </a:lnTo>
                  <a:lnTo>
                    <a:pt x="184580" y="1485005"/>
                  </a:lnTo>
                  <a:lnTo>
                    <a:pt x="212162" y="1520104"/>
                  </a:lnTo>
                  <a:lnTo>
                    <a:pt x="241365" y="1553816"/>
                  </a:lnTo>
                  <a:lnTo>
                    <a:pt x="272129" y="1586083"/>
                  </a:lnTo>
                  <a:lnTo>
                    <a:pt x="304396" y="1616847"/>
                  </a:lnTo>
                  <a:lnTo>
                    <a:pt x="338108" y="1646050"/>
                  </a:lnTo>
                  <a:lnTo>
                    <a:pt x="373207" y="1673632"/>
                  </a:lnTo>
                  <a:lnTo>
                    <a:pt x="409634" y="1699536"/>
                  </a:lnTo>
                  <a:lnTo>
                    <a:pt x="447331" y="1723703"/>
                  </a:lnTo>
                  <a:lnTo>
                    <a:pt x="486239" y="1746074"/>
                  </a:lnTo>
                  <a:lnTo>
                    <a:pt x="526300" y="1766593"/>
                  </a:lnTo>
                  <a:lnTo>
                    <a:pt x="567456" y="1785199"/>
                  </a:lnTo>
                  <a:lnTo>
                    <a:pt x="609648" y="1801835"/>
                  </a:lnTo>
                  <a:lnTo>
                    <a:pt x="652818" y="1816442"/>
                  </a:lnTo>
                  <a:lnTo>
                    <a:pt x="696908" y="1828962"/>
                  </a:lnTo>
                  <a:lnTo>
                    <a:pt x="741859" y="1839337"/>
                  </a:lnTo>
                  <a:lnTo>
                    <a:pt x="787612" y="1847507"/>
                  </a:lnTo>
                  <a:lnTo>
                    <a:pt x="834110" y="1853416"/>
                  </a:lnTo>
                  <a:lnTo>
                    <a:pt x="881294" y="1857004"/>
                  </a:lnTo>
                  <a:lnTo>
                    <a:pt x="929106" y="1858213"/>
                  </a:lnTo>
                  <a:lnTo>
                    <a:pt x="976918" y="1857004"/>
                  </a:lnTo>
                  <a:lnTo>
                    <a:pt x="1024102" y="1853416"/>
                  </a:lnTo>
                  <a:lnTo>
                    <a:pt x="1070600" y="1847507"/>
                  </a:lnTo>
                  <a:lnTo>
                    <a:pt x="1116353" y="1839337"/>
                  </a:lnTo>
                  <a:lnTo>
                    <a:pt x="1161304" y="1828962"/>
                  </a:lnTo>
                  <a:lnTo>
                    <a:pt x="1205394" y="1816442"/>
                  </a:lnTo>
                  <a:lnTo>
                    <a:pt x="1248564" y="1801835"/>
                  </a:lnTo>
                  <a:lnTo>
                    <a:pt x="1290756" y="1785199"/>
                  </a:lnTo>
                  <a:lnTo>
                    <a:pt x="1331912" y="1766593"/>
                  </a:lnTo>
                  <a:lnTo>
                    <a:pt x="1371973" y="1746074"/>
                  </a:lnTo>
                  <a:lnTo>
                    <a:pt x="1410881" y="1723703"/>
                  </a:lnTo>
                  <a:lnTo>
                    <a:pt x="1448578" y="1699536"/>
                  </a:lnTo>
                  <a:lnTo>
                    <a:pt x="1485005" y="1673632"/>
                  </a:lnTo>
                  <a:lnTo>
                    <a:pt x="1520104" y="1646050"/>
                  </a:lnTo>
                  <a:lnTo>
                    <a:pt x="1553816" y="1616847"/>
                  </a:lnTo>
                  <a:lnTo>
                    <a:pt x="1586083" y="1586083"/>
                  </a:lnTo>
                  <a:lnTo>
                    <a:pt x="1616847" y="1553816"/>
                  </a:lnTo>
                  <a:lnTo>
                    <a:pt x="1646050" y="1520104"/>
                  </a:lnTo>
                  <a:lnTo>
                    <a:pt x="1673632" y="1485005"/>
                  </a:lnTo>
                  <a:lnTo>
                    <a:pt x="1699536" y="1448578"/>
                  </a:lnTo>
                  <a:lnTo>
                    <a:pt x="1723703" y="1410881"/>
                  </a:lnTo>
                  <a:lnTo>
                    <a:pt x="1746074" y="1371973"/>
                  </a:lnTo>
                  <a:lnTo>
                    <a:pt x="1766593" y="1331912"/>
                  </a:lnTo>
                  <a:lnTo>
                    <a:pt x="1785199" y="1290756"/>
                  </a:lnTo>
                  <a:lnTo>
                    <a:pt x="1801835" y="1248564"/>
                  </a:lnTo>
                  <a:lnTo>
                    <a:pt x="1816442" y="1205394"/>
                  </a:lnTo>
                  <a:lnTo>
                    <a:pt x="1828962" y="1161304"/>
                  </a:lnTo>
                  <a:lnTo>
                    <a:pt x="1839337" y="1116353"/>
                  </a:lnTo>
                  <a:lnTo>
                    <a:pt x="1847507" y="1070600"/>
                  </a:lnTo>
                  <a:lnTo>
                    <a:pt x="1853416" y="1024102"/>
                  </a:lnTo>
                  <a:lnTo>
                    <a:pt x="1857004" y="976918"/>
                  </a:lnTo>
                  <a:lnTo>
                    <a:pt x="1858213" y="929106"/>
                  </a:lnTo>
                  <a:lnTo>
                    <a:pt x="1857004" y="881294"/>
                  </a:lnTo>
                  <a:lnTo>
                    <a:pt x="1853416" y="834110"/>
                  </a:lnTo>
                  <a:lnTo>
                    <a:pt x="1847507" y="787612"/>
                  </a:lnTo>
                  <a:lnTo>
                    <a:pt x="1839337" y="741859"/>
                  </a:lnTo>
                  <a:lnTo>
                    <a:pt x="1828962" y="696908"/>
                  </a:lnTo>
                  <a:lnTo>
                    <a:pt x="1816442" y="652818"/>
                  </a:lnTo>
                  <a:lnTo>
                    <a:pt x="1801835" y="609648"/>
                  </a:lnTo>
                  <a:lnTo>
                    <a:pt x="1785199" y="567456"/>
                  </a:lnTo>
                  <a:lnTo>
                    <a:pt x="1766593" y="526300"/>
                  </a:lnTo>
                  <a:lnTo>
                    <a:pt x="1746074" y="486239"/>
                  </a:lnTo>
                  <a:lnTo>
                    <a:pt x="1723703" y="447331"/>
                  </a:lnTo>
                  <a:lnTo>
                    <a:pt x="1699536" y="409634"/>
                  </a:lnTo>
                  <a:lnTo>
                    <a:pt x="1673632" y="373207"/>
                  </a:lnTo>
                  <a:lnTo>
                    <a:pt x="1646050" y="338108"/>
                  </a:lnTo>
                  <a:lnTo>
                    <a:pt x="1616847" y="304396"/>
                  </a:lnTo>
                  <a:lnTo>
                    <a:pt x="1586083" y="272129"/>
                  </a:lnTo>
                  <a:lnTo>
                    <a:pt x="1553816" y="241365"/>
                  </a:lnTo>
                  <a:lnTo>
                    <a:pt x="1520104" y="212162"/>
                  </a:lnTo>
                  <a:lnTo>
                    <a:pt x="1485005" y="184580"/>
                  </a:lnTo>
                  <a:lnTo>
                    <a:pt x="1448578" y="158676"/>
                  </a:lnTo>
                  <a:lnTo>
                    <a:pt x="1410881" y="134510"/>
                  </a:lnTo>
                  <a:lnTo>
                    <a:pt x="1371973" y="112138"/>
                  </a:lnTo>
                  <a:lnTo>
                    <a:pt x="1331912" y="91620"/>
                  </a:lnTo>
                  <a:lnTo>
                    <a:pt x="1290756" y="73013"/>
                  </a:lnTo>
                  <a:lnTo>
                    <a:pt x="1248564" y="56378"/>
                  </a:lnTo>
                  <a:lnTo>
                    <a:pt x="1205394" y="41770"/>
                  </a:lnTo>
                  <a:lnTo>
                    <a:pt x="1161304" y="29250"/>
                  </a:lnTo>
                  <a:lnTo>
                    <a:pt x="1116353" y="18876"/>
                  </a:lnTo>
                  <a:lnTo>
                    <a:pt x="1070600" y="10705"/>
                  </a:lnTo>
                  <a:lnTo>
                    <a:pt x="1024102" y="4796"/>
                  </a:lnTo>
                  <a:lnTo>
                    <a:pt x="976918" y="1208"/>
                  </a:lnTo>
                  <a:lnTo>
                    <a:pt x="929106" y="0"/>
                  </a:lnTo>
                  <a:close/>
                </a:path>
              </a:pathLst>
            </a:custGeom>
            <a:solidFill>
              <a:srgbClr val="80C342"/>
            </a:solidFill>
          </p:spPr>
          <p:txBody>
            <a:bodyPr wrap="square" lIns="0" tIns="0" rIns="0" bIns="0" rtlCol="0"/>
            <a:lstStyle/>
            <a:p>
              <a:endParaRPr/>
            </a:p>
          </p:txBody>
        </p:sp>
        <p:sp>
          <p:nvSpPr>
            <p:cNvPr id="46" name="object 20">
              <a:extLst>
                <a:ext uri="{FF2B5EF4-FFF2-40B4-BE49-F238E27FC236}">
                  <a16:creationId xmlns:a16="http://schemas.microsoft.com/office/drawing/2014/main" id="{9C258D24-814B-4ECC-BCC9-26FEF68F5880}"/>
                </a:ext>
              </a:extLst>
            </p:cNvPr>
            <p:cNvSpPr/>
            <p:nvPr/>
          </p:nvSpPr>
          <p:spPr>
            <a:xfrm>
              <a:off x="3299250" y="1612163"/>
              <a:ext cx="1393984" cy="1393984"/>
            </a:xfrm>
            <a:custGeom>
              <a:avLst/>
              <a:gdLst/>
              <a:ahLst/>
              <a:cxnLst/>
              <a:rect l="l" t="t" r="r" b="b"/>
              <a:pathLst>
                <a:path w="1858645" h="1858645">
                  <a:moveTo>
                    <a:pt x="1858213" y="929106"/>
                  </a:moveTo>
                  <a:lnTo>
                    <a:pt x="1857004" y="976918"/>
                  </a:lnTo>
                  <a:lnTo>
                    <a:pt x="1853416" y="1024102"/>
                  </a:lnTo>
                  <a:lnTo>
                    <a:pt x="1847507" y="1070600"/>
                  </a:lnTo>
                  <a:lnTo>
                    <a:pt x="1839337" y="1116353"/>
                  </a:lnTo>
                  <a:lnTo>
                    <a:pt x="1828962" y="1161304"/>
                  </a:lnTo>
                  <a:lnTo>
                    <a:pt x="1816442" y="1205394"/>
                  </a:lnTo>
                  <a:lnTo>
                    <a:pt x="1801835" y="1248564"/>
                  </a:lnTo>
                  <a:lnTo>
                    <a:pt x="1785199" y="1290756"/>
                  </a:lnTo>
                  <a:lnTo>
                    <a:pt x="1766593" y="1331912"/>
                  </a:lnTo>
                  <a:lnTo>
                    <a:pt x="1746074" y="1371973"/>
                  </a:lnTo>
                  <a:lnTo>
                    <a:pt x="1723703" y="1410881"/>
                  </a:lnTo>
                  <a:lnTo>
                    <a:pt x="1699536" y="1448578"/>
                  </a:lnTo>
                  <a:lnTo>
                    <a:pt x="1673632" y="1485005"/>
                  </a:lnTo>
                  <a:lnTo>
                    <a:pt x="1646050" y="1520104"/>
                  </a:lnTo>
                  <a:lnTo>
                    <a:pt x="1616847" y="1553816"/>
                  </a:lnTo>
                  <a:lnTo>
                    <a:pt x="1586083" y="1586083"/>
                  </a:lnTo>
                  <a:lnTo>
                    <a:pt x="1553816" y="1616847"/>
                  </a:lnTo>
                  <a:lnTo>
                    <a:pt x="1520104" y="1646050"/>
                  </a:lnTo>
                  <a:lnTo>
                    <a:pt x="1485005" y="1673632"/>
                  </a:lnTo>
                  <a:lnTo>
                    <a:pt x="1448578" y="1699536"/>
                  </a:lnTo>
                  <a:lnTo>
                    <a:pt x="1410881" y="1723703"/>
                  </a:lnTo>
                  <a:lnTo>
                    <a:pt x="1371973" y="1746074"/>
                  </a:lnTo>
                  <a:lnTo>
                    <a:pt x="1331912" y="1766593"/>
                  </a:lnTo>
                  <a:lnTo>
                    <a:pt x="1290756" y="1785199"/>
                  </a:lnTo>
                  <a:lnTo>
                    <a:pt x="1248564" y="1801835"/>
                  </a:lnTo>
                  <a:lnTo>
                    <a:pt x="1205394" y="1816442"/>
                  </a:lnTo>
                  <a:lnTo>
                    <a:pt x="1161304" y="1828962"/>
                  </a:lnTo>
                  <a:lnTo>
                    <a:pt x="1116353" y="1839337"/>
                  </a:lnTo>
                  <a:lnTo>
                    <a:pt x="1070600" y="1847507"/>
                  </a:lnTo>
                  <a:lnTo>
                    <a:pt x="1024102" y="1853416"/>
                  </a:lnTo>
                  <a:lnTo>
                    <a:pt x="976918" y="1857004"/>
                  </a:lnTo>
                  <a:lnTo>
                    <a:pt x="929106" y="1858213"/>
                  </a:lnTo>
                  <a:lnTo>
                    <a:pt x="881294" y="1857004"/>
                  </a:lnTo>
                  <a:lnTo>
                    <a:pt x="834110" y="1853416"/>
                  </a:lnTo>
                  <a:lnTo>
                    <a:pt x="787612" y="1847507"/>
                  </a:lnTo>
                  <a:lnTo>
                    <a:pt x="741859" y="1839337"/>
                  </a:lnTo>
                  <a:lnTo>
                    <a:pt x="696908" y="1828962"/>
                  </a:lnTo>
                  <a:lnTo>
                    <a:pt x="652818" y="1816442"/>
                  </a:lnTo>
                  <a:lnTo>
                    <a:pt x="609648" y="1801835"/>
                  </a:lnTo>
                  <a:lnTo>
                    <a:pt x="567456" y="1785199"/>
                  </a:lnTo>
                  <a:lnTo>
                    <a:pt x="526300" y="1766593"/>
                  </a:lnTo>
                  <a:lnTo>
                    <a:pt x="486239" y="1746074"/>
                  </a:lnTo>
                  <a:lnTo>
                    <a:pt x="447331" y="1723703"/>
                  </a:lnTo>
                  <a:lnTo>
                    <a:pt x="409634" y="1699536"/>
                  </a:lnTo>
                  <a:lnTo>
                    <a:pt x="373207" y="1673632"/>
                  </a:lnTo>
                  <a:lnTo>
                    <a:pt x="338108" y="1646050"/>
                  </a:lnTo>
                  <a:lnTo>
                    <a:pt x="304396" y="1616847"/>
                  </a:lnTo>
                  <a:lnTo>
                    <a:pt x="272129" y="1586083"/>
                  </a:lnTo>
                  <a:lnTo>
                    <a:pt x="241365" y="1553816"/>
                  </a:lnTo>
                  <a:lnTo>
                    <a:pt x="212162" y="1520104"/>
                  </a:lnTo>
                  <a:lnTo>
                    <a:pt x="184580" y="1485005"/>
                  </a:lnTo>
                  <a:lnTo>
                    <a:pt x="158676" y="1448578"/>
                  </a:lnTo>
                  <a:lnTo>
                    <a:pt x="134510" y="1410881"/>
                  </a:lnTo>
                  <a:lnTo>
                    <a:pt x="112138" y="1371973"/>
                  </a:lnTo>
                  <a:lnTo>
                    <a:pt x="91620" y="1331912"/>
                  </a:lnTo>
                  <a:lnTo>
                    <a:pt x="73013" y="1290756"/>
                  </a:lnTo>
                  <a:lnTo>
                    <a:pt x="56378" y="1248564"/>
                  </a:lnTo>
                  <a:lnTo>
                    <a:pt x="41770" y="1205394"/>
                  </a:lnTo>
                  <a:lnTo>
                    <a:pt x="29250" y="1161304"/>
                  </a:lnTo>
                  <a:lnTo>
                    <a:pt x="18876" y="1116353"/>
                  </a:lnTo>
                  <a:lnTo>
                    <a:pt x="10705" y="1070600"/>
                  </a:lnTo>
                  <a:lnTo>
                    <a:pt x="4796" y="1024102"/>
                  </a:lnTo>
                  <a:lnTo>
                    <a:pt x="1208" y="976918"/>
                  </a:lnTo>
                  <a:lnTo>
                    <a:pt x="0" y="929106"/>
                  </a:lnTo>
                  <a:lnTo>
                    <a:pt x="1208" y="881294"/>
                  </a:lnTo>
                  <a:lnTo>
                    <a:pt x="4796" y="834110"/>
                  </a:lnTo>
                  <a:lnTo>
                    <a:pt x="10705" y="787612"/>
                  </a:lnTo>
                  <a:lnTo>
                    <a:pt x="18876" y="741859"/>
                  </a:lnTo>
                  <a:lnTo>
                    <a:pt x="29250" y="696908"/>
                  </a:lnTo>
                  <a:lnTo>
                    <a:pt x="41770" y="652818"/>
                  </a:lnTo>
                  <a:lnTo>
                    <a:pt x="56378" y="609648"/>
                  </a:lnTo>
                  <a:lnTo>
                    <a:pt x="73013" y="567456"/>
                  </a:lnTo>
                  <a:lnTo>
                    <a:pt x="91620" y="526300"/>
                  </a:lnTo>
                  <a:lnTo>
                    <a:pt x="112138" y="486239"/>
                  </a:lnTo>
                  <a:lnTo>
                    <a:pt x="134510" y="447331"/>
                  </a:lnTo>
                  <a:lnTo>
                    <a:pt x="158676" y="409634"/>
                  </a:lnTo>
                  <a:lnTo>
                    <a:pt x="184580" y="373207"/>
                  </a:lnTo>
                  <a:lnTo>
                    <a:pt x="212162" y="338108"/>
                  </a:lnTo>
                  <a:lnTo>
                    <a:pt x="241365" y="304396"/>
                  </a:lnTo>
                  <a:lnTo>
                    <a:pt x="272129" y="272129"/>
                  </a:lnTo>
                  <a:lnTo>
                    <a:pt x="304396" y="241365"/>
                  </a:lnTo>
                  <a:lnTo>
                    <a:pt x="338108" y="212162"/>
                  </a:lnTo>
                  <a:lnTo>
                    <a:pt x="373207" y="184580"/>
                  </a:lnTo>
                  <a:lnTo>
                    <a:pt x="409634" y="158676"/>
                  </a:lnTo>
                  <a:lnTo>
                    <a:pt x="447331" y="134510"/>
                  </a:lnTo>
                  <a:lnTo>
                    <a:pt x="486239" y="112138"/>
                  </a:lnTo>
                  <a:lnTo>
                    <a:pt x="526300" y="91620"/>
                  </a:lnTo>
                  <a:lnTo>
                    <a:pt x="567456" y="73013"/>
                  </a:lnTo>
                  <a:lnTo>
                    <a:pt x="609648" y="56378"/>
                  </a:lnTo>
                  <a:lnTo>
                    <a:pt x="652818" y="41770"/>
                  </a:lnTo>
                  <a:lnTo>
                    <a:pt x="696908" y="29250"/>
                  </a:lnTo>
                  <a:lnTo>
                    <a:pt x="741859" y="18876"/>
                  </a:lnTo>
                  <a:lnTo>
                    <a:pt x="787612" y="10705"/>
                  </a:lnTo>
                  <a:lnTo>
                    <a:pt x="834110" y="4796"/>
                  </a:lnTo>
                  <a:lnTo>
                    <a:pt x="881294" y="1208"/>
                  </a:lnTo>
                  <a:lnTo>
                    <a:pt x="929106" y="0"/>
                  </a:lnTo>
                  <a:lnTo>
                    <a:pt x="976918" y="1208"/>
                  </a:lnTo>
                  <a:lnTo>
                    <a:pt x="1024102" y="4796"/>
                  </a:lnTo>
                  <a:lnTo>
                    <a:pt x="1070600" y="10705"/>
                  </a:lnTo>
                  <a:lnTo>
                    <a:pt x="1116353" y="18876"/>
                  </a:lnTo>
                  <a:lnTo>
                    <a:pt x="1161304" y="29250"/>
                  </a:lnTo>
                  <a:lnTo>
                    <a:pt x="1205394" y="41770"/>
                  </a:lnTo>
                  <a:lnTo>
                    <a:pt x="1248564" y="56378"/>
                  </a:lnTo>
                  <a:lnTo>
                    <a:pt x="1290756" y="73013"/>
                  </a:lnTo>
                  <a:lnTo>
                    <a:pt x="1331912" y="91620"/>
                  </a:lnTo>
                  <a:lnTo>
                    <a:pt x="1371973" y="112138"/>
                  </a:lnTo>
                  <a:lnTo>
                    <a:pt x="1410881" y="134510"/>
                  </a:lnTo>
                  <a:lnTo>
                    <a:pt x="1448578" y="158676"/>
                  </a:lnTo>
                  <a:lnTo>
                    <a:pt x="1485005" y="184580"/>
                  </a:lnTo>
                  <a:lnTo>
                    <a:pt x="1520104" y="212162"/>
                  </a:lnTo>
                  <a:lnTo>
                    <a:pt x="1553816" y="241365"/>
                  </a:lnTo>
                  <a:lnTo>
                    <a:pt x="1586083" y="272129"/>
                  </a:lnTo>
                  <a:lnTo>
                    <a:pt x="1616847" y="304396"/>
                  </a:lnTo>
                  <a:lnTo>
                    <a:pt x="1646050" y="338108"/>
                  </a:lnTo>
                  <a:lnTo>
                    <a:pt x="1673632" y="373207"/>
                  </a:lnTo>
                  <a:lnTo>
                    <a:pt x="1699536" y="409634"/>
                  </a:lnTo>
                  <a:lnTo>
                    <a:pt x="1723703" y="447331"/>
                  </a:lnTo>
                  <a:lnTo>
                    <a:pt x="1746074" y="486239"/>
                  </a:lnTo>
                  <a:lnTo>
                    <a:pt x="1766593" y="526300"/>
                  </a:lnTo>
                  <a:lnTo>
                    <a:pt x="1785199" y="567456"/>
                  </a:lnTo>
                  <a:lnTo>
                    <a:pt x="1801835" y="609648"/>
                  </a:lnTo>
                  <a:lnTo>
                    <a:pt x="1816442" y="652818"/>
                  </a:lnTo>
                  <a:lnTo>
                    <a:pt x="1828962" y="696908"/>
                  </a:lnTo>
                  <a:lnTo>
                    <a:pt x="1839337" y="741859"/>
                  </a:lnTo>
                  <a:lnTo>
                    <a:pt x="1847507" y="787612"/>
                  </a:lnTo>
                  <a:lnTo>
                    <a:pt x="1853416" y="834110"/>
                  </a:lnTo>
                  <a:lnTo>
                    <a:pt x="1857004" y="881294"/>
                  </a:lnTo>
                  <a:lnTo>
                    <a:pt x="1858213" y="929106"/>
                  </a:lnTo>
                  <a:close/>
                </a:path>
              </a:pathLst>
            </a:custGeom>
            <a:ln w="12700">
              <a:solidFill>
                <a:srgbClr val="FFFFFF"/>
              </a:solidFill>
            </a:ln>
          </p:spPr>
          <p:txBody>
            <a:bodyPr wrap="square" lIns="0" tIns="0" rIns="0" bIns="0" rtlCol="0"/>
            <a:lstStyle/>
            <a:p>
              <a:endParaRPr/>
            </a:p>
          </p:txBody>
        </p:sp>
        <p:sp>
          <p:nvSpPr>
            <p:cNvPr id="47" name="object 21">
              <a:extLst>
                <a:ext uri="{FF2B5EF4-FFF2-40B4-BE49-F238E27FC236}">
                  <a16:creationId xmlns:a16="http://schemas.microsoft.com/office/drawing/2014/main" id="{C3699F84-A01B-457B-B08E-D0AB50396804}"/>
                </a:ext>
              </a:extLst>
            </p:cNvPr>
            <p:cNvSpPr/>
            <p:nvPr/>
          </p:nvSpPr>
          <p:spPr>
            <a:xfrm>
              <a:off x="2361600" y="3843155"/>
              <a:ext cx="1689344" cy="1689341"/>
            </a:xfrm>
            <a:prstGeom prst="rect">
              <a:avLst/>
            </a:prstGeom>
            <a:blipFill>
              <a:blip r:embed="rId5" cstate="print"/>
              <a:stretch>
                <a:fillRect/>
              </a:stretch>
            </a:blipFill>
          </p:spPr>
          <p:txBody>
            <a:bodyPr wrap="square" lIns="0" tIns="0" rIns="0" bIns="0" rtlCol="0"/>
            <a:lstStyle/>
            <a:p>
              <a:endParaRPr/>
            </a:p>
          </p:txBody>
        </p:sp>
        <p:sp>
          <p:nvSpPr>
            <p:cNvPr id="48" name="object 22">
              <a:extLst>
                <a:ext uri="{FF2B5EF4-FFF2-40B4-BE49-F238E27FC236}">
                  <a16:creationId xmlns:a16="http://schemas.microsoft.com/office/drawing/2014/main" id="{E8AF5017-9289-41B0-8A4B-9318DEE98B90}"/>
                </a:ext>
              </a:extLst>
            </p:cNvPr>
            <p:cNvSpPr/>
            <p:nvPr/>
          </p:nvSpPr>
          <p:spPr>
            <a:xfrm>
              <a:off x="2531609" y="3963516"/>
              <a:ext cx="1393984" cy="1393984"/>
            </a:xfrm>
            <a:custGeom>
              <a:avLst/>
              <a:gdLst/>
              <a:ahLst/>
              <a:cxnLst/>
              <a:rect l="l" t="t" r="r" b="b"/>
              <a:pathLst>
                <a:path w="1858645" h="1858645">
                  <a:moveTo>
                    <a:pt x="929106" y="0"/>
                  </a:moveTo>
                  <a:lnTo>
                    <a:pt x="881294" y="1208"/>
                  </a:lnTo>
                  <a:lnTo>
                    <a:pt x="834110" y="4796"/>
                  </a:lnTo>
                  <a:lnTo>
                    <a:pt x="787612" y="10705"/>
                  </a:lnTo>
                  <a:lnTo>
                    <a:pt x="741859" y="18876"/>
                  </a:lnTo>
                  <a:lnTo>
                    <a:pt x="696908" y="29250"/>
                  </a:lnTo>
                  <a:lnTo>
                    <a:pt x="652818" y="41770"/>
                  </a:lnTo>
                  <a:lnTo>
                    <a:pt x="609648" y="56378"/>
                  </a:lnTo>
                  <a:lnTo>
                    <a:pt x="567456" y="73013"/>
                  </a:lnTo>
                  <a:lnTo>
                    <a:pt x="526300" y="91620"/>
                  </a:lnTo>
                  <a:lnTo>
                    <a:pt x="486239" y="112138"/>
                  </a:lnTo>
                  <a:lnTo>
                    <a:pt x="447331" y="134510"/>
                  </a:lnTo>
                  <a:lnTo>
                    <a:pt x="409634" y="158676"/>
                  </a:lnTo>
                  <a:lnTo>
                    <a:pt x="373207" y="184580"/>
                  </a:lnTo>
                  <a:lnTo>
                    <a:pt x="338108" y="212162"/>
                  </a:lnTo>
                  <a:lnTo>
                    <a:pt x="304396" y="241365"/>
                  </a:lnTo>
                  <a:lnTo>
                    <a:pt x="272129" y="272129"/>
                  </a:lnTo>
                  <a:lnTo>
                    <a:pt x="241365" y="304396"/>
                  </a:lnTo>
                  <a:lnTo>
                    <a:pt x="212162" y="338108"/>
                  </a:lnTo>
                  <a:lnTo>
                    <a:pt x="184580" y="373207"/>
                  </a:lnTo>
                  <a:lnTo>
                    <a:pt x="158676" y="409634"/>
                  </a:lnTo>
                  <a:lnTo>
                    <a:pt x="134510" y="447331"/>
                  </a:lnTo>
                  <a:lnTo>
                    <a:pt x="112138" y="486239"/>
                  </a:lnTo>
                  <a:lnTo>
                    <a:pt x="91620" y="526300"/>
                  </a:lnTo>
                  <a:lnTo>
                    <a:pt x="73013" y="567456"/>
                  </a:lnTo>
                  <a:lnTo>
                    <a:pt x="56378" y="609648"/>
                  </a:lnTo>
                  <a:lnTo>
                    <a:pt x="41770" y="652818"/>
                  </a:lnTo>
                  <a:lnTo>
                    <a:pt x="29250" y="696908"/>
                  </a:lnTo>
                  <a:lnTo>
                    <a:pt x="18876" y="741859"/>
                  </a:lnTo>
                  <a:lnTo>
                    <a:pt x="10705" y="787612"/>
                  </a:lnTo>
                  <a:lnTo>
                    <a:pt x="4796" y="834110"/>
                  </a:lnTo>
                  <a:lnTo>
                    <a:pt x="1208" y="881294"/>
                  </a:lnTo>
                  <a:lnTo>
                    <a:pt x="0" y="929106"/>
                  </a:lnTo>
                  <a:lnTo>
                    <a:pt x="1208" y="976918"/>
                  </a:lnTo>
                  <a:lnTo>
                    <a:pt x="4796" y="1024102"/>
                  </a:lnTo>
                  <a:lnTo>
                    <a:pt x="10705" y="1070600"/>
                  </a:lnTo>
                  <a:lnTo>
                    <a:pt x="18876" y="1116353"/>
                  </a:lnTo>
                  <a:lnTo>
                    <a:pt x="29250" y="1161304"/>
                  </a:lnTo>
                  <a:lnTo>
                    <a:pt x="41770" y="1205394"/>
                  </a:lnTo>
                  <a:lnTo>
                    <a:pt x="56378" y="1248564"/>
                  </a:lnTo>
                  <a:lnTo>
                    <a:pt x="73013" y="1290756"/>
                  </a:lnTo>
                  <a:lnTo>
                    <a:pt x="91620" y="1331912"/>
                  </a:lnTo>
                  <a:lnTo>
                    <a:pt x="112138" y="1371973"/>
                  </a:lnTo>
                  <a:lnTo>
                    <a:pt x="134510" y="1410881"/>
                  </a:lnTo>
                  <a:lnTo>
                    <a:pt x="158676" y="1448578"/>
                  </a:lnTo>
                  <a:lnTo>
                    <a:pt x="184580" y="1485005"/>
                  </a:lnTo>
                  <a:lnTo>
                    <a:pt x="212162" y="1520104"/>
                  </a:lnTo>
                  <a:lnTo>
                    <a:pt x="241365" y="1553816"/>
                  </a:lnTo>
                  <a:lnTo>
                    <a:pt x="272129" y="1586083"/>
                  </a:lnTo>
                  <a:lnTo>
                    <a:pt x="304396" y="1616847"/>
                  </a:lnTo>
                  <a:lnTo>
                    <a:pt x="338108" y="1646050"/>
                  </a:lnTo>
                  <a:lnTo>
                    <a:pt x="373207" y="1673632"/>
                  </a:lnTo>
                  <a:lnTo>
                    <a:pt x="409634" y="1699536"/>
                  </a:lnTo>
                  <a:lnTo>
                    <a:pt x="447331" y="1723703"/>
                  </a:lnTo>
                  <a:lnTo>
                    <a:pt x="486239" y="1746074"/>
                  </a:lnTo>
                  <a:lnTo>
                    <a:pt x="526300" y="1766593"/>
                  </a:lnTo>
                  <a:lnTo>
                    <a:pt x="567456" y="1785199"/>
                  </a:lnTo>
                  <a:lnTo>
                    <a:pt x="609648" y="1801835"/>
                  </a:lnTo>
                  <a:lnTo>
                    <a:pt x="652818" y="1816442"/>
                  </a:lnTo>
                  <a:lnTo>
                    <a:pt x="696908" y="1828962"/>
                  </a:lnTo>
                  <a:lnTo>
                    <a:pt x="741859" y="1839337"/>
                  </a:lnTo>
                  <a:lnTo>
                    <a:pt x="787612" y="1847507"/>
                  </a:lnTo>
                  <a:lnTo>
                    <a:pt x="834110" y="1853416"/>
                  </a:lnTo>
                  <a:lnTo>
                    <a:pt x="881294" y="1857004"/>
                  </a:lnTo>
                  <a:lnTo>
                    <a:pt x="929106" y="1858213"/>
                  </a:lnTo>
                  <a:lnTo>
                    <a:pt x="976918" y="1857004"/>
                  </a:lnTo>
                  <a:lnTo>
                    <a:pt x="1024102" y="1853416"/>
                  </a:lnTo>
                  <a:lnTo>
                    <a:pt x="1070600" y="1847507"/>
                  </a:lnTo>
                  <a:lnTo>
                    <a:pt x="1116353" y="1839337"/>
                  </a:lnTo>
                  <a:lnTo>
                    <a:pt x="1161304" y="1828962"/>
                  </a:lnTo>
                  <a:lnTo>
                    <a:pt x="1205394" y="1816442"/>
                  </a:lnTo>
                  <a:lnTo>
                    <a:pt x="1248564" y="1801835"/>
                  </a:lnTo>
                  <a:lnTo>
                    <a:pt x="1290756" y="1785199"/>
                  </a:lnTo>
                  <a:lnTo>
                    <a:pt x="1331912" y="1766593"/>
                  </a:lnTo>
                  <a:lnTo>
                    <a:pt x="1371973" y="1746074"/>
                  </a:lnTo>
                  <a:lnTo>
                    <a:pt x="1410881" y="1723703"/>
                  </a:lnTo>
                  <a:lnTo>
                    <a:pt x="1448578" y="1699536"/>
                  </a:lnTo>
                  <a:lnTo>
                    <a:pt x="1485005" y="1673632"/>
                  </a:lnTo>
                  <a:lnTo>
                    <a:pt x="1520104" y="1646050"/>
                  </a:lnTo>
                  <a:lnTo>
                    <a:pt x="1553816" y="1616847"/>
                  </a:lnTo>
                  <a:lnTo>
                    <a:pt x="1586083" y="1586083"/>
                  </a:lnTo>
                  <a:lnTo>
                    <a:pt x="1616847" y="1553816"/>
                  </a:lnTo>
                  <a:lnTo>
                    <a:pt x="1646050" y="1520104"/>
                  </a:lnTo>
                  <a:lnTo>
                    <a:pt x="1673632" y="1485005"/>
                  </a:lnTo>
                  <a:lnTo>
                    <a:pt x="1699536" y="1448578"/>
                  </a:lnTo>
                  <a:lnTo>
                    <a:pt x="1723703" y="1410881"/>
                  </a:lnTo>
                  <a:lnTo>
                    <a:pt x="1746074" y="1371973"/>
                  </a:lnTo>
                  <a:lnTo>
                    <a:pt x="1766593" y="1331912"/>
                  </a:lnTo>
                  <a:lnTo>
                    <a:pt x="1785199" y="1290756"/>
                  </a:lnTo>
                  <a:lnTo>
                    <a:pt x="1801835" y="1248564"/>
                  </a:lnTo>
                  <a:lnTo>
                    <a:pt x="1816442" y="1205394"/>
                  </a:lnTo>
                  <a:lnTo>
                    <a:pt x="1828962" y="1161304"/>
                  </a:lnTo>
                  <a:lnTo>
                    <a:pt x="1839337" y="1116353"/>
                  </a:lnTo>
                  <a:lnTo>
                    <a:pt x="1847507" y="1070600"/>
                  </a:lnTo>
                  <a:lnTo>
                    <a:pt x="1853416" y="1024102"/>
                  </a:lnTo>
                  <a:lnTo>
                    <a:pt x="1857004" y="976918"/>
                  </a:lnTo>
                  <a:lnTo>
                    <a:pt x="1858213" y="929106"/>
                  </a:lnTo>
                  <a:lnTo>
                    <a:pt x="1857004" y="881294"/>
                  </a:lnTo>
                  <a:lnTo>
                    <a:pt x="1853416" y="834110"/>
                  </a:lnTo>
                  <a:lnTo>
                    <a:pt x="1847507" y="787612"/>
                  </a:lnTo>
                  <a:lnTo>
                    <a:pt x="1839337" y="741859"/>
                  </a:lnTo>
                  <a:lnTo>
                    <a:pt x="1828962" y="696908"/>
                  </a:lnTo>
                  <a:lnTo>
                    <a:pt x="1816442" y="652818"/>
                  </a:lnTo>
                  <a:lnTo>
                    <a:pt x="1801835" y="609648"/>
                  </a:lnTo>
                  <a:lnTo>
                    <a:pt x="1785199" y="567456"/>
                  </a:lnTo>
                  <a:lnTo>
                    <a:pt x="1766593" y="526300"/>
                  </a:lnTo>
                  <a:lnTo>
                    <a:pt x="1746074" y="486239"/>
                  </a:lnTo>
                  <a:lnTo>
                    <a:pt x="1723703" y="447331"/>
                  </a:lnTo>
                  <a:lnTo>
                    <a:pt x="1699536" y="409634"/>
                  </a:lnTo>
                  <a:lnTo>
                    <a:pt x="1673632" y="373207"/>
                  </a:lnTo>
                  <a:lnTo>
                    <a:pt x="1646050" y="338108"/>
                  </a:lnTo>
                  <a:lnTo>
                    <a:pt x="1616847" y="304396"/>
                  </a:lnTo>
                  <a:lnTo>
                    <a:pt x="1586083" y="272129"/>
                  </a:lnTo>
                  <a:lnTo>
                    <a:pt x="1553816" y="241365"/>
                  </a:lnTo>
                  <a:lnTo>
                    <a:pt x="1520104" y="212162"/>
                  </a:lnTo>
                  <a:lnTo>
                    <a:pt x="1485005" y="184580"/>
                  </a:lnTo>
                  <a:lnTo>
                    <a:pt x="1448578" y="158676"/>
                  </a:lnTo>
                  <a:lnTo>
                    <a:pt x="1410881" y="134510"/>
                  </a:lnTo>
                  <a:lnTo>
                    <a:pt x="1371973" y="112138"/>
                  </a:lnTo>
                  <a:lnTo>
                    <a:pt x="1331912" y="91620"/>
                  </a:lnTo>
                  <a:lnTo>
                    <a:pt x="1290756" y="73013"/>
                  </a:lnTo>
                  <a:lnTo>
                    <a:pt x="1248564" y="56378"/>
                  </a:lnTo>
                  <a:lnTo>
                    <a:pt x="1205394" y="41770"/>
                  </a:lnTo>
                  <a:lnTo>
                    <a:pt x="1161304" y="29250"/>
                  </a:lnTo>
                  <a:lnTo>
                    <a:pt x="1116353" y="18876"/>
                  </a:lnTo>
                  <a:lnTo>
                    <a:pt x="1070600" y="10705"/>
                  </a:lnTo>
                  <a:lnTo>
                    <a:pt x="1024102" y="4796"/>
                  </a:lnTo>
                  <a:lnTo>
                    <a:pt x="976918" y="1208"/>
                  </a:lnTo>
                  <a:lnTo>
                    <a:pt x="929106" y="0"/>
                  </a:lnTo>
                  <a:close/>
                </a:path>
              </a:pathLst>
            </a:custGeom>
            <a:solidFill>
              <a:srgbClr val="80C342"/>
            </a:solidFill>
          </p:spPr>
          <p:txBody>
            <a:bodyPr wrap="square" lIns="0" tIns="0" rIns="0" bIns="0" rtlCol="0"/>
            <a:lstStyle/>
            <a:p>
              <a:endParaRPr/>
            </a:p>
          </p:txBody>
        </p:sp>
        <p:sp>
          <p:nvSpPr>
            <p:cNvPr id="49" name="object 23">
              <a:extLst>
                <a:ext uri="{FF2B5EF4-FFF2-40B4-BE49-F238E27FC236}">
                  <a16:creationId xmlns:a16="http://schemas.microsoft.com/office/drawing/2014/main" id="{D1682786-763C-4E5C-978C-CCDCD2BEA7B5}"/>
                </a:ext>
              </a:extLst>
            </p:cNvPr>
            <p:cNvSpPr/>
            <p:nvPr/>
          </p:nvSpPr>
          <p:spPr>
            <a:xfrm>
              <a:off x="2494772" y="3974773"/>
              <a:ext cx="1393984" cy="1393984"/>
            </a:xfrm>
            <a:custGeom>
              <a:avLst/>
              <a:gdLst/>
              <a:ahLst/>
              <a:cxnLst/>
              <a:rect l="l" t="t" r="r" b="b"/>
              <a:pathLst>
                <a:path w="1858645" h="1858645">
                  <a:moveTo>
                    <a:pt x="1858213" y="929106"/>
                  </a:moveTo>
                  <a:lnTo>
                    <a:pt x="1857004" y="976918"/>
                  </a:lnTo>
                  <a:lnTo>
                    <a:pt x="1853416" y="1024102"/>
                  </a:lnTo>
                  <a:lnTo>
                    <a:pt x="1847507" y="1070600"/>
                  </a:lnTo>
                  <a:lnTo>
                    <a:pt x="1839337" y="1116353"/>
                  </a:lnTo>
                  <a:lnTo>
                    <a:pt x="1828962" y="1161304"/>
                  </a:lnTo>
                  <a:lnTo>
                    <a:pt x="1816442" y="1205394"/>
                  </a:lnTo>
                  <a:lnTo>
                    <a:pt x="1801835" y="1248564"/>
                  </a:lnTo>
                  <a:lnTo>
                    <a:pt x="1785199" y="1290756"/>
                  </a:lnTo>
                  <a:lnTo>
                    <a:pt x="1766593" y="1331912"/>
                  </a:lnTo>
                  <a:lnTo>
                    <a:pt x="1746074" y="1371973"/>
                  </a:lnTo>
                  <a:lnTo>
                    <a:pt x="1723703" y="1410881"/>
                  </a:lnTo>
                  <a:lnTo>
                    <a:pt x="1699536" y="1448578"/>
                  </a:lnTo>
                  <a:lnTo>
                    <a:pt x="1673632" y="1485005"/>
                  </a:lnTo>
                  <a:lnTo>
                    <a:pt x="1646050" y="1520104"/>
                  </a:lnTo>
                  <a:lnTo>
                    <a:pt x="1616847" y="1553816"/>
                  </a:lnTo>
                  <a:lnTo>
                    <a:pt x="1586083" y="1586083"/>
                  </a:lnTo>
                  <a:lnTo>
                    <a:pt x="1553816" y="1616847"/>
                  </a:lnTo>
                  <a:lnTo>
                    <a:pt x="1520104" y="1646050"/>
                  </a:lnTo>
                  <a:lnTo>
                    <a:pt x="1485005" y="1673632"/>
                  </a:lnTo>
                  <a:lnTo>
                    <a:pt x="1448578" y="1699536"/>
                  </a:lnTo>
                  <a:lnTo>
                    <a:pt x="1410881" y="1723703"/>
                  </a:lnTo>
                  <a:lnTo>
                    <a:pt x="1371973" y="1746074"/>
                  </a:lnTo>
                  <a:lnTo>
                    <a:pt x="1331912" y="1766593"/>
                  </a:lnTo>
                  <a:lnTo>
                    <a:pt x="1290756" y="1785199"/>
                  </a:lnTo>
                  <a:lnTo>
                    <a:pt x="1248564" y="1801835"/>
                  </a:lnTo>
                  <a:lnTo>
                    <a:pt x="1205394" y="1816442"/>
                  </a:lnTo>
                  <a:lnTo>
                    <a:pt x="1161304" y="1828962"/>
                  </a:lnTo>
                  <a:lnTo>
                    <a:pt x="1116353" y="1839337"/>
                  </a:lnTo>
                  <a:lnTo>
                    <a:pt x="1070600" y="1847507"/>
                  </a:lnTo>
                  <a:lnTo>
                    <a:pt x="1024102" y="1853416"/>
                  </a:lnTo>
                  <a:lnTo>
                    <a:pt x="976918" y="1857004"/>
                  </a:lnTo>
                  <a:lnTo>
                    <a:pt x="929106" y="1858213"/>
                  </a:lnTo>
                  <a:lnTo>
                    <a:pt x="881294" y="1857004"/>
                  </a:lnTo>
                  <a:lnTo>
                    <a:pt x="834110" y="1853416"/>
                  </a:lnTo>
                  <a:lnTo>
                    <a:pt x="787612" y="1847507"/>
                  </a:lnTo>
                  <a:lnTo>
                    <a:pt x="741859" y="1839337"/>
                  </a:lnTo>
                  <a:lnTo>
                    <a:pt x="696908" y="1828962"/>
                  </a:lnTo>
                  <a:lnTo>
                    <a:pt x="652818" y="1816442"/>
                  </a:lnTo>
                  <a:lnTo>
                    <a:pt x="609648" y="1801835"/>
                  </a:lnTo>
                  <a:lnTo>
                    <a:pt x="567456" y="1785199"/>
                  </a:lnTo>
                  <a:lnTo>
                    <a:pt x="526300" y="1766593"/>
                  </a:lnTo>
                  <a:lnTo>
                    <a:pt x="486239" y="1746074"/>
                  </a:lnTo>
                  <a:lnTo>
                    <a:pt x="447331" y="1723703"/>
                  </a:lnTo>
                  <a:lnTo>
                    <a:pt x="409634" y="1699536"/>
                  </a:lnTo>
                  <a:lnTo>
                    <a:pt x="373207" y="1673632"/>
                  </a:lnTo>
                  <a:lnTo>
                    <a:pt x="338108" y="1646050"/>
                  </a:lnTo>
                  <a:lnTo>
                    <a:pt x="304396" y="1616847"/>
                  </a:lnTo>
                  <a:lnTo>
                    <a:pt x="272129" y="1586083"/>
                  </a:lnTo>
                  <a:lnTo>
                    <a:pt x="241365" y="1553816"/>
                  </a:lnTo>
                  <a:lnTo>
                    <a:pt x="212162" y="1520104"/>
                  </a:lnTo>
                  <a:lnTo>
                    <a:pt x="184580" y="1485005"/>
                  </a:lnTo>
                  <a:lnTo>
                    <a:pt x="158676" y="1448578"/>
                  </a:lnTo>
                  <a:lnTo>
                    <a:pt x="134510" y="1410881"/>
                  </a:lnTo>
                  <a:lnTo>
                    <a:pt x="112138" y="1371973"/>
                  </a:lnTo>
                  <a:lnTo>
                    <a:pt x="91620" y="1331912"/>
                  </a:lnTo>
                  <a:lnTo>
                    <a:pt x="73013" y="1290756"/>
                  </a:lnTo>
                  <a:lnTo>
                    <a:pt x="56378" y="1248564"/>
                  </a:lnTo>
                  <a:lnTo>
                    <a:pt x="41770" y="1205394"/>
                  </a:lnTo>
                  <a:lnTo>
                    <a:pt x="29250" y="1161304"/>
                  </a:lnTo>
                  <a:lnTo>
                    <a:pt x="18876" y="1116353"/>
                  </a:lnTo>
                  <a:lnTo>
                    <a:pt x="10705" y="1070600"/>
                  </a:lnTo>
                  <a:lnTo>
                    <a:pt x="4796" y="1024102"/>
                  </a:lnTo>
                  <a:lnTo>
                    <a:pt x="1208" y="976918"/>
                  </a:lnTo>
                  <a:lnTo>
                    <a:pt x="0" y="929106"/>
                  </a:lnTo>
                  <a:lnTo>
                    <a:pt x="1208" y="881294"/>
                  </a:lnTo>
                  <a:lnTo>
                    <a:pt x="4796" y="834110"/>
                  </a:lnTo>
                  <a:lnTo>
                    <a:pt x="10705" y="787612"/>
                  </a:lnTo>
                  <a:lnTo>
                    <a:pt x="18876" y="741859"/>
                  </a:lnTo>
                  <a:lnTo>
                    <a:pt x="29250" y="696908"/>
                  </a:lnTo>
                  <a:lnTo>
                    <a:pt x="41770" y="652818"/>
                  </a:lnTo>
                  <a:lnTo>
                    <a:pt x="56378" y="609648"/>
                  </a:lnTo>
                  <a:lnTo>
                    <a:pt x="73013" y="567456"/>
                  </a:lnTo>
                  <a:lnTo>
                    <a:pt x="91620" y="526300"/>
                  </a:lnTo>
                  <a:lnTo>
                    <a:pt x="112138" y="486239"/>
                  </a:lnTo>
                  <a:lnTo>
                    <a:pt x="134510" y="447331"/>
                  </a:lnTo>
                  <a:lnTo>
                    <a:pt x="158676" y="409634"/>
                  </a:lnTo>
                  <a:lnTo>
                    <a:pt x="184580" y="373207"/>
                  </a:lnTo>
                  <a:lnTo>
                    <a:pt x="212162" y="338108"/>
                  </a:lnTo>
                  <a:lnTo>
                    <a:pt x="241365" y="304396"/>
                  </a:lnTo>
                  <a:lnTo>
                    <a:pt x="272129" y="272129"/>
                  </a:lnTo>
                  <a:lnTo>
                    <a:pt x="304396" y="241365"/>
                  </a:lnTo>
                  <a:lnTo>
                    <a:pt x="338108" y="212162"/>
                  </a:lnTo>
                  <a:lnTo>
                    <a:pt x="373207" y="184580"/>
                  </a:lnTo>
                  <a:lnTo>
                    <a:pt x="409634" y="158676"/>
                  </a:lnTo>
                  <a:lnTo>
                    <a:pt x="447331" y="134510"/>
                  </a:lnTo>
                  <a:lnTo>
                    <a:pt x="486239" y="112138"/>
                  </a:lnTo>
                  <a:lnTo>
                    <a:pt x="526300" y="91620"/>
                  </a:lnTo>
                  <a:lnTo>
                    <a:pt x="567456" y="73013"/>
                  </a:lnTo>
                  <a:lnTo>
                    <a:pt x="609648" y="56378"/>
                  </a:lnTo>
                  <a:lnTo>
                    <a:pt x="652818" y="41770"/>
                  </a:lnTo>
                  <a:lnTo>
                    <a:pt x="696908" y="29250"/>
                  </a:lnTo>
                  <a:lnTo>
                    <a:pt x="741859" y="18876"/>
                  </a:lnTo>
                  <a:lnTo>
                    <a:pt x="787612" y="10705"/>
                  </a:lnTo>
                  <a:lnTo>
                    <a:pt x="834110" y="4796"/>
                  </a:lnTo>
                  <a:lnTo>
                    <a:pt x="881294" y="1208"/>
                  </a:lnTo>
                  <a:lnTo>
                    <a:pt x="929106" y="0"/>
                  </a:lnTo>
                  <a:lnTo>
                    <a:pt x="976918" y="1208"/>
                  </a:lnTo>
                  <a:lnTo>
                    <a:pt x="1024102" y="4796"/>
                  </a:lnTo>
                  <a:lnTo>
                    <a:pt x="1070600" y="10705"/>
                  </a:lnTo>
                  <a:lnTo>
                    <a:pt x="1116353" y="18876"/>
                  </a:lnTo>
                  <a:lnTo>
                    <a:pt x="1161304" y="29250"/>
                  </a:lnTo>
                  <a:lnTo>
                    <a:pt x="1205394" y="41770"/>
                  </a:lnTo>
                  <a:lnTo>
                    <a:pt x="1248564" y="56378"/>
                  </a:lnTo>
                  <a:lnTo>
                    <a:pt x="1290756" y="73013"/>
                  </a:lnTo>
                  <a:lnTo>
                    <a:pt x="1331912" y="91620"/>
                  </a:lnTo>
                  <a:lnTo>
                    <a:pt x="1371973" y="112138"/>
                  </a:lnTo>
                  <a:lnTo>
                    <a:pt x="1410881" y="134510"/>
                  </a:lnTo>
                  <a:lnTo>
                    <a:pt x="1448578" y="158676"/>
                  </a:lnTo>
                  <a:lnTo>
                    <a:pt x="1485005" y="184580"/>
                  </a:lnTo>
                  <a:lnTo>
                    <a:pt x="1520104" y="212162"/>
                  </a:lnTo>
                  <a:lnTo>
                    <a:pt x="1553816" y="241365"/>
                  </a:lnTo>
                  <a:lnTo>
                    <a:pt x="1586083" y="272129"/>
                  </a:lnTo>
                  <a:lnTo>
                    <a:pt x="1616847" y="304396"/>
                  </a:lnTo>
                  <a:lnTo>
                    <a:pt x="1646050" y="338108"/>
                  </a:lnTo>
                  <a:lnTo>
                    <a:pt x="1673632" y="373207"/>
                  </a:lnTo>
                  <a:lnTo>
                    <a:pt x="1699536" y="409634"/>
                  </a:lnTo>
                  <a:lnTo>
                    <a:pt x="1723703" y="447331"/>
                  </a:lnTo>
                  <a:lnTo>
                    <a:pt x="1746074" y="486239"/>
                  </a:lnTo>
                  <a:lnTo>
                    <a:pt x="1766593" y="526300"/>
                  </a:lnTo>
                  <a:lnTo>
                    <a:pt x="1785199" y="567456"/>
                  </a:lnTo>
                  <a:lnTo>
                    <a:pt x="1801835" y="609648"/>
                  </a:lnTo>
                  <a:lnTo>
                    <a:pt x="1816442" y="652818"/>
                  </a:lnTo>
                  <a:lnTo>
                    <a:pt x="1828962" y="696908"/>
                  </a:lnTo>
                  <a:lnTo>
                    <a:pt x="1839337" y="741859"/>
                  </a:lnTo>
                  <a:lnTo>
                    <a:pt x="1847507" y="787612"/>
                  </a:lnTo>
                  <a:lnTo>
                    <a:pt x="1853416" y="834110"/>
                  </a:lnTo>
                  <a:lnTo>
                    <a:pt x="1857004" y="881294"/>
                  </a:lnTo>
                  <a:lnTo>
                    <a:pt x="1858213" y="929106"/>
                  </a:lnTo>
                  <a:close/>
                </a:path>
              </a:pathLst>
            </a:custGeom>
            <a:ln w="12700">
              <a:solidFill>
                <a:srgbClr val="FFFFFF"/>
              </a:solidFill>
            </a:ln>
          </p:spPr>
          <p:txBody>
            <a:bodyPr wrap="square" lIns="0" tIns="0" rIns="0" bIns="0" rtlCol="0"/>
            <a:lstStyle/>
            <a:p>
              <a:endParaRPr/>
            </a:p>
          </p:txBody>
        </p:sp>
        <p:sp>
          <p:nvSpPr>
            <p:cNvPr id="50" name="object 24">
              <a:extLst>
                <a:ext uri="{FF2B5EF4-FFF2-40B4-BE49-F238E27FC236}">
                  <a16:creationId xmlns:a16="http://schemas.microsoft.com/office/drawing/2014/main" id="{E0647B8E-67CB-4092-BE53-799A8D375313}"/>
                </a:ext>
              </a:extLst>
            </p:cNvPr>
            <p:cNvSpPr/>
            <p:nvPr/>
          </p:nvSpPr>
          <p:spPr>
            <a:xfrm>
              <a:off x="3920368" y="3899494"/>
              <a:ext cx="1689344" cy="1689344"/>
            </a:xfrm>
            <a:prstGeom prst="rect">
              <a:avLst/>
            </a:prstGeom>
            <a:blipFill>
              <a:blip r:embed="rId5" cstate="print"/>
              <a:stretch>
                <a:fillRect/>
              </a:stretch>
            </a:blipFill>
          </p:spPr>
          <p:txBody>
            <a:bodyPr wrap="square" lIns="0" tIns="0" rIns="0" bIns="0" rtlCol="0"/>
            <a:lstStyle/>
            <a:p>
              <a:endParaRPr/>
            </a:p>
          </p:txBody>
        </p:sp>
        <p:sp>
          <p:nvSpPr>
            <p:cNvPr id="51" name="object 25">
              <a:extLst>
                <a:ext uri="{FF2B5EF4-FFF2-40B4-BE49-F238E27FC236}">
                  <a16:creationId xmlns:a16="http://schemas.microsoft.com/office/drawing/2014/main" id="{BD920266-6705-41DC-90CA-0A3E210AFA8A}"/>
                </a:ext>
              </a:extLst>
            </p:cNvPr>
            <p:cNvSpPr/>
            <p:nvPr/>
          </p:nvSpPr>
          <p:spPr>
            <a:xfrm>
              <a:off x="4059943" y="3995549"/>
              <a:ext cx="1393984" cy="1393984"/>
            </a:xfrm>
            <a:custGeom>
              <a:avLst/>
              <a:gdLst/>
              <a:ahLst/>
              <a:cxnLst/>
              <a:rect l="l" t="t" r="r" b="b"/>
              <a:pathLst>
                <a:path w="1858645" h="1858645">
                  <a:moveTo>
                    <a:pt x="929106" y="0"/>
                  </a:moveTo>
                  <a:lnTo>
                    <a:pt x="881294" y="1208"/>
                  </a:lnTo>
                  <a:lnTo>
                    <a:pt x="834110" y="4796"/>
                  </a:lnTo>
                  <a:lnTo>
                    <a:pt x="787612" y="10705"/>
                  </a:lnTo>
                  <a:lnTo>
                    <a:pt x="741859" y="18876"/>
                  </a:lnTo>
                  <a:lnTo>
                    <a:pt x="696908" y="29250"/>
                  </a:lnTo>
                  <a:lnTo>
                    <a:pt x="652818" y="41770"/>
                  </a:lnTo>
                  <a:lnTo>
                    <a:pt x="609648" y="56378"/>
                  </a:lnTo>
                  <a:lnTo>
                    <a:pt x="567456" y="73013"/>
                  </a:lnTo>
                  <a:lnTo>
                    <a:pt x="526300" y="91620"/>
                  </a:lnTo>
                  <a:lnTo>
                    <a:pt x="486239" y="112138"/>
                  </a:lnTo>
                  <a:lnTo>
                    <a:pt x="447331" y="134510"/>
                  </a:lnTo>
                  <a:lnTo>
                    <a:pt x="409634" y="158676"/>
                  </a:lnTo>
                  <a:lnTo>
                    <a:pt x="373207" y="184580"/>
                  </a:lnTo>
                  <a:lnTo>
                    <a:pt x="338108" y="212162"/>
                  </a:lnTo>
                  <a:lnTo>
                    <a:pt x="304396" y="241365"/>
                  </a:lnTo>
                  <a:lnTo>
                    <a:pt x="272129" y="272129"/>
                  </a:lnTo>
                  <a:lnTo>
                    <a:pt x="241365" y="304396"/>
                  </a:lnTo>
                  <a:lnTo>
                    <a:pt x="212162" y="338108"/>
                  </a:lnTo>
                  <a:lnTo>
                    <a:pt x="184580" y="373207"/>
                  </a:lnTo>
                  <a:lnTo>
                    <a:pt x="158676" y="409634"/>
                  </a:lnTo>
                  <a:lnTo>
                    <a:pt x="134510" y="447331"/>
                  </a:lnTo>
                  <a:lnTo>
                    <a:pt x="112138" y="486239"/>
                  </a:lnTo>
                  <a:lnTo>
                    <a:pt x="91620" y="526300"/>
                  </a:lnTo>
                  <a:lnTo>
                    <a:pt x="73013" y="567456"/>
                  </a:lnTo>
                  <a:lnTo>
                    <a:pt x="56378" y="609648"/>
                  </a:lnTo>
                  <a:lnTo>
                    <a:pt x="41770" y="652818"/>
                  </a:lnTo>
                  <a:lnTo>
                    <a:pt x="29250" y="696908"/>
                  </a:lnTo>
                  <a:lnTo>
                    <a:pt x="18876" y="741859"/>
                  </a:lnTo>
                  <a:lnTo>
                    <a:pt x="10705" y="787612"/>
                  </a:lnTo>
                  <a:lnTo>
                    <a:pt x="4796" y="834110"/>
                  </a:lnTo>
                  <a:lnTo>
                    <a:pt x="1208" y="881294"/>
                  </a:lnTo>
                  <a:lnTo>
                    <a:pt x="0" y="929106"/>
                  </a:lnTo>
                  <a:lnTo>
                    <a:pt x="1208" y="976918"/>
                  </a:lnTo>
                  <a:lnTo>
                    <a:pt x="4796" y="1024102"/>
                  </a:lnTo>
                  <a:lnTo>
                    <a:pt x="10705" y="1070600"/>
                  </a:lnTo>
                  <a:lnTo>
                    <a:pt x="18876" y="1116353"/>
                  </a:lnTo>
                  <a:lnTo>
                    <a:pt x="29250" y="1161304"/>
                  </a:lnTo>
                  <a:lnTo>
                    <a:pt x="41770" y="1205394"/>
                  </a:lnTo>
                  <a:lnTo>
                    <a:pt x="56378" y="1248564"/>
                  </a:lnTo>
                  <a:lnTo>
                    <a:pt x="73013" y="1290756"/>
                  </a:lnTo>
                  <a:lnTo>
                    <a:pt x="91620" y="1331912"/>
                  </a:lnTo>
                  <a:lnTo>
                    <a:pt x="112138" y="1371973"/>
                  </a:lnTo>
                  <a:lnTo>
                    <a:pt x="134510" y="1410881"/>
                  </a:lnTo>
                  <a:lnTo>
                    <a:pt x="158676" y="1448578"/>
                  </a:lnTo>
                  <a:lnTo>
                    <a:pt x="184580" y="1485005"/>
                  </a:lnTo>
                  <a:lnTo>
                    <a:pt x="212162" y="1520104"/>
                  </a:lnTo>
                  <a:lnTo>
                    <a:pt x="241365" y="1553816"/>
                  </a:lnTo>
                  <a:lnTo>
                    <a:pt x="272129" y="1586083"/>
                  </a:lnTo>
                  <a:lnTo>
                    <a:pt x="304396" y="1616847"/>
                  </a:lnTo>
                  <a:lnTo>
                    <a:pt x="338108" y="1646050"/>
                  </a:lnTo>
                  <a:lnTo>
                    <a:pt x="373207" y="1673632"/>
                  </a:lnTo>
                  <a:lnTo>
                    <a:pt x="409634" y="1699536"/>
                  </a:lnTo>
                  <a:lnTo>
                    <a:pt x="447331" y="1723703"/>
                  </a:lnTo>
                  <a:lnTo>
                    <a:pt x="486239" y="1746074"/>
                  </a:lnTo>
                  <a:lnTo>
                    <a:pt x="526300" y="1766593"/>
                  </a:lnTo>
                  <a:lnTo>
                    <a:pt x="567456" y="1785199"/>
                  </a:lnTo>
                  <a:lnTo>
                    <a:pt x="609648" y="1801835"/>
                  </a:lnTo>
                  <a:lnTo>
                    <a:pt x="652818" y="1816442"/>
                  </a:lnTo>
                  <a:lnTo>
                    <a:pt x="696908" y="1828962"/>
                  </a:lnTo>
                  <a:lnTo>
                    <a:pt x="741859" y="1839337"/>
                  </a:lnTo>
                  <a:lnTo>
                    <a:pt x="787612" y="1847507"/>
                  </a:lnTo>
                  <a:lnTo>
                    <a:pt x="834110" y="1853416"/>
                  </a:lnTo>
                  <a:lnTo>
                    <a:pt x="881294" y="1857004"/>
                  </a:lnTo>
                  <a:lnTo>
                    <a:pt x="929106" y="1858213"/>
                  </a:lnTo>
                  <a:lnTo>
                    <a:pt x="976918" y="1857004"/>
                  </a:lnTo>
                  <a:lnTo>
                    <a:pt x="1024102" y="1853416"/>
                  </a:lnTo>
                  <a:lnTo>
                    <a:pt x="1070600" y="1847507"/>
                  </a:lnTo>
                  <a:lnTo>
                    <a:pt x="1116353" y="1839337"/>
                  </a:lnTo>
                  <a:lnTo>
                    <a:pt x="1161304" y="1828962"/>
                  </a:lnTo>
                  <a:lnTo>
                    <a:pt x="1205394" y="1816442"/>
                  </a:lnTo>
                  <a:lnTo>
                    <a:pt x="1248564" y="1801835"/>
                  </a:lnTo>
                  <a:lnTo>
                    <a:pt x="1290756" y="1785199"/>
                  </a:lnTo>
                  <a:lnTo>
                    <a:pt x="1331912" y="1766593"/>
                  </a:lnTo>
                  <a:lnTo>
                    <a:pt x="1371973" y="1746074"/>
                  </a:lnTo>
                  <a:lnTo>
                    <a:pt x="1410881" y="1723703"/>
                  </a:lnTo>
                  <a:lnTo>
                    <a:pt x="1448578" y="1699536"/>
                  </a:lnTo>
                  <a:lnTo>
                    <a:pt x="1485005" y="1673632"/>
                  </a:lnTo>
                  <a:lnTo>
                    <a:pt x="1520104" y="1646050"/>
                  </a:lnTo>
                  <a:lnTo>
                    <a:pt x="1553816" y="1616847"/>
                  </a:lnTo>
                  <a:lnTo>
                    <a:pt x="1586083" y="1586083"/>
                  </a:lnTo>
                  <a:lnTo>
                    <a:pt x="1616847" y="1553816"/>
                  </a:lnTo>
                  <a:lnTo>
                    <a:pt x="1646050" y="1520104"/>
                  </a:lnTo>
                  <a:lnTo>
                    <a:pt x="1673632" y="1485005"/>
                  </a:lnTo>
                  <a:lnTo>
                    <a:pt x="1699536" y="1448578"/>
                  </a:lnTo>
                  <a:lnTo>
                    <a:pt x="1723703" y="1410881"/>
                  </a:lnTo>
                  <a:lnTo>
                    <a:pt x="1746074" y="1371973"/>
                  </a:lnTo>
                  <a:lnTo>
                    <a:pt x="1766593" y="1331912"/>
                  </a:lnTo>
                  <a:lnTo>
                    <a:pt x="1785199" y="1290756"/>
                  </a:lnTo>
                  <a:lnTo>
                    <a:pt x="1801835" y="1248564"/>
                  </a:lnTo>
                  <a:lnTo>
                    <a:pt x="1816442" y="1205394"/>
                  </a:lnTo>
                  <a:lnTo>
                    <a:pt x="1828962" y="1161304"/>
                  </a:lnTo>
                  <a:lnTo>
                    <a:pt x="1839337" y="1116353"/>
                  </a:lnTo>
                  <a:lnTo>
                    <a:pt x="1847507" y="1070600"/>
                  </a:lnTo>
                  <a:lnTo>
                    <a:pt x="1853416" y="1024102"/>
                  </a:lnTo>
                  <a:lnTo>
                    <a:pt x="1857004" y="976918"/>
                  </a:lnTo>
                  <a:lnTo>
                    <a:pt x="1858213" y="929106"/>
                  </a:lnTo>
                  <a:lnTo>
                    <a:pt x="1857004" y="881294"/>
                  </a:lnTo>
                  <a:lnTo>
                    <a:pt x="1853416" y="834110"/>
                  </a:lnTo>
                  <a:lnTo>
                    <a:pt x="1847507" y="787612"/>
                  </a:lnTo>
                  <a:lnTo>
                    <a:pt x="1839337" y="741859"/>
                  </a:lnTo>
                  <a:lnTo>
                    <a:pt x="1828962" y="696908"/>
                  </a:lnTo>
                  <a:lnTo>
                    <a:pt x="1816442" y="652818"/>
                  </a:lnTo>
                  <a:lnTo>
                    <a:pt x="1801835" y="609648"/>
                  </a:lnTo>
                  <a:lnTo>
                    <a:pt x="1785199" y="567456"/>
                  </a:lnTo>
                  <a:lnTo>
                    <a:pt x="1766593" y="526300"/>
                  </a:lnTo>
                  <a:lnTo>
                    <a:pt x="1746074" y="486239"/>
                  </a:lnTo>
                  <a:lnTo>
                    <a:pt x="1723703" y="447331"/>
                  </a:lnTo>
                  <a:lnTo>
                    <a:pt x="1699536" y="409634"/>
                  </a:lnTo>
                  <a:lnTo>
                    <a:pt x="1673632" y="373207"/>
                  </a:lnTo>
                  <a:lnTo>
                    <a:pt x="1646050" y="338108"/>
                  </a:lnTo>
                  <a:lnTo>
                    <a:pt x="1616847" y="304396"/>
                  </a:lnTo>
                  <a:lnTo>
                    <a:pt x="1586083" y="272129"/>
                  </a:lnTo>
                  <a:lnTo>
                    <a:pt x="1553816" y="241365"/>
                  </a:lnTo>
                  <a:lnTo>
                    <a:pt x="1520104" y="212162"/>
                  </a:lnTo>
                  <a:lnTo>
                    <a:pt x="1485005" y="184580"/>
                  </a:lnTo>
                  <a:lnTo>
                    <a:pt x="1448578" y="158676"/>
                  </a:lnTo>
                  <a:lnTo>
                    <a:pt x="1410881" y="134510"/>
                  </a:lnTo>
                  <a:lnTo>
                    <a:pt x="1371973" y="112138"/>
                  </a:lnTo>
                  <a:lnTo>
                    <a:pt x="1331912" y="91620"/>
                  </a:lnTo>
                  <a:lnTo>
                    <a:pt x="1290756" y="73013"/>
                  </a:lnTo>
                  <a:lnTo>
                    <a:pt x="1248564" y="56378"/>
                  </a:lnTo>
                  <a:lnTo>
                    <a:pt x="1205394" y="41770"/>
                  </a:lnTo>
                  <a:lnTo>
                    <a:pt x="1161304" y="29250"/>
                  </a:lnTo>
                  <a:lnTo>
                    <a:pt x="1116353" y="18876"/>
                  </a:lnTo>
                  <a:lnTo>
                    <a:pt x="1070600" y="10705"/>
                  </a:lnTo>
                  <a:lnTo>
                    <a:pt x="1024102" y="4796"/>
                  </a:lnTo>
                  <a:lnTo>
                    <a:pt x="976918" y="1208"/>
                  </a:lnTo>
                  <a:lnTo>
                    <a:pt x="929106" y="0"/>
                  </a:lnTo>
                  <a:close/>
                </a:path>
              </a:pathLst>
            </a:custGeom>
            <a:solidFill>
              <a:srgbClr val="80C342"/>
            </a:solidFill>
          </p:spPr>
          <p:txBody>
            <a:bodyPr wrap="square" lIns="0" tIns="0" rIns="0" bIns="0" rtlCol="0"/>
            <a:lstStyle/>
            <a:p>
              <a:endParaRPr/>
            </a:p>
          </p:txBody>
        </p:sp>
        <p:sp>
          <p:nvSpPr>
            <p:cNvPr id="52" name="object 26">
              <a:extLst>
                <a:ext uri="{FF2B5EF4-FFF2-40B4-BE49-F238E27FC236}">
                  <a16:creationId xmlns:a16="http://schemas.microsoft.com/office/drawing/2014/main" id="{DF9B6870-8B0F-4429-AD4E-3165FD1CE5B3}"/>
                </a:ext>
              </a:extLst>
            </p:cNvPr>
            <p:cNvSpPr/>
            <p:nvPr/>
          </p:nvSpPr>
          <p:spPr>
            <a:xfrm>
              <a:off x="4102171" y="4023860"/>
              <a:ext cx="1393984" cy="1393984"/>
            </a:xfrm>
            <a:custGeom>
              <a:avLst/>
              <a:gdLst/>
              <a:ahLst/>
              <a:cxnLst/>
              <a:rect l="l" t="t" r="r" b="b"/>
              <a:pathLst>
                <a:path w="1858645" h="1858645">
                  <a:moveTo>
                    <a:pt x="1858213" y="929106"/>
                  </a:moveTo>
                  <a:lnTo>
                    <a:pt x="1857004" y="976918"/>
                  </a:lnTo>
                  <a:lnTo>
                    <a:pt x="1853416" y="1024102"/>
                  </a:lnTo>
                  <a:lnTo>
                    <a:pt x="1847507" y="1070600"/>
                  </a:lnTo>
                  <a:lnTo>
                    <a:pt x="1839337" y="1116353"/>
                  </a:lnTo>
                  <a:lnTo>
                    <a:pt x="1828962" y="1161304"/>
                  </a:lnTo>
                  <a:lnTo>
                    <a:pt x="1816442" y="1205394"/>
                  </a:lnTo>
                  <a:lnTo>
                    <a:pt x="1801835" y="1248564"/>
                  </a:lnTo>
                  <a:lnTo>
                    <a:pt x="1785199" y="1290756"/>
                  </a:lnTo>
                  <a:lnTo>
                    <a:pt x="1766593" y="1331912"/>
                  </a:lnTo>
                  <a:lnTo>
                    <a:pt x="1746074" y="1371973"/>
                  </a:lnTo>
                  <a:lnTo>
                    <a:pt x="1723703" y="1410881"/>
                  </a:lnTo>
                  <a:lnTo>
                    <a:pt x="1699536" y="1448578"/>
                  </a:lnTo>
                  <a:lnTo>
                    <a:pt x="1673632" y="1485005"/>
                  </a:lnTo>
                  <a:lnTo>
                    <a:pt x="1646050" y="1520104"/>
                  </a:lnTo>
                  <a:lnTo>
                    <a:pt x="1616847" y="1553816"/>
                  </a:lnTo>
                  <a:lnTo>
                    <a:pt x="1586083" y="1586083"/>
                  </a:lnTo>
                  <a:lnTo>
                    <a:pt x="1553816" y="1616847"/>
                  </a:lnTo>
                  <a:lnTo>
                    <a:pt x="1520104" y="1646050"/>
                  </a:lnTo>
                  <a:lnTo>
                    <a:pt x="1485005" y="1673632"/>
                  </a:lnTo>
                  <a:lnTo>
                    <a:pt x="1448578" y="1699536"/>
                  </a:lnTo>
                  <a:lnTo>
                    <a:pt x="1410881" y="1723703"/>
                  </a:lnTo>
                  <a:lnTo>
                    <a:pt x="1371973" y="1746074"/>
                  </a:lnTo>
                  <a:lnTo>
                    <a:pt x="1331912" y="1766593"/>
                  </a:lnTo>
                  <a:lnTo>
                    <a:pt x="1290756" y="1785199"/>
                  </a:lnTo>
                  <a:lnTo>
                    <a:pt x="1248564" y="1801835"/>
                  </a:lnTo>
                  <a:lnTo>
                    <a:pt x="1205394" y="1816442"/>
                  </a:lnTo>
                  <a:lnTo>
                    <a:pt x="1161304" y="1828962"/>
                  </a:lnTo>
                  <a:lnTo>
                    <a:pt x="1116353" y="1839337"/>
                  </a:lnTo>
                  <a:lnTo>
                    <a:pt x="1070600" y="1847507"/>
                  </a:lnTo>
                  <a:lnTo>
                    <a:pt x="1024102" y="1853416"/>
                  </a:lnTo>
                  <a:lnTo>
                    <a:pt x="976918" y="1857004"/>
                  </a:lnTo>
                  <a:lnTo>
                    <a:pt x="929106" y="1858213"/>
                  </a:lnTo>
                  <a:lnTo>
                    <a:pt x="881294" y="1857004"/>
                  </a:lnTo>
                  <a:lnTo>
                    <a:pt x="834110" y="1853416"/>
                  </a:lnTo>
                  <a:lnTo>
                    <a:pt x="787612" y="1847507"/>
                  </a:lnTo>
                  <a:lnTo>
                    <a:pt x="741859" y="1839337"/>
                  </a:lnTo>
                  <a:lnTo>
                    <a:pt x="696908" y="1828962"/>
                  </a:lnTo>
                  <a:lnTo>
                    <a:pt x="652818" y="1816442"/>
                  </a:lnTo>
                  <a:lnTo>
                    <a:pt x="609648" y="1801835"/>
                  </a:lnTo>
                  <a:lnTo>
                    <a:pt x="567456" y="1785199"/>
                  </a:lnTo>
                  <a:lnTo>
                    <a:pt x="526300" y="1766593"/>
                  </a:lnTo>
                  <a:lnTo>
                    <a:pt x="486239" y="1746074"/>
                  </a:lnTo>
                  <a:lnTo>
                    <a:pt x="447331" y="1723703"/>
                  </a:lnTo>
                  <a:lnTo>
                    <a:pt x="409634" y="1699536"/>
                  </a:lnTo>
                  <a:lnTo>
                    <a:pt x="373207" y="1673632"/>
                  </a:lnTo>
                  <a:lnTo>
                    <a:pt x="338108" y="1646050"/>
                  </a:lnTo>
                  <a:lnTo>
                    <a:pt x="304396" y="1616847"/>
                  </a:lnTo>
                  <a:lnTo>
                    <a:pt x="272129" y="1586083"/>
                  </a:lnTo>
                  <a:lnTo>
                    <a:pt x="241365" y="1553816"/>
                  </a:lnTo>
                  <a:lnTo>
                    <a:pt x="212162" y="1520104"/>
                  </a:lnTo>
                  <a:lnTo>
                    <a:pt x="184580" y="1485005"/>
                  </a:lnTo>
                  <a:lnTo>
                    <a:pt x="158676" y="1448578"/>
                  </a:lnTo>
                  <a:lnTo>
                    <a:pt x="134510" y="1410881"/>
                  </a:lnTo>
                  <a:lnTo>
                    <a:pt x="112138" y="1371973"/>
                  </a:lnTo>
                  <a:lnTo>
                    <a:pt x="91620" y="1331912"/>
                  </a:lnTo>
                  <a:lnTo>
                    <a:pt x="73013" y="1290756"/>
                  </a:lnTo>
                  <a:lnTo>
                    <a:pt x="56378" y="1248564"/>
                  </a:lnTo>
                  <a:lnTo>
                    <a:pt x="41770" y="1205394"/>
                  </a:lnTo>
                  <a:lnTo>
                    <a:pt x="29250" y="1161304"/>
                  </a:lnTo>
                  <a:lnTo>
                    <a:pt x="18876" y="1116353"/>
                  </a:lnTo>
                  <a:lnTo>
                    <a:pt x="10705" y="1070600"/>
                  </a:lnTo>
                  <a:lnTo>
                    <a:pt x="4796" y="1024102"/>
                  </a:lnTo>
                  <a:lnTo>
                    <a:pt x="1208" y="976918"/>
                  </a:lnTo>
                  <a:lnTo>
                    <a:pt x="0" y="929106"/>
                  </a:lnTo>
                  <a:lnTo>
                    <a:pt x="1208" y="881294"/>
                  </a:lnTo>
                  <a:lnTo>
                    <a:pt x="4796" y="834110"/>
                  </a:lnTo>
                  <a:lnTo>
                    <a:pt x="10705" y="787612"/>
                  </a:lnTo>
                  <a:lnTo>
                    <a:pt x="18876" y="741859"/>
                  </a:lnTo>
                  <a:lnTo>
                    <a:pt x="29250" y="696908"/>
                  </a:lnTo>
                  <a:lnTo>
                    <a:pt x="41770" y="652818"/>
                  </a:lnTo>
                  <a:lnTo>
                    <a:pt x="56378" y="609648"/>
                  </a:lnTo>
                  <a:lnTo>
                    <a:pt x="73013" y="567456"/>
                  </a:lnTo>
                  <a:lnTo>
                    <a:pt x="91620" y="526300"/>
                  </a:lnTo>
                  <a:lnTo>
                    <a:pt x="112138" y="486239"/>
                  </a:lnTo>
                  <a:lnTo>
                    <a:pt x="134510" y="447331"/>
                  </a:lnTo>
                  <a:lnTo>
                    <a:pt x="158676" y="409634"/>
                  </a:lnTo>
                  <a:lnTo>
                    <a:pt x="184580" y="373207"/>
                  </a:lnTo>
                  <a:lnTo>
                    <a:pt x="212162" y="338108"/>
                  </a:lnTo>
                  <a:lnTo>
                    <a:pt x="241365" y="304396"/>
                  </a:lnTo>
                  <a:lnTo>
                    <a:pt x="272129" y="272129"/>
                  </a:lnTo>
                  <a:lnTo>
                    <a:pt x="304396" y="241365"/>
                  </a:lnTo>
                  <a:lnTo>
                    <a:pt x="338108" y="212162"/>
                  </a:lnTo>
                  <a:lnTo>
                    <a:pt x="373207" y="184580"/>
                  </a:lnTo>
                  <a:lnTo>
                    <a:pt x="409634" y="158676"/>
                  </a:lnTo>
                  <a:lnTo>
                    <a:pt x="447331" y="134510"/>
                  </a:lnTo>
                  <a:lnTo>
                    <a:pt x="486239" y="112138"/>
                  </a:lnTo>
                  <a:lnTo>
                    <a:pt x="526300" y="91620"/>
                  </a:lnTo>
                  <a:lnTo>
                    <a:pt x="567456" y="73013"/>
                  </a:lnTo>
                  <a:lnTo>
                    <a:pt x="609648" y="56378"/>
                  </a:lnTo>
                  <a:lnTo>
                    <a:pt x="652818" y="41770"/>
                  </a:lnTo>
                  <a:lnTo>
                    <a:pt x="696908" y="29250"/>
                  </a:lnTo>
                  <a:lnTo>
                    <a:pt x="741859" y="18876"/>
                  </a:lnTo>
                  <a:lnTo>
                    <a:pt x="787612" y="10705"/>
                  </a:lnTo>
                  <a:lnTo>
                    <a:pt x="834110" y="4796"/>
                  </a:lnTo>
                  <a:lnTo>
                    <a:pt x="881294" y="1208"/>
                  </a:lnTo>
                  <a:lnTo>
                    <a:pt x="929106" y="0"/>
                  </a:lnTo>
                  <a:lnTo>
                    <a:pt x="976918" y="1208"/>
                  </a:lnTo>
                  <a:lnTo>
                    <a:pt x="1024102" y="4796"/>
                  </a:lnTo>
                  <a:lnTo>
                    <a:pt x="1070600" y="10705"/>
                  </a:lnTo>
                  <a:lnTo>
                    <a:pt x="1116353" y="18876"/>
                  </a:lnTo>
                  <a:lnTo>
                    <a:pt x="1161304" y="29250"/>
                  </a:lnTo>
                  <a:lnTo>
                    <a:pt x="1205394" y="41770"/>
                  </a:lnTo>
                  <a:lnTo>
                    <a:pt x="1248564" y="56378"/>
                  </a:lnTo>
                  <a:lnTo>
                    <a:pt x="1290756" y="73013"/>
                  </a:lnTo>
                  <a:lnTo>
                    <a:pt x="1331912" y="91620"/>
                  </a:lnTo>
                  <a:lnTo>
                    <a:pt x="1371973" y="112138"/>
                  </a:lnTo>
                  <a:lnTo>
                    <a:pt x="1410881" y="134510"/>
                  </a:lnTo>
                  <a:lnTo>
                    <a:pt x="1448578" y="158676"/>
                  </a:lnTo>
                  <a:lnTo>
                    <a:pt x="1485005" y="184580"/>
                  </a:lnTo>
                  <a:lnTo>
                    <a:pt x="1520104" y="212162"/>
                  </a:lnTo>
                  <a:lnTo>
                    <a:pt x="1553816" y="241365"/>
                  </a:lnTo>
                  <a:lnTo>
                    <a:pt x="1586083" y="272129"/>
                  </a:lnTo>
                  <a:lnTo>
                    <a:pt x="1616847" y="304396"/>
                  </a:lnTo>
                  <a:lnTo>
                    <a:pt x="1646050" y="338108"/>
                  </a:lnTo>
                  <a:lnTo>
                    <a:pt x="1673632" y="373207"/>
                  </a:lnTo>
                  <a:lnTo>
                    <a:pt x="1699536" y="409634"/>
                  </a:lnTo>
                  <a:lnTo>
                    <a:pt x="1723703" y="447331"/>
                  </a:lnTo>
                  <a:lnTo>
                    <a:pt x="1746074" y="486239"/>
                  </a:lnTo>
                  <a:lnTo>
                    <a:pt x="1766593" y="526300"/>
                  </a:lnTo>
                  <a:lnTo>
                    <a:pt x="1785199" y="567456"/>
                  </a:lnTo>
                  <a:lnTo>
                    <a:pt x="1801835" y="609648"/>
                  </a:lnTo>
                  <a:lnTo>
                    <a:pt x="1816442" y="652818"/>
                  </a:lnTo>
                  <a:lnTo>
                    <a:pt x="1828962" y="696908"/>
                  </a:lnTo>
                  <a:lnTo>
                    <a:pt x="1839337" y="741859"/>
                  </a:lnTo>
                  <a:lnTo>
                    <a:pt x="1847507" y="787612"/>
                  </a:lnTo>
                  <a:lnTo>
                    <a:pt x="1853416" y="834110"/>
                  </a:lnTo>
                  <a:lnTo>
                    <a:pt x="1857004" y="881294"/>
                  </a:lnTo>
                  <a:lnTo>
                    <a:pt x="1858213" y="929106"/>
                  </a:lnTo>
                  <a:close/>
                </a:path>
              </a:pathLst>
            </a:custGeom>
            <a:ln w="12700">
              <a:solidFill>
                <a:srgbClr val="FFFFFF"/>
              </a:solidFill>
            </a:ln>
          </p:spPr>
          <p:txBody>
            <a:bodyPr wrap="square" lIns="0" tIns="0" rIns="0" bIns="0" rtlCol="0"/>
            <a:lstStyle/>
            <a:p>
              <a:endParaRPr/>
            </a:p>
          </p:txBody>
        </p:sp>
        <p:sp>
          <p:nvSpPr>
            <p:cNvPr id="53" name="object 27">
              <a:extLst>
                <a:ext uri="{FF2B5EF4-FFF2-40B4-BE49-F238E27FC236}">
                  <a16:creationId xmlns:a16="http://schemas.microsoft.com/office/drawing/2014/main" id="{01861890-5C04-4782-A95A-5EB4668D4488}"/>
                </a:ext>
              </a:extLst>
            </p:cNvPr>
            <p:cNvSpPr txBox="1"/>
            <p:nvPr/>
          </p:nvSpPr>
          <p:spPr>
            <a:xfrm>
              <a:off x="3545276" y="3433478"/>
              <a:ext cx="915829" cy="234038"/>
            </a:xfrm>
            <a:prstGeom prst="rect">
              <a:avLst/>
            </a:prstGeom>
            <a:solidFill>
              <a:srgbClr val="231F20">
                <a:alpha val="42999"/>
              </a:srgbClr>
            </a:solidFill>
          </p:spPr>
          <p:txBody>
            <a:bodyPr vert="horz" wrap="square" lIns="0" tIns="0" rIns="0" bIns="0" rtlCol="0">
              <a:spAutoFit/>
            </a:bodyPr>
            <a:lstStyle/>
            <a:p>
              <a:pPr marL="12383">
                <a:lnSpc>
                  <a:spcPts val="1811"/>
                </a:lnSpc>
              </a:pPr>
              <a:r>
                <a:rPr b="1" spc="-38" dirty="0">
                  <a:solidFill>
                    <a:srgbClr val="FFFFFF"/>
                  </a:solidFill>
                  <a:latin typeface="Calibri"/>
                  <a:cs typeface="Calibri"/>
                </a:rPr>
                <a:t>CULTURE</a:t>
              </a:r>
              <a:endParaRPr dirty="0">
                <a:latin typeface="Calibri"/>
                <a:cs typeface="Calibri"/>
              </a:endParaRPr>
            </a:p>
          </p:txBody>
        </p:sp>
        <p:sp>
          <p:nvSpPr>
            <p:cNvPr id="54" name="object 28">
              <a:extLst>
                <a:ext uri="{FF2B5EF4-FFF2-40B4-BE49-F238E27FC236}">
                  <a16:creationId xmlns:a16="http://schemas.microsoft.com/office/drawing/2014/main" id="{EE9BDBED-CCD3-415D-B667-7562541B7C6C}"/>
                </a:ext>
              </a:extLst>
            </p:cNvPr>
            <p:cNvSpPr txBox="1"/>
            <p:nvPr/>
          </p:nvSpPr>
          <p:spPr>
            <a:xfrm>
              <a:off x="3596712" y="2095773"/>
              <a:ext cx="812959" cy="234038"/>
            </a:xfrm>
            <a:prstGeom prst="rect">
              <a:avLst/>
            </a:prstGeom>
            <a:solidFill>
              <a:srgbClr val="231F20">
                <a:alpha val="42999"/>
              </a:srgbClr>
            </a:solidFill>
          </p:spPr>
          <p:txBody>
            <a:bodyPr vert="horz" wrap="square" lIns="0" tIns="0" rIns="0" bIns="0" rtlCol="0">
              <a:spAutoFit/>
            </a:bodyPr>
            <a:lstStyle/>
            <a:p>
              <a:pPr marL="16669">
                <a:lnSpc>
                  <a:spcPts val="1811"/>
                </a:lnSpc>
              </a:pPr>
              <a:r>
                <a:rPr b="1" spc="-15" dirty="0">
                  <a:solidFill>
                    <a:srgbClr val="FFFFFF"/>
                  </a:solidFill>
                  <a:latin typeface="Calibri"/>
                  <a:cs typeface="Calibri"/>
                </a:rPr>
                <a:t>VALUES</a:t>
              </a:r>
              <a:endParaRPr dirty="0">
                <a:latin typeface="Calibri"/>
                <a:cs typeface="Calibri"/>
              </a:endParaRPr>
            </a:p>
          </p:txBody>
        </p:sp>
        <p:sp>
          <p:nvSpPr>
            <p:cNvPr id="55" name="object 29">
              <a:extLst>
                <a:ext uri="{FF2B5EF4-FFF2-40B4-BE49-F238E27FC236}">
                  <a16:creationId xmlns:a16="http://schemas.microsoft.com/office/drawing/2014/main" id="{6FEC9855-65CB-4455-B025-A5CE4B77E996}"/>
                </a:ext>
              </a:extLst>
            </p:cNvPr>
            <p:cNvSpPr txBox="1"/>
            <p:nvPr/>
          </p:nvSpPr>
          <p:spPr>
            <a:xfrm>
              <a:off x="2219694" y="3004369"/>
              <a:ext cx="1056323" cy="234038"/>
            </a:xfrm>
            <a:prstGeom prst="rect">
              <a:avLst/>
            </a:prstGeom>
            <a:solidFill>
              <a:srgbClr val="231F20">
                <a:alpha val="42999"/>
              </a:srgbClr>
            </a:solidFill>
          </p:spPr>
          <p:txBody>
            <a:bodyPr vert="horz" wrap="square" lIns="0" tIns="0" rIns="0" bIns="0" rtlCol="0">
              <a:spAutoFit/>
            </a:bodyPr>
            <a:lstStyle/>
            <a:p>
              <a:pPr marL="8573">
                <a:lnSpc>
                  <a:spcPts val="1811"/>
                </a:lnSpc>
              </a:pPr>
              <a:r>
                <a:rPr b="1" spc="-23" dirty="0">
                  <a:solidFill>
                    <a:srgbClr val="FFFFFF"/>
                  </a:solidFill>
                  <a:latin typeface="Calibri"/>
                  <a:cs typeface="Calibri"/>
                </a:rPr>
                <a:t>BEHAVIOR</a:t>
              </a:r>
              <a:endParaRPr dirty="0">
                <a:latin typeface="Calibri"/>
                <a:cs typeface="Calibri"/>
              </a:endParaRPr>
            </a:p>
          </p:txBody>
        </p:sp>
        <p:sp>
          <p:nvSpPr>
            <p:cNvPr id="56" name="object 30">
              <a:extLst>
                <a:ext uri="{FF2B5EF4-FFF2-40B4-BE49-F238E27FC236}">
                  <a16:creationId xmlns:a16="http://schemas.microsoft.com/office/drawing/2014/main" id="{B6DB7B7E-21E0-44D1-BD25-9F224DF2625C}"/>
                </a:ext>
              </a:extLst>
            </p:cNvPr>
            <p:cNvSpPr txBox="1"/>
            <p:nvPr/>
          </p:nvSpPr>
          <p:spPr>
            <a:xfrm>
              <a:off x="4765041" y="3090083"/>
              <a:ext cx="816293" cy="234038"/>
            </a:xfrm>
            <a:prstGeom prst="rect">
              <a:avLst/>
            </a:prstGeom>
            <a:solidFill>
              <a:srgbClr val="231F20">
                <a:alpha val="42999"/>
              </a:srgbClr>
            </a:solidFill>
          </p:spPr>
          <p:txBody>
            <a:bodyPr vert="horz" wrap="square" lIns="0" tIns="0" rIns="0" bIns="0" rtlCol="0">
              <a:spAutoFit/>
            </a:bodyPr>
            <a:lstStyle/>
            <a:p>
              <a:pPr marL="7620">
                <a:lnSpc>
                  <a:spcPts val="1811"/>
                </a:lnSpc>
              </a:pPr>
              <a:r>
                <a:rPr b="1" spc="19" dirty="0">
                  <a:solidFill>
                    <a:srgbClr val="FFFFFF"/>
                  </a:solidFill>
                  <a:latin typeface="Calibri"/>
                  <a:cs typeface="Calibri"/>
                </a:rPr>
                <a:t>BELIEFS</a:t>
              </a:r>
              <a:endParaRPr dirty="0">
                <a:latin typeface="Calibri"/>
                <a:cs typeface="Calibri"/>
              </a:endParaRPr>
            </a:p>
          </p:txBody>
        </p:sp>
        <p:sp>
          <p:nvSpPr>
            <p:cNvPr id="57" name="object 31">
              <a:extLst>
                <a:ext uri="{FF2B5EF4-FFF2-40B4-BE49-F238E27FC236}">
                  <a16:creationId xmlns:a16="http://schemas.microsoft.com/office/drawing/2014/main" id="{310CADA8-FAA1-4024-9345-9226307953B6}"/>
                </a:ext>
              </a:extLst>
            </p:cNvPr>
            <p:cNvSpPr txBox="1"/>
            <p:nvPr/>
          </p:nvSpPr>
          <p:spPr>
            <a:xfrm>
              <a:off x="2547531" y="4594673"/>
              <a:ext cx="1114425" cy="234038"/>
            </a:xfrm>
            <a:prstGeom prst="rect">
              <a:avLst/>
            </a:prstGeom>
            <a:solidFill>
              <a:srgbClr val="231F20">
                <a:alpha val="42999"/>
              </a:srgbClr>
            </a:solidFill>
          </p:spPr>
          <p:txBody>
            <a:bodyPr vert="horz" wrap="square" lIns="0" tIns="0" rIns="0" bIns="0" rtlCol="0">
              <a:spAutoFit/>
            </a:bodyPr>
            <a:lstStyle/>
            <a:p>
              <a:pPr marL="10953">
                <a:lnSpc>
                  <a:spcPts val="1811"/>
                </a:lnSpc>
              </a:pPr>
              <a:r>
                <a:rPr b="1" spc="8" dirty="0">
                  <a:solidFill>
                    <a:srgbClr val="FFFFFF"/>
                  </a:solidFill>
                  <a:latin typeface="Calibri"/>
                  <a:cs typeface="Calibri"/>
                </a:rPr>
                <a:t>PRACTICES</a:t>
              </a:r>
              <a:endParaRPr dirty="0">
                <a:latin typeface="Calibri"/>
                <a:cs typeface="Calibri"/>
              </a:endParaRPr>
            </a:p>
          </p:txBody>
        </p:sp>
        <p:sp>
          <p:nvSpPr>
            <p:cNvPr id="58" name="object 32">
              <a:extLst>
                <a:ext uri="{FF2B5EF4-FFF2-40B4-BE49-F238E27FC236}">
                  <a16:creationId xmlns:a16="http://schemas.microsoft.com/office/drawing/2014/main" id="{B0300816-E7E6-4459-8250-EE595395675E}"/>
                </a:ext>
              </a:extLst>
            </p:cNvPr>
            <p:cNvSpPr txBox="1"/>
            <p:nvPr/>
          </p:nvSpPr>
          <p:spPr>
            <a:xfrm>
              <a:off x="4259263" y="4556633"/>
              <a:ext cx="1011555" cy="234038"/>
            </a:xfrm>
            <a:prstGeom prst="rect">
              <a:avLst/>
            </a:prstGeom>
            <a:solidFill>
              <a:srgbClr val="231F20">
                <a:alpha val="42999"/>
              </a:srgbClr>
            </a:solidFill>
          </p:spPr>
          <p:txBody>
            <a:bodyPr vert="horz" wrap="square" lIns="0" tIns="0" rIns="0" bIns="0" rtlCol="0">
              <a:spAutoFit/>
            </a:bodyPr>
            <a:lstStyle/>
            <a:p>
              <a:pPr marL="12859">
                <a:lnSpc>
                  <a:spcPts val="1811"/>
                </a:lnSpc>
              </a:pPr>
              <a:r>
                <a:rPr b="1" spc="-30" dirty="0">
                  <a:solidFill>
                    <a:srgbClr val="FFFFFF"/>
                  </a:solidFill>
                  <a:latin typeface="Calibri"/>
                  <a:cs typeface="Calibri"/>
                </a:rPr>
                <a:t>CUSTOMS</a:t>
              </a:r>
              <a:endParaRPr dirty="0">
                <a:latin typeface="Calibri"/>
                <a:cs typeface="Calibri"/>
              </a:endParaRPr>
            </a:p>
          </p:txBody>
        </p:sp>
      </p:grpSp>
      <p:sp>
        <p:nvSpPr>
          <p:cNvPr id="3" name="Rectangle 2">
            <a:extLst>
              <a:ext uri="{FF2B5EF4-FFF2-40B4-BE49-F238E27FC236}">
                <a16:creationId xmlns:a16="http://schemas.microsoft.com/office/drawing/2014/main" id="{B38605EB-B768-4E40-9C93-015674158EF3}"/>
              </a:ext>
            </a:extLst>
          </p:cNvPr>
          <p:cNvSpPr/>
          <p:nvPr/>
        </p:nvSpPr>
        <p:spPr>
          <a:xfrm>
            <a:off x="6826147" y="2647771"/>
            <a:ext cx="4572000" cy="2631490"/>
          </a:xfrm>
          <a:prstGeom prst="rect">
            <a:avLst/>
          </a:prstGeom>
        </p:spPr>
        <p:txBody>
          <a:bodyPr>
            <a:spAutoFit/>
          </a:bodyPr>
          <a:lstStyle/>
          <a:p>
            <a:pPr marL="257175" indent="-257175" algn="ctr">
              <a:buFont typeface="+mj-lt"/>
              <a:buAutoNum type="arabicPeriod"/>
              <a:defRPr/>
            </a:pPr>
            <a:r>
              <a:rPr lang="en-US" altLang="en-US" sz="1650" dirty="0"/>
              <a:t>Describe your vision of the most positive work environment for you to be able to be your best self in your job.  Share it with your group.</a:t>
            </a:r>
          </a:p>
          <a:p>
            <a:pPr marL="257175" indent="-257175" algn="ctr">
              <a:buFont typeface="+mj-lt"/>
              <a:buAutoNum type="arabicPeriod"/>
              <a:defRPr/>
            </a:pPr>
            <a:endParaRPr lang="en-US" altLang="en-US" sz="1650" dirty="0"/>
          </a:p>
          <a:p>
            <a:pPr marL="257175" indent="-257175" algn="ctr">
              <a:buFont typeface="+mj-lt"/>
              <a:buAutoNum type="arabicPeriod"/>
              <a:defRPr/>
            </a:pPr>
            <a:r>
              <a:rPr lang="en-US" altLang="en-US" sz="1650" dirty="0"/>
              <a:t>As a group, create a consensus list of behaviors and attitudes that support a positive staff culture</a:t>
            </a:r>
          </a:p>
          <a:p>
            <a:pPr marL="257175" indent="-257175" algn="ctr">
              <a:buFont typeface="+mj-lt"/>
              <a:buAutoNum type="arabicPeriod"/>
              <a:defRPr/>
            </a:pPr>
            <a:endParaRPr lang="en-US" altLang="en-US" sz="1650" dirty="0"/>
          </a:p>
          <a:p>
            <a:pPr marL="257175" indent="-257175" algn="ctr">
              <a:buFont typeface="+mj-lt"/>
              <a:buAutoNum type="arabicPeriod"/>
              <a:defRPr/>
            </a:pPr>
            <a:r>
              <a:rPr lang="en-US" altLang="en-US" sz="1650" dirty="0"/>
              <a:t>Write the list on the easel paper and put it on the wall</a:t>
            </a:r>
          </a:p>
        </p:txBody>
      </p:sp>
    </p:spTree>
    <p:extLst>
      <p:ext uri="{BB962C8B-B14F-4D97-AF65-F5344CB8AC3E}">
        <p14:creationId xmlns:p14="http://schemas.microsoft.com/office/powerpoint/2010/main" val="354995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79348B9C-E38E-468A-988A-BC4A230BBBAE}"/>
              </a:ext>
            </a:extLst>
          </p:cNvPr>
          <p:cNvSpPr>
            <a:spLocks noGrp="1"/>
          </p:cNvSpPr>
          <p:nvPr>
            <p:ph type="title"/>
          </p:nvPr>
        </p:nvSpPr>
        <p:spPr>
          <a:xfrm>
            <a:off x="609600" y="1538819"/>
            <a:ext cx="10972800" cy="445051"/>
          </a:xfrm>
        </p:spPr>
        <p:txBody>
          <a:bodyPr rtlCol="0">
            <a:noAutofit/>
          </a:bodyPr>
          <a:lstStyle/>
          <a:p>
            <a:pPr fontAlgn="auto">
              <a:spcAft>
                <a:spcPts val="0"/>
              </a:spcAft>
              <a:defRPr/>
            </a:pPr>
            <a:r>
              <a:rPr lang="en-US" dirty="0">
                <a:latin typeface="+mn-lt"/>
                <a:cs typeface="Calibri" charset="0"/>
              </a:rPr>
              <a:t>Create a Strengths-Based Environment</a:t>
            </a:r>
          </a:p>
        </p:txBody>
      </p:sp>
      <p:graphicFrame>
        <p:nvGraphicFramePr>
          <p:cNvPr id="2" name="Content Placeholder 1">
            <a:extLst>
              <a:ext uri="{FF2B5EF4-FFF2-40B4-BE49-F238E27FC236}">
                <a16:creationId xmlns:a16="http://schemas.microsoft.com/office/drawing/2014/main" id="{7D8EFCE0-D7A9-40B1-8034-692A540AF8E1}"/>
              </a:ext>
            </a:extLst>
          </p:cNvPr>
          <p:cNvGraphicFramePr>
            <a:graphicFrameLocks noGrp="1"/>
          </p:cNvGraphicFramePr>
          <p:nvPr>
            <p:ph idx="1"/>
            <p:extLst>
              <p:ext uri="{D42A27DB-BD31-4B8C-83A1-F6EECF244321}">
                <p14:modId xmlns:p14="http://schemas.microsoft.com/office/powerpoint/2010/main" val="4020798095"/>
              </p:ext>
            </p:extLst>
          </p:nvPr>
        </p:nvGraphicFramePr>
        <p:xfrm>
          <a:off x="609600" y="2098766"/>
          <a:ext cx="10972800" cy="3743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4960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A9B0F210-0E05-43FE-AF37-27B40F6FF10B}"/>
              </a:ext>
            </a:extLst>
          </p:cNvPr>
          <p:cNvSpPr>
            <a:spLocks noGrp="1"/>
          </p:cNvSpPr>
          <p:nvPr>
            <p:ph type="title"/>
          </p:nvPr>
        </p:nvSpPr>
        <p:spPr/>
        <p:txBody>
          <a:bodyPr>
            <a:noAutofit/>
          </a:bodyPr>
          <a:lstStyle/>
          <a:p>
            <a:pPr fontAlgn="auto">
              <a:spcAft>
                <a:spcPts val="0"/>
              </a:spcAft>
              <a:defRPr/>
            </a:pPr>
            <a:r>
              <a:rPr lang="en-US" altLang="en-US" dirty="0"/>
              <a:t>Clear &amp; High Expectations</a:t>
            </a:r>
          </a:p>
        </p:txBody>
      </p:sp>
      <p:sp>
        <p:nvSpPr>
          <p:cNvPr id="36867" name="Content Placeholder 2">
            <a:extLst>
              <a:ext uri="{FF2B5EF4-FFF2-40B4-BE49-F238E27FC236}">
                <a16:creationId xmlns:a16="http://schemas.microsoft.com/office/drawing/2014/main" id="{9F1F1316-DE1A-4D78-8C4E-A639887200E9}"/>
              </a:ext>
            </a:extLst>
          </p:cNvPr>
          <p:cNvSpPr>
            <a:spLocks noGrp="1"/>
          </p:cNvSpPr>
          <p:nvPr>
            <p:ph idx="1"/>
          </p:nvPr>
        </p:nvSpPr>
        <p:spPr/>
        <p:txBody>
          <a:bodyPr rtlCol="0">
            <a:noAutofit/>
          </a:bodyPr>
          <a:lstStyle/>
          <a:p>
            <a:pPr fontAlgn="auto">
              <a:spcAft>
                <a:spcPts val="0"/>
              </a:spcAft>
              <a:defRPr/>
            </a:pPr>
            <a:r>
              <a:rPr lang="en-US" altLang="en-US" sz="2400" dirty="0"/>
              <a:t>Expect quality</a:t>
            </a:r>
          </a:p>
          <a:p>
            <a:pPr lvl="1" fontAlgn="auto">
              <a:spcAft>
                <a:spcPts val="0"/>
              </a:spcAft>
              <a:defRPr/>
            </a:pPr>
            <a:r>
              <a:rPr lang="en-US" altLang="en-US" sz="2400" dirty="0"/>
              <a:t>Define it</a:t>
            </a:r>
          </a:p>
          <a:p>
            <a:pPr lvl="1" fontAlgn="auto">
              <a:spcAft>
                <a:spcPts val="0"/>
              </a:spcAft>
              <a:defRPr/>
            </a:pPr>
            <a:r>
              <a:rPr lang="en-US" altLang="en-US" sz="2400" dirty="0"/>
              <a:t>Talk about it</a:t>
            </a:r>
          </a:p>
          <a:p>
            <a:pPr lvl="1" fontAlgn="auto">
              <a:spcAft>
                <a:spcPts val="0"/>
              </a:spcAft>
              <a:defRPr/>
            </a:pPr>
            <a:r>
              <a:rPr lang="en-US" altLang="en-US" sz="2400" dirty="0"/>
              <a:t>Recognize and praise it</a:t>
            </a:r>
          </a:p>
          <a:p>
            <a:pPr lvl="1" fontAlgn="auto">
              <a:spcAft>
                <a:spcPts val="0"/>
              </a:spcAft>
              <a:defRPr/>
            </a:pPr>
            <a:r>
              <a:rPr lang="en-US" altLang="en-US" sz="2400" dirty="0"/>
              <a:t>Encourage it</a:t>
            </a:r>
          </a:p>
          <a:p>
            <a:pPr fontAlgn="auto">
              <a:spcAft>
                <a:spcPts val="0"/>
              </a:spcAft>
              <a:defRPr/>
            </a:pPr>
            <a:r>
              <a:rPr lang="en-US" altLang="en-US" sz="2400" dirty="0"/>
              <a:t>Build it from strengths</a:t>
            </a:r>
          </a:p>
          <a:p>
            <a:pPr fontAlgn="auto">
              <a:spcAft>
                <a:spcPts val="0"/>
              </a:spcAft>
              <a:defRPr/>
            </a:pPr>
            <a:r>
              <a:rPr lang="en-US" altLang="en-US" sz="2400" dirty="0"/>
              <a:t>Assume people want to grow, even if they don’t know how</a:t>
            </a:r>
          </a:p>
          <a:p>
            <a:pPr fontAlgn="auto">
              <a:spcAft>
                <a:spcPts val="0"/>
              </a:spcAft>
              <a:defRPr/>
            </a:pPr>
            <a:r>
              <a:rPr lang="en-US" altLang="en-US" sz="2400" dirty="0"/>
              <a:t>Expect lots of mistakes and learn from them</a:t>
            </a:r>
          </a:p>
        </p:txBody>
      </p:sp>
      <p:sp>
        <p:nvSpPr>
          <p:cNvPr id="2" name="Rectangle 1">
            <a:extLst>
              <a:ext uri="{FF2B5EF4-FFF2-40B4-BE49-F238E27FC236}">
                <a16:creationId xmlns:a16="http://schemas.microsoft.com/office/drawing/2014/main" id="{F18A3FA2-E67F-4130-88FD-BC2F466DF5F1}"/>
              </a:ext>
            </a:extLst>
          </p:cNvPr>
          <p:cNvSpPr/>
          <p:nvPr/>
        </p:nvSpPr>
        <p:spPr>
          <a:xfrm>
            <a:off x="7983367" y="5276274"/>
            <a:ext cx="4295719" cy="738664"/>
          </a:xfrm>
          <a:prstGeom prst="rect">
            <a:avLst/>
          </a:prstGeom>
        </p:spPr>
        <p:txBody>
          <a:bodyPr wrap="square">
            <a:spAutoFit/>
          </a:bodyPr>
          <a:lstStyle/>
          <a:p>
            <a:pPr algn="ctr">
              <a:defRPr/>
            </a:pPr>
            <a:r>
              <a:rPr lang="en-US" altLang="en-US" sz="2100" b="1" i="1" dirty="0">
                <a:solidFill>
                  <a:srgbClr val="2584C6"/>
                </a:solidFill>
              </a:rPr>
              <a:t>What gets in the way of clear and high expectations? </a:t>
            </a:r>
          </a:p>
        </p:txBody>
      </p:sp>
      <p:pic>
        <p:nvPicPr>
          <p:cNvPr id="6" name="Picture 5">
            <a:extLst>
              <a:ext uri="{FF2B5EF4-FFF2-40B4-BE49-F238E27FC236}">
                <a16:creationId xmlns:a16="http://schemas.microsoft.com/office/drawing/2014/main" id="{96A7CF43-7523-4774-9069-3B1FB98AF278}"/>
              </a:ext>
            </a:extLst>
          </p:cNvPr>
          <p:cNvPicPr>
            <a:picLocks noChangeAspect="1"/>
          </p:cNvPicPr>
          <p:nvPr/>
        </p:nvPicPr>
        <p:blipFill>
          <a:blip r:embed="rId3"/>
          <a:stretch>
            <a:fillRect/>
          </a:stretch>
        </p:blipFill>
        <p:spPr>
          <a:xfrm>
            <a:off x="6633507" y="1515390"/>
            <a:ext cx="4156308" cy="3228112"/>
          </a:xfrm>
          <a:prstGeom prst="rect">
            <a:avLst/>
          </a:prstGeom>
        </p:spPr>
      </p:pic>
    </p:spTree>
    <p:extLst>
      <p:ext uri="{BB962C8B-B14F-4D97-AF65-F5344CB8AC3E}">
        <p14:creationId xmlns:p14="http://schemas.microsoft.com/office/powerpoint/2010/main" val="235716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3" name="Picture 2">
            <a:extLst>
              <a:ext uri="{FF2B5EF4-FFF2-40B4-BE49-F238E27FC236}">
                <a16:creationId xmlns:a16="http://schemas.microsoft.com/office/drawing/2014/main" id="{A5750082-3544-4837-A353-AA81C111C091}"/>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t="19728" r="9091" b="12090"/>
          <a:stretch/>
        </p:blipFill>
        <p:spPr bwMode="auto">
          <a:xfrm>
            <a:off x="5595260" y="2070985"/>
            <a:ext cx="5895702" cy="33163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A410BF3-33E2-4ECC-9197-9B1F0128C078}"/>
              </a:ext>
            </a:extLst>
          </p:cNvPr>
          <p:cNvSpPr txBox="1"/>
          <p:nvPr/>
        </p:nvSpPr>
        <p:spPr>
          <a:xfrm>
            <a:off x="505096" y="2340330"/>
            <a:ext cx="4598125" cy="3046988"/>
          </a:xfrm>
          <a:prstGeom prst="rect">
            <a:avLst/>
          </a:prstGeom>
          <a:noFill/>
        </p:spPr>
        <p:txBody>
          <a:bodyPr wrap="square" rtlCol="0">
            <a:spAutoFit/>
          </a:bodyPr>
          <a:lstStyle/>
          <a:p>
            <a:pPr algn="ctr"/>
            <a:r>
              <a:rPr lang="en-US" sz="2400" dirty="0"/>
              <a:t>“Most people won’t really listen or pay attention to your point of view until they become convinced that you’ve heard and appreciated theirs.”</a:t>
            </a:r>
          </a:p>
          <a:p>
            <a:endParaRPr lang="en-US" sz="2400" dirty="0"/>
          </a:p>
          <a:p>
            <a:pPr algn="ctr"/>
            <a:r>
              <a:rPr lang="en-US" sz="2400" dirty="0"/>
              <a:t>-M Nichols</a:t>
            </a:r>
          </a:p>
          <a:p>
            <a:endParaRPr lang="en-US" sz="2400" dirty="0"/>
          </a:p>
        </p:txBody>
      </p:sp>
    </p:spTree>
    <p:extLst>
      <p:ext uri="{BB962C8B-B14F-4D97-AF65-F5344CB8AC3E}">
        <p14:creationId xmlns:p14="http://schemas.microsoft.com/office/powerpoint/2010/main" val="1293299820"/>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71F4B79-EB43-401C-BF66-425F3869FABD}"/>
              </a:ext>
            </a:extLst>
          </p:cNvPr>
          <p:cNvSpPr txBox="1">
            <a:spLocks noChangeArrowheads="1"/>
          </p:cNvSpPr>
          <p:nvPr/>
        </p:nvSpPr>
        <p:spPr bwMode="auto">
          <a:xfrm>
            <a:off x="6130477" y="4481513"/>
            <a:ext cx="3857625" cy="209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chemeClr val="tx1"/>
                </a:solidFill>
                <a:latin typeface="Open Sans" pitchFamily="-84" charset="0"/>
                <a:ea typeface="MS PGothic" panose="020B0600070205080204" pitchFamily="34" charset="-128"/>
                <a:cs typeface="Open Sans" pitchFamily="-84" charset="0"/>
              </a:defRPr>
            </a:lvl1pPr>
            <a:lvl2pPr marL="742950" indent="-285750">
              <a:spcBef>
                <a:spcPct val="20000"/>
              </a:spcBef>
              <a:buFont typeface="Arial" panose="020B0604020202020204" pitchFamily="34" charset="0"/>
              <a:buChar char="–"/>
              <a:defRPr sz="2800">
                <a:solidFill>
                  <a:schemeClr val="tx1"/>
                </a:solidFill>
                <a:latin typeface="Open Sans" pitchFamily="-84" charset="0"/>
                <a:ea typeface="MS PGothic" panose="020B0600070205080204" pitchFamily="34" charset="-128"/>
                <a:cs typeface="Open Sans" pitchFamily="-84" charset="0"/>
              </a:defRPr>
            </a:lvl2pPr>
            <a:lvl3pPr marL="1143000" indent="-228600">
              <a:spcBef>
                <a:spcPct val="20000"/>
              </a:spcBef>
              <a:buFont typeface="Arial" panose="020B0604020202020204" pitchFamily="34" charset="0"/>
              <a:buChar char="•"/>
              <a:defRPr sz="2400">
                <a:solidFill>
                  <a:schemeClr val="tx1"/>
                </a:solidFill>
                <a:latin typeface="Open Sans" pitchFamily="-84" charset="0"/>
                <a:ea typeface="MS PGothic" panose="020B0600070205080204" pitchFamily="34" charset="-128"/>
                <a:cs typeface="Open Sans" pitchFamily="-84" charset="0"/>
              </a:defRPr>
            </a:lvl3pPr>
            <a:lvl4pPr marL="16002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4pPr>
            <a:lvl5pPr marL="20574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9pPr>
          </a:lstStyle>
          <a:p>
            <a:pPr defTabSz="192881">
              <a:spcBef>
                <a:spcPct val="0"/>
              </a:spcBef>
              <a:buNone/>
              <a:defRPr/>
            </a:pPr>
            <a:endParaRPr lang="en-US" altLang="en-US" sz="760">
              <a:solidFill>
                <a:prstClr val="black"/>
              </a:solidFill>
              <a:latin typeface="Calibri" panose="020F0502020204030204" pitchFamily="34" charset="0"/>
            </a:endParaRPr>
          </a:p>
        </p:txBody>
      </p:sp>
      <p:pic>
        <p:nvPicPr>
          <p:cNvPr id="365571" name="Picture 8">
            <a:extLst>
              <a:ext uri="{FF2B5EF4-FFF2-40B4-BE49-F238E27FC236}">
                <a16:creationId xmlns:a16="http://schemas.microsoft.com/office/drawing/2014/main" id="{5A621A34-A0CA-44F5-87D7-A7AF517D4E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00999" y="1168494"/>
            <a:ext cx="1963288" cy="196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Content Placeholder 2">
            <a:extLst>
              <a:ext uri="{FF2B5EF4-FFF2-40B4-BE49-F238E27FC236}">
                <a16:creationId xmlns:a16="http://schemas.microsoft.com/office/drawing/2014/main" id="{DEC6DFF3-9CDD-4781-9891-9633AAC3E386}"/>
              </a:ext>
            </a:extLst>
          </p:cNvPr>
          <p:cNvSpPr>
            <a:spLocks noGrp="1"/>
          </p:cNvSpPr>
          <p:nvPr>
            <p:ph idx="13"/>
          </p:nvPr>
        </p:nvSpPr>
        <p:spPr>
          <a:xfrm>
            <a:off x="5231243" y="3026776"/>
            <a:ext cx="2544677" cy="2431748"/>
          </a:xfrm>
        </p:spPr>
        <p:txBody>
          <a:bodyPr rtlCol="0">
            <a:noAutofit/>
          </a:bodyPr>
          <a:lstStyle/>
          <a:p>
            <a:pPr marL="144661" indent="-144661" fontAlgn="auto">
              <a:spcAft>
                <a:spcPts val="0"/>
              </a:spcAft>
              <a:buFont typeface="Arial"/>
              <a:buChar char="•"/>
              <a:defRPr/>
            </a:pPr>
            <a:r>
              <a:rPr lang="en-US" altLang="en-US" sz="2200" dirty="0">
                <a:latin typeface="+mj-lt"/>
                <a:cs typeface="Arial" panose="020B0604020202020204" pitchFamily="34" charset="0"/>
              </a:rPr>
              <a:t>Defensive</a:t>
            </a:r>
          </a:p>
          <a:p>
            <a:pPr marL="144661" indent="-144661" fontAlgn="auto">
              <a:spcAft>
                <a:spcPts val="0"/>
              </a:spcAft>
              <a:buFont typeface="Arial"/>
              <a:buChar char="•"/>
              <a:defRPr/>
            </a:pPr>
            <a:r>
              <a:rPr lang="en-US" altLang="en-US" sz="2200" dirty="0">
                <a:latin typeface="+mj-lt"/>
                <a:cs typeface="Arial" panose="020B0604020202020204" pitchFamily="34" charset="0"/>
              </a:rPr>
              <a:t>Oppositional</a:t>
            </a:r>
          </a:p>
          <a:p>
            <a:pPr marL="144661" indent="-144661" fontAlgn="auto">
              <a:spcAft>
                <a:spcPts val="0"/>
              </a:spcAft>
              <a:buFont typeface="Arial"/>
              <a:buChar char="•"/>
              <a:defRPr/>
            </a:pPr>
            <a:r>
              <a:rPr lang="en-US" altLang="en-US" sz="2200" dirty="0">
                <a:latin typeface="+mj-lt"/>
                <a:cs typeface="Arial" panose="020B0604020202020204" pitchFamily="34" charset="0"/>
              </a:rPr>
              <a:t>Argumentative</a:t>
            </a:r>
          </a:p>
          <a:p>
            <a:pPr marL="144661" indent="-144661" fontAlgn="auto">
              <a:spcAft>
                <a:spcPts val="0"/>
              </a:spcAft>
              <a:buFont typeface="Arial"/>
              <a:buChar char="•"/>
              <a:defRPr/>
            </a:pPr>
            <a:r>
              <a:rPr lang="en-US" altLang="en-US" sz="2200" dirty="0">
                <a:latin typeface="+mj-lt"/>
                <a:cs typeface="Arial" panose="020B0604020202020204" pitchFamily="34" charset="0"/>
              </a:rPr>
              <a:t>Disengaged</a:t>
            </a:r>
          </a:p>
          <a:p>
            <a:pPr marL="144661" indent="-144661" fontAlgn="auto">
              <a:spcAft>
                <a:spcPts val="0"/>
              </a:spcAft>
              <a:buFont typeface="Arial"/>
              <a:buChar char="•"/>
              <a:defRPr/>
            </a:pPr>
            <a:r>
              <a:rPr lang="en-US" altLang="en-US" sz="2200" dirty="0">
                <a:latin typeface="+mj-lt"/>
                <a:cs typeface="Arial" panose="020B0604020202020204" pitchFamily="34" charset="0"/>
              </a:rPr>
              <a:t>Passive</a:t>
            </a:r>
          </a:p>
          <a:p>
            <a:pPr marL="144661" indent="-144661" fontAlgn="auto">
              <a:spcAft>
                <a:spcPts val="0"/>
              </a:spcAft>
              <a:buFont typeface="Arial"/>
              <a:buChar char="•"/>
              <a:defRPr/>
            </a:pPr>
            <a:r>
              <a:rPr lang="en-US" altLang="en-US" sz="2200" dirty="0">
                <a:latin typeface="+mj-lt"/>
                <a:cs typeface="Arial" panose="020B0604020202020204" pitchFamily="34" charset="0"/>
              </a:rPr>
              <a:t>Powerless</a:t>
            </a:r>
          </a:p>
          <a:p>
            <a:pPr marL="144661" indent="-144661" fontAlgn="auto">
              <a:spcAft>
                <a:spcPts val="0"/>
              </a:spcAft>
              <a:buFont typeface="Arial"/>
              <a:buChar char="•"/>
              <a:defRPr/>
            </a:pPr>
            <a:r>
              <a:rPr lang="en-US" altLang="en-US" sz="2200" dirty="0">
                <a:latin typeface="+mj-lt"/>
                <a:cs typeface="Arial" panose="020B0604020202020204" pitchFamily="34" charset="0"/>
              </a:rPr>
              <a:t>Unable to change</a:t>
            </a:r>
          </a:p>
        </p:txBody>
      </p:sp>
      <p:sp>
        <p:nvSpPr>
          <p:cNvPr id="5124" name="Title 3">
            <a:extLst>
              <a:ext uri="{FF2B5EF4-FFF2-40B4-BE49-F238E27FC236}">
                <a16:creationId xmlns:a16="http://schemas.microsoft.com/office/drawing/2014/main" id="{0FA09CA8-43A4-414A-83A6-1B05B0B316E2}"/>
              </a:ext>
            </a:extLst>
          </p:cNvPr>
          <p:cNvSpPr>
            <a:spLocks noGrp="1"/>
          </p:cNvSpPr>
          <p:nvPr>
            <p:ph type="title"/>
          </p:nvPr>
        </p:nvSpPr>
        <p:spPr>
          <a:xfrm>
            <a:off x="655466" y="2262502"/>
            <a:ext cx="3962399" cy="2070989"/>
          </a:xfrm>
        </p:spPr>
        <p:txBody>
          <a:bodyPr/>
          <a:lstStyle/>
          <a:p>
            <a:pPr algn="ctr" fontAlgn="auto">
              <a:spcAft>
                <a:spcPts val="0"/>
              </a:spcAft>
              <a:defRPr/>
            </a:pPr>
            <a:r>
              <a:rPr lang="en-US" altLang="en-US" dirty="0">
                <a:cs typeface="Arial" panose="020B0604020202020204" pitchFamily="34" charset="0"/>
              </a:rPr>
              <a:t>Who Would You Rather Work With?</a:t>
            </a:r>
          </a:p>
        </p:txBody>
      </p:sp>
      <p:sp>
        <p:nvSpPr>
          <p:cNvPr id="5125" name="Content Placeholder 2">
            <a:extLst>
              <a:ext uri="{FF2B5EF4-FFF2-40B4-BE49-F238E27FC236}">
                <a16:creationId xmlns:a16="http://schemas.microsoft.com/office/drawing/2014/main" id="{07A4ECE0-0407-4E73-8485-7E192225B043}"/>
              </a:ext>
            </a:extLst>
          </p:cNvPr>
          <p:cNvSpPr txBox="1">
            <a:spLocks/>
          </p:cNvSpPr>
          <p:nvPr/>
        </p:nvSpPr>
        <p:spPr bwMode="auto">
          <a:xfrm>
            <a:off x="8675154" y="3014767"/>
            <a:ext cx="2360853" cy="147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000">
                <a:solidFill>
                  <a:schemeClr val="tx1"/>
                </a:solidFill>
                <a:latin typeface="Open Sans" pitchFamily="2" charset="0"/>
                <a:ea typeface="MS PGothic" panose="020B0600070205080204" pitchFamily="34" charset="-128"/>
                <a:cs typeface="Open Sans" pitchFamily="2" charset="0"/>
              </a:defRPr>
            </a:lvl1pPr>
            <a:lvl2pPr marL="742950" indent="-285750">
              <a:spcBef>
                <a:spcPct val="20000"/>
              </a:spcBef>
              <a:buFont typeface="Arial" panose="020B0604020202020204" pitchFamily="34" charset="0"/>
              <a:buChar char="–"/>
              <a:defRPr sz="2800">
                <a:solidFill>
                  <a:schemeClr val="tx1"/>
                </a:solidFill>
                <a:latin typeface="Open Sans" pitchFamily="2" charset="0"/>
                <a:ea typeface="MS PGothic" panose="020B0600070205080204" pitchFamily="34" charset="-128"/>
                <a:cs typeface="Open Sans" pitchFamily="2" charset="0"/>
              </a:defRPr>
            </a:lvl2pPr>
            <a:lvl3pPr marL="1143000" indent="-228600">
              <a:spcBef>
                <a:spcPct val="20000"/>
              </a:spcBef>
              <a:buFont typeface="Arial" panose="020B0604020202020204" pitchFamily="34" charset="0"/>
              <a:buChar char="•"/>
              <a:defRPr sz="2400">
                <a:solidFill>
                  <a:schemeClr val="tx1"/>
                </a:solidFill>
                <a:latin typeface="Open Sans" pitchFamily="2" charset="0"/>
                <a:ea typeface="MS PGothic" panose="020B0600070205080204" pitchFamily="34" charset="-128"/>
                <a:cs typeface="Open Sans" pitchFamily="2" charset="0"/>
              </a:defRPr>
            </a:lvl3pPr>
            <a:lvl4pPr marL="1600200" indent="-228600">
              <a:spcBef>
                <a:spcPct val="20000"/>
              </a:spcBef>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4pPr>
            <a:lvl5pPr marL="2057400" indent="-228600">
              <a:spcBef>
                <a:spcPct val="20000"/>
              </a:spcBef>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9pPr>
          </a:lstStyle>
          <a:p>
            <a:pPr marL="144661" indent="-144661" defTabSz="385763">
              <a:defRPr/>
            </a:pPr>
            <a:r>
              <a:rPr lang="en-US" altLang="en-US" sz="2200" kern="0" dirty="0">
                <a:solidFill>
                  <a:prstClr val="black"/>
                </a:solidFill>
                <a:latin typeface="Calibri"/>
                <a:cs typeface="Arial" panose="020B0604020202020204" pitchFamily="34" charset="0"/>
              </a:rPr>
              <a:t>Open</a:t>
            </a:r>
          </a:p>
          <a:p>
            <a:pPr marL="144661" indent="-144661" defTabSz="385763">
              <a:defRPr/>
            </a:pPr>
            <a:r>
              <a:rPr lang="en-US" altLang="en-US" sz="2200" kern="0" dirty="0">
                <a:solidFill>
                  <a:prstClr val="black"/>
                </a:solidFill>
                <a:latin typeface="Calibri"/>
                <a:cs typeface="Arial" panose="020B0604020202020204" pitchFamily="34" charset="0"/>
              </a:rPr>
              <a:t>Cooperative</a:t>
            </a:r>
          </a:p>
          <a:p>
            <a:pPr marL="144661" indent="-144661" defTabSz="385763">
              <a:defRPr/>
            </a:pPr>
            <a:r>
              <a:rPr lang="en-US" altLang="en-US" sz="2200" kern="0" dirty="0">
                <a:solidFill>
                  <a:prstClr val="black"/>
                </a:solidFill>
                <a:latin typeface="Calibri"/>
                <a:cs typeface="Arial" panose="020B0604020202020204" pitchFamily="34" charset="0"/>
              </a:rPr>
              <a:t>Listening</a:t>
            </a:r>
          </a:p>
          <a:p>
            <a:pPr marL="144661" indent="-144661" defTabSz="385763">
              <a:defRPr/>
            </a:pPr>
            <a:r>
              <a:rPr lang="en-US" altLang="en-US" sz="2200" kern="0" dirty="0">
                <a:solidFill>
                  <a:prstClr val="black"/>
                </a:solidFill>
                <a:latin typeface="Calibri"/>
                <a:cs typeface="Arial" panose="020B0604020202020204" pitchFamily="34" charset="0"/>
              </a:rPr>
              <a:t>Engaged</a:t>
            </a:r>
          </a:p>
          <a:p>
            <a:pPr marL="144661" indent="-144661" defTabSz="385763">
              <a:defRPr/>
            </a:pPr>
            <a:r>
              <a:rPr lang="en-US" altLang="en-US" sz="2200" kern="0" dirty="0">
                <a:solidFill>
                  <a:prstClr val="black"/>
                </a:solidFill>
                <a:latin typeface="Calibri"/>
                <a:cs typeface="Arial" panose="020B0604020202020204" pitchFamily="34" charset="0"/>
              </a:rPr>
              <a:t>Active</a:t>
            </a:r>
          </a:p>
          <a:p>
            <a:pPr marL="144661" indent="-144661" defTabSz="385763">
              <a:defRPr/>
            </a:pPr>
            <a:r>
              <a:rPr lang="en-US" altLang="en-US" sz="2200" kern="0" dirty="0">
                <a:solidFill>
                  <a:prstClr val="black"/>
                </a:solidFill>
                <a:latin typeface="Calibri"/>
                <a:cs typeface="Arial" panose="020B0604020202020204" pitchFamily="34" charset="0"/>
              </a:rPr>
              <a:t>Empowered</a:t>
            </a:r>
          </a:p>
          <a:p>
            <a:pPr marL="144661" indent="-144661" defTabSz="385763">
              <a:defRPr/>
            </a:pPr>
            <a:r>
              <a:rPr lang="en-US" altLang="en-US" sz="2200" kern="0" dirty="0">
                <a:solidFill>
                  <a:prstClr val="black"/>
                </a:solidFill>
                <a:latin typeface="Calibri"/>
                <a:cs typeface="Arial" panose="020B0604020202020204" pitchFamily="34" charset="0"/>
              </a:rPr>
              <a:t>Hopeful</a:t>
            </a:r>
          </a:p>
          <a:p>
            <a:pPr marL="144661" indent="-144661" defTabSz="385763">
              <a:defRPr/>
            </a:pPr>
            <a:endParaRPr lang="en-US" altLang="en-US" sz="2200" kern="0" dirty="0">
              <a:solidFill>
                <a:prstClr val="black"/>
              </a:solidFill>
              <a:latin typeface="Arial" panose="020B0604020202020204" pitchFamily="34" charset="0"/>
              <a:cs typeface="Arial" panose="020B0604020202020204" pitchFamily="34" charset="0"/>
            </a:endParaRPr>
          </a:p>
        </p:txBody>
      </p:sp>
      <p:pic>
        <p:nvPicPr>
          <p:cNvPr id="365575" name="Picture 7">
            <a:extLst>
              <a:ext uri="{FF2B5EF4-FFF2-40B4-BE49-F238E27FC236}">
                <a16:creationId xmlns:a16="http://schemas.microsoft.com/office/drawing/2014/main" id="{949161C2-AF8F-488C-8380-684353108B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9585" y="1213946"/>
            <a:ext cx="2427995" cy="207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7109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
            <a:extLst>
              <a:ext uri="{FF2B5EF4-FFF2-40B4-BE49-F238E27FC236}">
                <a16:creationId xmlns:a16="http://schemas.microsoft.com/office/drawing/2014/main" id="{46470192-7923-4A20-9892-E2F756BA12DF}"/>
              </a:ext>
            </a:extLst>
          </p:cNvPr>
          <p:cNvSpPr>
            <a:spLocks noChangeArrowheads="1"/>
          </p:cNvSpPr>
          <p:nvPr/>
        </p:nvSpPr>
        <p:spPr bwMode="auto">
          <a:xfrm>
            <a:off x="5964351" y="1345247"/>
            <a:ext cx="4633981"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000">
                <a:solidFill>
                  <a:schemeClr val="tx1"/>
                </a:solidFill>
                <a:latin typeface="Open Sans" pitchFamily="2" charset="0"/>
                <a:ea typeface="MS PGothic" panose="020B0600070205080204" pitchFamily="34" charset="-128"/>
                <a:cs typeface="Open Sans" pitchFamily="2" charset="0"/>
              </a:defRPr>
            </a:lvl1pPr>
            <a:lvl2pPr marL="742950" indent="-285750">
              <a:spcBef>
                <a:spcPct val="20000"/>
              </a:spcBef>
              <a:buFont typeface="Arial" panose="020B0604020202020204" pitchFamily="34" charset="0"/>
              <a:buChar char="–"/>
              <a:defRPr sz="2800">
                <a:solidFill>
                  <a:schemeClr val="tx1"/>
                </a:solidFill>
                <a:latin typeface="Open Sans" pitchFamily="2" charset="0"/>
                <a:ea typeface="MS PGothic" panose="020B0600070205080204" pitchFamily="34" charset="-128"/>
                <a:cs typeface="Open Sans" pitchFamily="2" charset="0"/>
              </a:defRPr>
            </a:lvl2pPr>
            <a:lvl3pPr marL="1143000" indent="-228600">
              <a:spcBef>
                <a:spcPct val="20000"/>
              </a:spcBef>
              <a:buFont typeface="Arial" panose="020B0604020202020204" pitchFamily="34" charset="0"/>
              <a:buChar char="•"/>
              <a:defRPr sz="2400">
                <a:solidFill>
                  <a:schemeClr val="tx1"/>
                </a:solidFill>
                <a:latin typeface="Open Sans" pitchFamily="2" charset="0"/>
                <a:ea typeface="MS PGothic" panose="020B0600070205080204" pitchFamily="34" charset="-128"/>
                <a:cs typeface="Open Sans" pitchFamily="2" charset="0"/>
              </a:defRPr>
            </a:lvl3pPr>
            <a:lvl4pPr marL="1600200" indent="-228600">
              <a:spcBef>
                <a:spcPct val="20000"/>
              </a:spcBef>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4pPr>
            <a:lvl5pPr marL="2057400" indent="-228600">
              <a:spcBef>
                <a:spcPct val="20000"/>
              </a:spcBef>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9pPr>
          </a:lstStyle>
          <a:p>
            <a:pPr algn="ctr" defTabSz="385763">
              <a:lnSpc>
                <a:spcPct val="150000"/>
              </a:lnSpc>
              <a:spcBef>
                <a:spcPct val="0"/>
              </a:spcBef>
              <a:buNone/>
              <a:defRPr/>
            </a:pPr>
            <a:r>
              <a:rPr lang="en-US" altLang="en-US" sz="2200" kern="0" dirty="0">
                <a:latin typeface="Calibri" panose="020F0502020204030204" pitchFamily="34" charset="0"/>
              </a:rPr>
              <a:t>"</a:t>
            </a:r>
            <a:r>
              <a:rPr lang="en-US" altLang="en-US" sz="2200" b="1" kern="0" dirty="0">
                <a:latin typeface="Calibri" panose="020F0502020204030204" pitchFamily="34" charset="0"/>
              </a:rPr>
              <a:t>Affirmations</a:t>
            </a:r>
            <a:r>
              <a:rPr lang="en-US" altLang="en-US" sz="2200" kern="0" dirty="0">
                <a:latin typeface="Calibri" panose="020F0502020204030204" pitchFamily="34" charset="0"/>
              </a:rPr>
              <a:t> are </a:t>
            </a:r>
          </a:p>
          <a:p>
            <a:pPr algn="ctr" defTabSz="385763">
              <a:lnSpc>
                <a:spcPct val="150000"/>
              </a:lnSpc>
              <a:spcBef>
                <a:spcPct val="0"/>
              </a:spcBef>
              <a:buNone/>
              <a:defRPr/>
            </a:pPr>
            <a:r>
              <a:rPr lang="en-US" altLang="en-US" sz="2200" kern="0" dirty="0">
                <a:latin typeface="Calibri" panose="020F0502020204030204" pitchFamily="34" charset="0"/>
              </a:rPr>
              <a:t>our mental vitamins, </a:t>
            </a:r>
          </a:p>
          <a:p>
            <a:pPr algn="ctr" defTabSz="385763">
              <a:lnSpc>
                <a:spcPct val="150000"/>
              </a:lnSpc>
              <a:spcBef>
                <a:spcPct val="0"/>
              </a:spcBef>
              <a:buNone/>
              <a:defRPr/>
            </a:pPr>
            <a:r>
              <a:rPr lang="en-US" altLang="en-US" sz="2200" kern="0" dirty="0">
                <a:latin typeface="Calibri" panose="020F0502020204030204" pitchFamily="34" charset="0"/>
              </a:rPr>
              <a:t>providing the supplementary </a:t>
            </a:r>
            <a:r>
              <a:rPr lang="en-US" altLang="en-US" sz="2200" u="sng" kern="0" dirty="0">
                <a:latin typeface="Calibri" panose="020F0502020204030204" pitchFamily="34" charset="0"/>
              </a:rPr>
              <a:t>positive thoughts we need </a:t>
            </a:r>
          </a:p>
          <a:p>
            <a:pPr algn="ctr" defTabSz="385763">
              <a:lnSpc>
                <a:spcPct val="150000"/>
              </a:lnSpc>
              <a:spcBef>
                <a:spcPct val="0"/>
              </a:spcBef>
              <a:buNone/>
              <a:defRPr/>
            </a:pPr>
            <a:r>
              <a:rPr lang="en-US" altLang="en-US" sz="2200" kern="0" dirty="0">
                <a:latin typeface="Calibri" panose="020F0502020204030204" pitchFamily="34" charset="0"/>
              </a:rPr>
              <a:t>to balance the barrage </a:t>
            </a:r>
          </a:p>
          <a:p>
            <a:pPr algn="ctr" defTabSz="385763">
              <a:lnSpc>
                <a:spcPct val="150000"/>
              </a:lnSpc>
              <a:spcBef>
                <a:spcPct val="0"/>
              </a:spcBef>
              <a:buNone/>
              <a:defRPr/>
            </a:pPr>
            <a:r>
              <a:rPr lang="en-US" altLang="en-US" sz="2200" kern="0" dirty="0">
                <a:latin typeface="Calibri" panose="020F0502020204030204" pitchFamily="34" charset="0"/>
              </a:rPr>
              <a:t>of negative events and thoughts we experience daily.“</a:t>
            </a:r>
          </a:p>
          <a:p>
            <a:pPr algn="ctr" defTabSz="385763">
              <a:spcBef>
                <a:spcPct val="0"/>
              </a:spcBef>
              <a:buNone/>
              <a:defRPr/>
            </a:pPr>
            <a:endParaRPr lang="en-US" altLang="en-US" sz="2200" kern="0" dirty="0">
              <a:latin typeface="Calibri" panose="020F0502020204030204" pitchFamily="34" charset="0"/>
            </a:endParaRPr>
          </a:p>
          <a:p>
            <a:pPr algn="ctr" defTabSz="385763">
              <a:spcBef>
                <a:spcPct val="0"/>
              </a:spcBef>
              <a:buNone/>
              <a:defRPr/>
            </a:pPr>
            <a:r>
              <a:rPr lang="en-US" altLang="en-US" sz="2200" kern="0" dirty="0">
                <a:latin typeface="Calibri" panose="020F0502020204030204" pitchFamily="34" charset="0"/>
              </a:rPr>
              <a:t>—Tia Walker</a:t>
            </a:r>
          </a:p>
        </p:txBody>
      </p:sp>
      <p:pic>
        <p:nvPicPr>
          <p:cNvPr id="4" name="Picture 3">
            <a:extLst>
              <a:ext uri="{FF2B5EF4-FFF2-40B4-BE49-F238E27FC236}">
                <a16:creationId xmlns:a16="http://schemas.microsoft.com/office/drawing/2014/main" id="{F24CD2E1-C3F8-4BED-B0B5-A2D8B9DD0E1F}"/>
              </a:ext>
            </a:extLst>
          </p:cNvPr>
          <p:cNvPicPr>
            <a:picLocks noChangeAspect="1"/>
          </p:cNvPicPr>
          <p:nvPr/>
        </p:nvPicPr>
        <p:blipFill>
          <a:blip r:embed="rId3"/>
          <a:stretch>
            <a:fillRect/>
          </a:stretch>
        </p:blipFill>
        <p:spPr>
          <a:xfrm>
            <a:off x="1222613" y="1963547"/>
            <a:ext cx="4106012" cy="29309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96583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2D2D25-EB14-4571-A8B8-FFEA186C86AB}"/>
              </a:ext>
            </a:extLst>
          </p:cNvPr>
          <p:cNvSpPr>
            <a:spLocks noGrp="1"/>
          </p:cNvSpPr>
          <p:nvPr>
            <p:ph type="title"/>
          </p:nvPr>
        </p:nvSpPr>
        <p:spPr/>
        <p:txBody>
          <a:bodyPr/>
          <a:lstStyle/>
          <a:p>
            <a:r>
              <a:rPr lang="en-US" sz="4000" dirty="0">
                <a:latin typeface="+mj-lt"/>
              </a:rPr>
              <a:t>The Role of TEAM in Creating a Climate of Change</a:t>
            </a:r>
          </a:p>
        </p:txBody>
      </p:sp>
      <p:pic>
        <p:nvPicPr>
          <p:cNvPr id="6" name="Picture 5">
            <a:extLst>
              <a:ext uri="{FF2B5EF4-FFF2-40B4-BE49-F238E27FC236}">
                <a16:creationId xmlns:a16="http://schemas.microsoft.com/office/drawing/2014/main" id="{0B66AB02-8B21-4746-9945-8733DAAD93F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262054" y="2345099"/>
            <a:ext cx="3667891" cy="3616109"/>
          </a:xfrm>
          <a:prstGeom prst="rect">
            <a:avLst/>
          </a:prstGeom>
        </p:spPr>
      </p:pic>
    </p:spTree>
    <p:extLst>
      <p:ext uri="{BB962C8B-B14F-4D97-AF65-F5344CB8AC3E}">
        <p14:creationId xmlns:p14="http://schemas.microsoft.com/office/powerpoint/2010/main" val="2728396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362D7-15C9-433D-A1C7-0DB3746F1589}"/>
              </a:ext>
            </a:extLst>
          </p:cNvPr>
          <p:cNvSpPr>
            <a:spLocks noGrp="1"/>
          </p:cNvSpPr>
          <p:nvPr>
            <p:ph type="title"/>
          </p:nvPr>
        </p:nvSpPr>
        <p:spPr>
          <a:xfrm>
            <a:off x="1515455" y="2416528"/>
            <a:ext cx="4791823" cy="3336759"/>
          </a:xfr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a:lstStyle/>
          <a:p>
            <a:pPr algn="ctr">
              <a:defRPr/>
            </a:pPr>
            <a:r>
              <a:rPr lang="en-US" sz="1800" b="0" i="1" dirty="0">
                <a:solidFill>
                  <a:schemeClr val="bg1"/>
                </a:solidFill>
              </a:rPr>
              <a:t>There is true partnering and leveling of power differences between staff and clients and among organizational staff from direct care staff to administrators. There is recognition that healing happens in relationships and in the meaningful sharing of power and decision-making. The organization recognizes that everyone has a role to play.</a:t>
            </a:r>
            <a:endParaRPr lang="en-US" sz="1800" dirty="0">
              <a:solidFill>
                <a:schemeClr val="bg1"/>
              </a:solidFill>
            </a:endParaRPr>
          </a:p>
        </p:txBody>
      </p:sp>
      <p:sp>
        <p:nvSpPr>
          <p:cNvPr id="379908" name="TextBox 4">
            <a:extLst>
              <a:ext uri="{FF2B5EF4-FFF2-40B4-BE49-F238E27FC236}">
                <a16:creationId xmlns:a16="http://schemas.microsoft.com/office/drawing/2014/main" id="{08A3CF57-9233-41DF-B1B9-370DD35AE8C4}"/>
              </a:ext>
            </a:extLst>
          </p:cNvPr>
          <p:cNvSpPr txBox="1">
            <a:spLocks noChangeArrowheads="1"/>
          </p:cNvSpPr>
          <p:nvPr/>
        </p:nvSpPr>
        <p:spPr bwMode="auto">
          <a:xfrm>
            <a:off x="529224" y="1517550"/>
            <a:ext cx="67642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Calibri" panose="020F0502020204030204" pitchFamily="34" charset="0"/>
                <a:cs typeface="Arial" panose="020B0604020202020204" pitchFamily="34" charset="0"/>
              </a:defRPr>
            </a:lvl1pPr>
            <a:lvl2pPr marL="742950" indent="-285750" defTabSz="685800">
              <a:defRPr>
                <a:solidFill>
                  <a:schemeClr val="tx1"/>
                </a:solidFill>
                <a:latin typeface="Calibri" panose="020F0502020204030204" pitchFamily="34" charset="0"/>
                <a:cs typeface="Arial" panose="020B0604020202020204" pitchFamily="34" charset="0"/>
              </a:defRPr>
            </a:lvl2pPr>
            <a:lvl3pPr marL="1143000" indent="-228600" defTabSz="685800">
              <a:defRPr>
                <a:solidFill>
                  <a:schemeClr val="tx1"/>
                </a:solidFill>
                <a:latin typeface="Calibri" panose="020F0502020204030204" pitchFamily="34" charset="0"/>
                <a:cs typeface="Arial" panose="020B0604020202020204" pitchFamily="34" charset="0"/>
              </a:defRPr>
            </a:lvl3pPr>
            <a:lvl4pPr marL="1600200" indent="-228600" defTabSz="685800">
              <a:defRPr>
                <a:solidFill>
                  <a:schemeClr val="tx1"/>
                </a:solidFill>
                <a:latin typeface="Calibri" panose="020F0502020204030204" pitchFamily="34" charset="0"/>
                <a:cs typeface="Arial" panose="020B0604020202020204" pitchFamily="34" charset="0"/>
              </a:defRPr>
            </a:lvl4pPr>
            <a:lvl5pPr marL="2057400" indent="-228600" defTabSz="685800">
              <a:defRPr>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4000" b="1" dirty="0">
                <a:solidFill>
                  <a:srgbClr val="2584C6"/>
                </a:solidFill>
                <a:latin typeface="+mj-lt"/>
              </a:rPr>
              <a:t>Collaboration and Mutuality</a:t>
            </a:r>
          </a:p>
        </p:txBody>
      </p:sp>
      <p:pic>
        <p:nvPicPr>
          <p:cNvPr id="4" name="Picture 3">
            <a:extLst>
              <a:ext uri="{FF2B5EF4-FFF2-40B4-BE49-F238E27FC236}">
                <a16:creationId xmlns:a16="http://schemas.microsoft.com/office/drawing/2014/main" id="{19F5BB4B-91B5-44F0-867B-506FA006BF6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959433" y="3174174"/>
            <a:ext cx="3037417" cy="2024945"/>
          </a:xfrm>
          <a:prstGeom prst="rect">
            <a:avLst/>
          </a:prstGeom>
        </p:spPr>
      </p:pic>
    </p:spTree>
    <p:extLst>
      <p:ext uri="{BB962C8B-B14F-4D97-AF65-F5344CB8AC3E}">
        <p14:creationId xmlns:p14="http://schemas.microsoft.com/office/powerpoint/2010/main" val="41209880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853B5D-D770-44A0-9BA4-63EC111C09D9}"/>
              </a:ext>
            </a:extLst>
          </p:cNvPr>
          <p:cNvSpPr>
            <a:spLocks noGrp="1"/>
          </p:cNvSpPr>
          <p:nvPr>
            <p:ph type="title"/>
          </p:nvPr>
        </p:nvSpPr>
        <p:spPr>
          <a:xfrm>
            <a:off x="609600" y="1533263"/>
            <a:ext cx="10972800" cy="445051"/>
          </a:xfrm>
        </p:spPr>
        <p:txBody>
          <a:bodyPr/>
          <a:lstStyle/>
          <a:p>
            <a:r>
              <a:rPr lang="en-US" dirty="0"/>
              <a:t>Teamwork Makes Dreams Work</a:t>
            </a:r>
          </a:p>
        </p:txBody>
      </p:sp>
      <p:sp>
        <p:nvSpPr>
          <p:cNvPr id="3" name="Content Placeholder 2">
            <a:extLst>
              <a:ext uri="{FF2B5EF4-FFF2-40B4-BE49-F238E27FC236}">
                <a16:creationId xmlns:a16="http://schemas.microsoft.com/office/drawing/2014/main" id="{8CECA76C-86EB-44D7-99A1-400CF1F2D821}"/>
              </a:ext>
            </a:extLst>
          </p:cNvPr>
          <p:cNvSpPr>
            <a:spLocks noGrp="1"/>
          </p:cNvSpPr>
          <p:nvPr>
            <p:ph idx="1"/>
          </p:nvPr>
        </p:nvSpPr>
        <p:spPr>
          <a:xfrm>
            <a:off x="609600" y="2286778"/>
            <a:ext cx="5712823" cy="2459394"/>
          </a:xfrm>
        </p:spPr>
        <p:txBody>
          <a:bodyPr numCol="2" spcCol="548640">
            <a:noAutofit/>
          </a:bodyPr>
          <a:lstStyle/>
          <a:p>
            <a:pPr marL="0" indent="0">
              <a:buNone/>
            </a:pPr>
            <a:r>
              <a:rPr lang="en-US" sz="2200" dirty="0">
                <a:latin typeface="+mj-lt"/>
              </a:rPr>
              <a:t>Collaboration involves:</a:t>
            </a:r>
          </a:p>
          <a:p>
            <a:r>
              <a:rPr lang="en-US" sz="2200" dirty="0">
                <a:latin typeface="+mj-lt"/>
              </a:rPr>
              <a:t>Awareness </a:t>
            </a:r>
          </a:p>
          <a:p>
            <a:r>
              <a:rPr lang="en-US" sz="2200" dirty="0">
                <a:latin typeface="+mj-lt"/>
              </a:rPr>
              <a:t>Motivation </a:t>
            </a:r>
          </a:p>
          <a:p>
            <a:r>
              <a:rPr lang="en-US" sz="2200" dirty="0">
                <a:latin typeface="+mj-lt"/>
              </a:rPr>
              <a:t>Self-synchronization</a:t>
            </a:r>
          </a:p>
          <a:p>
            <a:r>
              <a:rPr lang="en-US" sz="2200" dirty="0">
                <a:latin typeface="+mj-lt"/>
              </a:rPr>
              <a:t>Participation</a:t>
            </a:r>
          </a:p>
          <a:p>
            <a:r>
              <a:rPr lang="en-US" sz="2200" dirty="0">
                <a:latin typeface="+mj-lt"/>
              </a:rPr>
              <a:t>Mediation</a:t>
            </a:r>
          </a:p>
          <a:p>
            <a:r>
              <a:rPr lang="en-US" sz="2200" dirty="0">
                <a:latin typeface="+mj-lt"/>
              </a:rPr>
              <a:t>Reciprocity</a:t>
            </a:r>
          </a:p>
          <a:p>
            <a:r>
              <a:rPr lang="en-US" sz="2200" dirty="0">
                <a:latin typeface="+mj-lt"/>
              </a:rPr>
              <a:t>Reflection</a:t>
            </a:r>
          </a:p>
          <a:p>
            <a:r>
              <a:rPr lang="en-US" sz="2200" dirty="0">
                <a:latin typeface="+mj-lt"/>
              </a:rPr>
              <a:t>Engagement</a:t>
            </a:r>
          </a:p>
        </p:txBody>
      </p:sp>
      <p:pic>
        <p:nvPicPr>
          <p:cNvPr id="5" name="Picture 4">
            <a:extLst>
              <a:ext uri="{FF2B5EF4-FFF2-40B4-BE49-F238E27FC236}">
                <a16:creationId xmlns:a16="http://schemas.microsoft.com/office/drawing/2014/main" id="{5512121D-4F44-484E-B827-34ECBCCB622A}"/>
              </a:ext>
            </a:extLst>
          </p:cNvPr>
          <p:cNvPicPr>
            <a:picLocks noChangeAspect="1"/>
          </p:cNvPicPr>
          <p:nvPr/>
        </p:nvPicPr>
        <p:blipFill>
          <a:blip r:embed="rId3"/>
          <a:stretch>
            <a:fillRect/>
          </a:stretch>
        </p:blipFill>
        <p:spPr>
          <a:xfrm>
            <a:off x="7869935" y="2159508"/>
            <a:ext cx="3808476" cy="2538984"/>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83A34074-6F2C-4F0F-A497-DF851BC7F945}"/>
              </a:ext>
            </a:extLst>
          </p:cNvPr>
          <p:cNvSpPr/>
          <p:nvPr/>
        </p:nvSpPr>
        <p:spPr>
          <a:xfrm>
            <a:off x="383176" y="5221314"/>
            <a:ext cx="7790687" cy="646331"/>
          </a:xfrm>
          <a:prstGeom prst="rect">
            <a:avLst/>
          </a:prstGeom>
        </p:spPr>
        <p:txBody>
          <a:bodyPr wrap="square">
            <a:spAutoFit/>
          </a:bodyPr>
          <a:lstStyle/>
          <a:p>
            <a:r>
              <a:rPr lang="en-US" b="1" i="1" dirty="0">
                <a:solidFill>
                  <a:srgbClr val="2584C6"/>
                </a:solidFill>
              </a:rPr>
              <a:t>Collaboration relies on openness and knowledge sharing but also some level of focus and accountability on the part of the business organizations</a:t>
            </a:r>
            <a:endParaRPr lang="en-US" dirty="0">
              <a:solidFill>
                <a:srgbClr val="2584C6"/>
              </a:solidFill>
            </a:endParaRPr>
          </a:p>
        </p:txBody>
      </p:sp>
    </p:spTree>
    <p:extLst>
      <p:ext uri="{BB962C8B-B14F-4D97-AF65-F5344CB8AC3E}">
        <p14:creationId xmlns:p14="http://schemas.microsoft.com/office/powerpoint/2010/main" val="8398062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153E86-0BFB-4C3B-9528-8B6FEBB64BBD}"/>
              </a:ext>
            </a:extLst>
          </p:cNvPr>
          <p:cNvSpPr txBox="1"/>
          <p:nvPr/>
        </p:nvSpPr>
        <p:spPr>
          <a:xfrm flipH="1">
            <a:off x="4167190" y="4427935"/>
            <a:ext cx="3856435" cy="209288"/>
          </a:xfrm>
          <a:prstGeom prst="rect">
            <a:avLst/>
          </a:prstGeom>
          <a:solidFill>
            <a:schemeClr val="bg1"/>
          </a:solidFill>
        </p:spPr>
        <p:txBody>
          <a:bodyPr>
            <a:spAutoFit/>
          </a:bodyPr>
          <a:lstStyle/>
          <a:p>
            <a:pPr defTabSz="192881" eaLnBrk="1" fontAlgn="auto" hangingPunct="1">
              <a:spcBef>
                <a:spcPts val="0"/>
              </a:spcBef>
              <a:spcAft>
                <a:spcPts val="0"/>
              </a:spcAft>
              <a:defRPr/>
            </a:pPr>
            <a:endParaRPr lang="en-US" sz="760" dirty="0">
              <a:solidFill>
                <a:prstClr val="black"/>
              </a:solidFill>
              <a:latin typeface="Calibri"/>
              <a:ea typeface="+mn-ea"/>
              <a:cs typeface="Arial" panose="020B0604020202020204" pitchFamily="34" charset="0"/>
            </a:endParaRPr>
          </a:p>
        </p:txBody>
      </p:sp>
      <p:sp>
        <p:nvSpPr>
          <p:cNvPr id="4" name="TextBox 4">
            <a:extLst>
              <a:ext uri="{FF2B5EF4-FFF2-40B4-BE49-F238E27FC236}">
                <a16:creationId xmlns:a16="http://schemas.microsoft.com/office/drawing/2014/main" id="{48FE4B3A-8C30-4B5F-A325-4A3F678952A7}"/>
              </a:ext>
            </a:extLst>
          </p:cNvPr>
          <p:cNvSpPr txBox="1">
            <a:spLocks noChangeArrowheads="1"/>
          </p:cNvSpPr>
          <p:nvPr/>
        </p:nvSpPr>
        <p:spPr bwMode="auto">
          <a:xfrm>
            <a:off x="261257" y="1703828"/>
            <a:ext cx="99538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Calibri" panose="020F0502020204030204" pitchFamily="34" charset="0"/>
                <a:cs typeface="Arial" panose="020B0604020202020204" pitchFamily="34" charset="0"/>
              </a:defRPr>
            </a:lvl1pPr>
            <a:lvl2pPr marL="742950" indent="-285750" defTabSz="685800">
              <a:defRPr>
                <a:solidFill>
                  <a:schemeClr val="tx1"/>
                </a:solidFill>
                <a:latin typeface="Calibri" panose="020F0502020204030204" pitchFamily="34" charset="0"/>
                <a:cs typeface="Arial" panose="020B0604020202020204" pitchFamily="34" charset="0"/>
              </a:defRPr>
            </a:lvl2pPr>
            <a:lvl3pPr marL="1143000" indent="-228600" defTabSz="685800">
              <a:defRPr>
                <a:solidFill>
                  <a:schemeClr val="tx1"/>
                </a:solidFill>
                <a:latin typeface="Calibri" panose="020F0502020204030204" pitchFamily="34" charset="0"/>
                <a:cs typeface="Arial" panose="020B0604020202020204" pitchFamily="34" charset="0"/>
              </a:defRPr>
            </a:lvl3pPr>
            <a:lvl4pPr marL="1600200" indent="-228600" defTabSz="685800">
              <a:defRPr>
                <a:solidFill>
                  <a:schemeClr val="tx1"/>
                </a:solidFill>
                <a:latin typeface="Calibri" panose="020F0502020204030204" pitchFamily="34" charset="0"/>
                <a:cs typeface="Arial" panose="020B0604020202020204" pitchFamily="34" charset="0"/>
              </a:defRPr>
            </a:lvl4pPr>
            <a:lvl5pPr marL="2057400" indent="-228600" defTabSz="685800">
              <a:defRPr>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514350" eaLnBrk="1" hangingPunct="1">
              <a:defRPr/>
            </a:pPr>
            <a:r>
              <a:rPr lang="en-US" altLang="en-US" sz="4000" b="1" dirty="0">
                <a:solidFill>
                  <a:srgbClr val="2584C6"/>
                </a:solidFill>
                <a:ea typeface="+mn-ea"/>
              </a:rPr>
              <a:t>Mutuality is the Key to Healthy Relationships</a:t>
            </a:r>
          </a:p>
        </p:txBody>
      </p:sp>
      <p:pic>
        <p:nvPicPr>
          <p:cNvPr id="5" name="Picture 1">
            <a:extLst>
              <a:ext uri="{FF2B5EF4-FFF2-40B4-BE49-F238E27FC236}">
                <a16:creationId xmlns:a16="http://schemas.microsoft.com/office/drawing/2014/main" id="{D686F286-6EEE-4861-87C3-9E84F6FE68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1658" y="2976175"/>
            <a:ext cx="3856434" cy="2903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9307F2A1-7932-43CD-B3D1-F175B95E4844}"/>
              </a:ext>
            </a:extLst>
          </p:cNvPr>
          <p:cNvSpPr txBox="1"/>
          <p:nvPr/>
        </p:nvSpPr>
        <p:spPr>
          <a:xfrm>
            <a:off x="6095405" y="2629366"/>
            <a:ext cx="5616852" cy="2862322"/>
          </a:xfrm>
          <a:prstGeom prst="rect">
            <a:avLst/>
          </a:prstGeom>
          <a:noFill/>
        </p:spPr>
        <p:txBody>
          <a:bodyPr wrap="square" rtlCol="0">
            <a:spAutoFit/>
          </a:bodyPr>
          <a:lstStyle/>
          <a:p>
            <a:pPr algn="ctr" defTabSz="685800" eaLnBrk="1" fontAlgn="auto" hangingPunct="1">
              <a:spcBef>
                <a:spcPts val="0"/>
              </a:spcBef>
              <a:spcAft>
                <a:spcPts val="0"/>
              </a:spcAft>
              <a:defRPr/>
            </a:pPr>
            <a:r>
              <a:rPr lang="en-US" b="1" u="sng" dirty="0">
                <a:solidFill>
                  <a:prstClr val="black"/>
                </a:solidFill>
                <a:latin typeface="Calibri"/>
                <a:ea typeface="+mn-ea"/>
              </a:rPr>
              <a:t>4 Essential Ways to Building Mutuality:</a:t>
            </a:r>
          </a:p>
          <a:p>
            <a:pPr algn="ctr" defTabSz="685800" eaLnBrk="1" fontAlgn="auto" hangingPunct="1">
              <a:spcBef>
                <a:spcPts val="0"/>
              </a:spcBef>
              <a:spcAft>
                <a:spcPts val="0"/>
              </a:spcAft>
              <a:defRPr/>
            </a:pPr>
            <a:endParaRPr lang="en-US" b="1" u="sng" dirty="0">
              <a:solidFill>
                <a:prstClr val="black"/>
              </a:solidFill>
              <a:latin typeface="Calibri"/>
              <a:ea typeface="+mn-ea"/>
            </a:endParaRPr>
          </a:p>
          <a:p>
            <a:pPr marL="257175" indent="-257175" defTabSz="685800" eaLnBrk="1" fontAlgn="auto" hangingPunct="1">
              <a:spcBef>
                <a:spcPts val="0"/>
              </a:spcBef>
              <a:spcAft>
                <a:spcPts val="0"/>
              </a:spcAft>
              <a:buFont typeface="+mj-lt"/>
              <a:buAutoNum type="arabicPeriod"/>
              <a:defRPr/>
            </a:pPr>
            <a:r>
              <a:rPr lang="en-US" dirty="0">
                <a:solidFill>
                  <a:prstClr val="black"/>
                </a:solidFill>
                <a:latin typeface="Calibri"/>
                <a:ea typeface="+mn-ea"/>
              </a:rPr>
              <a:t>Make sure people feel cared about and appreciated</a:t>
            </a:r>
          </a:p>
          <a:p>
            <a:pPr marL="257175" indent="-257175" defTabSz="685800" eaLnBrk="1" fontAlgn="auto" hangingPunct="1">
              <a:spcBef>
                <a:spcPts val="0"/>
              </a:spcBef>
              <a:spcAft>
                <a:spcPts val="0"/>
              </a:spcAft>
              <a:buFont typeface="+mj-lt"/>
              <a:buAutoNum type="arabicPeriod"/>
              <a:defRPr/>
            </a:pPr>
            <a:endParaRPr lang="en-US" dirty="0">
              <a:solidFill>
                <a:prstClr val="black"/>
              </a:solidFill>
              <a:latin typeface="Calibri"/>
              <a:ea typeface="+mn-ea"/>
            </a:endParaRPr>
          </a:p>
          <a:p>
            <a:pPr marL="257175" indent="-257175" defTabSz="685800" eaLnBrk="1" fontAlgn="auto" hangingPunct="1">
              <a:spcBef>
                <a:spcPts val="0"/>
              </a:spcBef>
              <a:spcAft>
                <a:spcPts val="0"/>
              </a:spcAft>
              <a:buFont typeface="+mj-lt"/>
              <a:buAutoNum type="arabicPeriod"/>
              <a:defRPr/>
            </a:pPr>
            <a:r>
              <a:rPr lang="en-US" dirty="0">
                <a:solidFill>
                  <a:prstClr val="black"/>
                </a:solidFill>
                <a:latin typeface="Calibri"/>
                <a:ea typeface="+mn-ea"/>
              </a:rPr>
              <a:t>Honor your word</a:t>
            </a:r>
          </a:p>
          <a:p>
            <a:pPr marL="257175" indent="-257175" defTabSz="685800" eaLnBrk="1" fontAlgn="auto" hangingPunct="1">
              <a:spcBef>
                <a:spcPts val="0"/>
              </a:spcBef>
              <a:spcAft>
                <a:spcPts val="0"/>
              </a:spcAft>
              <a:buFont typeface="+mj-lt"/>
              <a:buAutoNum type="arabicPeriod"/>
              <a:defRPr/>
            </a:pPr>
            <a:endParaRPr lang="en-US" dirty="0">
              <a:solidFill>
                <a:prstClr val="black"/>
              </a:solidFill>
              <a:latin typeface="Calibri"/>
              <a:ea typeface="+mn-ea"/>
            </a:endParaRPr>
          </a:p>
          <a:p>
            <a:pPr marL="257175" indent="-257175" defTabSz="685800" eaLnBrk="1" fontAlgn="auto" hangingPunct="1">
              <a:spcBef>
                <a:spcPts val="0"/>
              </a:spcBef>
              <a:spcAft>
                <a:spcPts val="0"/>
              </a:spcAft>
              <a:buFont typeface="+mj-lt"/>
              <a:buAutoNum type="arabicPeriod"/>
              <a:defRPr/>
            </a:pPr>
            <a:r>
              <a:rPr lang="en-US" dirty="0">
                <a:solidFill>
                  <a:prstClr val="black"/>
                </a:solidFill>
                <a:latin typeface="Calibri"/>
                <a:ea typeface="+mn-ea"/>
              </a:rPr>
              <a:t>Consider how your decisions and behaviors affect or benefit each other</a:t>
            </a:r>
          </a:p>
          <a:p>
            <a:pPr marL="257175" indent="-257175" defTabSz="685800" eaLnBrk="1" fontAlgn="auto" hangingPunct="1">
              <a:spcBef>
                <a:spcPts val="0"/>
              </a:spcBef>
              <a:spcAft>
                <a:spcPts val="0"/>
              </a:spcAft>
              <a:buFont typeface="+mj-lt"/>
              <a:buAutoNum type="arabicPeriod"/>
              <a:defRPr/>
            </a:pPr>
            <a:endParaRPr lang="en-US" dirty="0">
              <a:solidFill>
                <a:prstClr val="black"/>
              </a:solidFill>
              <a:latin typeface="Calibri"/>
              <a:ea typeface="+mn-ea"/>
            </a:endParaRPr>
          </a:p>
          <a:p>
            <a:pPr marL="257175" indent="-257175" defTabSz="685800" eaLnBrk="1" fontAlgn="auto" hangingPunct="1">
              <a:spcBef>
                <a:spcPts val="0"/>
              </a:spcBef>
              <a:spcAft>
                <a:spcPts val="0"/>
              </a:spcAft>
              <a:buFont typeface="+mj-lt"/>
              <a:buAutoNum type="arabicPeriod"/>
              <a:defRPr/>
            </a:pPr>
            <a:r>
              <a:rPr lang="en-US" dirty="0">
                <a:solidFill>
                  <a:prstClr val="black"/>
                </a:solidFill>
                <a:latin typeface="Calibri"/>
                <a:ea typeface="+mn-ea"/>
              </a:rPr>
              <a:t>Always be there for each other</a:t>
            </a:r>
          </a:p>
        </p:txBody>
      </p:sp>
    </p:spTree>
    <p:extLst>
      <p:ext uri="{BB962C8B-B14F-4D97-AF65-F5344CB8AC3E}">
        <p14:creationId xmlns:p14="http://schemas.microsoft.com/office/powerpoint/2010/main" val="23771678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Content Placeholder 2">
            <a:extLst>
              <a:ext uri="{FF2B5EF4-FFF2-40B4-BE49-F238E27FC236}">
                <a16:creationId xmlns:a16="http://schemas.microsoft.com/office/drawing/2014/main" id="{0C785970-4927-4747-93A4-280BF632ABEA}"/>
              </a:ext>
            </a:extLst>
          </p:cNvPr>
          <p:cNvSpPr>
            <a:spLocks noGrp="1"/>
          </p:cNvSpPr>
          <p:nvPr>
            <p:ph idx="1"/>
          </p:nvPr>
        </p:nvSpPr>
        <p:spPr>
          <a:xfrm>
            <a:off x="5590972" y="1905379"/>
            <a:ext cx="6052387" cy="3604590"/>
          </a:xfrm>
        </p:spPr>
        <p:txBody>
          <a:bodyPr>
            <a:noAutofit/>
          </a:bodyPr>
          <a:lstStyle/>
          <a:p>
            <a:r>
              <a:rPr lang="en-US" altLang="en-US" sz="2200" b="1" u="sng" dirty="0">
                <a:cs typeface="Arial" panose="020B0604020202020204" pitchFamily="34" charset="0"/>
              </a:rPr>
              <a:t>Purpose:</a:t>
            </a:r>
          </a:p>
          <a:p>
            <a:pPr lvl="1"/>
            <a:r>
              <a:rPr lang="en-US" altLang="en-US" sz="2200" dirty="0">
                <a:cs typeface="Arial" panose="020B0604020202020204" pitchFamily="34" charset="0"/>
              </a:rPr>
              <a:t>Create human connections that empower compassionate giving and receiving</a:t>
            </a:r>
          </a:p>
          <a:p>
            <a:r>
              <a:rPr lang="en-US" altLang="en-US" sz="2200" b="1" u="sng" dirty="0">
                <a:cs typeface="Arial" panose="020B0604020202020204" pitchFamily="34" charset="0"/>
              </a:rPr>
              <a:t>Skills:</a:t>
            </a:r>
          </a:p>
          <a:p>
            <a:pPr lvl="1"/>
            <a:r>
              <a:rPr lang="en-US" altLang="en-US" sz="2200" dirty="0">
                <a:cs typeface="Arial" panose="020B0604020202020204" pitchFamily="34" charset="0"/>
              </a:rPr>
              <a:t>Observation vs. evaluation</a:t>
            </a:r>
          </a:p>
          <a:p>
            <a:pPr lvl="1"/>
            <a:r>
              <a:rPr lang="en-US" altLang="en-US" sz="2200" dirty="0">
                <a:cs typeface="Arial" panose="020B0604020202020204" pitchFamily="34" charset="0"/>
              </a:rPr>
              <a:t>Feeling vs. thinking</a:t>
            </a:r>
          </a:p>
          <a:p>
            <a:pPr lvl="1"/>
            <a:r>
              <a:rPr lang="en-US" altLang="en-US" sz="2200" dirty="0">
                <a:cs typeface="Arial" panose="020B0604020202020204" pitchFamily="34" charset="0"/>
              </a:rPr>
              <a:t>Connecting</a:t>
            </a:r>
          </a:p>
          <a:p>
            <a:pPr lvl="1"/>
            <a:r>
              <a:rPr lang="en-US" altLang="en-US" sz="2200" dirty="0">
                <a:cs typeface="Arial" panose="020B0604020202020204" pitchFamily="34" charset="0"/>
              </a:rPr>
              <a:t>Requesting</a:t>
            </a:r>
          </a:p>
        </p:txBody>
      </p:sp>
      <p:pic>
        <p:nvPicPr>
          <p:cNvPr id="4" name="Picture 3">
            <a:extLst>
              <a:ext uri="{FF2B5EF4-FFF2-40B4-BE49-F238E27FC236}">
                <a16:creationId xmlns:a16="http://schemas.microsoft.com/office/drawing/2014/main" id="{42E4250A-D9BC-4981-9E98-A22201302B51}"/>
              </a:ext>
            </a:extLst>
          </p:cNvPr>
          <p:cNvPicPr>
            <a:picLocks noChangeAspect="1"/>
          </p:cNvPicPr>
          <p:nvPr/>
        </p:nvPicPr>
        <p:blipFill>
          <a:blip r:embed="rId3"/>
          <a:stretch>
            <a:fillRect/>
          </a:stretch>
        </p:blipFill>
        <p:spPr>
          <a:xfrm>
            <a:off x="1934587" y="1626705"/>
            <a:ext cx="2844192" cy="4262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8043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4" name="Picture 4">
            <a:extLst>
              <a:ext uri="{FF2B5EF4-FFF2-40B4-BE49-F238E27FC236}">
                <a16:creationId xmlns:a16="http://schemas.microsoft.com/office/drawing/2014/main" id="{E7B901DF-BD97-4385-9210-B2B5779624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26"/>
          <a:stretch/>
        </p:blipFill>
        <p:spPr bwMode="auto">
          <a:xfrm>
            <a:off x="4294986" y="1445623"/>
            <a:ext cx="3602027" cy="451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5" name="TextBox 1">
            <a:extLst>
              <a:ext uri="{FF2B5EF4-FFF2-40B4-BE49-F238E27FC236}">
                <a16:creationId xmlns:a16="http://schemas.microsoft.com/office/drawing/2014/main" id="{4000FA82-7135-4F4A-B7FC-4FC3470059DB}"/>
              </a:ext>
            </a:extLst>
          </p:cNvPr>
          <p:cNvSpPr txBox="1">
            <a:spLocks noChangeArrowheads="1"/>
          </p:cNvSpPr>
          <p:nvPr/>
        </p:nvSpPr>
        <p:spPr bwMode="auto">
          <a:xfrm>
            <a:off x="9532468" y="5707601"/>
            <a:ext cx="284678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342900"/>
            <a:r>
              <a:rPr lang="en-US" altLang="en-US" sz="1050" i="1" dirty="0"/>
              <a:t>Center for Nonviolent Communication</a:t>
            </a:r>
          </a:p>
        </p:txBody>
      </p:sp>
    </p:spTree>
    <p:extLst>
      <p:ext uri="{BB962C8B-B14F-4D97-AF65-F5344CB8AC3E}">
        <p14:creationId xmlns:p14="http://schemas.microsoft.com/office/powerpoint/2010/main" val="34683776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200">
            <a:extLst>
              <a:ext uri="{FF2B5EF4-FFF2-40B4-BE49-F238E27FC236}">
                <a16:creationId xmlns:a16="http://schemas.microsoft.com/office/drawing/2014/main" id="{1DA384CF-7595-4662-AD12-2820194CAF0D}"/>
              </a:ext>
            </a:extLst>
          </p:cNvPr>
          <p:cNvSpPr txBox="1">
            <a:spLocks noGrp="1" noChangeArrowheads="1"/>
          </p:cNvSpPr>
          <p:nvPr>
            <p:ph type="title"/>
          </p:nvPr>
        </p:nvSpPr>
        <p:spPr/>
        <p:txBody>
          <a:bodyPr vert="horz" wrap="square" lIns="68569" tIns="34275" rIns="68569" bIns="34275" numCol="1" anchor="ctr" anchorCtr="0" compatLnSpc="1">
            <a:prstTxWarp prst="textNoShape">
              <a:avLst/>
            </a:prstTxWarp>
            <a:noAutofit/>
          </a:bodyPr>
          <a:lstStyle/>
          <a:p>
            <a:pPr eaLnBrk="1" hangingPunct="1">
              <a:spcBef>
                <a:spcPct val="0"/>
              </a:spcBef>
              <a:spcAft>
                <a:spcPct val="0"/>
              </a:spcAft>
              <a:buSzPct val="25000"/>
            </a:pPr>
            <a:r>
              <a:rPr lang="en-US" altLang="en-US" dirty="0">
                <a:cs typeface="Calibri" panose="020F0502020204030204" pitchFamily="34" charset="0"/>
                <a:sym typeface="Arial" panose="020B0604020202020204" pitchFamily="34" charset="0"/>
              </a:rPr>
              <a:t>Feedback</a:t>
            </a:r>
          </a:p>
        </p:txBody>
      </p:sp>
      <p:pic>
        <p:nvPicPr>
          <p:cNvPr id="5" name="Content Placeholder 4">
            <a:extLst>
              <a:ext uri="{FF2B5EF4-FFF2-40B4-BE49-F238E27FC236}">
                <a16:creationId xmlns:a16="http://schemas.microsoft.com/office/drawing/2014/main" id="{26B2E3D9-B3A4-42C9-9B8A-06D2D81C0502}"/>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982004" y="2877937"/>
            <a:ext cx="2860540" cy="202378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ectangle 9">
            <a:extLst>
              <a:ext uri="{FF2B5EF4-FFF2-40B4-BE49-F238E27FC236}">
                <a16:creationId xmlns:a16="http://schemas.microsoft.com/office/drawing/2014/main" id="{1A2648D4-7C86-4F4F-B394-A33FAD4AE9F8}"/>
              </a:ext>
            </a:extLst>
          </p:cNvPr>
          <p:cNvSpPr/>
          <p:nvPr/>
        </p:nvSpPr>
        <p:spPr>
          <a:xfrm>
            <a:off x="5146765" y="2114499"/>
            <a:ext cx="6548845" cy="2902333"/>
          </a:xfrm>
          <a:prstGeom prst="rect">
            <a:avLst/>
          </a:prstGeom>
        </p:spPr>
        <p:txBody>
          <a:bodyPr wrap="square">
            <a:spAutoFit/>
          </a:bodyPr>
          <a:lstStyle/>
          <a:p>
            <a:pPr defTabSz="800100">
              <a:lnSpc>
                <a:spcPct val="90000"/>
              </a:lnSpc>
              <a:spcAft>
                <a:spcPct val="35000"/>
              </a:spcAft>
            </a:pPr>
            <a:r>
              <a:rPr lang="en-US" sz="2200" dirty="0"/>
              <a:t>Feedback should </a:t>
            </a:r>
            <a:r>
              <a:rPr lang="en-US" sz="2200" b="1" u="sng" dirty="0">
                <a:solidFill>
                  <a:srgbClr val="2584C6"/>
                </a:solidFill>
              </a:rPr>
              <a:t>ONLY</a:t>
            </a:r>
            <a:r>
              <a:rPr lang="en-US" sz="2200" dirty="0"/>
              <a:t>:</a:t>
            </a:r>
          </a:p>
          <a:p>
            <a:pPr marL="342900" lvl="1" indent="-342900" defTabSz="800100">
              <a:lnSpc>
                <a:spcPct val="90000"/>
              </a:lnSpc>
              <a:spcAft>
                <a:spcPct val="15000"/>
              </a:spcAft>
              <a:buFont typeface="Arial" panose="020B0604020202020204" pitchFamily="34" charset="0"/>
              <a:buChar char="•"/>
            </a:pPr>
            <a:r>
              <a:rPr lang="en-US" sz="2200" dirty="0"/>
              <a:t>Enhance job performance</a:t>
            </a:r>
          </a:p>
          <a:p>
            <a:pPr marL="342900" lvl="1" indent="-342900" defTabSz="800100">
              <a:lnSpc>
                <a:spcPct val="90000"/>
              </a:lnSpc>
              <a:spcAft>
                <a:spcPct val="15000"/>
              </a:spcAft>
              <a:buFont typeface="Arial" panose="020B0604020202020204" pitchFamily="34" charset="0"/>
              <a:buChar char="•"/>
            </a:pPr>
            <a:r>
              <a:rPr lang="en-US" sz="2200" dirty="0"/>
              <a:t>Be about quality care and not personal attacks</a:t>
            </a:r>
          </a:p>
          <a:p>
            <a:pPr marL="342900" lvl="1" indent="-342900" defTabSz="800100">
              <a:lnSpc>
                <a:spcPct val="90000"/>
              </a:lnSpc>
              <a:spcAft>
                <a:spcPct val="15000"/>
              </a:spcAft>
              <a:buFont typeface="Arial" panose="020B0604020202020204" pitchFamily="34" charset="0"/>
              <a:buChar char="•"/>
            </a:pPr>
            <a:r>
              <a:rPr lang="en-US" sz="2200" dirty="0"/>
              <a:t>Lead to ongoing personal and professional development</a:t>
            </a:r>
          </a:p>
          <a:p>
            <a:pPr marL="342900" lvl="1" indent="-342900" defTabSz="800100">
              <a:lnSpc>
                <a:spcPct val="90000"/>
              </a:lnSpc>
              <a:spcAft>
                <a:spcPct val="15000"/>
              </a:spcAft>
              <a:buFont typeface="Arial" panose="020B0604020202020204" pitchFamily="34" charset="0"/>
              <a:buChar char="•"/>
            </a:pPr>
            <a:r>
              <a:rPr lang="en-US" sz="2200" dirty="0"/>
              <a:t>Reduce stress</a:t>
            </a:r>
          </a:p>
          <a:p>
            <a:pPr marL="342900" lvl="1" indent="-342900" defTabSz="800100">
              <a:lnSpc>
                <a:spcPct val="90000"/>
              </a:lnSpc>
              <a:spcAft>
                <a:spcPct val="15000"/>
              </a:spcAft>
              <a:buFont typeface="Arial" panose="020B0604020202020204" pitchFamily="34" charset="0"/>
              <a:buChar char="•"/>
            </a:pPr>
            <a:r>
              <a:rPr lang="en-US" sz="2200" dirty="0"/>
              <a:t>Help improve interpersonal relationships</a:t>
            </a:r>
          </a:p>
          <a:p>
            <a:pPr marL="342900" lvl="1" indent="-342900" defTabSz="800100">
              <a:lnSpc>
                <a:spcPct val="90000"/>
              </a:lnSpc>
              <a:spcAft>
                <a:spcPct val="15000"/>
              </a:spcAft>
              <a:buFont typeface="Arial" panose="020B0604020202020204" pitchFamily="34" charset="0"/>
              <a:buChar char="•"/>
            </a:pPr>
            <a:r>
              <a:rPr lang="en-US" sz="2200" dirty="0"/>
              <a:t>Develop a healthy organizational climate</a:t>
            </a:r>
          </a:p>
        </p:txBody>
      </p:sp>
    </p:spTree>
    <p:extLst>
      <p:ext uri="{BB962C8B-B14F-4D97-AF65-F5344CB8AC3E}">
        <p14:creationId xmlns:p14="http://schemas.microsoft.com/office/powerpoint/2010/main" val="42452342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D81480-91B6-4C9D-BFF2-9ED7FC4765A7}"/>
              </a:ext>
            </a:extLst>
          </p:cNvPr>
          <p:cNvSpPr>
            <a:spLocks noGrp="1"/>
          </p:cNvSpPr>
          <p:nvPr>
            <p:ph idx="1"/>
          </p:nvPr>
        </p:nvSpPr>
        <p:spPr>
          <a:xfrm>
            <a:off x="3060555" y="1405109"/>
            <a:ext cx="6070891" cy="4401068"/>
          </a:xfrm>
          <a:ln w="79375">
            <a:solidFill>
              <a:schemeClr val="tx2">
                <a:lumMod val="60000"/>
                <a:lumOff val="40000"/>
              </a:schemeClr>
            </a:solidFill>
          </a:ln>
        </p:spPr>
        <p:txBody>
          <a:bodyPr rtlCol="0" anchor="ctr">
            <a:normAutofit/>
          </a:bodyPr>
          <a:lstStyle/>
          <a:p>
            <a:pPr marL="0" indent="0" algn="ctr" fontAlgn="auto">
              <a:spcAft>
                <a:spcPts val="0"/>
              </a:spcAft>
              <a:buNone/>
              <a:defRPr/>
            </a:pPr>
            <a:r>
              <a:rPr lang="en-US" sz="3000" dirty="0"/>
              <a:t>What do </a:t>
            </a:r>
            <a:r>
              <a:rPr lang="en-US" sz="3000"/>
              <a:t>I/We </a:t>
            </a:r>
            <a:r>
              <a:rPr lang="en-US" sz="3000" dirty="0"/>
              <a:t>need to….</a:t>
            </a:r>
          </a:p>
          <a:p>
            <a:pPr algn="ctr" fontAlgn="auto">
              <a:spcAft>
                <a:spcPts val="0"/>
              </a:spcAft>
              <a:buFont typeface="Wingdings" panose="05000000000000000000" pitchFamily="2" charset="2"/>
              <a:buChar char="ü"/>
              <a:defRPr/>
            </a:pPr>
            <a:r>
              <a:rPr lang="en-US" sz="3000" dirty="0"/>
              <a:t>Keep Doing</a:t>
            </a:r>
          </a:p>
          <a:p>
            <a:pPr algn="ctr" fontAlgn="auto">
              <a:spcAft>
                <a:spcPts val="0"/>
              </a:spcAft>
              <a:buFont typeface="Wingdings" panose="05000000000000000000" pitchFamily="2" charset="2"/>
              <a:buChar char="ü"/>
              <a:defRPr/>
            </a:pPr>
            <a:r>
              <a:rPr lang="en-US" sz="3000" dirty="0"/>
              <a:t>Change Doing</a:t>
            </a:r>
          </a:p>
          <a:p>
            <a:pPr algn="ctr" fontAlgn="auto">
              <a:spcAft>
                <a:spcPts val="0"/>
              </a:spcAft>
              <a:buFont typeface="Wingdings" panose="05000000000000000000" pitchFamily="2" charset="2"/>
              <a:buChar char="ü"/>
              <a:defRPr/>
            </a:pPr>
            <a:r>
              <a:rPr lang="en-US" sz="3000" dirty="0"/>
              <a:t>Start Doing</a:t>
            </a:r>
          </a:p>
          <a:p>
            <a:pPr algn="ctr" fontAlgn="auto">
              <a:spcAft>
                <a:spcPts val="0"/>
              </a:spcAft>
              <a:buFont typeface="Wingdings" panose="05000000000000000000" pitchFamily="2" charset="2"/>
              <a:buChar char="ü"/>
              <a:defRPr/>
            </a:pPr>
            <a:r>
              <a:rPr lang="en-US" sz="3000" dirty="0"/>
              <a:t>Stop Doing</a:t>
            </a:r>
          </a:p>
        </p:txBody>
      </p:sp>
    </p:spTree>
    <p:extLst>
      <p:ext uri="{BB962C8B-B14F-4D97-AF65-F5344CB8AC3E}">
        <p14:creationId xmlns:p14="http://schemas.microsoft.com/office/powerpoint/2010/main" val="39634036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9F39C4-B750-4E20-82DE-070CD245E48A}"/>
              </a:ext>
            </a:extLst>
          </p:cNvPr>
          <p:cNvSpPr txBox="1"/>
          <p:nvPr/>
        </p:nvSpPr>
        <p:spPr>
          <a:xfrm>
            <a:off x="1524000" y="5307806"/>
            <a:ext cx="9144000" cy="300082"/>
          </a:xfrm>
          <a:prstGeom prst="rect">
            <a:avLst/>
          </a:prstGeom>
          <a:solidFill>
            <a:schemeClr val="bg1"/>
          </a:solidFill>
        </p:spPr>
        <p:txBody>
          <a:bodyPr wrap="square" rtlCol="0">
            <a:spAutoFit/>
          </a:bodyPr>
          <a:lstStyle/>
          <a:p>
            <a:pPr defTabSz="685800" eaLnBrk="1" fontAlgn="auto" hangingPunct="1">
              <a:spcBef>
                <a:spcPts val="0"/>
              </a:spcBef>
              <a:spcAft>
                <a:spcPts val="0"/>
              </a:spcAft>
              <a:defRPr/>
            </a:pPr>
            <a:endParaRPr lang="en-US" sz="1350">
              <a:solidFill>
                <a:prstClr val="black"/>
              </a:solidFill>
              <a:latin typeface="Calibri"/>
              <a:ea typeface="+mn-ea"/>
            </a:endParaRPr>
          </a:p>
        </p:txBody>
      </p:sp>
      <p:sp>
        <p:nvSpPr>
          <p:cNvPr id="2" name="Title 1">
            <a:extLst>
              <a:ext uri="{FF2B5EF4-FFF2-40B4-BE49-F238E27FC236}">
                <a16:creationId xmlns:a16="http://schemas.microsoft.com/office/drawing/2014/main" id="{17264D44-96C1-4FF9-95B4-08875CEFE062}"/>
              </a:ext>
            </a:extLst>
          </p:cNvPr>
          <p:cNvSpPr>
            <a:spLocks noGrp="1"/>
          </p:cNvSpPr>
          <p:nvPr>
            <p:ph type="title"/>
          </p:nvPr>
        </p:nvSpPr>
        <p:spPr/>
        <p:txBody>
          <a:bodyPr/>
          <a:lstStyle/>
          <a:p>
            <a:pPr>
              <a:defRPr/>
            </a:pPr>
            <a:r>
              <a:rPr lang="en-US" dirty="0">
                <a:latin typeface="+mn-lt"/>
              </a:rPr>
              <a:t>Intergenerational (Historical) Trauma</a:t>
            </a:r>
          </a:p>
        </p:txBody>
      </p:sp>
      <p:sp>
        <p:nvSpPr>
          <p:cNvPr id="3" name="Content Placeholder 2">
            <a:extLst>
              <a:ext uri="{FF2B5EF4-FFF2-40B4-BE49-F238E27FC236}">
                <a16:creationId xmlns:a16="http://schemas.microsoft.com/office/drawing/2014/main" id="{D9736CAE-BE63-46B8-BC27-A5FE684850FA}"/>
              </a:ext>
            </a:extLst>
          </p:cNvPr>
          <p:cNvSpPr>
            <a:spLocks noGrp="1"/>
          </p:cNvSpPr>
          <p:nvPr>
            <p:ph idx="1"/>
          </p:nvPr>
        </p:nvSpPr>
        <p:spPr/>
        <p:txBody>
          <a:bodyPr>
            <a:noAutofit/>
          </a:bodyPr>
          <a:lstStyle/>
          <a:p>
            <a:pPr marL="0" indent="0" algn="ctr">
              <a:spcBef>
                <a:spcPts val="0"/>
              </a:spcBef>
              <a:buNone/>
              <a:defRPr/>
            </a:pPr>
            <a:r>
              <a:rPr lang="en-US" altLang="en-US" sz="2550" dirty="0">
                <a:cs typeface="Arial" pitchFamily="34" charset="0"/>
              </a:rPr>
              <a:t>“Cumulative emotional and psychological wounding, over the lifespan and across generations, emanating from massive group trauma experiences.” </a:t>
            </a:r>
          </a:p>
          <a:p>
            <a:pPr marL="0" indent="0" algn="r">
              <a:spcBef>
                <a:spcPts val="0"/>
              </a:spcBef>
              <a:buNone/>
              <a:defRPr/>
            </a:pPr>
            <a:r>
              <a:rPr lang="en-US" altLang="en-US" sz="1050" dirty="0">
                <a:cs typeface="Arial" pitchFamily="34" charset="0"/>
              </a:rPr>
              <a:t>Yellow Horse Brave Heart, 2003</a:t>
            </a:r>
          </a:p>
          <a:p>
            <a:pPr marL="0" indent="0" algn="r">
              <a:buNone/>
              <a:defRPr/>
            </a:pPr>
            <a:r>
              <a:rPr lang="en-US" altLang="en-US" sz="1050" dirty="0">
                <a:cs typeface="Arial" pitchFamily="34" charset="0"/>
              </a:rPr>
              <a:t>Rethinking Historical Trauma:  Narratives of Resilience</a:t>
            </a:r>
          </a:p>
          <a:p>
            <a:pPr marL="0" indent="0" algn="r">
              <a:buNone/>
              <a:defRPr/>
            </a:pPr>
            <a:r>
              <a:rPr lang="en-US" altLang="en-US" sz="1050" dirty="0">
                <a:cs typeface="Arial" pitchFamily="34" charset="0"/>
              </a:rPr>
              <a:t>Aaron R. Denham, 2008 </a:t>
            </a:r>
          </a:p>
          <a:p>
            <a:pPr marL="0" indent="0">
              <a:buNone/>
              <a:defRPr/>
            </a:pPr>
            <a:endParaRPr lang="en-US" sz="1500" dirty="0"/>
          </a:p>
          <a:p>
            <a:pPr marL="0" indent="0">
              <a:buNone/>
              <a:defRPr/>
            </a:pPr>
            <a:endParaRPr lang="en-US" sz="1500" dirty="0"/>
          </a:p>
          <a:p>
            <a:pPr marL="0" indent="0">
              <a:buNone/>
              <a:defRPr/>
            </a:pPr>
            <a:endParaRPr lang="en-US" sz="1500" dirty="0"/>
          </a:p>
          <a:p>
            <a:pPr marL="0" indent="0">
              <a:buNone/>
              <a:defRPr/>
            </a:pPr>
            <a:endParaRPr lang="en-US" sz="1500" dirty="0"/>
          </a:p>
        </p:txBody>
      </p:sp>
      <p:sp>
        <p:nvSpPr>
          <p:cNvPr id="96260" name="TextBox 4">
            <a:extLst>
              <a:ext uri="{FF2B5EF4-FFF2-40B4-BE49-F238E27FC236}">
                <a16:creationId xmlns:a16="http://schemas.microsoft.com/office/drawing/2014/main" id="{5DBE42D4-EBE9-4C3A-9E3B-C323A3943BA7}"/>
              </a:ext>
            </a:extLst>
          </p:cNvPr>
          <p:cNvSpPr txBox="1">
            <a:spLocks noChangeArrowheads="1"/>
          </p:cNvSpPr>
          <p:nvPr/>
        </p:nvSpPr>
        <p:spPr bwMode="auto">
          <a:xfrm>
            <a:off x="2800350" y="5411391"/>
            <a:ext cx="659130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defTabSz="342900">
              <a:buNone/>
              <a:defRPr/>
            </a:pPr>
            <a:r>
              <a:rPr lang="en-US" sz="1100" i="1" dirty="0">
                <a:solidFill>
                  <a:prstClr val="black"/>
                </a:solidFill>
                <a:latin typeface="Calibri"/>
                <a:ea typeface="+mn-ea"/>
              </a:rPr>
              <a:t>Historical Trauma and Cultural Healing</a:t>
            </a:r>
            <a:r>
              <a:rPr lang="en-US" sz="1100" dirty="0">
                <a:solidFill>
                  <a:prstClr val="black"/>
                </a:solidFill>
                <a:latin typeface="Calibri"/>
                <a:ea typeface="+mn-ea"/>
              </a:rPr>
              <a:t>, University of Minnesota Extension </a:t>
            </a:r>
            <a:r>
              <a:rPr lang="en-US" sz="1100" dirty="0">
                <a:solidFill>
                  <a:prstClr val="black"/>
                </a:solidFill>
                <a:latin typeface="Calibri"/>
                <a:ea typeface="+mn-ea"/>
                <a:hlinkClick r:id="rId3"/>
              </a:rPr>
              <a:t>http://www.extension.umn.edu/family/cyfc/our-programs/historical-trauma-and-cultural-healing/</a:t>
            </a:r>
            <a:endParaRPr lang="en-US" sz="1100" dirty="0">
              <a:solidFill>
                <a:prstClr val="black"/>
              </a:solidFill>
              <a:latin typeface="Calibri"/>
              <a:ea typeface="+mn-ea"/>
            </a:endParaRPr>
          </a:p>
        </p:txBody>
      </p:sp>
      <p:pic>
        <p:nvPicPr>
          <p:cNvPr id="280581" name="Picture 3">
            <a:hlinkClick r:id="rId3"/>
            <a:extLst>
              <a:ext uri="{FF2B5EF4-FFF2-40B4-BE49-F238E27FC236}">
                <a16:creationId xmlns:a16="http://schemas.microsoft.com/office/drawing/2014/main" id="{D19BD5F6-5F64-4DC8-9C9C-D76E167C80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00350" y="3644349"/>
            <a:ext cx="6591300" cy="176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7273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D601-C8E7-4015-B0BC-44AB5DA810B2}"/>
              </a:ext>
            </a:extLst>
          </p:cNvPr>
          <p:cNvSpPr>
            <a:spLocks noGrp="1"/>
          </p:cNvSpPr>
          <p:nvPr>
            <p:ph type="title"/>
          </p:nvPr>
        </p:nvSpPr>
        <p:spPr>
          <a:xfrm>
            <a:off x="235131" y="1360278"/>
            <a:ext cx="10493829" cy="517922"/>
          </a:xfrm>
        </p:spPr>
        <p:txBody>
          <a:bodyPr/>
          <a:lstStyle/>
          <a:p>
            <a:pPr>
              <a:defRPr/>
            </a:pPr>
            <a:r>
              <a:rPr lang="en-US" sz="3600" dirty="0"/>
              <a:t>Intergenerational/Historical Trauma Events </a:t>
            </a:r>
          </a:p>
        </p:txBody>
      </p:sp>
      <p:graphicFrame>
        <p:nvGraphicFramePr>
          <p:cNvPr id="3" name="Diagram 2">
            <a:extLst>
              <a:ext uri="{FF2B5EF4-FFF2-40B4-BE49-F238E27FC236}">
                <a16:creationId xmlns:a16="http://schemas.microsoft.com/office/drawing/2014/main" id="{F7559F37-F1AE-474A-BB47-7804040F8559}"/>
              </a:ext>
            </a:extLst>
          </p:cNvPr>
          <p:cNvGraphicFramePr/>
          <p:nvPr>
            <p:extLst>
              <p:ext uri="{D42A27DB-BD31-4B8C-83A1-F6EECF244321}">
                <p14:modId xmlns:p14="http://schemas.microsoft.com/office/powerpoint/2010/main" val="2564087362"/>
              </p:ext>
            </p:extLst>
          </p:nvPr>
        </p:nvGraphicFramePr>
        <p:xfrm>
          <a:off x="2397271" y="1856706"/>
          <a:ext cx="7397458" cy="4259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0563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98FBD7-69AC-4E74-A311-5DD742FCAF61}"/>
              </a:ext>
            </a:extLst>
          </p:cNvPr>
          <p:cNvPicPr>
            <a:picLocks noChangeAspect="1"/>
          </p:cNvPicPr>
          <p:nvPr/>
        </p:nvPicPr>
        <p:blipFill>
          <a:blip r:embed="rId3"/>
          <a:stretch>
            <a:fillRect/>
          </a:stretch>
        </p:blipFill>
        <p:spPr>
          <a:xfrm>
            <a:off x="1981200" y="2495740"/>
            <a:ext cx="3291840" cy="3291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18621F0F-E998-4FF3-8362-2D2B8E98490B}"/>
              </a:ext>
            </a:extLst>
          </p:cNvPr>
          <p:cNvSpPr>
            <a:spLocks noGrp="1"/>
          </p:cNvSpPr>
          <p:nvPr>
            <p:ph type="title"/>
          </p:nvPr>
        </p:nvSpPr>
        <p:spPr/>
        <p:txBody>
          <a:bodyPr/>
          <a:lstStyle/>
          <a:p>
            <a:r>
              <a:rPr lang="en-US" dirty="0"/>
              <a:t>Intergenerational/Historical Trauma Effects</a:t>
            </a:r>
          </a:p>
        </p:txBody>
      </p:sp>
      <p:pic>
        <p:nvPicPr>
          <p:cNvPr id="9" name="Picture 8">
            <a:extLst>
              <a:ext uri="{FF2B5EF4-FFF2-40B4-BE49-F238E27FC236}">
                <a16:creationId xmlns:a16="http://schemas.microsoft.com/office/drawing/2014/main" id="{0C793A6B-28B3-434A-ACB1-EA7051F03D9B}"/>
              </a:ext>
            </a:extLst>
          </p:cNvPr>
          <p:cNvPicPr>
            <a:picLocks noChangeAspect="1"/>
          </p:cNvPicPr>
          <p:nvPr/>
        </p:nvPicPr>
        <p:blipFill>
          <a:blip r:embed="rId4"/>
          <a:stretch>
            <a:fillRect/>
          </a:stretch>
        </p:blipFill>
        <p:spPr>
          <a:xfrm>
            <a:off x="6169405" y="2872742"/>
            <a:ext cx="4154606" cy="27297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340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1129-FFC1-42D6-89BC-9FA839067C12}"/>
              </a:ext>
            </a:extLst>
          </p:cNvPr>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Who Needs to Be on the DEI Team?</a:t>
            </a:r>
          </a:p>
        </p:txBody>
      </p:sp>
      <p:sp>
        <p:nvSpPr>
          <p:cNvPr id="8" name="Text Placeholder 2">
            <a:extLst>
              <a:ext uri="{FF2B5EF4-FFF2-40B4-BE49-F238E27FC236}">
                <a16:creationId xmlns:a16="http://schemas.microsoft.com/office/drawing/2014/main" id="{ADA53AF9-FEC4-4E8E-A994-669B531772B7}"/>
              </a:ext>
            </a:extLst>
          </p:cNvPr>
          <p:cNvSpPr>
            <a:spLocks noGrp="1"/>
          </p:cNvSpPr>
          <p:nvPr>
            <p:ph sz="half" idx="1"/>
          </p:nvPr>
        </p:nvSpPr>
        <p:spPr/>
        <p:txBody>
          <a:bodyPr/>
          <a:lstStyle/>
          <a:p>
            <a:r>
              <a:rPr lang="en-US" dirty="0">
                <a:latin typeface="Calibri" panose="020F0502020204030204" pitchFamily="34" charset="0"/>
                <a:cs typeface="Calibri" panose="020F0502020204030204" pitchFamily="34" charset="0"/>
              </a:rPr>
              <a:t>Organizational leadership</a:t>
            </a:r>
          </a:p>
          <a:p>
            <a:r>
              <a:rPr lang="en-US" dirty="0">
                <a:latin typeface="Calibri" panose="020F0502020204030204" pitchFamily="34" charset="0"/>
                <a:cs typeface="Calibri" panose="020F0502020204030204" pitchFamily="34" charset="0"/>
              </a:rPr>
              <a:t>Cross-section of departments and levels of staff</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F2F179E6-1166-4D95-A884-E085344FCF21}"/>
              </a:ext>
            </a:extLst>
          </p:cNvPr>
          <p:cNvGraphicFramePr>
            <a:graphicFrameLocks noGrp="1"/>
          </p:cNvGraphicFramePr>
          <p:nvPr>
            <p:extLst>
              <p:ext uri="{D42A27DB-BD31-4B8C-83A1-F6EECF244321}">
                <p14:modId xmlns:p14="http://schemas.microsoft.com/office/powerpoint/2010/main" val="3003077810"/>
              </p:ext>
            </p:extLst>
          </p:nvPr>
        </p:nvGraphicFramePr>
        <p:xfrm>
          <a:off x="6891747" y="2473235"/>
          <a:ext cx="4622801" cy="2914861"/>
        </p:xfrm>
        <a:graphic>
          <a:graphicData uri="http://schemas.openxmlformats.org/drawingml/2006/table">
            <a:tbl>
              <a:tblPr/>
              <a:tblGrid>
                <a:gridCol w="254175">
                  <a:extLst>
                    <a:ext uri="{9D8B030D-6E8A-4147-A177-3AD203B41FA5}">
                      <a16:colId xmlns:a16="http://schemas.microsoft.com/office/drawing/2014/main" val="1075803992"/>
                    </a:ext>
                  </a:extLst>
                </a:gridCol>
                <a:gridCol w="254175">
                  <a:extLst>
                    <a:ext uri="{9D8B030D-6E8A-4147-A177-3AD203B41FA5}">
                      <a16:colId xmlns:a16="http://schemas.microsoft.com/office/drawing/2014/main" val="273577088"/>
                    </a:ext>
                  </a:extLst>
                </a:gridCol>
                <a:gridCol w="296537">
                  <a:extLst>
                    <a:ext uri="{9D8B030D-6E8A-4147-A177-3AD203B41FA5}">
                      <a16:colId xmlns:a16="http://schemas.microsoft.com/office/drawing/2014/main" val="196246653"/>
                    </a:ext>
                  </a:extLst>
                </a:gridCol>
                <a:gridCol w="301832">
                  <a:extLst>
                    <a:ext uri="{9D8B030D-6E8A-4147-A177-3AD203B41FA5}">
                      <a16:colId xmlns:a16="http://schemas.microsoft.com/office/drawing/2014/main" val="4068786992"/>
                    </a:ext>
                  </a:extLst>
                </a:gridCol>
                <a:gridCol w="285946">
                  <a:extLst>
                    <a:ext uri="{9D8B030D-6E8A-4147-A177-3AD203B41FA5}">
                      <a16:colId xmlns:a16="http://schemas.microsoft.com/office/drawing/2014/main" val="2469494634"/>
                    </a:ext>
                  </a:extLst>
                </a:gridCol>
                <a:gridCol w="297861">
                  <a:extLst>
                    <a:ext uri="{9D8B030D-6E8A-4147-A177-3AD203B41FA5}">
                      <a16:colId xmlns:a16="http://schemas.microsoft.com/office/drawing/2014/main" val="4121468165"/>
                    </a:ext>
                  </a:extLst>
                </a:gridCol>
                <a:gridCol w="285946">
                  <a:extLst>
                    <a:ext uri="{9D8B030D-6E8A-4147-A177-3AD203B41FA5}">
                      <a16:colId xmlns:a16="http://schemas.microsoft.com/office/drawing/2014/main" val="34028661"/>
                    </a:ext>
                  </a:extLst>
                </a:gridCol>
                <a:gridCol w="301832">
                  <a:extLst>
                    <a:ext uri="{9D8B030D-6E8A-4147-A177-3AD203B41FA5}">
                      <a16:colId xmlns:a16="http://schemas.microsoft.com/office/drawing/2014/main" val="4233618874"/>
                    </a:ext>
                  </a:extLst>
                </a:gridCol>
                <a:gridCol w="313747">
                  <a:extLst>
                    <a:ext uri="{9D8B030D-6E8A-4147-A177-3AD203B41FA5}">
                      <a16:colId xmlns:a16="http://schemas.microsoft.com/office/drawing/2014/main" val="3241697400"/>
                    </a:ext>
                  </a:extLst>
                </a:gridCol>
                <a:gridCol w="307127">
                  <a:extLst>
                    <a:ext uri="{9D8B030D-6E8A-4147-A177-3AD203B41FA5}">
                      <a16:colId xmlns:a16="http://schemas.microsoft.com/office/drawing/2014/main" val="2402746842"/>
                    </a:ext>
                  </a:extLst>
                </a:gridCol>
                <a:gridCol w="328309">
                  <a:extLst>
                    <a:ext uri="{9D8B030D-6E8A-4147-A177-3AD203B41FA5}">
                      <a16:colId xmlns:a16="http://schemas.microsoft.com/office/drawing/2014/main" val="1949651675"/>
                    </a:ext>
                  </a:extLst>
                </a:gridCol>
                <a:gridCol w="313747">
                  <a:extLst>
                    <a:ext uri="{9D8B030D-6E8A-4147-A177-3AD203B41FA5}">
                      <a16:colId xmlns:a16="http://schemas.microsoft.com/office/drawing/2014/main" val="1065132284"/>
                    </a:ext>
                  </a:extLst>
                </a:gridCol>
                <a:gridCol w="281975">
                  <a:extLst>
                    <a:ext uri="{9D8B030D-6E8A-4147-A177-3AD203B41FA5}">
                      <a16:colId xmlns:a16="http://schemas.microsoft.com/office/drawing/2014/main" val="909346239"/>
                    </a:ext>
                  </a:extLst>
                </a:gridCol>
                <a:gridCol w="291242">
                  <a:extLst>
                    <a:ext uri="{9D8B030D-6E8A-4147-A177-3AD203B41FA5}">
                      <a16:colId xmlns:a16="http://schemas.microsoft.com/office/drawing/2014/main" val="2075407397"/>
                    </a:ext>
                  </a:extLst>
                </a:gridCol>
                <a:gridCol w="254175">
                  <a:extLst>
                    <a:ext uri="{9D8B030D-6E8A-4147-A177-3AD203B41FA5}">
                      <a16:colId xmlns:a16="http://schemas.microsoft.com/office/drawing/2014/main" val="2146497546"/>
                    </a:ext>
                  </a:extLst>
                </a:gridCol>
                <a:gridCol w="254175">
                  <a:extLst>
                    <a:ext uri="{9D8B030D-6E8A-4147-A177-3AD203B41FA5}">
                      <a16:colId xmlns:a16="http://schemas.microsoft.com/office/drawing/2014/main" val="1815035434"/>
                    </a:ext>
                  </a:extLst>
                </a:gridCol>
              </a:tblGrid>
              <a:tr h="260045">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CEO</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extLst>
                  <a:ext uri="{0D108BD9-81ED-4DB2-BD59-A6C34878D82A}">
                    <a16:rowId xmlns:a16="http://schemas.microsoft.com/office/drawing/2014/main" val="3509473251"/>
                  </a:ext>
                </a:extLst>
              </a:tr>
              <a:tr h="260045">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extLst>
                  <a:ext uri="{0D108BD9-81ED-4DB2-BD59-A6C34878D82A}">
                    <a16:rowId xmlns:a16="http://schemas.microsoft.com/office/drawing/2014/main" val="3551865922"/>
                  </a:ext>
                </a:extLst>
              </a:tr>
              <a:tr h="260045">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Chief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800" b="0" i="0" u="none" strike="noStrike">
                          <a:solidFill>
                            <a:srgbClr val="000000"/>
                          </a:solidFill>
                          <a:effectLst/>
                          <a:latin typeface="Calibri" panose="020F0502020204030204" pitchFamily="34" charset="0"/>
                        </a:rPr>
                        <a:t>Chief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800" b="0" i="0" u="none" strike="noStrike">
                          <a:solidFill>
                            <a:srgbClr val="000000"/>
                          </a:solidFill>
                          <a:effectLst/>
                          <a:latin typeface="Calibri" panose="020F0502020204030204" pitchFamily="34" charset="0"/>
                        </a:rPr>
                        <a:t>Chief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800" b="0" i="0" u="none" strike="noStrike">
                          <a:solidFill>
                            <a:srgbClr val="000000"/>
                          </a:solidFill>
                          <a:effectLst/>
                          <a:latin typeface="Calibri" panose="020F0502020204030204" pitchFamily="34" charset="0"/>
                        </a:rPr>
                        <a:t>Chief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extLst>
                  <a:ext uri="{0D108BD9-81ED-4DB2-BD59-A6C34878D82A}">
                    <a16:rowId xmlns:a16="http://schemas.microsoft.com/office/drawing/2014/main" val="2337456790"/>
                  </a:ext>
                </a:extLst>
              </a:tr>
              <a:tr h="260045">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extLst>
                  <a:ext uri="{0D108BD9-81ED-4DB2-BD59-A6C34878D82A}">
                    <a16:rowId xmlns:a16="http://schemas.microsoft.com/office/drawing/2014/main" val="4250662387"/>
                  </a:ext>
                </a:extLst>
              </a:tr>
              <a:tr h="278167">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Director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Calibri" panose="020F0502020204030204" pitchFamily="34" charset="0"/>
                        </a:rPr>
                        <a:t>Director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Calibri" panose="020F0502020204030204" pitchFamily="34" charset="0"/>
                        </a:rPr>
                        <a:t>Director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Calibri" panose="020F0502020204030204" pitchFamily="34" charset="0"/>
                        </a:rPr>
                        <a:t>Director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Calibri" panose="020F0502020204030204" pitchFamily="34" charset="0"/>
                        </a:rPr>
                        <a:t>Director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Calibri" panose="020F0502020204030204" pitchFamily="34" charset="0"/>
                        </a:rPr>
                        <a:t>Director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Calibri" panose="020F0502020204030204" pitchFamily="34" charset="0"/>
                        </a:rPr>
                        <a:t>Director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Calibri" panose="020F0502020204030204" pitchFamily="34" charset="0"/>
                        </a:rPr>
                        <a:t>Director </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extLst>
                  <a:ext uri="{0D108BD9-81ED-4DB2-BD59-A6C34878D82A}">
                    <a16:rowId xmlns:a16="http://schemas.microsoft.com/office/drawing/2014/main" val="185741861"/>
                  </a:ext>
                </a:extLst>
              </a:tr>
              <a:tr h="260045">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extLst>
                  <a:ext uri="{0D108BD9-81ED-4DB2-BD59-A6C34878D82A}">
                    <a16:rowId xmlns:a16="http://schemas.microsoft.com/office/drawing/2014/main" val="1024015998"/>
                  </a:ext>
                </a:extLst>
              </a:tr>
              <a:tr h="278167">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Manager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a:txBody>
                    <a:bodyPr/>
                    <a:lstStyle/>
                    <a:p>
                      <a:pPr algn="l" fontAlgn="b"/>
                      <a:r>
                        <a:rPr lang="en-US" sz="800" b="0" i="0" u="none" strike="noStrike">
                          <a:solidFill>
                            <a:srgbClr val="000000"/>
                          </a:solidFill>
                          <a:effectLst/>
                          <a:latin typeface="Calibri" panose="020F0502020204030204" pitchFamily="34" charset="0"/>
                        </a:rPr>
                        <a:t>Manager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a:txBody>
                    <a:bodyPr/>
                    <a:lstStyle/>
                    <a:p>
                      <a:pPr algn="l" fontAlgn="b"/>
                      <a:r>
                        <a:rPr lang="en-US" sz="800" b="0" i="0" u="none" strike="noStrike">
                          <a:solidFill>
                            <a:srgbClr val="000000"/>
                          </a:solidFill>
                          <a:effectLst/>
                          <a:latin typeface="Calibri" panose="020F0502020204030204" pitchFamily="34" charset="0"/>
                        </a:rPr>
                        <a:t>Manager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a:txBody>
                    <a:bodyPr/>
                    <a:lstStyle/>
                    <a:p>
                      <a:pPr algn="l" fontAlgn="b"/>
                      <a:r>
                        <a:rPr lang="en-US" sz="800" b="0" i="0" u="none" strike="noStrike">
                          <a:solidFill>
                            <a:srgbClr val="000000"/>
                          </a:solidFill>
                          <a:effectLst/>
                          <a:latin typeface="Calibri" panose="020F0502020204030204" pitchFamily="34" charset="0"/>
                        </a:rPr>
                        <a:t>Manager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a:txBody>
                    <a:bodyPr/>
                    <a:lstStyle/>
                    <a:p>
                      <a:pPr algn="l" fontAlgn="b"/>
                      <a:r>
                        <a:rPr lang="en-US" sz="800" b="0" i="0" u="none" strike="noStrike">
                          <a:solidFill>
                            <a:srgbClr val="000000"/>
                          </a:solidFill>
                          <a:effectLst/>
                          <a:latin typeface="Calibri" panose="020F0502020204030204" pitchFamily="34" charset="0"/>
                        </a:rPr>
                        <a:t>Manager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a:txBody>
                    <a:bodyPr/>
                    <a:lstStyle/>
                    <a:p>
                      <a:pPr algn="l" fontAlgn="b"/>
                      <a:r>
                        <a:rPr lang="en-US" sz="800" b="0" i="0" u="none" strike="noStrike">
                          <a:solidFill>
                            <a:srgbClr val="000000"/>
                          </a:solidFill>
                          <a:effectLst/>
                          <a:latin typeface="Calibri" panose="020F0502020204030204" pitchFamily="34" charset="0"/>
                        </a:rPr>
                        <a:t>Manager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a:txBody>
                    <a:bodyPr/>
                    <a:lstStyle/>
                    <a:p>
                      <a:pPr algn="l" fontAlgn="b"/>
                      <a:r>
                        <a:rPr lang="en-US" sz="800" b="0" i="0" u="none" strike="noStrike">
                          <a:solidFill>
                            <a:srgbClr val="000000"/>
                          </a:solidFill>
                          <a:effectLst/>
                          <a:latin typeface="Calibri" panose="020F0502020204030204" pitchFamily="34" charset="0"/>
                        </a:rPr>
                        <a:t>Manager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a:txBody>
                    <a:bodyPr/>
                    <a:lstStyle/>
                    <a:p>
                      <a:pPr algn="l" fontAlgn="b"/>
                      <a:r>
                        <a:rPr lang="en-US" sz="800" b="0" i="0" u="none" strike="noStrike">
                          <a:solidFill>
                            <a:srgbClr val="000000"/>
                          </a:solidFill>
                          <a:effectLst/>
                          <a:latin typeface="Calibri" panose="020F0502020204030204" pitchFamily="34" charset="0"/>
                        </a:rPr>
                        <a:t>Manager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a:txBody>
                    <a:bodyPr/>
                    <a:lstStyle/>
                    <a:p>
                      <a:pPr algn="l" fontAlgn="b"/>
                      <a:r>
                        <a:rPr lang="en-US" sz="800" b="0" i="0" u="none" strike="noStrike">
                          <a:solidFill>
                            <a:srgbClr val="000000"/>
                          </a:solidFill>
                          <a:effectLst/>
                          <a:latin typeface="Calibri" panose="020F0502020204030204" pitchFamily="34" charset="0"/>
                        </a:rPr>
                        <a:t>Manager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a:txBody>
                    <a:bodyPr/>
                    <a:lstStyle/>
                    <a:p>
                      <a:pPr algn="l" fontAlgn="b"/>
                      <a:r>
                        <a:rPr lang="en-US" sz="800" b="0" i="0" u="none" strike="noStrike">
                          <a:solidFill>
                            <a:srgbClr val="000000"/>
                          </a:solidFill>
                          <a:effectLst/>
                          <a:latin typeface="Calibri" panose="020F0502020204030204" pitchFamily="34" charset="0"/>
                        </a:rPr>
                        <a:t>Manager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extLst>
                  <a:ext uri="{0D108BD9-81ED-4DB2-BD59-A6C34878D82A}">
                    <a16:rowId xmlns:a16="http://schemas.microsoft.com/office/drawing/2014/main" val="2266237397"/>
                  </a:ext>
                </a:extLst>
              </a:tr>
              <a:tr h="260045">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extLst>
                  <a:ext uri="{0D108BD9-81ED-4DB2-BD59-A6C34878D82A}">
                    <a16:rowId xmlns:a16="http://schemas.microsoft.com/office/drawing/2014/main" val="3120717088"/>
                  </a:ext>
                </a:extLst>
              </a:tr>
              <a:tr h="278167">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Supervisor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800" b="0" i="0" u="none" strike="noStrike">
                          <a:solidFill>
                            <a:srgbClr val="000000"/>
                          </a:solidFill>
                          <a:effectLst/>
                          <a:latin typeface="Calibri" panose="020F0502020204030204" pitchFamily="34" charset="0"/>
                        </a:rPr>
                        <a:t>Supervisor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800" b="0" i="0" u="none" strike="noStrike">
                          <a:solidFill>
                            <a:srgbClr val="000000"/>
                          </a:solidFill>
                          <a:effectLst/>
                          <a:latin typeface="Calibri" panose="020F0502020204030204" pitchFamily="34" charset="0"/>
                        </a:rPr>
                        <a:t>Supervisor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800" b="0" i="0" u="none" strike="noStrike">
                          <a:solidFill>
                            <a:srgbClr val="000000"/>
                          </a:solidFill>
                          <a:effectLst/>
                          <a:latin typeface="Calibri" panose="020F0502020204030204" pitchFamily="34" charset="0"/>
                        </a:rPr>
                        <a:t>Supervisor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800" b="0" i="0" u="none" strike="noStrike">
                          <a:solidFill>
                            <a:srgbClr val="000000"/>
                          </a:solidFill>
                          <a:effectLst/>
                          <a:latin typeface="Calibri" panose="020F0502020204030204" pitchFamily="34" charset="0"/>
                        </a:rPr>
                        <a:t>Supervisor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800" b="0" i="0" u="none" strike="noStrike">
                          <a:solidFill>
                            <a:srgbClr val="000000"/>
                          </a:solidFill>
                          <a:effectLst/>
                          <a:latin typeface="Calibri" panose="020F0502020204030204" pitchFamily="34" charset="0"/>
                        </a:rPr>
                        <a:t>Supervisor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800" b="0" i="0" u="none" strike="noStrike">
                          <a:solidFill>
                            <a:srgbClr val="000000"/>
                          </a:solidFill>
                          <a:effectLst/>
                          <a:latin typeface="Calibri" panose="020F0502020204030204" pitchFamily="34" charset="0"/>
                        </a:rPr>
                        <a:t>Supervisor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800" b="0" i="0" u="none" strike="noStrike" dirty="0">
                          <a:solidFill>
                            <a:srgbClr val="000000"/>
                          </a:solidFill>
                          <a:effectLst/>
                          <a:latin typeface="Calibri" panose="020F0502020204030204" pitchFamily="34" charset="0"/>
                        </a:rPr>
                        <a:t>Supervisor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800" b="0" i="0" u="none" strike="noStrike">
                          <a:solidFill>
                            <a:srgbClr val="000000"/>
                          </a:solidFill>
                          <a:effectLst/>
                          <a:latin typeface="Calibri" panose="020F0502020204030204" pitchFamily="34" charset="0"/>
                        </a:rPr>
                        <a:t>Supervisor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800" b="0" i="0" u="none" strike="noStrike">
                          <a:solidFill>
                            <a:srgbClr val="000000"/>
                          </a:solidFill>
                          <a:effectLst/>
                          <a:latin typeface="Calibri" panose="020F0502020204030204" pitchFamily="34" charset="0"/>
                        </a:rPr>
                        <a:t>Supervisor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800" b="0" i="0" u="none" strike="noStrike">
                          <a:solidFill>
                            <a:srgbClr val="000000"/>
                          </a:solidFill>
                          <a:effectLst/>
                          <a:latin typeface="Calibri" panose="020F0502020204030204" pitchFamily="34" charset="0"/>
                        </a:rPr>
                        <a:t>Supervisor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800" b="0" i="0" u="none" strike="noStrike">
                          <a:solidFill>
                            <a:srgbClr val="000000"/>
                          </a:solidFill>
                          <a:effectLst/>
                          <a:latin typeface="Calibri" panose="020F0502020204030204" pitchFamily="34" charset="0"/>
                        </a:rPr>
                        <a:t>Supervisor</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a:noFill/>
                    </a:lnB>
                  </a:tcPr>
                </a:tc>
                <a:extLst>
                  <a:ext uri="{0D108BD9-81ED-4DB2-BD59-A6C34878D82A}">
                    <a16:rowId xmlns:a16="http://schemas.microsoft.com/office/drawing/2014/main" val="4174443166"/>
                  </a:ext>
                </a:extLst>
              </a:tr>
              <a:tr h="260045">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078" marR="7078" marT="7078"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6607254"/>
                  </a:ext>
                </a:extLst>
              </a:tr>
              <a:tr h="260045">
                <a:tc>
                  <a:txBody>
                    <a:bodyPr/>
                    <a:lstStyle/>
                    <a:p>
                      <a:pPr algn="l" fontAlgn="b"/>
                      <a:r>
                        <a:rPr lang="en-US" sz="800" b="0" i="0" u="none" strike="noStrike">
                          <a:solidFill>
                            <a:srgbClr val="000000"/>
                          </a:solidFill>
                          <a:effectLst/>
                          <a:latin typeface="Calibri" panose="020F0502020204030204" pitchFamily="34" charset="0"/>
                        </a:rPr>
                        <a:t>Staff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800" b="0" i="0" u="none" strike="noStrike">
                          <a:solidFill>
                            <a:srgbClr val="000000"/>
                          </a:solidFill>
                          <a:effectLst/>
                          <a:latin typeface="Calibri" panose="020F0502020204030204" pitchFamily="34" charset="0"/>
                        </a:rPr>
                        <a:t>Staff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800" b="0" i="0" u="none" strike="noStrike">
                          <a:solidFill>
                            <a:srgbClr val="000000"/>
                          </a:solidFill>
                          <a:effectLst/>
                          <a:latin typeface="Calibri" panose="020F0502020204030204" pitchFamily="34" charset="0"/>
                        </a:rPr>
                        <a:t>Staff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800" b="0" i="0" u="none" strike="noStrike">
                          <a:solidFill>
                            <a:srgbClr val="000000"/>
                          </a:solidFill>
                          <a:effectLst/>
                          <a:latin typeface="Calibri" panose="020F0502020204030204" pitchFamily="34" charset="0"/>
                        </a:rPr>
                        <a:t>Staff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800" b="0" i="0" u="none" strike="noStrike">
                          <a:solidFill>
                            <a:srgbClr val="000000"/>
                          </a:solidFill>
                          <a:effectLst/>
                          <a:latin typeface="Calibri" panose="020F0502020204030204" pitchFamily="34" charset="0"/>
                        </a:rPr>
                        <a:t>Staff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800" b="0" i="0" u="none" strike="noStrike">
                          <a:solidFill>
                            <a:srgbClr val="000000"/>
                          </a:solidFill>
                          <a:effectLst/>
                          <a:latin typeface="Calibri" panose="020F0502020204030204" pitchFamily="34" charset="0"/>
                        </a:rPr>
                        <a:t>Staff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800" b="0" i="0" u="none" strike="noStrike">
                          <a:solidFill>
                            <a:srgbClr val="000000"/>
                          </a:solidFill>
                          <a:effectLst/>
                          <a:latin typeface="Calibri" panose="020F0502020204030204" pitchFamily="34" charset="0"/>
                        </a:rPr>
                        <a:t>Staff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800" b="0" i="0" u="none" strike="noStrike">
                          <a:solidFill>
                            <a:srgbClr val="000000"/>
                          </a:solidFill>
                          <a:effectLst/>
                          <a:latin typeface="Calibri" panose="020F0502020204030204" pitchFamily="34" charset="0"/>
                        </a:rPr>
                        <a:t>Staff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800" b="0" i="0" u="none" strike="noStrike">
                          <a:solidFill>
                            <a:srgbClr val="000000"/>
                          </a:solidFill>
                          <a:effectLst/>
                          <a:latin typeface="Calibri" panose="020F0502020204030204" pitchFamily="34" charset="0"/>
                        </a:rPr>
                        <a:t>Staff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800" b="0" i="0" u="none" strike="noStrike">
                          <a:solidFill>
                            <a:srgbClr val="000000"/>
                          </a:solidFill>
                          <a:effectLst/>
                          <a:latin typeface="Calibri" panose="020F0502020204030204" pitchFamily="34" charset="0"/>
                        </a:rPr>
                        <a:t>Staff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800" b="0" i="0" u="none" strike="noStrike">
                          <a:solidFill>
                            <a:srgbClr val="000000"/>
                          </a:solidFill>
                          <a:effectLst/>
                          <a:latin typeface="Calibri" panose="020F0502020204030204" pitchFamily="34" charset="0"/>
                        </a:rPr>
                        <a:t>Staff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800" b="0" i="0" u="none" strike="noStrike">
                          <a:solidFill>
                            <a:srgbClr val="000000"/>
                          </a:solidFill>
                          <a:effectLst/>
                          <a:latin typeface="Calibri" panose="020F0502020204030204" pitchFamily="34" charset="0"/>
                        </a:rPr>
                        <a:t>Staff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800" b="0" i="0" u="none" strike="noStrike">
                          <a:solidFill>
                            <a:srgbClr val="000000"/>
                          </a:solidFill>
                          <a:effectLst/>
                          <a:latin typeface="Calibri" panose="020F0502020204030204" pitchFamily="34" charset="0"/>
                        </a:rPr>
                        <a:t>Staff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800" b="0" i="0" u="none" strike="noStrike">
                          <a:solidFill>
                            <a:srgbClr val="000000"/>
                          </a:solidFill>
                          <a:effectLst/>
                          <a:latin typeface="Calibri" panose="020F0502020204030204" pitchFamily="34" charset="0"/>
                        </a:rPr>
                        <a:t>Staff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800" b="0" i="0" u="none" strike="noStrike">
                          <a:solidFill>
                            <a:srgbClr val="000000"/>
                          </a:solidFill>
                          <a:effectLst/>
                          <a:latin typeface="Calibri" panose="020F0502020204030204" pitchFamily="34" charset="0"/>
                        </a:rPr>
                        <a:t>Staff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800" b="0" i="0" u="none" strike="noStrike" dirty="0">
                          <a:solidFill>
                            <a:srgbClr val="000000"/>
                          </a:solidFill>
                          <a:effectLst/>
                          <a:latin typeface="Calibri" panose="020F0502020204030204" pitchFamily="34" charset="0"/>
                        </a:rPr>
                        <a:t>Staff</a:t>
                      </a:r>
                    </a:p>
                  </a:txBody>
                  <a:tcPr marL="7078" marR="7078" marT="7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418947965"/>
                  </a:ext>
                </a:extLst>
              </a:tr>
            </a:tbl>
          </a:graphicData>
        </a:graphic>
      </p:graphicFrame>
      <p:cxnSp>
        <p:nvCxnSpPr>
          <p:cNvPr id="9" name="Straight Arrow Connector 8">
            <a:extLst>
              <a:ext uri="{FF2B5EF4-FFF2-40B4-BE49-F238E27FC236}">
                <a16:creationId xmlns:a16="http://schemas.microsoft.com/office/drawing/2014/main" id="{0E122FF0-0024-46F4-BE53-10F9C2A8D5EF}"/>
              </a:ext>
            </a:extLst>
          </p:cNvPr>
          <p:cNvCxnSpPr>
            <a:cxnSpLocks/>
          </p:cNvCxnSpPr>
          <p:nvPr/>
        </p:nvCxnSpPr>
        <p:spPr>
          <a:xfrm>
            <a:off x="7658101" y="2964936"/>
            <a:ext cx="3988163" cy="24231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2824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6A13-277A-4EB9-99EB-BBDDF610F4A7}"/>
              </a:ext>
            </a:extLst>
          </p:cNvPr>
          <p:cNvSpPr>
            <a:spLocks noGrp="1"/>
          </p:cNvSpPr>
          <p:nvPr>
            <p:ph type="title"/>
          </p:nvPr>
        </p:nvSpPr>
        <p:spPr/>
        <p:txBody>
          <a:bodyPr/>
          <a:lstStyle/>
          <a:p>
            <a:r>
              <a:rPr lang="en-US" dirty="0"/>
              <a:t>Historical Trauma Perpetuated Today</a:t>
            </a:r>
          </a:p>
        </p:txBody>
      </p:sp>
      <p:sp>
        <p:nvSpPr>
          <p:cNvPr id="3" name="Content Placeholder 2">
            <a:extLst>
              <a:ext uri="{FF2B5EF4-FFF2-40B4-BE49-F238E27FC236}">
                <a16:creationId xmlns:a16="http://schemas.microsoft.com/office/drawing/2014/main" id="{3D2A9AA2-D16C-4596-9273-7F84CDDB56AD}"/>
              </a:ext>
            </a:extLst>
          </p:cNvPr>
          <p:cNvSpPr>
            <a:spLocks noGrp="1"/>
          </p:cNvSpPr>
          <p:nvPr>
            <p:ph sz="half" idx="1"/>
          </p:nvPr>
        </p:nvSpPr>
        <p: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3">
            <a:schemeClr val="dk1"/>
          </a:fillRef>
          <a:effectRef idx="2">
            <a:schemeClr val="dk1"/>
          </a:effectRef>
          <a:fontRef idx="minor">
            <a:schemeClr val="lt1"/>
          </a:fontRef>
        </p:style>
        <p:txBody>
          <a:bodyPr/>
          <a:lstStyle/>
          <a:p>
            <a:pPr marL="0" indent="0">
              <a:buNone/>
            </a:pPr>
            <a:r>
              <a:rPr lang="en-US" sz="2400" dirty="0"/>
              <a:t>Microaggressions are everyday experiences of discrimination, racism, and daily hassles that are targeted at individuals from diverse racial and ethnic groups (Evans-Campbell, 2008). Health disparities, substance abuse, and mental illness are all commonly linked to experiences of historical trauma (</a:t>
            </a:r>
            <a:r>
              <a:rPr lang="en-US" sz="2400" dirty="0" err="1"/>
              <a:t>Miachels</a:t>
            </a:r>
            <a:r>
              <a:rPr lang="en-US" sz="2400" dirty="0"/>
              <a:t>, Rousseau, and Yang, 2010).</a:t>
            </a:r>
          </a:p>
        </p:txBody>
      </p:sp>
      <p:pic>
        <p:nvPicPr>
          <p:cNvPr id="4" name="sjJUQlodh0g">
            <a:hlinkClick r:id="" action="ppaction://media"/>
            <a:extLst>
              <a:ext uri="{FF2B5EF4-FFF2-40B4-BE49-F238E27FC236}">
                <a16:creationId xmlns:a16="http://schemas.microsoft.com/office/drawing/2014/main" id="{D88FF7BD-EB1E-4528-A383-46973C2AE44C}"/>
              </a:ext>
            </a:extLst>
          </p:cNvPr>
          <p:cNvPicPr>
            <a:picLocks noRot="1" noChangeAspect="1"/>
          </p:cNvPicPr>
          <p:nvPr>
            <a:videoFile r:link="rId1"/>
          </p:nvPr>
        </p:nvPicPr>
        <p:blipFill>
          <a:blip r:embed="rId4"/>
          <a:stretch>
            <a:fillRect/>
          </a:stretch>
        </p:blipFill>
        <p:spPr>
          <a:xfrm>
            <a:off x="7608299" y="2490653"/>
            <a:ext cx="4231005" cy="3173254"/>
          </a:xfrm>
          <a:prstGeom prst="rect">
            <a:avLst/>
          </a:prstGeom>
        </p:spPr>
      </p:pic>
    </p:spTree>
    <p:extLst>
      <p:ext uri="{BB962C8B-B14F-4D97-AF65-F5344CB8AC3E}">
        <p14:creationId xmlns:p14="http://schemas.microsoft.com/office/powerpoint/2010/main" val="8679787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B4161D6C-43B2-4DF6-9B7B-8535B5790121}"/>
              </a:ext>
            </a:extLst>
          </p:cNvPr>
          <p:cNvSpPr>
            <a:spLocks noGrp="1"/>
          </p:cNvSpPr>
          <p:nvPr>
            <p:ph type="title"/>
          </p:nvPr>
        </p:nvSpPr>
        <p:spPr/>
        <p:txBody>
          <a:bodyPr anchor="t"/>
          <a:lstStyle/>
          <a:p>
            <a:pPr>
              <a:defRPr/>
            </a:pPr>
            <a:r>
              <a:rPr lang="en-US" dirty="0">
                <a:latin typeface="+mn-lt"/>
                <a:cs typeface="Open Sans" pitchFamily="-84" charset="0"/>
              </a:rPr>
              <a:t>Trauma Shapes Our Beliefs</a:t>
            </a:r>
          </a:p>
        </p:txBody>
      </p:sp>
      <p:pic>
        <p:nvPicPr>
          <p:cNvPr id="3" name="Picture 2">
            <a:extLst>
              <a:ext uri="{FF2B5EF4-FFF2-40B4-BE49-F238E27FC236}">
                <a16:creationId xmlns:a16="http://schemas.microsoft.com/office/drawing/2014/main" id="{8511E5AF-ECC7-415B-A28B-45610552F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35" y="2600323"/>
            <a:ext cx="5444446" cy="3068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86D66907-77AD-4BCC-9F9B-C3AA47D18A6E}"/>
              </a:ext>
            </a:extLst>
          </p:cNvPr>
          <p:cNvSpPr txBox="1"/>
          <p:nvPr/>
        </p:nvSpPr>
        <p:spPr>
          <a:xfrm>
            <a:off x="7398148" y="2857120"/>
            <a:ext cx="3857945" cy="2554545"/>
          </a:xfrm>
          <a:prstGeom prst="rect">
            <a:avLst/>
          </a:prstGeom>
          <a:noFill/>
        </p:spPr>
        <p:txBody>
          <a:bodyPr wrap="square" rtlCol="0">
            <a:spAutoFit/>
          </a:bodyPr>
          <a:lstStyle/>
          <a:p>
            <a:pPr marL="457200" indent="-457200" defTabSz="685800" eaLnBrk="1" fontAlgn="auto" hangingPunct="1">
              <a:spcBef>
                <a:spcPts val="0"/>
              </a:spcBef>
              <a:spcAft>
                <a:spcPts val="0"/>
              </a:spcAft>
              <a:buFont typeface="Arial" panose="020B0604020202020204" pitchFamily="34" charset="0"/>
              <a:buChar char="•"/>
              <a:defRPr/>
            </a:pPr>
            <a:r>
              <a:rPr lang="en-US" sz="3200" dirty="0">
                <a:solidFill>
                  <a:prstClr val="black"/>
                </a:solidFill>
                <a:latin typeface="Calibri"/>
                <a:ea typeface="+mn-ea"/>
              </a:rPr>
              <a:t>Worldview</a:t>
            </a:r>
          </a:p>
          <a:p>
            <a:pPr marL="457200" indent="-457200" defTabSz="685800" eaLnBrk="1" fontAlgn="auto" hangingPunct="1">
              <a:spcBef>
                <a:spcPts val="0"/>
              </a:spcBef>
              <a:spcAft>
                <a:spcPts val="0"/>
              </a:spcAft>
              <a:buFont typeface="Arial" panose="020B0604020202020204" pitchFamily="34" charset="0"/>
              <a:buChar char="•"/>
              <a:defRPr/>
            </a:pPr>
            <a:endParaRPr lang="en-US" sz="3200" dirty="0">
              <a:solidFill>
                <a:prstClr val="black"/>
              </a:solidFill>
              <a:latin typeface="Calibri"/>
              <a:ea typeface="+mn-ea"/>
            </a:endParaRPr>
          </a:p>
          <a:p>
            <a:pPr marL="457200" indent="-457200" defTabSz="685800" eaLnBrk="1" fontAlgn="auto" hangingPunct="1">
              <a:spcBef>
                <a:spcPts val="0"/>
              </a:spcBef>
              <a:spcAft>
                <a:spcPts val="0"/>
              </a:spcAft>
              <a:buFont typeface="Arial" panose="020B0604020202020204" pitchFamily="34" charset="0"/>
              <a:buChar char="•"/>
              <a:defRPr/>
            </a:pPr>
            <a:r>
              <a:rPr lang="en-US" sz="3200" dirty="0">
                <a:solidFill>
                  <a:prstClr val="black"/>
                </a:solidFill>
                <a:latin typeface="Calibri"/>
                <a:ea typeface="+mn-ea"/>
              </a:rPr>
              <a:t>Spirituality</a:t>
            </a:r>
          </a:p>
          <a:p>
            <a:pPr marL="457200" indent="-457200" defTabSz="685800" eaLnBrk="1" fontAlgn="auto" hangingPunct="1">
              <a:spcBef>
                <a:spcPts val="0"/>
              </a:spcBef>
              <a:spcAft>
                <a:spcPts val="0"/>
              </a:spcAft>
              <a:buFont typeface="Arial" panose="020B0604020202020204" pitchFamily="34" charset="0"/>
              <a:buChar char="•"/>
              <a:defRPr/>
            </a:pPr>
            <a:endParaRPr lang="en-US" sz="3200" dirty="0">
              <a:solidFill>
                <a:prstClr val="black"/>
              </a:solidFill>
              <a:latin typeface="Calibri"/>
              <a:ea typeface="+mn-ea"/>
            </a:endParaRPr>
          </a:p>
          <a:p>
            <a:pPr marL="457200" indent="-457200" defTabSz="685800" eaLnBrk="1" fontAlgn="auto" hangingPunct="1">
              <a:spcBef>
                <a:spcPts val="0"/>
              </a:spcBef>
              <a:spcAft>
                <a:spcPts val="0"/>
              </a:spcAft>
              <a:buFont typeface="Arial" panose="020B0604020202020204" pitchFamily="34" charset="0"/>
              <a:buChar char="•"/>
              <a:defRPr/>
            </a:pPr>
            <a:r>
              <a:rPr lang="en-US" sz="3200" dirty="0">
                <a:solidFill>
                  <a:prstClr val="black"/>
                </a:solidFill>
                <a:latin typeface="Calibri"/>
                <a:ea typeface="+mn-ea"/>
              </a:rPr>
              <a:t>Identity</a:t>
            </a:r>
          </a:p>
        </p:txBody>
      </p:sp>
    </p:spTree>
    <p:extLst>
      <p:ext uri="{BB962C8B-B14F-4D97-AF65-F5344CB8AC3E}">
        <p14:creationId xmlns:p14="http://schemas.microsoft.com/office/powerpoint/2010/main" val="3766643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B786AD-0920-4786-948E-65D9D3C2BA4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095946" y="2355101"/>
            <a:ext cx="8261366" cy="3373391"/>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65FB592C-5112-41BF-A0F4-2F90FCF3C24F}"/>
              </a:ext>
            </a:extLst>
          </p:cNvPr>
          <p:cNvSpPr>
            <a:spLocks noGrp="1"/>
          </p:cNvSpPr>
          <p:nvPr>
            <p:ph type="title"/>
          </p:nvPr>
        </p:nvSpPr>
        <p:spPr/>
        <p:txBody>
          <a:bodyPr/>
          <a:lstStyle/>
          <a:p>
            <a:r>
              <a:rPr lang="en-US" kern="0" dirty="0">
                <a:latin typeface="Calibri" panose="020F0502020204030204" pitchFamily="34" charset="0"/>
                <a:cs typeface="Calibri" panose="020F0502020204030204" pitchFamily="34" charset="0"/>
                <a:sym typeface="Arial"/>
              </a:rPr>
              <a:t>Survival Mode Response</a:t>
            </a:r>
            <a:endParaRPr lang="en-US" dirty="0"/>
          </a:p>
        </p:txBody>
      </p:sp>
    </p:spTree>
    <p:extLst>
      <p:ext uri="{BB962C8B-B14F-4D97-AF65-F5344CB8AC3E}">
        <p14:creationId xmlns:p14="http://schemas.microsoft.com/office/powerpoint/2010/main" val="33844141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7">
            <a:extLst>
              <a:ext uri="{FF2B5EF4-FFF2-40B4-BE49-F238E27FC236}">
                <a16:creationId xmlns:a16="http://schemas.microsoft.com/office/drawing/2014/main" id="{C32B55FF-8264-4EB7-A436-79AD8CCFA30E}"/>
              </a:ext>
            </a:extLst>
          </p:cNvPr>
          <p:cNvSpPr>
            <a:spLocks noChangeArrowheads="1"/>
          </p:cNvSpPr>
          <p:nvPr/>
        </p:nvSpPr>
        <p:spPr bwMode="auto">
          <a:xfrm>
            <a:off x="6085882" y="3740332"/>
            <a:ext cx="514350" cy="115491"/>
          </a:xfrm>
          <a:prstGeom prst="rect">
            <a:avLst/>
          </a:prstGeom>
          <a:solidFill>
            <a:srgbClr val="FF0000"/>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defTabSz="342900">
              <a:spcBef>
                <a:spcPct val="0"/>
              </a:spcBef>
              <a:buNone/>
              <a:defRPr/>
            </a:pPr>
            <a:endParaRPr lang="es-MX" altLang="en-US" sz="1800">
              <a:solidFill>
                <a:prstClr val="black"/>
              </a:solidFill>
              <a:latin typeface="Calibri" panose="020F0502020204030204" pitchFamily="34" charset="0"/>
              <a:ea typeface="ヒラギノ角ゴ Pro W3" charset="-128"/>
            </a:endParaRPr>
          </a:p>
        </p:txBody>
      </p:sp>
      <p:sp>
        <p:nvSpPr>
          <p:cNvPr id="59395" name="Rectangle 28">
            <a:extLst>
              <a:ext uri="{FF2B5EF4-FFF2-40B4-BE49-F238E27FC236}">
                <a16:creationId xmlns:a16="http://schemas.microsoft.com/office/drawing/2014/main" id="{1685DFAD-2423-4A83-96B5-168ED3A30008}"/>
              </a:ext>
            </a:extLst>
          </p:cNvPr>
          <p:cNvSpPr>
            <a:spLocks noChangeArrowheads="1"/>
          </p:cNvSpPr>
          <p:nvPr/>
        </p:nvSpPr>
        <p:spPr bwMode="auto">
          <a:xfrm>
            <a:off x="6085882" y="4041561"/>
            <a:ext cx="514350" cy="115490"/>
          </a:xfrm>
          <a:prstGeom prst="rect">
            <a:avLst/>
          </a:prstGeom>
          <a:solidFill>
            <a:srgbClr val="FF0000"/>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r" defTabSz="342900">
              <a:spcBef>
                <a:spcPct val="0"/>
              </a:spcBef>
              <a:buNone/>
              <a:defRPr/>
            </a:pPr>
            <a:endParaRPr lang="es-MX" altLang="en-US" sz="1800">
              <a:solidFill>
                <a:prstClr val="black"/>
              </a:solidFill>
              <a:latin typeface="Calibri" panose="020F0502020204030204" pitchFamily="34" charset="0"/>
              <a:ea typeface="ヒラギノ角ゴ Pro W3" charset="-128"/>
            </a:endParaRPr>
          </a:p>
        </p:txBody>
      </p:sp>
      <p:sp>
        <p:nvSpPr>
          <p:cNvPr id="32773" name="Text Box 21">
            <a:extLst>
              <a:ext uri="{FF2B5EF4-FFF2-40B4-BE49-F238E27FC236}">
                <a16:creationId xmlns:a16="http://schemas.microsoft.com/office/drawing/2014/main" id="{E419C256-97F1-4EB3-8D75-34E219AC8104}"/>
              </a:ext>
            </a:extLst>
          </p:cNvPr>
          <p:cNvSpPr txBox="1">
            <a:spLocks noChangeArrowheads="1"/>
          </p:cNvSpPr>
          <p:nvPr/>
        </p:nvSpPr>
        <p:spPr bwMode="auto">
          <a:xfrm>
            <a:off x="7511824" y="2569981"/>
            <a:ext cx="2502694" cy="29546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ea typeface="MS PGothic" pitchFamily="34" charset="-128"/>
              </a:defRPr>
            </a:lvl1pPr>
            <a:lvl2pPr marL="347663" indent="-233363"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260747" lvl="1" indent="-175022" defTabSz="342900" fontAlgn="auto">
              <a:spcBef>
                <a:spcPts val="0"/>
              </a:spcBef>
              <a:spcAft>
                <a:spcPct val="35000"/>
              </a:spcAft>
              <a:defRPr/>
            </a:pPr>
            <a:r>
              <a:rPr lang="en-US" altLang="en-US" sz="3000" dirty="0">
                <a:solidFill>
                  <a:prstClr val="black"/>
                </a:solidFill>
                <a:latin typeface="Calibri"/>
                <a:ea typeface="ヒラギノ角ゴ Pro W3" charset="-128"/>
                <a:cs typeface="Arial" panose="020B0604020202020204" pitchFamily="34" charset="0"/>
              </a:rPr>
              <a:t>Inability to </a:t>
            </a:r>
          </a:p>
          <a:p>
            <a:pPr marL="514350" lvl="1" indent="-428625" defTabSz="342900" fontAlgn="auto">
              <a:spcBef>
                <a:spcPts val="0"/>
              </a:spcBef>
              <a:spcAft>
                <a:spcPct val="35000"/>
              </a:spcAft>
              <a:buFont typeface="Arial" panose="020B0604020202020204" pitchFamily="34" charset="0"/>
              <a:buChar char="•"/>
              <a:defRPr/>
            </a:pPr>
            <a:r>
              <a:rPr lang="en-US" altLang="en-US" sz="3000" dirty="0">
                <a:solidFill>
                  <a:prstClr val="black"/>
                </a:solidFill>
                <a:latin typeface="Calibri"/>
                <a:ea typeface="ヒラギノ角ゴ Pro W3" charset="-128"/>
                <a:cs typeface="Arial" panose="020B0604020202020204" pitchFamily="34" charset="0"/>
              </a:rPr>
              <a:t>Respond</a:t>
            </a:r>
          </a:p>
          <a:p>
            <a:pPr marL="514350" lvl="1" indent="-428625" defTabSz="342900" fontAlgn="auto">
              <a:spcBef>
                <a:spcPts val="0"/>
              </a:spcBef>
              <a:spcAft>
                <a:spcPct val="35000"/>
              </a:spcAft>
              <a:buFont typeface="Arial" panose="020B0604020202020204" pitchFamily="34" charset="0"/>
              <a:buChar char="•"/>
              <a:defRPr/>
            </a:pPr>
            <a:r>
              <a:rPr lang="en-US" altLang="en-US" sz="3000" dirty="0">
                <a:solidFill>
                  <a:prstClr val="black"/>
                </a:solidFill>
                <a:latin typeface="Calibri"/>
                <a:ea typeface="ヒラギノ角ゴ Pro W3" charset="-128"/>
                <a:cs typeface="Arial" panose="020B0604020202020204" pitchFamily="34" charset="0"/>
              </a:rPr>
              <a:t>Learn  </a:t>
            </a:r>
          </a:p>
          <a:p>
            <a:pPr marL="514350" lvl="1" indent="-428625" defTabSz="342900" fontAlgn="auto">
              <a:spcBef>
                <a:spcPts val="0"/>
              </a:spcBef>
              <a:spcAft>
                <a:spcPct val="35000"/>
              </a:spcAft>
              <a:buFont typeface="Arial" panose="020B0604020202020204" pitchFamily="34" charset="0"/>
              <a:buChar char="•"/>
              <a:defRPr/>
            </a:pPr>
            <a:r>
              <a:rPr lang="en-US" altLang="en-US" sz="3000" dirty="0">
                <a:solidFill>
                  <a:prstClr val="black"/>
                </a:solidFill>
                <a:latin typeface="Calibri"/>
                <a:ea typeface="ヒラギノ角ゴ Pro W3" charset="-128"/>
                <a:cs typeface="Arial" panose="020B0604020202020204" pitchFamily="34" charset="0"/>
              </a:rPr>
              <a:t>Process </a:t>
            </a:r>
          </a:p>
          <a:p>
            <a:pPr marL="260747" lvl="1" indent="-175022" defTabSz="342900" fontAlgn="auto">
              <a:spcBef>
                <a:spcPts val="0"/>
              </a:spcBef>
              <a:spcAft>
                <a:spcPct val="35000"/>
              </a:spcAft>
              <a:defRPr/>
            </a:pPr>
            <a:r>
              <a:rPr lang="en-US" altLang="en-US" sz="2400" dirty="0">
                <a:solidFill>
                  <a:prstClr val="black"/>
                </a:solidFill>
                <a:latin typeface="Calibri"/>
                <a:ea typeface="ヒラギノ角ゴ Pro W3" charset="-128"/>
                <a:cs typeface="Arial" panose="020B0604020202020204" pitchFamily="34" charset="0"/>
              </a:rPr>
              <a:t>   </a:t>
            </a:r>
            <a:endParaRPr lang="en-US" altLang="en-US" sz="1500" dirty="0">
              <a:solidFill>
                <a:prstClr val="black"/>
              </a:solidFill>
              <a:ea typeface="ヒラギノ角ゴ Pro W3" charset="-128"/>
              <a:cs typeface="Arial" panose="020B0604020202020204" pitchFamily="34" charset="0"/>
            </a:endParaRPr>
          </a:p>
        </p:txBody>
      </p:sp>
      <p:pic>
        <p:nvPicPr>
          <p:cNvPr id="2" name="Picture 1">
            <a:extLst>
              <a:ext uri="{FF2B5EF4-FFF2-40B4-BE49-F238E27FC236}">
                <a16:creationId xmlns:a16="http://schemas.microsoft.com/office/drawing/2014/main" id="{5B34AD91-032A-4AAD-A0EE-11CE82A8EA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042" y="2262248"/>
            <a:ext cx="4369305" cy="367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C38F8548-6508-4EF5-A79A-5606882A28B5}"/>
              </a:ext>
            </a:extLst>
          </p:cNvPr>
          <p:cNvSpPr>
            <a:spLocks noGrp="1"/>
          </p:cNvSpPr>
          <p:nvPr>
            <p:ph type="title"/>
          </p:nvPr>
        </p:nvSpPr>
        <p:spPr/>
        <p:txBody>
          <a:bodyPr/>
          <a:lstStyle/>
          <a:p>
            <a:r>
              <a:rPr lang="en-US" altLang="en-US" dirty="0">
                <a:ea typeface="ヒラギノ角ゴ Pro W3" charset="-128"/>
                <a:cs typeface="Arial" panose="020B0604020202020204" pitchFamily="34" charset="0"/>
              </a:rPr>
              <a:t>Survival Mode Response</a:t>
            </a:r>
            <a:endParaRPr lang="en-US" dirty="0"/>
          </a:p>
        </p:txBody>
      </p:sp>
    </p:spTree>
    <p:extLst>
      <p:ext uri="{BB962C8B-B14F-4D97-AF65-F5344CB8AC3E}">
        <p14:creationId xmlns:p14="http://schemas.microsoft.com/office/powerpoint/2010/main" val="1769873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9395"/>
                                        </p:tgtEl>
                                        <p:attrNameLst>
                                          <p:attrName>style.visibility</p:attrName>
                                        </p:attrNameLst>
                                      </p:cBhvr>
                                      <p:to>
                                        <p:strVal val="visible"/>
                                      </p:to>
                                    </p:set>
                                    <p:animEffect transition="in" filter="fade">
                                      <p:cBhvr>
                                        <p:cTn id="12" dur="1000"/>
                                        <p:tgtEl>
                                          <p:spTgt spid="59395"/>
                                        </p:tgtEl>
                                      </p:cBhvr>
                                    </p:animEffect>
                                    <p:anim calcmode="lin" valueType="num">
                                      <p:cBhvr>
                                        <p:cTn id="13" dur="1000" fill="hold"/>
                                        <p:tgtEl>
                                          <p:spTgt spid="59395"/>
                                        </p:tgtEl>
                                        <p:attrNameLst>
                                          <p:attrName>ppt_x</p:attrName>
                                        </p:attrNameLst>
                                      </p:cBhvr>
                                      <p:tavLst>
                                        <p:tav tm="0">
                                          <p:val>
                                            <p:strVal val="#ppt_x"/>
                                          </p:val>
                                        </p:tav>
                                        <p:tav tm="100000">
                                          <p:val>
                                            <p:strVal val="#ppt_x"/>
                                          </p:val>
                                        </p:tav>
                                      </p:tavLst>
                                    </p:anim>
                                    <p:anim calcmode="lin" valueType="num">
                                      <p:cBhvr>
                                        <p:cTn id="14" dur="1000" fill="hold"/>
                                        <p:tgtEl>
                                          <p:spTgt spid="5939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394"/>
                                        </p:tgtEl>
                                        <p:attrNameLst>
                                          <p:attrName>style.visibility</p:attrName>
                                        </p:attrNameLst>
                                      </p:cBhvr>
                                      <p:to>
                                        <p:strVal val="visible"/>
                                      </p:to>
                                    </p:set>
                                    <p:animEffect transition="in" filter="fade">
                                      <p:cBhvr>
                                        <p:cTn id="17" dur="1000"/>
                                        <p:tgtEl>
                                          <p:spTgt spid="59394"/>
                                        </p:tgtEl>
                                      </p:cBhvr>
                                    </p:animEffect>
                                    <p:anim calcmode="lin" valueType="num">
                                      <p:cBhvr>
                                        <p:cTn id="18" dur="1000" fill="hold"/>
                                        <p:tgtEl>
                                          <p:spTgt spid="59394"/>
                                        </p:tgtEl>
                                        <p:attrNameLst>
                                          <p:attrName>ppt_x</p:attrName>
                                        </p:attrNameLst>
                                      </p:cBhvr>
                                      <p:tavLst>
                                        <p:tav tm="0">
                                          <p:val>
                                            <p:strVal val="#ppt_x"/>
                                          </p:val>
                                        </p:tav>
                                        <p:tav tm="100000">
                                          <p:val>
                                            <p:strVal val="#ppt_x"/>
                                          </p:val>
                                        </p:tav>
                                      </p:tavLst>
                                    </p:anim>
                                    <p:anim calcmode="lin" valueType="num">
                                      <p:cBhvr>
                                        <p:cTn id="19" dur="1000" fill="hold"/>
                                        <p:tgtEl>
                                          <p:spTgt spid="5939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2773"/>
                                        </p:tgtEl>
                                        <p:attrNameLst>
                                          <p:attrName>style.visibility</p:attrName>
                                        </p:attrNameLst>
                                      </p:cBhvr>
                                      <p:to>
                                        <p:strVal val="visible"/>
                                      </p:to>
                                    </p:set>
                                    <p:animEffect transition="in" filter="fade">
                                      <p:cBhvr>
                                        <p:cTn id="22" dur="1000"/>
                                        <p:tgtEl>
                                          <p:spTgt spid="32773"/>
                                        </p:tgtEl>
                                      </p:cBhvr>
                                    </p:animEffect>
                                    <p:anim calcmode="lin" valueType="num">
                                      <p:cBhvr>
                                        <p:cTn id="23" dur="1000" fill="hold"/>
                                        <p:tgtEl>
                                          <p:spTgt spid="32773"/>
                                        </p:tgtEl>
                                        <p:attrNameLst>
                                          <p:attrName>ppt_x</p:attrName>
                                        </p:attrNameLst>
                                      </p:cBhvr>
                                      <p:tavLst>
                                        <p:tav tm="0">
                                          <p:val>
                                            <p:strVal val="#ppt_x"/>
                                          </p:val>
                                        </p:tav>
                                        <p:tav tm="100000">
                                          <p:val>
                                            <p:strVal val="#ppt_x"/>
                                          </p:val>
                                        </p:tav>
                                      </p:tavLst>
                                    </p:anim>
                                    <p:anim calcmode="lin" valueType="num">
                                      <p:cBhvr>
                                        <p:cTn id="24" dur="1000" fill="hold"/>
                                        <p:tgtEl>
                                          <p:spTgt spid="327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p:bldP spid="59395" grpId="0" animBg="1"/>
      <p:bldP spid="3277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hape 1904">
            <a:extLst>
              <a:ext uri="{FF2B5EF4-FFF2-40B4-BE49-F238E27FC236}">
                <a16:creationId xmlns:a16="http://schemas.microsoft.com/office/drawing/2014/main" id="{1BEF511D-B32D-4BB7-839B-DB44BAE247A5}"/>
              </a:ext>
            </a:extLst>
          </p:cNvPr>
          <p:cNvSpPr txBox="1">
            <a:spLocks noGrp="1"/>
          </p:cNvSpPr>
          <p:nvPr>
            <p:ph type="title"/>
          </p:nvPr>
        </p:nvSpPr>
        <p:spPr/>
        <p:txBody>
          <a:bodyPr spcFirstLastPara="1" vert="horz" wrap="square" lIns="68569" tIns="34275" rIns="68569" bIns="34275" numCol="1" anchor="ctr" anchorCtr="0" compatLnSpc="1">
            <a:prstTxWarp prst="textNoShape">
              <a:avLst/>
            </a:prstTxWarp>
          </a:bodyPr>
          <a:lstStyle/>
          <a:p>
            <a:pPr eaLnBrk="1" hangingPunct="1">
              <a:spcBef>
                <a:spcPct val="0"/>
              </a:spcBef>
              <a:spcAft>
                <a:spcPct val="0"/>
              </a:spcAft>
              <a:buSzPct val="25000"/>
              <a:defRPr/>
            </a:pPr>
            <a:r>
              <a:rPr lang="en-US" altLang="en-US" sz="4000" dirty="0">
                <a:latin typeface="Calibri" panose="020F0502020204030204" pitchFamily="34" charset="0"/>
                <a:cs typeface="Calibri" panose="020F0502020204030204" pitchFamily="34" charset="0"/>
                <a:sym typeface="Calibri" panose="020F0502020204030204" pitchFamily="34" charset="0"/>
              </a:rPr>
              <a:t>Impact of Trauma on Behavior Triggers </a:t>
            </a:r>
          </a:p>
        </p:txBody>
      </p:sp>
      <p:sp>
        <p:nvSpPr>
          <p:cNvPr id="296963" name="Shape 1905">
            <a:extLst>
              <a:ext uri="{FF2B5EF4-FFF2-40B4-BE49-F238E27FC236}">
                <a16:creationId xmlns:a16="http://schemas.microsoft.com/office/drawing/2014/main" id="{DF62A7CD-B202-4AA7-92F5-B4AA8F897BDB}"/>
              </a:ext>
            </a:extLst>
          </p:cNvPr>
          <p:cNvSpPr txBox="1">
            <a:spLocks noGrp="1"/>
          </p:cNvSpPr>
          <p:nvPr>
            <p:ph sz="half" idx="1"/>
          </p:nvPr>
        </p:nvSpPr>
        <p:spPr/>
        <p:txBody>
          <a:bodyPr spcFirstLastPara="1" vert="horz" wrap="square" lIns="68569" tIns="34275" rIns="68569" bIns="34275" numCol="1" anchor="t" anchorCtr="0" compatLnSpc="1">
            <a:prstTxWarp prst="textNoShape">
              <a:avLst/>
            </a:prstTxWarp>
          </a:bodyPr>
          <a:lstStyle/>
          <a:p>
            <a:pPr marL="0" indent="0">
              <a:spcBef>
                <a:spcPct val="0"/>
              </a:spcBef>
              <a:spcAft>
                <a:spcPct val="0"/>
              </a:spcAft>
              <a:buClr>
                <a:srgbClr val="244061"/>
              </a:buClr>
              <a:buSzPct val="25000"/>
              <a:buNone/>
            </a:pPr>
            <a:r>
              <a:rPr lang="en-US" altLang="en-US" sz="2400" b="1" dirty="0">
                <a:solidFill>
                  <a:schemeClr val="tx1"/>
                </a:solidFill>
                <a:latin typeface="Calibri" panose="020F0502020204030204" pitchFamily="34" charset="0"/>
                <a:cs typeface="Calibri" panose="020F0502020204030204" pitchFamily="34" charset="0"/>
                <a:sym typeface="Arial" panose="020B0604020202020204" pitchFamily="34" charset="0"/>
              </a:rPr>
              <a:t>External reminders of traumatic event</a:t>
            </a:r>
          </a:p>
          <a:p>
            <a:pPr marL="685800" lvl="1" indent="-342900">
              <a:spcBef>
                <a:spcPts val="356"/>
              </a:spcBef>
              <a:spcAft>
                <a:spcPct val="0"/>
              </a:spcAft>
              <a:buClrTx/>
              <a:buSzTx/>
              <a:buFont typeface="Arial" panose="020B0604020202020204" pitchFamily="34" charset="0"/>
              <a:buChar char="•"/>
            </a:pPr>
            <a:r>
              <a:rPr lang="en-US" altLang="en-US" i="1" dirty="0">
                <a:solidFill>
                  <a:schemeClr val="tx1"/>
                </a:solidFill>
                <a:latin typeface="Calibri" panose="020F0502020204030204" pitchFamily="34" charset="0"/>
                <a:cs typeface="Calibri" panose="020F0502020204030204" pitchFamily="34" charset="0"/>
                <a:sym typeface="Arial" panose="020B0604020202020204" pitchFamily="34" charset="0"/>
              </a:rPr>
              <a:t>Smell</a:t>
            </a:r>
          </a:p>
          <a:p>
            <a:pPr marL="685800" lvl="1" indent="-342900">
              <a:spcBef>
                <a:spcPts val="356"/>
              </a:spcBef>
              <a:spcAft>
                <a:spcPct val="0"/>
              </a:spcAft>
              <a:buClrTx/>
              <a:buSzTx/>
              <a:buFont typeface="Arial" panose="020B0604020202020204" pitchFamily="34" charset="0"/>
              <a:buChar char="•"/>
            </a:pPr>
            <a:r>
              <a:rPr lang="en-US" altLang="en-US" i="1" dirty="0">
                <a:solidFill>
                  <a:schemeClr val="tx1"/>
                </a:solidFill>
                <a:latin typeface="Calibri" panose="020F0502020204030204" pitchFamily="34" charset="0"/>
                <a:cs typeface="Calibri" panose="020F0502020204030204" pitchFamily="34" charset="0"/>
                <a:sym typeface="Arial" panose="020B0604020202020204" pitchFamily="34" charset="0"/>
              </a:rPr>
              <a:t>Sound</a:t>
            </a:r>
          </a:p>
          <a:p>
            <a:pPr marL="685800" lvl="1" indent="-342900">
              <a:spcBef>
                <a:spcPts val="356"/>
              </a:spcBef>
              <a:spcAft>
                <a:spcPct val="0"/>
              </a:spcAft>
              <a:buClrTx/>
              <a:buSzTx/>
              <a:buFont typeface="Arial" panose="020B0604020202020204" pitchFamily="34" charset="0"/>
              <a:buChar char="•"/>
            </a:pPr>
            <a:r>
              <a:rPr lang="en-US" altLang="en-US" i="1" dirty="0">
                <a:solidFill>
                  <a:schemeClr val="tx1"/>
                </a:solidFill>
                <a:latin typeface="Calibri" panose="020F0502020204030204" pitchFamily="34" charset="0"/>
                <a:cs typeface="Calibri" panose="020F0502020204030204" pitchFamily="34" charset="0"/>
                <a:sym typeface="Arial" panose="020B0604020202020204" pitchFamily="34" charset="0"/>
              </a:rPr>
              <a:t>Sight</a:t>
            </a:r>
          </a:p>
          <a:p>
            <a:pPr marL="685800" lvl="1" indent="-342900">
              <a:spcBef>
                <a:spcPts val="356"/>
              </a:spcBef>
              <a:spcAft>
                <a:spcPct val="0"/>
              </a:spcAft>
              <a:buClrTx/>
              <a:buSzTx/>
              <a:buFont typeface="Arial" panose="020B0604020202020204" pitchFamily="34" charset="0"/>
              <a:buChar char="•"/>
            </a:pPr>
            <a:r>
              <a:rPr lang="en-US" altLang="en-US" i="1" dirty="0">
                <a:solidFill>
                  <a:schemeClr val="tx1"/>
                </a:solidFill>
                <a:latin typeface="Calibri" panose="020F0502020204030204" pitchFamily="34" charset="0"/>
                <a:cs typeface="Calibri" panose="020F0502020204030204" pitchFamily="34" charset="0"/>
                <a:sym typeface="Arial" panose="020B0604020202020204" pitchFamily="34" charset="0"/>
              </a:rPr>
              <a:t>Touch</a:t>
            </a:r>
          </a:p>
          <a:p>
            <a:pPr marL="685800" lvl="1" indent="-342900">
              <a:spcBef>
                <a:spcPts val="356"/>
              </a:spcBef>
              <a:spcAft>
                <a:spcPct val="0"/>
              </a:spcAft>
              <a:buClrTx/>
              <a:buSzTx/>
              <a:buFont typeface="Arial" panose="020B0604020202020204" pitchFamily="34" charset="0"/>
              <a:buChar char="•"/>
            </a:pPr>
            <a:r>
              <a:rPr lang="en-US" altLang="en-US" i="1" dirty="0">
                <a:solidFill>
                  <a:schemeClr val="tx1"/>
                </a:solidFill>
                <a:latin typeface="Calibri" panose="020F0502020204030204" pitchFamily="34" charset="0"/>
                <a:cs typeface="Calibri" panose="020F0502020204030204" pitchFamily="34" charset="0"/>
                <a:sym typeface="Arial" panose="020B0604020202020204" pitchFamily="34" charset="0"/>
              </a:rPr>
              <a:t>Taste</a:t>
            </a:r>
          </a:p>
        </p:txBody>
      </p:sp>
      <p:sp>
        <p:nvSpPr>
          <p:cNvPr id="5" name="Shape 1905">
            <a:extLst>
              <a:ext uri="{FF2B5EF4-FFF2-40B4-BE49-F238E27FC236}">
                <a16:creationId xmlns:a16="http://schemas.microsoft.com/office/drawing/2014/main" id="{E55FCE71-17A7-4BAA-A9A9-28E0E172B4B9}"/>
              </a:ext>
            </a:extLst>
          </p:cNvPr>
          <p:cNvSpPr txBox="1">
            <a:spLocks/>
          </p:cNvSpPr>
          <p:nvPr/>
        </p:nvSpPr>
        <p:spPr bwMode="auto">
          <a:xfrm>
            <a:off x="6592389" y="2374943"/>
            <a:ext cx="5251261" cy="302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defPPr marR="0" lvl="0" algn="l" rtl="0">
              <a:lnSpc>
                <a:spcPct val="100000"/>
              </a:lnSpc>
              <a:spcBef>
                <a:spcPts val="0"/>
              </a:spcBef>
              <a:spcAft>
                <a:spcPts val="0"/>
              </a:spcAft>
            </a:defPPr>
            <a:lvl1pPr marL="342900" marR="0" lvl="0" indent="-165100" algn="l" rtl="0" eaLnBrk="0" fontAlgn="base" hangingPunct="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eaLnBrk="0" fontAlgn="base" hangingPunct="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eaLnBrk="0" fontAlgn="base" hangingPunct="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eaLnBrk="0" fontAlgn="base" hangingPunct="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27000" algn="l" rtl="0" eaLnBrk="0" fontAlgn="base" hangingPunct="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defTabSz="685800" eaLnBrk="1" hangingPunct="1">
              <a:spcBef>
                <a:spcPct val="0"/>
              </a:spcBef>
              <a:spcAft>
                <a:spcPct val="0"/>
              </a:spcAft>
              <a:buClr>
                <a:srgbClr val="244061"/>
              </a:buClr>
              <a:buSzPct val="25000"/>
              <a:buNone/>
              <a:defRPr/>
            </a:pPr>
            <a:r>
              <a:rPr lang="en-US" altLang="en-US" sz="2400" b="1" kern="0" dirty="0">
                <a:solidFill>
                  <a:srgbClr val="000000"/>
                </a:solidFill>
                <a:latin typeface="Calibri" panose="020F0502020204030204" pitchFamily="34" charset="0"/>
                <a:cs typeface="Calibri" panose="020F0502020204030204" pitchFamily="34" charset="0"/>
                <a:sym typeface="Arial" panose="020B0604020202020204" pitchFamily="34" charset="0"/>
              </a:rPr>
              <a:t>Internal reminders of traumatic event</a:t>
            </a:r>
          </a:p>
          <a:p>
            <a:pPr marL="685800" lvl="1" indent="-342900" defTabSz="685800" eaLnBrk="1" hangingPunct="1">
              <a:spcBef>
                <a:spcPts val="356"/>
              </a:spcBef>
              <a:spcAft>
                <a:spcPct val="0"/>
              </a:spcAft>
              <a:buClrTx/>
              <a:buSzTx/>
              <a:buFont typeface="Arial" panose="020B0604020202020204" pitchFamily="34" charset="0"/>
              <a:buChar char="•"/>
              <a:defRPr/>
            </a:pPr>
            <a:r>
              <a:rPr lang="en-US" altLang="en-US" i="1" kern="0" dirty="0">
                <a:solidFill>
                  <a:srgbClr val="000000"/>
                </a:solidFill>
                <a:latin typeface="Calibri" panose="020F0502020204030204" pitchFamily="34" charset="0"/>
                <a:cs typeface="Calibri" panose="020F0502020204030204" pitchFamily="34" charset="0"/>
                <a:sym typeface="Arial" panose="020B0604020202020204" pitchFamily="34" charset="0"/>
              </a:rPr>
              <a:t>Emotions</a:t>
            </a:r>
          </a:p>
          <a:p>
            <a:pPr marL="685800" lvl="1" indent="-342900" defTabSz="685800" eaLnBrk="1" hangingPunct="1">
              <a:spcBef>
                <a:spcPts val="356"/>
              </a:spcBef>
              <a:spcAft>
                <a:spcPct val="0"/>
              </a:spcAft>
              <a:buClrTx/>
              <a:buSzTx/>
              <a:buFont typeface="Arial" panose="020B0604020202020204" pitchFamily="34" charset="0"/>
              <a:buChar char="•"/>
              <a:defRPr/>
            </a:pPr>
            <a:r>
              <a:rPr lang="en-US" altLang="en-US" i="1" kern="0" dirty="0">
                <a:solidFill>
                  <a:srgbClr val="000000"/>
                </a:solidFill>
                <a:latin typeface="Calibri" panose="020F0502020204030204" pitchFamily="34" charset="0"/>
                <a:cs typeface="Calibri" panose="020F0502020204030204" pitchFamily="34" charset="0"/>
                <a:sym typeface="Arial" panose="020B0604020202020204" pitchFamily="34" charset="0"/>
              </a:rPr>
              <a:t>Thoughts</a:t>
            </a:r>
          </a:p>
          <a:p>
            <a:pPr marL="0" indent="0" defTabSz="685800" eaLnBrk="1" hangingPunct="1">
              <a:spcBef>
                <a:spcPts val="422"/>
              </a:spcBef>
              <a:spcAft>
                <a:spcPct val="0"/>
              </a:spcAft>
              <a:buClr>
                <a:srgbClr val="000000"/>
              </a:buClr>
              <a:buSzPct val="25000"/>
              <a:buNone/>
              <a:defRPr/>
            </a:pPr>
            <a:endParaRPr lang="en-US" altLang="en-US" sz="2400" kern="0" dirty="0">
              <a:solidFill>
                <a:srgbClr val="000000"/>
              </a:solidFill>
              <a:latin typeface="Calibri" panose="020F0502020204030204" pitchFamily="34" charset="0"/>
              <a:cs typeface="Calibri" panose="020F0502020204030204" pitchFamily="34" charset="0"/>
              <a:sym typeface="Arial" panose="020B0604020202020204" pitchFamily="34" charset="0"/>
            </a:endParaRPr>
          </a:p>
        </p:txBody>
      </p:sp>
      <p:cxnSp>
        <p:nvCxnSpPr>
          <p:cNvPr id="3" name="Straight Connector 2">
            <a:extLst>
              <a:ext uri="{FF2B5EF4-FFF2-40B4-BE49-F238E27FC236}">
                <a16:creationId xmlns:a16="http://schemas.microsoft.com/office/drawing/2014/main" id="{357B8356-FD07-4138-9FA8-4E2EEE3D576F}"/>
              </a:ext>
            </a:extLst>
          </p:cNvPr>
          <p:cNvCxnSpPr>
            <a:cxnSpLocks/>
          </p:cNvCxnSpPr>
          <p:nvPr/>
        </p:nvCxnSpPr>
        <p:spPr>
          <a:xfrm>
            <a:off x="6096000" y="2374943"/>
            <a:ext cx="0" cy="3546718"/>
          </a:xfrm>
          <a:prstGeom prst="line">
            <a:avLst/>
          </a:prstGeom>
          <a:ln w="38100">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1750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5904B4-58A0-46C2-9DB0-3DDE51427229}"/>
              </a:ext>
            </a:extLst>
          </p:cNvPr>
          <p:cNvSpPr txBox="1"/>
          <p:nvPr/>
        </p:nvSpPr>
        <p:spPr>
          <a:xfrm>
            <a:off x="1524000" y="5949684"/>
            <a:ext cx="9144000" cy="276999"/>
          </a:xfrm>
          <a:prstGeom prst="rect">
            <a:avLst/>
          </a:prstGeom>
          <a:noFill/>
        </p:spPr>
        <p:txBody>
          <a:bodyPr wrap="square" rtlCol="0">
            <a:spAutoFit/>
          </a:bodyPr>
          <a:lstStyle/>
          <a:p>
            <a:pPr defTabSz="685800" eaLnBrk="1" fontAlgn="auto" hangingPunct="1">
              <a:spcBef>
                <a:spcPts val="0"/>
              </a:spcBef>
              <a:spcAft>
                <a:spcPts val="0"/>
              </a:spcAft>
              <a:defRPr/>
            </a:pPr>
            <a:endParaRPr lang="en-US" sz="1200">
              <a:solidFill>
                <a:prstClr val="black"/>
              </a:solidFill>
              <a:latin typeface="Calibri"/>
              <a:ea typeface="+mn-ea"/>
            </a:endParaRPr>
          </a:p>
        </p:txBody>
      </p:sp>
      <p:sp>
        <p:nvSpPr>
          <p:cNvPr id="2" name="object 2">
            <a:extLst>
              <a:ext uri="{FF2B5EF4-FFF2-40B4-BE49-F238E27FC236}">
                <a16:creationId xmlns:a16="http://schemas.microsoft.com/office/drawing/2014/main" id="{6BDE7947-40C8-4704-A6A7-DF417D9B0BF6}"/>
              </a:ext>
            </a:extLst>
          </p:cNvPr>
          <p:cNvSpPr txBox="1">
            <a:spLocks noGrp="1"/>
          </p:cNvSpPr>
          <p:nvPr>
            <p:ph type="title"/>
          </p:nvPr>
        </p:nvSpPr>
        <p:spPr>
          <a:xfrm>
            <a:off x="248376" y="1330830"/>
            <a:ext cx="8613913" cy="492443"/>
          </a:xfrm>
        </p:spPr>
        <p:txBody>
          <a:bodyPr vert="horz" wrap="square" lIns="0" tIns="0" rIns="0" bIns="0" numCol="1" rtlCol="0" anchor="ctr" anchorCtr="0" compatLnSpc="1">
            <a:prstTxWarp prst="textNoShape">
              <a:avLst/>
            </a:prstTxWarp>
            <a:spAutoFit/>
          </a:bodyPr>
          <a:lstStyle/>
          <a:p>
            <a:pPr marL="9525">
              <a:defRPr/>
            </a:pPr>
            <a:r>
              <a:rPr sz="3200" spc="-4" dirty="0"/>
              <a:t>What’s </a:t>
            </a:r>
            <a:r>
              <a:rPr sz="3200" dirty="0"/>
              <a:t>Sitting in the </a:t>
            </a:r>
            <a:r>
              <a:rPr lang="en-US" sz="3200" dirty="0"/>
              <a:t>R</a:t>
            </a:r>
            <a:r>
              <a:rPr sz="3200" dirty="0"/>
              <a:t>oom from</a:t>
            </a:r>
            <a:r>
              <a:rPr sz="3200" spc="-30" dirty="0"/>
              <a:t> </a:t>
            </a:r>
            <a:r>
              <a:rPr sz="3200" dirty="0"/>
              <a:t>Trauma</a:t>
            </a:r>
          </a:p>
        </p:txBody>
      </p:sp>
      <p:sp>
        <p:nvSpPr>
          <p:cNvPr id="23555" name="object 3">
            <a:extLst>
              <a:ext uri="{FF2B5EF4-FFF2-40B4-BE49-F238E27FC236}">
                <a16:creationId xmlns:a16="http://schemas.microsoft.com/office/drawing/2014/main" id="{7AA16686-57F9-48F0-A5CD-007A92B6369D}"/>
              </a:ext>
            </a:extLst>
          </p:cNvPr>
          <p:cNvSpPr>
            <a:spLocks/>
          </p:cNvSpPr>
          <p:nvPr/>
        </p:nvSpPr>
        <p:spPr bwMode="auto">
          <a:xfrm>
            <a:off x="2667000" y="5552024"/>
            <a:ext cx="6858000" cy="440531"/>
          </a:xfrm>
          <a:custGeom>
            <a:avLst/>
            <a:gdLst>
              <a:gd name="T0" fmla="*/ 0 w 9136380"/>
              <a:gd name="T1" fmla="*/ 585983 h 588009"/>
              <a:gd name="T2" fmla="*/ 9135429 w 9136380"/>
              <a:gd name="T3" fmla="*/ 585983 h 588009"/>
              <a:gd name="T4" fmla="*/ 9135429 w 9136380"/>
              <a:gd name="T5" fmla="*/ 0 h 588009"/>
              <a:gd name="T6" fmla="*/ 0 w 9136380"/>
              <a:gd name="T7" fmla="*/ 0 h 588009"/>
              <a:gd name="T8" fmla="*/ 0 w 9136380"/>
              <a:gd name="T9" fmla="*/ 585983 h 588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36380" h="588009">
                <a:moveTo>
                  <a:pt x="0" y="587882"/>
                </a:moveTo>
                <a:lnTo>
                  <a:pt x="9136380" y="587882"/>
                </a:lnTo>
                <a:lnTo>
                  <a:pt x="9136380" y="0"/>
                </a:lnTo>
                <a:lnTo>
                  <a:pt x="0" y="0"/>
                </a:lnTo>
                <a:lnTo>
                  <a:pt x="0" y="587882"/>
                </a:lnTo>
                <a:close/>
              </a:path>
            </a:pathLst>
          </a:custGeom>
          <a:noFill/>
          <a:ln>
            <a:noFill/>
          </a:ln>
        </p:spPr>
        <p:txBody>
          <a:bodyPr lIns="0" tIns="0" rIns="0" bIns="0"/>
          <a:lstStyle/>
          <a:p>
            <a:pPr defTabSz="685800" eaLnBrk="1" fontAlgn="auto" hangingPunct="1">
              <a:spcBef>
                <a:spcPts val="0"/>
              </a:spcBef>
              <a:spcAft>
                <a:spcPts val="0"/>
              </a:spcAft>
              <a:defRPr/>
            </a:pPr>
            <a:endParaRPr lang="en-US" sz="2000" kern="0">
              <a:solidFill>
                <a:sysClr val="windowText" lastClr="000000"/>
              </a:solidFill>
              <a:latin typeface="Calibri" panose="020F0502020204030204" pitchFamily="34" charset="0"/>
              <a:ea typeface="+mn-ea"/>
              <a:cs typeface="Arial" panose="020B0604020202020204" pitchFamily="34" charset="0"/>
            </a:endParaRPr>
          </a:p>
        </p:txBody>
      </p:sp>
      <p:sp>
        <p:nvSpPr>
          <p:cNvPr id="5" name="object 5">
            <a:extLst>
              <a:ext uri="{FF2B5EF4-FFF2-40B4-BE49-F238E27FC236}">
                <a16:creationId xmlns:a16="http://schemas.microsoft.com/office/drawing/2014/main" id="{D0CDB1AE-4E71-479F-B34C-2969FC3A91F5}"/>
              </a:ext>
            </a:extLst>
          </p:cNvPr>
          <p:cNvSpPr txBox="1"/>
          <p:nvPr/>
        </p:nvSpPr>
        <p:spPr>
          <a:xfrm>
            <a:off x="2573048" y="2640791"/>
            <a:ext cx="1109663" cy="307777"/>
          </a:xfrm>
          <a:prstGeom prst="rect">
            <a:avLst/>
          </a:prstGeom>
          <a:noFill/>
        </p:spPr>
        <p:txBody>
          <a:bodyPr wrap="square" lIns="0" tIns="0" rIns="0" bIns="0">
            <a:spAutoFit/>
          </a:bodyPr>
          <a:lstStyle/>
          <a:p>
            <a:pPr marL="9525" defTabSz="685800" eaLnBrk="1" fontAlgn="auto" hangingPunct="1">
              <a:spcBef>
                <a:spcPts val="0"/>
              </a:spcBef>
              <a:spcAft>
                <a:spcPts val="0"/>
              </a:spcAft>
              <a:defRPr/>
            </a:pPr>
            <a:r>
              <a:rPr sz="2000" kern="0" dirty="0">
                <a:solidFill>
                  <a:sysClr val="windowText" lastClr="000000"/>
                </a:solidFill>
                <a:latin typeface="Calibri"/>
                <a:ea typeface="+mn-ea"/>
                <a:cs typeface="Calibri"/>
              </a:rPr>
              <a:t>A</a:t>
            </a:r>
            <a:r>
              <a:rPr sz="2000" kern="0" spc="-4" dirty="0">
                <a:solidFill>
                  <a:sysClr val="windowText" lastClr="000000"/>
                </a:solidFill>
                <a:latin typeface="Calibri"/>
                <a:ea typeface="+mn-ea"/>
                <a:cs typeface="Calibri"/>
              </a:rPr>
              <a:t>nger</a:t>
            </a:r>
            <a:endParaRPr sz="2000" kern="0" dirty="0">
              <a:solidFill>
                <a:sysClr val="windowText" lastClr="000000"/>
              </a:solidFill>
              <a:latin typeface="Calibri"/>
              <a:ea typeface="+mn-ea"/>
              <a:cs typeface="Calibri"/>
            </a:endParaRPr>
          </a:p>
        </p:txBody>
      </p:sp>
      <p:sp>
        <p:nvSpPr>
          <p:cNvPr id="6" name="object 6">
            <a:extLst>
              <a:ext uri="{FF2B5EF4-FFF2-40B4-BE49-F238E27FC236}">
                <a16:creationId xmlns:a16="http://schemas.microsoft.com/office/drawing/2014/main" id="{8CE092FC-7E82-4B18-AC2C-9DFA8BD3CE64}"/>
              </a:ext>
            </a:extLst>
          </p:cNvPr>
          <p:cNvSpPr txBox="1"/>
          <p:nvPr/>
        </p:nvSpPr>
        <p:spPr>
          <a:xfrm>
            <a:off x="7462729" y="2703032"/>
            <a:ext cx="2587955" cy="307777"/>
          </a:xfrm>
          <a:prstGeom prst="rect">
            <a:avLst/>
          </a:prstGeom>
          <a:noFill/>
        </p:spPr>
        <p:txBody>
          <a:bodyPr wrap="square" lIns="0" tIns="0" rIns="0" bIns="0">
            <a:spAutoFit/>
          </a:bodyPr>
          <a:lstStyle/>
          <a:p>
            <a:pPr marL="9525" defTabSz="685800" eaLnBrk="1" fontAlgn="auto" hangingPunct="1">
              <a:spcBef>
                <a:spcPts val="0"/>
              </a:spcBef>
              <a:spcAft>
                <a:spcPts val="0"/>
              </a:spcAft>
              <a:defRPr/>
            </a:pPr>
            <a:r>
              <a:rPr sz="2000" kern="0" spc="-4" dirty="0">
                <a:solidFill>
                  <a:sysClr val="windowText" lastClr="000000"/>
                </a:solidFill>
                <a:latin typeface="Calibri"/>
                <a:ea typeface="+mn-ea"/>
                <a:cs typeface="Calibri"/>
              </a:rPr>
              <a:t>Difficult</a:t>
            </a:r>
            <a:r>
              <a:rPr sz="2000" kern="0" spc="-38" dirty="0">
                <a:solidFill>
                  <a:sysClr val="windowText" lastClr="000000"/>
                </a:solidFill>
                <a:latin typeface="Calibri"/>
                <a:ea typeface="+mn-ea"/>
                <a:cs typeface="Calibri"/>
              </a:rPr>
              <a:t> </a:t>
            </a:r>
            <a:r>
              <a:rPr sz="2000" kern="0" spc="-8" dirty="0">
                <a:solidFill>
                  <a:sysClr val="windowText" lastClr="000000"/>
                </a:solidFill>
                <a:latin typeface="Calibri"/>
                <a:ea typeface="+mn-ea"/>
                <a:cs typeface="Calibri"/>
              </a:rPr>
              <a:t>concentrating</a:t>
            </a:r>
            <a:endParaRPr sz="2000" kern="0" dirty="0">
              <a:solidFill>
                <a:sysClr val="windowText" lastClr="000000"/>
              </a:solidFill>
              <a:latin typeface="Calibri"/>
              <a:ea typeface="+mn-ea"/>
              <a:cs typeface="Calibri"/>
            </a:endParaRPr>
          </a:p>
        </p:txBody>
      </p:sp>
      <p:sp>
        <p:nvSpPr>
          <p:cNvPr id="7" name="object 7">
            <a:extLst>
              <a:ext uri="{FF2B5EF4-FFF2-40B4-BE49-F238E27FC236}">
                <a16:creationId xmlns:a16="http://schemas.microsoft.com/office/drawing/2014/main" id="{9A3E7661-A216-4AED-AE06-5BD6CDF29133}"/>
              </a:ext>
            </a:extLst>
          </p:cNvPr>
          <p:cNvSpPr txBox="1"/>
          <p:nvPr/>
        </p:nvSpPr>
        <p:spPr>
          <a:xfrm>
            <a:off x="1984022" y="3824575"/>
            <a:ext cx="2202917" cy="307777"/>
          </a:xfrm>
          <a:prstGeom prst="rect">
            <a:avLst/>
          </a:prstGeom>
          <a:noFill/>
        </p:spPr>
        <p:txBody>
          <a:bodyPr wrap="square" lIns="0" tIns="0" rIns="0" bIns="0">
            <a:spAutoFit/>
          </a:bodyPr>
          <a:lstStyle/>
          <a:p>
            <a:pPr marL="9525" defTabSz="685800" eaLnBrk="1" fontAlgn="auto" hangingPunct="1">
              <a:spcBef>
                <a:spcPts val="0"/>
              </a:spcBef>
              <a:spcAft>
                <a:spcPts val="0"/>
              </a:spcAft>
              <a:defRPr/>
            </a:pPr>
            <a:r>
              <a:rPr sz="2000" kern="0" spc="-8" dirty="0">
                <a:solidFill>
                  <a:sysClr val="windowText" lastClr="000000"/>
                </a:solidFill>
                <a:latin typeface="Calibri"/>
                <a:ea typeface="+mn-ea"/>
                <a:cs typeface="Calibri"/>
              </a:rPr>
              <a:t>Physical</a:t>
            </a:r>
            <a:r>
              <a:rPr sz="2000" kern="0" spc="-53" dirty="0">
                <a:solidFill>
                  <a:sysClr val="windowText" lastClr="000000"/>
                </a:solidFill>
                <a:latin typeface="Calibri"/>
                <a:ea typeface="+mn-ea"/>
                <a:cs typeface="Calibri"/>
              </a:rPr>
              <a:t> </a:t>
            </a:r>
            <a:r>
              <a:rPr sz="2000" kern="0" spc="-4" dirty="0">
                <a:solidFill>
                  <a:sysClr val="windowText" lastClr="000000"/>
                </a:solidFill>
                <a:latin typeface="Calibri"/>
                <a:ea typeface="+mn-ea"/>
                <a:cs typeface="Calibri"/>
              </a:rPr>
              <a:t>Illness</a:t>
            </a:r>
            <a:endParaRPr sz="2000" kern="0" dirty="0">
              <a:solidFill>
                <a:sysClr val="windowText" lastClr="000000"/>
              </a:solidFill>
              <a:latin typeface="Calibri"/>
              <a:ea typeface="+mn-ea"/>
              <a:cs typeface="Calibri"/>
            </a:endParaRPr>
          </a:p>
        </p:txBody>
      </p:sp>
      <p:sp>
        <p:nvSpPr>
          <p:cNvPr id="8" name="object 8">
            <a:extLst>
              <a:ext uri="{FF2B5EF4-FFF2-40B4-BE49-F238E27FC236}">
                <a16:creationId xmlns:a16="http://schemas.microsoft.com/office/drawing/2014/main" id="{025AE384-2ADB-487C-961D-526DAD97A108}"/>
              </a:ext>
            </a:extLst>
          </p:cNvPr>
          <p:cNvSpPr txBox="1"/>
          <p:nvPr/>
        </p:nvSpPr>
        <p:spPr>
          <a:xfrm>
            <a:off x="4486537" y="5451059"/>
            <a:ext cx="2221707" cy="307777"/>
          </a:xfrm>
          <a:prstGeom prst="rect">
            <a:avLst/>
          </a:prstGeom>
          <a:noFill/>
        </p:spPr>
        <p:txBody>
          <a:bodyPr wrap="square" lIns="0" tIns="0" rIns="0" bIns="0">
            <a:spAutoFit/>
          </a:bodyPr>
          <a:lstStyle/>
          <a:p>
            <a:pPr marL="9525" defTabSz="685800" eaLnBrk="1" fontAlgn="auto" hangingPunct="1">
              <a:spcBef>
                <a:spcPts val="0"/>
              </a:spcBef>
              <a:spcAft>
                <a:spcPts val="0"/>
              </a:spcAft>
              <a:defRPr/>
            </a:pPr>
            <a:r>
              <a:rPr sz="2000" kern="0" dirty="0">
                <a:solidFill>
                  <a:sysClr val="windowText" lastClr="000000"/>
                </a:solidFill>
                <a:latin typeface="Calibri"/>
                <a:ea typeface="+mn-ea"/>
                <a:cs typeface="Calibri"/>
              </a:rPr>
              <a:t>Hyper</a:t>
            </a:r>
            <a:r>
              <a:rPr sz="2000" kern="0" spc="-64" dirty="0">
                <a:solidFill>
                  <a:sysClr val="windowText" lastClr="000000"/>
                </a:solidFill>
                <a:latin typeface="Calibri"/>
                <a:ea typeface="+mn-ea"/>
                <a:cs typeface="Calibri"/>
              </a:rPr>
              <a:t> </a:t>
            </a:r>
            <a:r>
              <a:rPr sz="2000" kern="0" spc="-8" dirty="0">
                <a:solidFill>
                  <a:sysClr val="windowText" lastClr="000000"/>
                </a:solidFill>
                <a:latin typeface="Calibri"/>
                <a:ea typeface="+mn-ea"/>
                <a:cs typeface="Calibri"/>
              </a:rPr>
              <a:t>arousal</a:t>
            </a:r>
            <a:endParaRPr sz="2000" kern="0" dirty="0">
              <a:solidFill>
                <a:sysClr val="windowText" lastClr="000000"/>
              </a:solidFill>
              <a:latin typeface="Calibri"/>
              <a:ea typeface="+mn-ea"/>
              <a:cs typeface="Calibri"/>
            </a:endParaRPr>
          </a:p>
        </p:txBody>
      </p:sp>
      <p:sp>
        <p:nvSpPr>
          <p:cNvPr id="9" name="object 9">
            <a:extLst>
              <a:ext uri="{FF2B5EF4-FFF2-40B4-BE49-F238E27FC236}">
                <a16:creationId xmlns:a16="http://schemas.microsoft.com/office/drawing/2014/main" id="{62C66C96-080A-4274-816A-05345DD8BE22}"/>
              </a:ext>
            </a:extLst>
          </p:cNvPr>
          <p:cNvSpPr txBox="1"/>
          <p:nvPr/>
        </p:nvSpPr>
        <p:spPr>
          <a:xfrm>
            <a:off x="8085995" y="3475489"/>
            <a:ext cx="2085976" cy="307777"/>
          </a:xfrm>
          <a:prstGeom prst="rect">
            <a:avLst/>
          </a:prstGeom>
          <a:noFill/>
        </p:spPr>
        <p:txBody>
          <a:bodyPr wrap="square" lIns="0" tIns="0" rIns="0" bIns="0">
            <a:spAutoFit/>
          </a:bodyPr>
          <a:lstStyle/>
          <a:p>
            <a:pPr marL="9525" defTabSz="685800" eaLnBrk="1" fontAlgn="auto" hangingPunct="1">
              <a:spcBef>
                <a:spcPts val="0"/>
              </a:spcBef>
              <a:spcAft>
                <a:spcPts val="0"/>
              </a:spcAft>
              <a:defRPr/>
            </a:pPr>
            <a:r>
              <a:rPr sz="2000" kern="0" spc="-4" dirty="0">
                <a:solidFill>
                  <a:sysClr val="windowText" lastClr="000000"/>
                </a:solidFill>
                <a:latin typeface="Calibri"/>
                <a:ea typeface="+mn-ea"/>
                <a:cs typeface="Calibri"/>
              </a:rPr>
              <a:t>Low</a:t>
            </a:r>
            <a:r>
              <a:rPr sz="2000" kern="0" spc="-53" dirty="0">
                <a:solidFill>
                  <a:sysClr val="windowText" lastClr="000000"/>
                </a:solidFill>
                <a:latin typeface="Calibri"/>
                <a:ea typeface="+mn-ea"/>
                <a:cs typeface="Calibri"/>
              </a:rPr>
              <a:t> </a:t>
            </a:r>
            <a:r>
              <a:rPr sz="2000" kern="0" spc="-8" dirty="0">
                <a:solidFill>
                  <a:sysClr val="windowText" lastClr="000000"/>
                </a:solidFill>
                <a:latin typeface="Calibri"/>
                <a:ea typeface="+mn-ea"/>
                <a:cs typeface="Calibri"/>
              </a:rPr>
              <a:t>self-esteem</a:t>
            </a:r>
            <a:endParaRPr sz="2000" kern="0" dirty="0">
              <a:solidFill>
                <a:sysClr val="windowText" lastClr="000000"/>
              </a:solidFill>
              <a:latin typeface="Calibri"/>
              <a:ea typeface="+mn-ea"/>
              <a:cs typeface="Calibri"/>
            </a:endParaRPr>
          </a:p>
        </p:txBody>
      </p:sp>
      <p:sp>
        <p:nvSpPr>
          <p:cNvPr id="10" name="object 10">
            <a:extLst>
              <a:ext uri="{FF2B5EF4-FFF2-40B4-BE49-F238E27FC236}">
                <a16:creationId xmlns:a16="http://schemas.microsoft.com/office/drawing/2014/main" id="{6A70A7EC-379B-4262-910A-D11BD5A61B0F}"/>
              </a:ext>
            </a:extLst>
          </p:cNvPr>
          <p:cNvSpPr txBox="1"/>
          <p:nvPr/>
        </p:nvSpPr>
        <p:spPr>
          <a:xfrm>
            <a:off x="7117811" y="3792302"/>
            <a:ext cx="2407189" cy="307777"/>
          </a:xfrm>
          <a:prstGeom prst="rect">
            <a:avLst/>
          </a:prstGeom>
          <a:noFill/>
        </p:spPr>
        <p:txBody>
          <a:bodyPr wrap="square" lIns="0" tIns="0" rIns="0" bIns="0">
            <a:spAutoFit/>
          </a:bodyPr>
          <a:lstStyle/>
          <a:p>
            <a:pPr marL="9525" defTabSz="685800" eaLnBrk="1" fontAlgn="auto" hangingPunct="1">
              <a:spcBef>
                <a:spcPts val="0"/>
              </a:spcBef>
              <a:spcAft>
                <a:spcPts val="0"/>
              </a:spcAft>
              <a:defRPr/>
            </a:pPr>
            <a:r>
              <a:rPr sz="2000" kern="0" spc="-11" dirty="0">
                <a:solidFill>
                  <a:sysClr val="windowText" lastClr="000000"/>
                </a:solidFill>
                <a:latin typeface="Calibri"/>
                <a:ea typeface="+mn-ea"/>
                <a:cs typeface="Calibri"/>
              </a:rPr>
              <a:t>Avoidant</a:t>
            </a:r>
            <a:r>
              <a:rPr sz="2000" kern="0" spc="-60" dirty="0">
                <a:solidFill>
                  <a:sysClr val="windowText" lastClr="000000"/>
                </a:solidFill>
                <a:latin typeface="Calibri"/>
                <a:ea typeface="+mn-ea"/>
                <a:cs typeface="Calibri"/>
              </a:rPr>
              <a:t> </a:t>
            </a:r>
            <a:r>
              <a:rPr sz="2000" kern="0" spc="-4" dirty="0">
                <a:solidFill>
                  <a:sysClr val="windowText" lastClr="000000"/>
                </a:solidFill>
                <a:latin typeface="Calibri"/>
                <a:ea typeface="+mn-ea"/>
                <a:cs typeface="Calibri"/>
              </a:rPr>
              <a:t>behavior</a:t>
            </a:r>
            <a:endParaRPr sz="2000" kern="0" dirty="0">
              <a:solidFill>
                <a:sysClr val="windowText" lastClr="000000"/>
              </a:solidFill>
              <a:latin typeface="Calibri"/>
              <a:ea typeface="+mn-ea"/>
              <a:cs typeface="Calibri"/>
            </a:endParaRPr>
          </a:p>
        </p:txBody>
      </p:sp>
      <p:sp>
        <p:nvSpPr>
          <p:cNvPr id="11" name="object 11">
            <a:extLst>
              <a:ext uri="{FF2B5EF4-FFF2-40B4-BE49-F238E27FC236}">
                <a16:creationId xmlns:a16="http://schemas.microsoft.com/office/drawing/2014/main" id="{62A317DA-14ED-4326-9A3B-BCAE2F4D81DB}"/>
              </a:ext>
            </a:extLst>
          </p:cNvPr>
          <p:cNvSpPr txBox="1"/>
          <p:nvPr/>
        </p:nvSpPr>
        <p:spPr>
          <a:xfrm>
            <a:off x="5487254" y="5768728"/>
            <a:ext cx="2281251" cy="307777"/>
          </a:xfrm>
          <a:prstGeom prst="rect">
            <a:avLst/>
          </a:prstGeom>
          <a:noFill/>
        </p:spPr>
        <p:txBody>
          <a:bodyPr wrap="square" lIns="0" tIns="0" rIns="0" bIns="0">
            <a:spAutoFit/>
          </a:bodyPr>
          <a:lstStyle/>
          <a:p>
            <a:pPr marL="9525" defTabSz="685800" eaLnBrk="1" fontAlgn="auto" hangingPunct="1">
              <a:spcBef>
                <a:spcPts val="0"/>
              </a:spcBef>
              <a:spcAft>
                <a:spcPts val="0"/>
              </a:spcAft>
              <a:defRPr/>
            </a:pPr>
            <a:r>
              <a:rPr sz="2000" kern="0" spc="-15" dirty="0">
                <a:solidFill>
                  <a:sysClr val="windowText" lastClr="000000"/>
                </a:solidFill>
                <a:latin typeface="Calibri"/>
                <a:ea typeface="+mn-ea"/>
                <a:cs typeface="Calibri"/>
              </a:rPr>
              <a:t>Traumatic</a:t>
            </a:r>
            <a:r>
              <a:rPr sz="2000" kern="0" spc="-56" dirty="0">
                <a:solidFill>
                  <a:sysClr val="windowText" lastClr="000000"/>
                </a:solidFill>
                <a:latin typeface="Calibri"/>
                <a:ea typeface="+mn-ea"/>
                <a:cs typeface="Calibri"/>
              </a:rPr>
              <a:t> </a:t>
            </a:r>
            <a:r>
              <a:rPr sz="2000" kern="0" spc="-4" dirty="0">
                <a:solidFill>
                  <a:sysClr val="windowText" lastClr="000000"/>
                </a:solidFill>
                <a:latin typeface="Calibri"/>
                <a:ea typeface="+mn-ea"/>
                <a:cs typeface="Calibri"/>
              </a:rPr>
              <a:t>grief</a:t>
            </a:r>
            <a:endParaRPr sz="2000" kern="0" dirty="0">
              <a:solidFill>
                <a:sysClr val="windowText" lastClr="000000"/>
              </a:solidFill>
              <a:latin typeface="Calibri"/>
              <a:ea typeface="+mn-ea"/>
              <a:cs typeface="Calibri"/>
            </a:endParaRPr>
          </a:p>
        </p:txBody>
      </p:sp>
      <p:sp>
        <p:nvSpPr>
          <p:cNvPr id="12" name="object 12">
            <a:extLst>
              <a:ext uri="{FF2B5EF4-FFF2-40B4-BE49-F238E27FC236}">
                <a16:creationId xmlns:a16="http://schemas.microsoft.com/office/drawing/2014/main" id="{6F19E1A4-404A-4470-AD30-74143307EE12}"/>
              </a:ext>
            </a:extLst>
          </p:cNvPr>
          <p:cNvSpPr txBox="1"/>
          <p:nvPr/>
        </p:nvSpPr>
        <p:spPr>
          <a:xfrm>
            <a:off x="6607658" y="5453730"/>
            <a:ext cx="1092994" cy="307777"/>
          </a:xfrm>
          <a:prstGeom prst="rect">
            <a:avLst/>
          </a:prstGeom>
          <a:noFill/>
        </p:spPr>
        <p:txBody>
          <a:bodyPr wrap="square" lIns="0" tIns="0" rIns="0" bIns="0">
            <a:spAutoFit/>
          </a:bodyPr>
          <a:lstStyle/>
          <a:p>
            <a:pPr marL="9525" defTabSz="685800" eaLnBrk="1" fontAlgn="auto" hangingPunct="1">
              <a:spcBef>
                <a:spcPts val="0"/>
              </a:spcBef>
              <a:spcAft>
                <a:spcPts val="0"/>
              </a:spcAft>
              <a:defRPr/>
            </a:pPr>
            <a:r>
              <a:rPr sz="2000" kern="0" spc="-8" dirty="0">
                <a:solidFill>
                  <a:sysClr val="windowText" lastClr="000000"/>
                </a:solidFill>
                <a:latin typeface="Calibri"/>
                <a:ea typeface="+mn-ea"/>
                <a:cs typeface="Calibri"/>
              </a:rPr>
              <a:t>Mistrust</a:t>
            </a:r>
            <a:endParaRPr sz="2000" kern="0" dirty="0">
              <a:solidFill>
                <a:sysClr val="windowText" lastClr="000000"/>
              </a:solidFill>
              <a:latin typeface="Calibri"/>
              <a:ea typeface="+mn-ea"/>
              <a:cs typeface="Calibri"/>
            </a:endParaRPr>
          </a:p>
        </p:txBody>
      </p:sp>
      <p:sp>
        <p:nvSpPr>
          <p:cNvPr id="23565" name="object 13">
            <a:extLst>
              <a:ext uri="{FF2B5EF4-FFF2-40B4-BE49-F238E27FC236}">
                <a16:creationId xmlns:a16="http://schemas.microsoft.com/office/drawing/2014/main" id="{13DA968F-8B0E-40D5-8F92-FB31625E9385}"/>
              </a:ext>
            </a:extLst>
          </p:cNvPr>
          <p:cNvSpPr txBox="1">
            <a:spLocks noChangeArrowheads="1"/>
          </p:cNvSpPr>
          <p:nvPr/>
        </p:nvSpPr>
        <p:spPr bwMode="auto">
          <a:xfrm>
            <a:off x="7600878" y="5114429"/>
            <a:ext cx="2598993" cy="821763"/>
          </a:xfrm>
          <a:prstGeom prst="rect">
            <a:avLst/>
          </a:prstGeom>
          <a:noFill/>
          <a:ln>
            <a:noFill/>
          </a:ln>
        </p:spPr>
        <p:txBody>
          <a:bodyPr wrap="square" lIns="0" tIns="0" rIns="0" bIns="0">
            <a:spAutoFit/>
          </a:bodyPr>
          <a:lstStyle>
            <a:lvl1pPr marL="293688" indent="-280988">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220266" indent="-210741" defTabSz="685800" eaLnBrk="1" fontAlgn="auto" hangingPunct="1">
              <a:lnSpc>
                <a:spcPct val="140000"/>
              </a:lnSpc>
              <a:spcBef>
                <a:spcPct val="0"/>
              </a:spcBef>
              <a:spcAft>
                <a:spcPts val="0"/>
              </a:spcAft>
              <a:buNone/>
              <a:defRPr/>
            </a:pPr>
            <a:r>
              <a:rPr lang="en-US" altLang="en-US" sz="2000" kern="0" dirty="0">
                <a:solidFill>
                  <a:prstClr val="black"/>
                </a:solidFill>
                <a:latin typeface="Calibri" panose="020F0502020204030204" pitchFamily="34" charset="0"/>
                <a:ea typeface="+mn-ea"/>
              </a:rPr>
              <a:t>Trauma re-enactment</a:t>
            </a:r>
          </a:p>
          <a:p>
            <a:pPr marL="220266" indent="-210741" defTabSz="685800" eaLnBrk="1" fontAlgn="auto" hangingPunct="1">
              <a:lnSpc>
                <a:spcPct val="140000"/>
              </a:lnSpc>
              <a:spcBef>
                <a:spcPct val="0"/>
              </a:spcBef>
              <a:spcAft>
                <a:spcPts val="0"/>
              </a:spcAft>
              <a:buNone/>
              <a:defRPr/>
            </a:pPr>
            <a:r>
              <a:rPr lang="en-US" altLang="en-US" sz="2000" kern="0" dirty="0">
                <a:solidFill>
                  <a:prstClr val="black"/>
                </a:solidFill>
                <a:latin typeface="Calibri" panose="020F0502020204030204" pitchFamily="34" charset="0"/>
                <a:ea typeface="+mn-ea"/>
              </a:rPr>
              <a:t>  Depression</a:t>
            </a:r>
          </a:p>
        </p:txBody>
      </p:sp>
      <p:sp>
        <p:nvSpPr>
          <p:cNvPr id="14" name="object 14">
            <a:extLst>
              <a:ext uri="{FF2B5EF4-FFF2-40B4-BE49-F238E27FC236}">
                <a16:creationId xmlns:a16="http://schemas.microsoft.com/office/drawing/2014/main" id="{3800CF13-BF7F-4D8A-8C5C-FD392C2EAFEE}"/>
              </a:ext>
            </a:extLst>
          </p:cNvPr>
          <p:cNvSpPr txBox="1"/>
          <p:nvPr/>
        </p:nvSpPr>
        <p:spPr>
          <a:xfrm>
            <a:off x="7937259" y="4704644"/>
            <a:ext cx="2908645" cy="307777"/>
          </a:xfrm>
          <a:prstGeom prst="rect">
            <a:avLst/>
          </a:prstGeom>
          <a:noFill/>
        </p:spPr>
        <p:txBody>
          <a:bodyPr wrap="square" lIns="0" tIns="0" rIns="0" bIns="0">
            <a:spAutoFit/>
          </a:bodyPr>
          <a:lstStyle/>
          <a:p>
            <a:pPr marL="9525" defTabSz="685800" eaLnBrk="1" fontAlgn="auto" hangingPunct="1">
              <a:spcBef>
                <a:spcPts val="0"/>
              </a:spcBef>
              <a:spcAft>
                <a:spcPts val="0"/>
              </a:spcAft>
              <a:defRPr/>
            </a:pPr>
            <a:r>
              <a:rPr sz="2000" kern="0" spc="-4" dirty="0">
                <a:solidFill>
                  <a:sysClr val="windowText" lastClr="000000"/>
                </a:solidFill>
                <a:latin typeface="Calibri"/>
                <a:ea typeface="+mn-ea"/>
                <a:cs typeface="Calibri"/>
              </a:rPr>
              <a:t>Sensory</a:t>
            </a:r>
            <a:r>
              <a:rPr sz="2000" kern="0" spc="-34" dirty="0">
                <a:solidFill>
                  <a:sysClr val="windowText" lastClr="000000"/>
                </a:solidFill>
                <a:latin typeface="Calibri"/>
                <a:ea typeface="+mn-ea"/>
                <a:cs typeface="Calibri"/>
              </a:rPr>
              <a:t> </a:t>
            </a:r>
            <a:r>
              <a:rPr sz="2000" kern="0" spc="-4" dirty="0">
                <a:solidFill>
                  <a:sysClr val="windowText" lastClr="000000"/>
                </a:solidFill>
                <a:latin typeface="Calibri"/>
                <a:ea typeface="+mn-ea"/>
                <a:cs typeface="Calibri"/>
              </a:rPr>
              <a:t>sensitivity</a:t>
            </a:r>
            <a:endParaRPr sz="2000" kern="0" dirty="0">
              <a:solidFill>
                <a:sysClr val="windowText" lastClr="000000"/>
              </a:solidFill>
              <a:latin typeface="Calibri"/>
              <a:ea typeface="+mn-ea"/>
              <a:cs typeface="Calibri"/>
            </a:endParaRPr>
          </a:p>
        </p:txBody>
      </p:sp>
      <p:sp>
        <p:nvSpPr>
          <p:cNvPr id="15" name="object 15">
            <a:extLst>
              <a:ext uri="{FF2B5EF4-FFF2-40B4-BE49-F238E27FC236}">
                <a16:creationId xmlns:a16="http://schemas.microsoft.com/office/drawing/2014/main" id="{82DBB544-18EB-4AB0-86F1-A3BE50C9C117}"/>
              </a:ext>
            </a:extLst>
          </p:cNvPr>
          <p:cNvSpPr txBox="1"/>
          <p:nvPr/>
        </p:nvSpPr>
        <p:spPr>
          <a:xfrm>
            <a:off x="8499803" y="4249327"/>
            <a:ext cx="1783555" cy="307777"/>
          </a:xfrm>
          <a:prstGeom prst="rect">
            <a:avLst/>
          </a:prstGeom>
          <a:noFill/>
        </p:spPr>
        <p:txBody>
          <a:bodyPr wrap="square" lIns="0" tIns="0" rIns="0" bIns="0">
            <a:spAutoFit/>
          </a:bodyPr>
          <a:lstStyle/>
          <a:p>
            <a:pPr marL="9525" defTabSz="685800" eaLnBrk="1" fontAlgn="auto" hangingPunct="1">
              <a:spcBef>
                <a:spcPts val="0"/>
              </a:spcBef>
              <a:spcAft>
                <a:spcPts val="0"/>
              </a:spcAft>
              <a:defRPr/>
            </a:pPr>
            <a:r>
              <a:rPr sz="2000" kern="0" spc="-4" dirty="0">
                <a:solidFill>
                  <a:sysClr val="windowText" lastClr="000000"/>
                </a:solidFill>
                <a:latin typeface="Calibri"/>
                <a:ea typeface="+mn-ea"/>
                <a:cs typeface="Calibri"/>
              </a:rPr>
              <a:t>Dissociation</a:t>
            </a:r>
            <a:endParaRPr sz="2000" kern="0" dirty="0">
              <a:solidFill>
                <a:sysClr val="windowText" lastClr="000000"/>
              </a:solidFill>
              <a:latin typeface="Calibri"/>
              <a:ea typeface="+mn-ea"/>
              <a:cs typeface="Calibri"/>
            </a:endParaRPr>
          </a:p>
        </p:txBody>
      </p:sp>
      <p:sp>
        <p:nvSpPr>
          <p:cNvPr id="16" name="object 16">
            <a:extLst>
              <a:ext uri="{FF2B5EF4-FFF2-40B4-BE49-F238E27FC236}">
                <a16:creationId xmlns:a16="http://schemas.microsoft.com/office/drawing/2014/main" id="{AEB2B7DE-AC9D-4289-8C1E-26A4DD22CE8A}"/>
              </a:ext>
            </a:extLst>
          </p:cNvPr>
          <p:cNvSpPr txBox="1"/>
          <p:nvPr/>
        </p:nvSpPr>
        <p:spPr>
          <a:xfrm>
            <a:off x="7117810" y="3107382"/>
            <a:ext cx="1638896" cy="307777"/>
          </a:xfrm>
          <a:prstGeom prst="rect">
            <a:avLst/>
          </a:prstGeom>
          <a:noFill/>
        </p:spPr>
        <p:txBody>
          <a:bodyPr wrap="square" lIns="0" tIns="0" rIns="0" bIns="0">
            <a:spAutoFit/>
          </a:bodyPr>
          <a:lstStyle/>
          <a:p>
            <a:pPr marL="9525" defTabSz="685800" eaLnBrk="1" fontAlgn="auto" hangingPunct="1">
              <a:spcBef>
                <a:spcPts val="0"/>
              </a:spcBef>
              <a:spcAft>
                <a:spcPts val="0"/>
              </a:spcAft>
              <a:defRPr/>
            </a:pPr>
            <a:r>
              <a:rPr sz="2000" kern="0" spc="-4" dirty="0">
                <a:solidFill>
                  <a:sysClr val="windowText" lastClr="000000"/>
                </a:solidFill>
                <a:latin typeface="Calibri"/>
                <a:ea typeface="+mn-ea"/>
                <a:cs typeface="Calibri"/>
              </a:rPr>
              <a:t>Aggression</a:t>
            </a:r>
            <a:endParaRPr sz="2000" kern="0" dirty="0">
              <a:solidFill>
                <a:sysClr val="windowText" lastClr="000000"/>
              </a:solidFill>
              <a:latin typeface="Calibri"/>
              <a:ea typeface="+mn-ea"/>
              <a:cs typeface="Calibri"/>
            </a:endParaRPr>
          </a:p>
        </p:txBody>
      </p:sp>
      <p:sp>
        <p:nvSpPr>
          <p:cNvPr id="17" name="object 17">
            <a:extLst>
              <a:ext uri="{FF2B5EF4-FFF2-40B4-BE49-F238E27FC236}">
                <a16:creationId xmlns:a16="http://schemas.microsoft.com/office/drawing/2014/main" id="{356F83EC-EEA2-41E8-87D0-B5B73939025A}"/>
              </a:ext>
            </a:extLst>
          </p:cNvPr>
          <p:cNvSpPr txBox="1"/>
          <p:nvPr/>
        </p:nvSpPr>
        <p:spPr>
          <a:xfrm>
            <a:off x="4180290" y="5849116"/>
            <a:ext cx="1132269" cy="307777"/>
          </a:xfrm>
          <a:prstGeom prst="rect">
            <a:avLst/>
          </a:prstGeom>
          <a:noFill/>
        </p:spPr>
        <p:txBody>
          <a:bodyPr wrap="square" lIns="0" tIns="0" rIns="0" bIns="0">
            <a:spAutoFit/>
          </a:bodyPr>
          <a:lstStyle/>
          <a:p>
            <a:pPr marL="9525" defTabSz="685800" eaLnBrk="1" fontAlgn="auto" hangingPunct="1">
              <a:spcBef>
                <a:spcPts val="0"/>
              </a:spcBef>
              <a:spcAft>
                <a:spcPts val="0"/>
              </a:spcAft>
              <a:defRPr/>
            </a:pPr>
            <a:r>
              <a:rPr sz="2000" kern="0" spc="-4" dirty="0">
                <a:solidFill>
                  <a:sysClr val="windowText" lastClr="000000"/>
                </a:solidFill>
                <a:latin typeface="Calibri"/>
                <a:ea typeface="+mn-ea"/>
                <a:cs typeface="Calibri"/>
              </a:rPr>
              <a:t>S</a:t>
            </a:r>
            <a:r>
              <a:rPr sz="2000" kern="0" spc="4" dirty="0">
                <a:solidFill>
                  <a:sysClr val="windowText" lastClr="000000"/>
                </a:solidFill>
                <a:latin typeface="Calibri"/>
                <a:ea typeface="+mn-ea"/>
                <a:cs typeface="Calibri"/>
              </a:rPr>
              <a:t>h</a:t>
            </a:r>
            <a:r>
              <a:rPr sz="2000" kern="0" dirty="0">
                <a:solidFill>
                  <a:sysClr val="windowText" lastClr="000000"/>
                </a:solidFill>
                <a:latin typeface="Calibri"/>
                <a:ea typeface="+mn-ea"/>
                <a:cs typeface="Calibri"/>
              </a:rPr>
              <a:t>ame</a:t>
            </a:r>
          </a:p>
        </p:txBody>
      </p:sp>
      <p:sp>
        <p:nvSpPr>
          <p:cNvPr id="18" name="object 18">
            <a:extLst>
              <a:ext uri="{FF2B5EF4-FFF2-40B4-BE49-F238E27FC236}">
                <a16:creationId xmlns:a16="http://schemas.microsoft.com/office/drawing/2014/main" id="{87933348-13FF-4CE4-8D7E-DDB7D32519F1}"/>
              </a:ext>
            </a:extLst>
          </p:cNvPr>
          <p:cNvSpPr txBox="1"/>
          <p:nvPr/>
        </p:nvSpPr>
        <p:spPr>
          <a:xfrm>
            <a:off x="2394349" y="5472458"/>
            <a:ext cx="2221707" cy="307777"/>
          </a:xfrm>
          <a:prstGeom prst="rect">
            <a:avLst/>
          </a:prstGeom>
          <a:noFill/>
        </p:spPr>
        <p:txBody>
          <a:bodyPr wrap="square" lIns="0" tIns="0" rIns="0" bIns="0">
            <a:spAutoFit/>
          </a:bodyPr>
          <a:lstStyle/>
          <a:p>
            <a:pPr marL="9525" defTabSz="685800" eaLnBrk="1" fontAlgn="auto" hangingPunct="1">
              <a:spcBef>
                <a:spcPts val="0"/>
              </a:spcBef>
              <a:spcAft>
                <a:spcPts val="0"/>
              </a:spcAft>
              <a:defRPr/>
            </a:pPr>
            <a:r>
              <a:rPr sz="2000" kern="0" dirty="0">
                <a:solidFill>
                  <a:sysClr val="windowText" lastClr="000000"/>
                </a:solidFill>
                <a:latin typeface="Calibri"/>
                <a:ea typeface="+mn-ea"/>
                <a:cs typeface="Calibri"/>
              </a:rPr>
              <a:t>Need </a:t>
            </a:r>
            <a:r>
              <a:rPr sz="2000" kern="0" spc="-11" dirty="0">
                <a:solidFill>
                  <a:sysClr val="windowText" lastClr="000000"/>
                </a:solidFill>
                <a:latin typeface="Calibri"/>
                <a:ea typeface="+mn-ea"/>
                <a:cs typeface="Calibri"/>
              </a:rPr>
              <a:t>to</a:t>
            </a:r>
            <a:r>
              <a:rPr sz="2000" kern="0" spc="-75" dirty="0">
                <a:solidFill>
                  <a:sysClr val="windowText" lastClr="000000"/>
                </a:solidFill>
                <a:latin typeface="Calibri"/>
                <a:ea typeface="+mn-ea"/>
                <a:cs typeface="Calibri"/>
              </a:rPr>
              <a:t> </a:t>
            </a:r>
            <a:r>
              <a:rPr sz="2000" kern="0" spc="-8" dirty="0">
                <a:solidFill>
                  <a:sysClr val="windowText" lastClr="000000"/>
                </a:solidFill>
                <a:latin typeface="Calibri"/>
                <a:ea typeface="+mn-ea"/>
                <a:cs typeface="Calibri"/>
              </a:rPr>
              <a:t>control</a:t>
            </a:r>
            <a:endParaRPr sz="2000" kern="0" dirty="0">
              <a:solidFill>
                <a:sysClr val="windowText" lastClr="000000"/>
              </a:solidFill>
              <a:latin typeface="Calibri"/>
              <a:ea typeface="+mn-ea"/>
              <a:cs typeface="Calibri"/>
            </a:endParaRPr>
          </a:p>
        </p:txBody>
      </p:sp>
      <p:sp>
        <p:nvSpPr>
          <p:cNvPr id="19" name="object 19">
            <a:extLst>
              <a:ext uri="{FF2B5EF4-FFF2-40B4-BE49-F238E27FC236}">
                <a16:creationId xmlns:a16="http://schemas.microsoft.com/office/drawing/2014/main" id="{54D395DB-93D5-4A04-8948-6B0A3EE808B6}"/>
              </a:ext>
            </a:extLst>
          </p:cNvPr>
          <p:cNvSpPr txBox="1"/>
          <p:nvPr/>
        </p:nvSpPr>
        <p:spPr>
          <a:xfrm>
            <a:off x="3605167" y="4970361"/>
            <a:ext cx="1557362" cy="307777"/>
          </a:xfrm>
          <a:prstGeom prst="rect">
            <a:avLst/>
          </a:prstGeom>
          <a:noFill/>
        </p:spPr>
        <p:txBody>
          <a:bodyPr wrap="square" lIns="0" tIns="0" rIns="0" bIns="0">
            <a:spAutoFit/>
          </a:bodyPr>
          <a:lstStyle/>
          <a:p>
            <a:pPr marL="9525" defTabSz="685800" eaLnBrk="1" fontAlgn="auto" hangingPunct="1">
              <a:spcBef>
                <a:spcPts val="0"/>
              </a:spcBef>
              <a:spcAft>
                <a:spcPts val="0"/>
              </a:spcAft>
              <a:defRPr/>
            </a:pPr>
            <a:r>
              <a:rPr sz="2000" kern="0" spc="-8" dirty="0">
                <a:solidFill>
                  <a:sysClr val="windowText" lastClr="000000"/>
                </a:solidFill>
                <a:latin typeface="Calibri"/>
                <a:ea typeface="+mn-ea"/>
                <a:cs typeface="Calibri"/>
              </a:rPr>
              <a:t>Inattention</a:t>
            </a:r>
            <a:endParaRPr sz="2000" kern="0" dirty="0">
              <a:solidFill>
                <a:sysClr val="windowText" lastClr="000000"/>
              </a:solidFill>
              <a:latin typeface="Calibri"/>
              <a:ea typeface="+mn-ea"/>
              <a:cs typeface="Calibri"/>
            </a:endParaRPr>
          </a:p>
        </p:txBody>
      </p:sp>
      <p:sp>
        <p:nvSpPr>
          <p:cNvPr id="20" name="object 20">
            <a:extLst>
              <a:ext uri="{FF2B5EF4-FFF2-40B4-BE49-F238E27FC236}">
                <a16:creationId xmlns:a16="http://schemas.microsoft.com/office/drawing/2014/main" id="{693212A6-3911-4694-8D91-FAC20BF9A7CD}"/>
              </a:ext>
            </a:extLst>
          </p:cNvPr>
          <p:cNvSpPr txBox="1"/>
          <p:nvPr/>
        </p:nvSpPr>
        <p:spPr>
          <a:xfrm>
            <a:off x="1984022" y="4586937"/>
            <a:ext cx="2571311" cy="307777"/>
          </a:xfrm>
          <a:prstGeom prst="rect">
            <a:avLst/>
          </a:prstGeom>
          <a:noFill/>
        </p:spPr>
        <p:txBody>
          <a:bodyPr wrap="square" lIns="0" tIns="0" rIns="0" bIns="0">
            <a:spAutoFit/>
          </a:bodyPr>
          <a:lstStyle/>
          <a:p>
            <a:pPr marL="9525" defTabSz="685800" eaLnBrk="1" fontAlgn="auto" hangingPunct="1">
              <a:spcBef>
                <a:spcPts val="0"/>
              </a:spcBef>
              <a:spcAft>
                <a:spcPts val="0"/>
              </a:spcAft>
              <a:defRPr/>
            </a:pPr>
            <a:r>
              <a:rPr sz="2000" kern="0" spc="-11" dirty="0">
                <a:solidFill>
                  <a:sysClr val="windowText" lastClr="000000"/>
                </a:solidFill>
                <a:latin typeface="Calibri"/>
                <a:ea typeface="+mn-ea"/>
                <a:cs typeface="Calibri"/>
              </a:rPr>
              <a:t>Persistent</a:t>
            </a:r>
            <a:r>
              <a:rPr sz="2000" kern="0" spc="-19" dirty="0">
                <a:solidFill>
                  <a:sysClr val="windowText" lastClr="000000"/>
                </a:solidFill>
                <a:latin typeface="Calibri"/>
                <a:ea typeface="+mn-ea"/>
                <a:cs typeface="Calibri"/>
              </a:rPr>
              <a:t> </a:t>
            </a:r>
            <a:r>
              <a:rPr sz="2000" kern="0" spc="-4" dirty="0">
                <a:solidFill>
                  <a:sysClr val="windowText" lastClr="000000"/>
                </a:solidFill>
                <a:latin typeface="Calibri"/>
                <a:ea typeface="+mn-ea"/>
                <a:cs typeface="Calibri"/>
              </a:rPr>
              <a:t>irritability</a:t>
            </a:r>
            <a:endParaRPr sz="2000" kern="0" dirty="0">
              <a:solidFill>
                <a:sysClr val="windowText" lastClr="000000"/>
              </a:solidFill>
              <a:latin typeface="Calibri"/>
              <a:ea typeface="+mn-ea"/>
              <a:cs typeface="Calibri"/>
            </a:endParaRPr>
          </a:p>
        </p:txBody>
      </p:sp>
      <p:sp>
        <p:nvSpPr>
          <p:cNvPr id="21" name="object 21">
            <a:extLst>
              <a:ext uri="{FF2B5EF4-FFF2-40B4-BE49-F238E27FC236}">
                <a16:creationId xmlns:a16="http://schemas.microsoft.com/office/drawing/2014/main" id="{B08AA07F-EF09-4B90-A079-899FA0C37F3E}"/>
              </a:ext>
            </a:extLst>
          </p:cNvPr>
          <p:cNvSpPr txBox="1"/>
          <p:nvPr/>
        </p:nvSpPr>
        <p:spPr>
          <a:xfrm>
            <a:off x="3903643" y="2919992"/>
            <a:ext cx="1109664" cy="307777"/>
          </a:xfrm>
          <a:prstGeom prst="rect">
            <a:avLst/>
          </a:prstGeom>
          <a:noFill/>
        </p:spPr>
        <p:txBody>
          <a:bodyPr wrap="square" lIns="0" tIns="0" rIns="0" bIns="0">
            <a:spAutoFit/>
          </a:bodyPr>
          <a:lstStyle/>
          <a:p>
            <a:pPr marL="9525" defTabSz="685800" eaLnBrk="1" fontAlgn="auto" hangingPunct="1">
              <a:spcBef>
                <a:spcPts val="0"/>
              </a:spcBef>
              <a:spcAft>
                <a:spcPts val="0"/>
              </a:spcAft>
              <a:defRPr/>
            </a:pPr>
            <a:r>
              <a:rPr sz="2000" kern="0" spc="-4" dirty="0">
                <a:solidFill>
                  <a:sysClr val="windowText" lastClr="000000"/>
                </a:solidFill>
                <a:latin typeface="Calibri"/>
                <a:ea typeface="+mn-ea"/>
                <a:cs typeface="Calibri"/>
              </a:rPr>
              <a:t>Defiance</a:t>
            </a:r>
            <a:endParaRPr sz="2000" kern="0" dirty="0">
              <a:solidFill>
                <a:sysClr val="windowText" lastClr="000000"/>
              </a:solidFill>
              <a:latin typeface="Calibri"/>
              <a:ea typeface="+mn-ea"/>
              <a:cs typeface="Calibri"/>
            </a:endParaRPr>
          </a:p>
        </p:txBody>
      </p:sp>
      <p:sp>
        <p:nvSpPr>
          <p:cNvPr id="22" name="object 22">
            <a:extLst>
              <a:ext uri="{FF2B5EF4-FFF2-40B4-BE49-F238E27FC236}">
                <a16:creationId xmlns:a16="http://schemas.microsoft.com/office/drawing/2014/main" id="{44F3F415-041E-4021-A03D-18B24BCBFEFF}"/>
              </a:ext>
            </a:extLst>
          </p:cNvPr>
          <p:cNvSpPr txBox="1"/>
          <p:nvPr/>
        </p:nvSpPr>
        <p:spPr>
          <a:xfrm>
            <a:off x="1524001" y="3355106"/>
            <a:ext cx="3898781" cy="307777"/>
          </a:xfrm>
          <a:prstGeom prst="rect">
            <a:avLst/>
          </a:prstGeom>
          <a:noFill/>
        </p:spPr>
        <p:txBody>
          <a:bodyPr wrap="square" lIns="0" tIns="0" rIns="0" bIns="0">
            <a:spAutoFit/>
          </a:bodyPr>
          <a:lstStyle/>
          <a:p>
            <a:pPr marL="9525" algn="ctr" defTabSz="685800" eaLnBrk="1" fontAlgn="auto" hangingPunct="1">
              <a:spcBef>
                <a:spcPts val="0"/>
              </a:spcBef>
              <a:spcAft>
                <a:spcPts val="0"/>
              </a:spcAft>
              <a:defRPr/>
            </a:pPr>
            <a:r>
              <a:rPr sz="2000" kern="0" spc="-4" dirty="0">
                <a:solidFill>
                  <a:sysClr val="windowText" lastClr="000000"/>
                </a:solidFill>
                <a:latin typeface="Calibri"/>
                <a:ea typeface="+mn-ea"/>
                <a:cs typeface="Calibri"/>
              </a:rPr>
              <a:t>Difficulty </a:t>
            </a:r>
            <a:r>
              <a:rPr sz="2000" kern="0" spc="-8" dirty="0">
                <a:solidFill>
                  <a:sysClr val="windowText" lastClr="000000"/>
                </a:solidFill>
                <a:latin typeface="Calibri"/>
                <a:ea typeface="+mn-ea"/>
                <a:cs typeface="Calibri"/>
              </a:rPr>
              <a:t>forming</a:t>
            </a:r>
            <a:r>
              <a:rPr sz="2000" kern="0" spc="-60" dirty="0">
                <a:solidFill>
                  <a:sysClr val="windowText" lastClr="000000"/>
                </a:solidFill>
                <a:latin typeface="Calibri"/>
                <a:ea typeface="+mn-ea"/>
                <a:cs typeface="Calibri"/>
              </a:rPr>
              <a:t> </a:t>
            </a:r>
            <a:r>
              <a:rPr sz="2000" kern="0" spc="-4" dirty="0">
                <a:solidFill>
                  <a:sysClr val="windowText" lastClr="000000"/>
                </a:solidFill>
                <a:latin typeface="Calibri"/>
                <a:ea typeface="+mn-ea"/>
                <a:cs typeface="Calibri"/>
              </a:rPr>
              <a:t>relationships</a:t>
            </a:r>
            <a:endParaRPr sz="2000" kern="0" dirty="0">
              <a:solidFill>
                <a:sysClr val="windowText" lastClr="000000"/>
              </a:solidFill>
              <a:latin typeface="Calibri"/>
              <a:ea typeface="+mn-ea"/>
              <a:cs typeface="Calibri"/>
            </a:endParaRPr>
          </a:p>
        </p:txBody>
      </p:sp>
      <p:sp>
        <p:nvSpPr>
          <p:cNvPr id="23" name="object 23">
            <a:extLst>
              <a:ext uri="{FF2B5EF4-FFF2-40B4-BE49-F238E27FC236}">
                <a16:creationId xmlns:a16="http://schemas.microsoft.com/office/drawing/2014/main" id="{479B8345-2A0C-45B2-BA35-65DD63A7844F}"/>
              </a:ext>
            </a:extLst>
          </p:cNvPr>
          <p:cNvSpPr txBox="1"/>
          <p:nvPr/>
        </p:nvSpPr>
        <p:spPr>
          <a:xfrm>
            <a:off x="3148203" y="1833577"/>
            <a:ext cx="6071772" cy="1146468"/>
          </a:xfrm>
          <a:prstGeom prst="rect">
            <a:avLst/>
          </a:prstGeom>
          <a:noFill/>
        </p:spPr>
        <p:txBody>
          <a:bodyPr wrap="square" lIns="0" tIns="0" rIns="0" bIns="0">
            <a:spAutoFit/>
          </a:bodyPr>
          <a:lstStyle/>
          <a:p>
            <a:pPr marL="2009775" defTabSz="685800" eaLnBrk="1" fontAlgn="auto" hangingPunct="1">
              <a:lnSpc>
                <a:spcPts val="1478"/>
              </a:lnSpc>
              <a:spcBef>
                <a:spcPts val="0"/>
              </a:spcBef>
              <a:spcAft>
                <a:spcPts val="0"/>
              </a:spcAft>
              <a:defRPr/>
            </a:pPr>
            <a:r>
              <a:rPr sz="2000" kern="0" spc="-4" dirty="0">
                <a:solidFill>
                  <a:sysClr val="windowText" lastClr="000000"/>
                </a:solidFill>
                <a:latin typeface="Calibri"/>
                <a:ea typeface="+mn-ea"/>
                <a:cs typeface="Calibri"/>
              </a:rPr>
              <a:t>Disrupted</a:t>
            </a:r>
            <a:r>
              <a:rPr sz="2000" kern="0" spc="-60" dirty="0">
                <a:solidFill>
                  <a:sysClr val="windowText" lastClr="000000"/>
                </a:solidFill>
                <a:latin typeface="Calibri"/>
                <a:ea typeface="+mn-ea"/>
                <a:cs typeface="Calibri"/>
              </a:rPr>
              <a:t> </a:t>
            </a:r>
            <a:r>
              <a:rPr sz="2000" kern="0" dirty="0">
                <a:solidFill>
                  <a:sysClr val="windowText" lastClr="000000"/>
                </a:solidFill>
                <a:latin typeface="Calibri"/>
                <a:ea typeface="+mn-ea"/>
                <a:cs typeface="Calibri"/>
              </a:rPr>
              <a:t>Mood</a:t>
            </a:r>
            <a:endParaRPr lang="en-US" sz="2000" kern="0" dirty="0">
              <a:solidFill>
                <a:sysClr val="windowText" lastClr="000000"/>
              </a:solidFill>
              <a:latin typeface="Calibri"/>
              <a:ea typeface="+mn-ea"/>
              <a:cs typeface="Calibri"/>
            </a:endParaRPr>
          </a:p>
          <a:p>
            <a:pPr marL="2009775" defTabSz="685800" eaLnBrk="1" fontAlgn="auto" hangingPunct="1">
              <a:lnSpc>
                <a:spcPts val="1478"/>
              </a:lnSpc>
              <a:spcBef>
                <a:spcPts val="0"/>
              </a:spcBef>
              <a:spcAft>
                <a:spcPts val="0"/>
              </a:spcAft>
              <a:defRPr/>
            </a:pPr>
            <a:endParaRPr sz="2000" kern="0" dirty="0">
              <a:solidFill>
                <a:sysClr val="windowText" lastClr="000000"/>
              </a:solidFill>
              <a:latin typeface="Calibri"/>
              <a:ea typeface="+mn-ea"/>
              <a:cs typeface="Calibri"/>
            </a:endParaRPr>
          </a:p>
          <a:p>
            <a:pPr marL="9525" defTabSz="685800" eaLnBrk="1" fontAlgn="auto" hangingPunct="1">
              <a:lnSpc>
                <a:spcPts val="1275"/>
              </a:lnSpc>
              <a:spcBef>
                <a:spcPts val="0"/>
              </a:spcBef>
              <a:spcAft>
                <a:spcPts val="0"/>
              </a:spcAft>
              <a:defRPr/>
            </a:pPr>
            <a:r>
              <a:rPr sz="2000" kern="0" spc="-8" dirty="0">
                <a:solidFill>
                  <a:sysClr val="windowText" lastClr="000000"/>
                </a:solidFill>
                <a:latin typeface="Calibri"/>
                <a:ea typeface="+mn-ea"/>
                <a:cs typeface="Calibri"/>
              </a:rPr>
              <a:t>Regressive</a:t>
            </a:r>
            <a:r>
              <a:rPr sz="2000" kern="0" spc="-34" dirty="0">
                <a:solidFill>
                  <a:sysClr val="windowText" lastClr="000000"/>
                </a:solidFill>
                <a:latin typeface="Calibri"/>
                <a:ea typeface="+mn-ea"/>
                <a:cs typeface="Calibri"/>
              </a:rPr>
              <a:t> </a:t>
            </a:r>
            <a:r>
              <a:rPr sz="2000" kern="0" spc="-8" dirty="0">
                <a:solidFill>
                  <a:sysClr val="windowText" lastClr="000000"/>
                </a:solidFill>
                <a:latin typeface="Calibri"/>
                <a:ea typeface="+mn-ea"/>
                <a:cs typeface="Calibri"/>
              </a:rPr>
              <a:t>behavior</a:t>
            </a:r>
            <a:endParaRPr sz="2000" kern="0" dirty="0">
              <a:solidFill>
                <a:sysClr val="windowText" lastClr="000000"/>
              </a:solidFill>
              <a:latin typeface="Calibri"/>
              <a:ea typeface="+mn-ea"/>
              <a:cs typeface="Calibri"/>
            </a:endParaRPr>
          </a:p>
          <a:p>
            <a:pPr marL="3438525" defTabSz="685800" eaLnBrk="1" fontAlgn="auto" hangingPunct="1">
              <a:lnSpc>
                <a:spcPts val="1601"/>
              </a:lnSpc>
              <a:spcBef>
                <a:spcPts val="0"/>
              </a:spcBef>
              <a:spcAft>
                <a:spcPts val="0"/>
              </a:spcAft>
              <a:defRPr/>
            </a:pPr>
            <a:r>
              <a:rPr sz="2000" kern="0" spc="-8" dirty="0">
                <a:solidFill>
                  <a:sysClr val="windowText" lastClr="000000"/>
                </a:solidFill>
                <a:latin typeface="Calibri"/>
                <a:ea typeface="+mn-ea"/>
                <a:cs typeface="Calibri"/>
              </a:rPr>
              <a:t>Perfectionism</a:t>
            </a:r>
            <a:endParaRPr sz="2000" kern="0" dirty="0">
              <a:solidFill>
                <a:sysClr val="windowText" lastClr="000000"/>
              </a:solidFill>
              <a:latin typeface="Calibri"/>
              <a:ea typeface="+mn-ea"/>
              <a:cs typeface="Calibri"/>
            </a:endParaRPr>
          </a:p>
          <a:p>
            <a:pPr marL="1381125" defTabSz="685800" eaLnBrk="1" fontAlgn="auto" hangingPunct="1">
              <a:spcBef>
                <a:spcPts val="398"/>
              </a:spcBef>
              <a:spcAft>
                <a:spcPts val="0"/>
              </a:spcAft>
              <a:defRPr/>
            </a:pPr>
            <a:r>
              <a:rPr sz="2000" kern="0" spc="-4" dirty="0">
                <a:solidFill>
                  <a:sysClr val="windowText" lastClr="000000"/>
                </a:solidFill>
                <a:latin typeface="Calibri"/>
                <a:ea typeface="+mn-ea"/>
                <a:cs typeface="Calibri"/>
              </a:rPr>
              <a:t>Fear</a:t>
            </a:r>
            <a:endParaRPr sz="2000" kern="0" dirty="0">
              <a:solidFill>
                <a:sysClr val="windowText" lastClr="000000"/>
              </a:solidFill>
              <a:latin typeface="Calibri"/>
              <a:ea typeface="+mn-ea"/>
              <a:cs typeface="Calibri"/>
            </a:endParaRPr>
          </a:p>
        </p:txBody>
      </p:sp>
      <p:sp>
        <p:nvSpPr>
          <p:cNvPr id="24" name="object 24">
            <a:extLst>
              <a:ext uri="{FF2B5EF4-FFF2-40B4-BE49-F238E27FC236}">
                <a16:creationId xmlns:a16="http://schemas.microsoft.com/office/drawing/2014/main" id="{EC386A17-73C9-43C3-8533-6F665AE0B7E8}"/>
              </a:ext>
            </a:extLst>
          </p:cNvPr>
          <p:cNvSpPr txBox="1"/>
          <p:nvPr/>
        </p:nvSpPr>
        <p:spPr>
          <a:xfrm>
            <a:off x="7306085" y="4381975"/>
            <a:ext cx="832210" cy="307777"/>
          </a:xfrm>
          <a:prstGeom prst="rect">
            <a:avLst/>
          </a:prstGeom>
          <a:noFill/>
        </p:spPr>
        <p:txBody>
          <a:bodyPr wrap="square" lIns="0" tIns="0" rIns="0" bIns="0">
            <a:spAutoFit/>
          </a:bodyPr>
          <a:lstStyle/>
          <a:p>
            <a:pPr marL="9525" defTabSz="685800" eaLnBrk="1" fontAlgn="auto" hangingPunct="1">
              <a:spcBef>
                <a:spcPts val="0"/>
              </a:spcBef>
              <a:spcAft>
                <a:spcPts val="0"/>
              </a:spcAft>
              <a:defRPr/>
            </a:pPr>
            <a:r>
              <a:rPr sz="2000" kern="0" spc="-4" dirty="0">
                <a:solidFill>
                  <a:sysClr val="windowText" lastClr="000000"/>
                </a:solidFill>
                <a:latin typeface="Calibri"/>
                <a:ea typeface="+mn-ea"/>
                <a:cs typeface="Calibri"/>
              </a:rPr>
              <a:t>Guilt</a:t>
            </a:r>
            <a:endParaRPr sz="2000" kern="0" dirty="0">
              <a:solidFill>
                <a:sysClr val="windowText" lastClr="000000"/>
              </a:solidFill>
              <a:latin typeface="Calibri"/>
              <a:ea typeface="+mn-ea"/>
              <a:cs typeface="Calibri"/>
            </a:endParaRPr>
          </a:p>
        </p:txBody>
      </p:sp>
      <p:sp>
        <p:nvSpPr>
          <p:cNvPr id="25" name="object 25">
            <a:extLst>
              <a:ext uri="{FF2B5EF4-FFF2-40B4-BE49-F238E27FC236}">
                <a16:creationId xmlns:a16="http://schemas.microsoft.com/office/drawing/2014/main" id="{6B3EB3F7-3315-47D6-870A-54DC6E7A7EE8}"/>
              </a:ext>
            </a:extLst>
          </p:cNvPr>
          <p:cNvSpPr txBox="1"/>
          <p:nvPr/>
        </p:nvSpPr>
        <p:spPr>
          <a:xfrm>
            <a:off x="3078824" y="4162397"/>
            <a:ext cx="1846765" cy="307777"/>
          </a:xfrm>
          <a:prstGeom prst="rect">
            <a:avLst/>
          </a:prstGeom>
          <a:noFill/>
        </p:spPr>
        <p:txBody>
          <a:bodyPr wrap="square" lIns="0" tIns="0" rIns="0" bIns="0">
            <a:spAutoFit/>
          </a:bodyPr>
          <a:lstStyle/>
          <a:p>
            <a:pPr marL="9525" defTabSz="685800" eaLnBrk="1" fontAlgn="auto" hangingPunct="1">
              <a:spcBef>
                <a:spcPts val="0"/>
              </a:spcBef>
              <a:spcAft>
                <a:spcPts val="0"/>
              </a:spcAft>
              <a:defRPr/>
            </a:pPr>
            <a:r>
              <a:rPr sz="2000" kern="0" spc="-4" dirty="0">
                <a:solidFill>
                  <a:sysClr val="windowText" lastClr="000000"/>
                </a:solidFill>
                <a:latin typeface="Calibri"/>
                <a:ea typeface="+mn-ea"/>
                <a:cs typeface="Calibri"/>
              </a:rPr>
              <a:t>Sleep</a:t>
            </a:r>
            <a:r>
              <a:rPr sz="2000" kern="0" spc="-41" dirty="0">
                <a:solidFill>
                  <a:sysClr val="windowText" lastClr="000000"/>
                </a:solidFill>
                <a:latin typeface="Calibri"/>
                <a:ea typeface="+mn-ea"/>
                <a:cs typeface="Calibri"/>
              </a:rPr>
              <a:t> </a:t>
            </a:r>
            <a:r>
              <a:rPr sz="2000" kern="0" spc="-8" dirty="0">
                <a:solidFill>
                  <a:sysClr val="windowText" lastClr="000000"/>
                </a:solidFill>
                <a:latin typeface="Calibri"/>
                <a:ea typeface="+mn-ea"/>
                <a:cs typeface="Calibri"/>
              </a:rPr>
              <a:t>problems</a:t>
            </a:r>
            <a:endParaRPr sz="2000" kern="0" dirty="0">
              <a:solidFill>
                <a:sysClr val="windowText" lastClr="000000"/>
              </a:solidFill>
              <a:latin typeface="Calibri"/>
              <a:ea typeface="+mn-ea"/>
              <a:cs typeface="Calibri"/>
            </a:endParaRPr>
          </a:p>
        </p:txBody>
      </p:sp>
      <p:pic>
        <p:nvPicPr>
          <p:cNvPr id="13" name="Picture 12">
            <a:extLst>
              <a:ext uri="{FF2B5EF4-FFF2-40B4-BE49-F238E27FC236}">
                <a16:creationId xmlns:a16="http://schemas.microsoft.com/office/drawing/2014/main" id="{9E0D9FCC-32B0-4C52-8767-8EB7C4987FA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222413" y="2630867"/>
            <a:ext cx="1771269" cy="2663406"/>
          </a:xfrm>
          <a:prstGeom prst="rect">
            <a:avLst/>
          </a:prstGeom>
          <a:noFill/>
        </p:spPr>
      </p:pic>
    </p:spTree>
    <p:extLst>
      <p:ext uri="{BB962C8B-B14F-4D97-AF65-F5344CB8AC3E}">
        <p14:creationId xmlns:p14="http://schemas.microsoft.com/office/powerpoint/2010/main" val="35995833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1">
            <a:extLst>
              <a:ext uri="{FF2B5EF4-FFF2-40B4-BE49-F238E27FC236}">
                <a16:creationId xmlns:a16="http://schemas.microsoft.com/office/drawing/2014/main" id="{43F0F70C-8476-4876-834D-EA005D4771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5655" y="1433599"/>
            <a:ext cx="6780690" cy="433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3918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3695AD-20E6-4E8A-AE12-5DA310883513}"/>
              </a:ext>
            </a:extLst>
          </p:cNvPr>
          <p:cNvPicPr>
            <a:picLocks noChangeAspect="1"/>
          </p:cNvPicPr>
          <p:nvPr/>
        </p:nvPicPr>
        <p:blipFill>
          <a:blip r:embed="rId2"/>
          <a:stretch>
            <a:fillRect/>
          </a:stretch>
        </p:blipFill>
        <p:spPr>
          <a:xfrm>
            <a:off x="2412275" y="1340142"/>
            <a:ext cx="7367451" cy="4473858"/>
          </a:xfrm>
          <a:prstGeom prst="rect">
            <a:avLst/>
          </a:prstGeom>
        </p:spPr>
      </p:pic>
    </p:spTree>
    <p:extLst>
      <p:ext uri="{BB962C8B-B14F-4D97-AF65-F5344CB8AC3E}">
        <p14:creationId xmlns:p14="http://schemas.microsoft.com/office/powerpoint/2010/main" val="15395195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35E79A-8826-457C-AE4A-82735E644302}"/>
              </a:ext>
            </a:extLst>
          </p:cNvPr>
          <p:cNvPicPr>
            <a:picLocks noChangeAspect="1"/>
          </p:cNvPicPr>
          <p:nvPr/>
        </p:nvPicPr>
        <p:blipFill>
          <a:blip r:embed="rId2"/>
          <a:stretch>
            <a:fillRect/>
          </a:stretch>
        </p:blipFill>
        <p:spPr>
          <a:xfrm>
            <a:off x="5623466" y="1767137"/>
            <a:ext cx="5485652" cy="3883557"/>
          </a:xfrm>
          <a:prstGeom prst="rect">
            <a:avLst/>
          </a:prstGeom>
        </p:spPr>
      </p:pic>
      <p:sp>
        <p:nvSpPr>
          <p:cNvPr id="2" name="TextBox 1">
            <a:extLst>
              <a:ext uri="{FF2B5EF4-FFF2-40B4-BE49-F238E27FC236}">
                <a16:creationId xmlns:a16="http://schemas.microsoft.com/office/drawing/2014/main" id="{9E2D8CEE-EEC0-4818-A280-70CFFDE816CF}"/>
              </a:ext>
            </a:extLst>
          </p:cNvPr>
          <p:cNvSpPr txBox="1"/>
          <p:nvPr/>
        </p:nvSpPr>
        <p:spPr>
          <a:xfrm>
            <a:off x="557350" y="2652307"/>
            <a:ext cx="3849187" cy="1323439"/>
          </a:xfrm>
          <a:prstGeom prst="rect">
            <a:avLst/>
          </a:prstGeom>
          <a:noFill/>
        </p:spPr>
        <p:txBody>
          <a:bodyPr wrap="square" rtlCol="0">
            <a:spAutoFit/>
          </a:bodyPr>
          <a:lstStyle/>
          <a:p>
            <a:pPr defTabSz="685800" eaLnBrk="1" fontAlgn="auto" hangingPunct="1">
              <a:spcBef>
                <a:spcPts val="0"/>
              </a:spcBef>
              <a:spcAft>
                <a:spcPts val="0"/>
              </a:spcAft>
            </a:pPr>
            <a:r>
              <a:rPr lang="en-US" sz="4000" b="1" dirty="0">
                <a:solidFill>
                  <a:srgbClr val="2584C6"/>
                </a:solidFill>
                <a:latin typeface="Calibri"/>
                <a:ea typeface="+mn-ea"/>
              </a:rPr>
              <a:t>Components of Diversity</a:t>
            </a:r>
          </a:p>
        </p:txBody>
      </p:sp>
    </p:spTree>
    <p:extLst>
      <p:ext uri="{BB962C8B-B14F-4D97-AF65-F5344CB8AC3E}">
        <p14:creationId xmlns:p14="http://schemas.microsoft.com/office/powerpoint/2010/main" val="33154536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3DB4D0-9899-4B37-B8BB-9143F3AE4FC9}"/>
              </a:ext>
            </a:extLst>
          </p:cNvPr>
          <p:cNvPicPr>
            <a:picLocks noChangeAspect="1"/>
          </p:cNvPicPr>
          <p:nvPr/>
        </p:nvPicPr>
        <p:blipFill>
          <a:blip r:embed="rId2"/>
          <a:stretch>
            <a:fillRect/>
          </a:stretch>
        </p:blipFill>
        <p:spPr>
          <a:xfrm>
            <a:off x="2570922" y="1398027"/>
            <a:ext cx="7050156" cy="44647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9732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DEI Team …</a:t>
            </a:r>
          </a:p>
        </p:txBody>
      </p:sp>
      <p:sp>
        <p:nvSpPr>
          <p:cNvPr id="3" name="Content Placeholder 2"/>
          <p:cNvSpPr>
            <a:spLocks noGrp="1"/>
          </p:cNvSpPr>
          <p:nvPr>
            <p:ph sz="half" idx="1"/>
          </p:nvPr>
        </p:nvSpPr>
        <p:spPr>
          <a:xfrm>
            <a:off x="609599" y="2300026"/>
            <a:ext cx="6418217" cy="3554509"/>
          </a:xfrm>
        </p:spPr>
        <p:txBody>
          <a:bodyPr>
            <a:noAutofit/>
          </a:bodyPr>
          <a:lstStyle/>
          <a:p>
            <a:r>
              <a:rPr lang="en-US" sz="2800" dirty="0"/>
              <a:t>Builds relationships over time</a:t>
            </a:r>
          </a:p>
          <a:p>
            <a:r>
              <a:rPr lang="en-US" sz="2800" dirty="0"/>
              <a:t>Promotes a positive, growth focused atmosphere</a:t>
            </a:r>
          </a:p>
          <a:p>
            <a:r>
              <a:rPr lang="en-US" sz="2800" dirty="0"/>
              <a:t>Builds healthy, cohesive teams, and</a:t>
            </a:r>
          </a:p>
          <a:p>
            <a:r>
              <a:rPr lang="en-US" sz="2800" dirty="0"/>
              <a:t>Develops quality improvement and the successful implementation of consensus- and evidence-based practices</a:t>
            </a:r>
          </a:p>
        </p:txBody>
      </p:sp>
      <p:sp>
        <p:nvSpPr>
          <p:cNvPr id="5" name="Rectangle 4"/>
          <p:cNvSpPr/>
          <p:nvPr/>
        </p:nvSpPr>
        <p:spPr>
          <a:xfrm>
            <a:off x="9461765" y="5618520"/>
            <a:ext cx="2730235" cy="332720"/>
          </a:xfrm>
          <a:prstGeom prst="rect">
            <a:avLst/>
          </a:prstGeom>
        </p:spPr>
        <p:txBody>
          <a:bodyPr wrap="none">
            <a:spAutoFit/>
          </a:bodyPr>
          <a:lstStyle/>
          <a:p>
            <a:pPr defTabSz="685800">
              <a:lnSpc>
                <a:spcPct val="160000"/>
              </a:lnSpc>
              <a:defRPr/>
            </a:pPr>
            <a:r>
              <a:rPr lang="en-US" sz="1100" dirty="0">
                <a:latin typeface="Calibri"/>
                <a:ea typeface="+mn-ea"/>
              </a:rPr>
              <a:t>Center for Substance Abuse Treatment 2007</a:t>
            </a:r>
          </a:p>
        </p:txBody>
      </p:sp>
      <p:pic>
        <p:nvPicPr>
          <p:cNvPr id="6" name="Picture 5">
            <a:extLst>
              <a:ext uri="{FF2B5EF4-FFF2-40B4-BE49-F238E27FC236}">
                <a16:creationId xmlns:a16="http://schemas.microsoft.com/office/drawing/2014/main" id="{1CF14B8D-26D1-4A0A-BD0C-C3049459B3E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497087" y="2518087"/>
            <a:ext cx="3649135" cy="2452219"/>
          </a:xfrm>
          <a:prstGeom prst="rect">
            <a:avLst/>
          </a:prstGeom>
          <a:ln>
            <a:noFill/>
          </a:ln>
          <a:effectLst>
            <a:softEdge rad="112500"/>
          </a:effectLst>
        </p:spPr>
      </p:pic>
    </p:spTree>
    <p:extLst>
      <p:ext uri="{BB962C8B-B14F-4D97-AF65-F5344CB8AC3E}">
        <p14:creationId xmlns:p14="http://schemas.microsoft.com/office/powerpoint/2010/main" val="7211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2E734C-A156-4A19-AF01-8294A4822284}"/>
              </a:ext>
            </a:extLst>
          </p:cNvPr>
          <p:cNvPicPr>
            <a:picLocks noChangeAspect="1"/>
          </p:cNvPicPr>
          <p:nvPr/>
        </p:nvPicPr>
        <p:blipFill>
          <a:blip r:embed="rId2"/>
          <a:stretch>
            <a:fillRect/>
          </a:stretch>
        </p:blipFill>
        <p:spPr>
          <a:xfrm>
            <a:off x="2177144" y="1332412"/>
            <a:ext cx="7837712" cy="4702628"/>
          </a:xfrm>
          <a:prstGeom prst="rect">
            <a:avLst/>
          </a:prstGeom>
        </p:spPr>
      </p:pic>
    </p:spTree>
    <p:extLst>
      <p:ext uri="{BB962C8B-B14F-4D97-AF65-F5344CB8AC3E}">
        <p14:creationId xmlns:p14="http://schemas.microsoft.com/office/powerpoint/2010/main" val="25573071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A2EAF3-8D22-487D-9740-2A291D8FB53B}"/>
              </a:ext>
            </a:extLst>
          </p:cNvPr>
          <p:cNvPicPr>
            <a:picLocks noChangeAspect="1"/>
          </p:cNvPicPr>
          <p:nvPr/>
        </p:nvPicPr>
        <p:blipFill>
          <a:blip r:embed="rId2"/>
          <a:stretch>
            <a:fillRect/>
          </a:stretch>
        </p:blipFill>
        <p:spPr>
          <a:xfrm>
            <a:off x="3562008" y="1551414"/>
            <a:ext cx="5067983" cy="4396539"/>
          </a:xfrm>
          <a:prstGeom prst="rect">
            <a:avLst/>
          </a:prstGeom>
        </p:spPr>
      </p:pic>
    </p:spTree>
    <p:extLst>
      <p:ext uri="{BB962C8B-B14F-4D97-AF65-F5344CB8AC3E}">
        <p14:creationId xmlns:p14="http://schemas.microsoft.com/office/powerpoint/2010/main" val="15983052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Calibri" panose="020F0502020204030204" pitchFamily="34" charset="0"/>
                <a:cs typeface="Calibri" panose="020F0502020204030204" pitchFamily="34" charset="0"/>
              </a:rPr>
              <a:t>Recognize our Humanity	</a:t>
            </a:r>
          </a:p>
        </p:txBody>
      </p:sp>
      <p:sp>
        <p:nvSpPr>
          <p:cNvPr id="3" name="Content Placeholder 2"/>
          <p:cNvSpPr>
            <a:spLocks noGrp="1"/>
          </p:cNvSpPr>
          <p:nvPr>
            <p:ph sz="half" idx="1"/>
          </p:nvPr>
        </p:nvSpPr>
        <p:spPr>
          <a:xfrm>
            <a:off x="261257" y="2638261"/>
            <a:ext cx="6174377" cy="2538079"/>
          </a:xfrm>
        </p:spPr>
        <p:txBody>
          <a:bodyPr>
            <a:noAutofit/>
          </a:bodyPr>
          <a:lstStyle/>
          <a:p>
            <a:pPr marL="0" indent="0" algn="ctr">
              <a:buNone/>
            </a:pPr>
            <a:r>
              <a:rPr lang="en-US" sz="2800" dirty="0">
                <a:latin typeface="Calibri" panose="020F0502020204030204" pitchFamily="34" charset="0"/>
                <a:cs typeface="Calibri" panose="020F0502020204030204" pitchFamily="34" charset="0"/>
              </a:rPr>
              <a:t>We’re all just trying to survive.</a:t>
            </a:r>
          </a:p>
          <a:p>
            <a:pPr marL="0" indent="0" algn="ctr">
              <a:buNone/>
            </a:pPr>
            <a:r>
              <a:rPr lang="en-US" sz="2800" dirty="0">
                <a:latin typeface="Calibri" panose="020F0502020204030204" pitchFamily="34" charset="0"/>
                <a:cs typeface="Calibri" panose="020F0502020204030204" pitchFamily="34" charset="0"/>
              </a:rPr>
              <a:t>We frequently observe misplaced coping strategies.</a:t>
            </a:r>
          </a:p>
          <a:p>
            <a:pPr marL="0" indent="0" algn="ctr">
              <a:buNone/>
            </a:pPr>
            <a:r>
              <a:rPr lang="en-US" sz="2800" dirty="0">
                <a:latin typeface="Calibri" panose="020F0502020204030204" pitchFamily="34" charset="0"/>
                <a:cs typeface="Calibri" panose="020F0502020204030204" pitchFamily="34" charset="0"/>
              </a:rPr>
              <a:t>We are all part of the problem therefore we can all be part of the solution.</a:t>
            </a:r>
          </a:p>
        </p:txBody>
      </p:sp>
      <p:pic>
        <p:nvPicPr>
          <p:cNvPr id="5" name="Picture 4" descr="A group of people walking down a street&#10;&#10;Description generated with very high confidence">
            <a:extLst>
              <a:ext uri="{FF2B5EF4-FFF2-40B4-BE49-F238E27FC236}">
                <a16:creationId xmlns:a16="http://schemas.microsoft.com/office/drawing/2014/main" id="{1F941345-5BF9-4D09-92D1-A06A6250555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91086" y="2534727"/>
            <a:ext cx="5239657" cy="2750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5833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B85F9-5ACF-4D44-A120-C226487EEC8E}"/>
              </a:ext>
            </a:extLst>
          </p:cNvPr>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Roles</a:t>
            </a:r>
          </a:p>
        </p:txBody>
      </p:sp>
      <p:sp>
        <p:nvSpPr>
          <p:cNvPr id="3" name="Text Placeholder 2">
            <a:extLst>
              <a:ext uri="{FF2B5EF4-FFF2-40B4-BE49-F238E27FC236}">
                <a16:creationId xmlns:a16="http://schemas.microsoft.com/office/drawing/2014/main" id="{138564B0-5B4A-4CFA-B606-5212119AF58A}"/>
              </a:ext>
            </a:extLst>
          </p:cNvPr>
          <p:cNvSpPr>
            <a:spLocks noGrp="1"/>
          </p:cNvSpPr>
          <p:nvPr>
            <p:ph idx="1"/>
          </p:nvPr>
        </p:nvSpPr>
        <p:spPr/>
        <p:txBody>
          <a:bodyPr/>
          <a:lstStyle/>
          <a:p>
            <a:pPr marL="508000" indent="-457200"/>
            <a:r>
              <a:rPr lang="en-US" dirty="0">
                <a:latin typeface="Calibri" panose="020F0502020204030204" pitchFamily="34" charset="0"/>
                <a:cs typeface="Calibri" panose="020F0502020204030204" pitchFamily="34" charset="0"/>
              </a:rPr>
              <a:t>Agency Oversight Representative</a:t>
            </a:r>
          </a:p>
          <a:p>
            <a:pPr marL="508000" indent="-457200"/>
            <a:r>
              <a:rPr lang="en-US" dirty="0">
                <a:latin typeface="Calibri" panose="020F0502020204030204" pitchFamily="34" charset="0"/>
                <a:cs typeface="Calibri" panose="020F0502020204030204" pitchFamily="34" charset="0"/>
              </a:rPr>
              <a:t>Team Lead</a:t>
            </a:r>
          </a:p>
          <a:p>
            <a:pPr marL="508000" indent="-457200"/>
            <a:r>
              <a:rPr lang="en-US" dirty="0">
                <a:latin typeface="Calibri" panose="020F0502020204030204" pitchFamily="34" charset="0"/>
                <a:cs typeface="Calibri" panose="020F0502020204030204" pitchFamily="34" charset="0"/>
              </a:rPr>
              <a:t>Communicator</a:t>
            </a:r>
          </a:p>
          <a:p>
            <a:pPr marL="508000" indent="-457200"/>
            <a:r>
              <a:rPr lang="en-US" dirty="0">
                <a:latin typeface="Calibri" panose="020F0502020204030204" pitchFamily="34" charset="0"/>
                <a:cs typeface="Calibri" panose="020F0502020204030204" pitchFamily="34" charset="0"/>
              </a:rPr>
              <a:t>Task Master</a:t>
            </a:r>
          </a:p>
          <a:p>
            <a:pPr marL="508000" indent="-457200"/>
            <a:r>
              <a:rPr lang="en-US" dirty="0">
                <a:latin typeface="Calibri" panose="020F0502020204030204" pitchFamily="34" charset="0"/>
                <a:cs typeface="Calibri" panose="020F0502020204030204" pitchFamily="34" charset="0"/>
              </a:rPr>
              <a:t>Note-Taker</a:t>
            </a:r>
          </a:p>
          <a:p>
            <a:pPr marL="508000" indent="-457200"/>
            <a:r>
              <a:rPr lang="en-US" dirty="0">
                <a:latin typeface="Calibri" panose="020F0502020204030204" pitchFamily="34" charset="0"/>
                <a:cs typeface="Calibri" panose="020F0502020204030204" pitchFamily="34" charset="0"/>
              </a:rPr>
              <a:t>Subject Matter Expert</a:t>
            </a:r>
          </a:p>
          <a:p>
            <a:endParaRPr lang="en-US" dirty="0"/>
          </a:p>
        </p:txBody>
      </p:sp>
      <p:pic>
        <p:nvPicPr>
          <p:cNvPr id="5" name="Picture 4" descr="A blackboard sign outside of a building&#10;&#10;Description automatically generated">
            <a:extLst>
              <a:ext uri="{FF2B5EF4-FFF2-40B4-BE49-F238E27FC236}">
                <a16:creationId xmlns:a16="http://schemas.microsoft.com/office/drawing/2014/main" id="{FD66F961-F75C-4924-83CF-0911601AB71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494461" y="2272633"/>
            <a:ext cx="3770077" cy="29159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7738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Shape 593"/>
          <p:cNvSpPr txBox="1">
            <a:spLocks noGrp="1"/>
          </p:cNvSpPr>
          <p:nvPr>
            <p:ph type="title"/>
          </p:nvPr>
        </p:nvSpPr>
        <p:spPr>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buClr>
                <a:srgbClr val="17365D"/>
              </a:buClr>
              <a:buSzPts val="4000"/>
            </a:pPr>
            <a:br>
              <a:rPr lang="en-US" dirty="0">
                <a:latin typeface="Calibri" panose="020F0502020204030204" pitchFamily="34" charset="0"/>
                <a:ea typeface="Open Sans"/>
                <a:cs typeface="Calibri" panose="020F0502020204030204" pitchFamily="34" charset="0"/>
                <a:sym typeface="Open Sans"/>
              </a:rPr>
            </a:br>
            <a:r>
              <a:rPr lang="en-US" dirty="0">
                <a:latin typeface="Calibri" panose="020F0502020204030204" pitchFamily="34" charset="0"/>
                <a:ea typeface="Open Sans"/>
                <a:cs typeface="Calibri" panose="020F0502020204030204" pitchFamily="34" charset="0"/>
                <a:sym typeface="Open Sans"/>
              </a:rPr>
              <a:t>Building a Great Team</a:t>
            </a:r>
            <a:br>
              <a:rPr lang="en-US" dirty="0">
                <a:latin typeface="Calibri" panose="020F0502020204030204" pitchFamily="34" charset="0"/>
                <a:ea typeface="Open Sans"/>
                <a:cs typeface="Calibri" panose="020F0502020204030204" pitchFamily="34" charset="0"/>
                <a:sym typeface="Open Sans"/>
              </a:rPr>
            </a:br>
            <a:endParaRPr dirty="0">
              <a:latin typeface="Calibri" panose="020F0502020204030204" pitchFamily="34" charset="0"/>
              <a:ea typeface="Open Sans"/>
              <a:cs typeface="Calibri" panose="020F0502020204030204" pitchFamily="34" charset="0"/>
              <a:sym typeface="Open Sans"/>
            </a:endParaRPr>
          </a:p>
        </p:txBody>
      </p:sp>
      <p:sp>
        <p:nvSpPr>
          <p:cNvPr id="594" name="Shape 594"/>
          <p:cNvSpPr txBox="1">
            <a:spLocks noGrp="1"/>
          </p:cNvSpPr>
          <p:nvPr>
            <p:ph idx="1"/>
          </p:nvPr>
        </p:nvSpPr>
        <p:spPr>
          <a:xfrm>
            <a:off x="609600" y="2286777"/>
            <a:ext cx="6261463" cy="3555883"/>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a:spcBef>
                <a:spcPts val="0"/>
              </a:spcBef>
              <a:buSzPts val="3330"/>
            </a:pPr>
            <a:r>
              <a:rPr lang="en-US" b="0" i="0" u="none" strike="noStrike" cap="none" dirty="0">
                <a:solidFill>
                  <a:schemeClr val="dk1"/>
                </a:solidFill>
                <a:latin typeface="Calibri" panose="020F0502020204030204" pitchFamily="34" charset="0"/>
                <a:ea typeface="Calibri"/>
                <a:cs typeface="Calibri" panose="020F0502020204030204" pitchFamily="34" charset="0"/>
                <a:sym typeface="Calibri"/>
              </a:rPr>
              <a:t>Understanding team developmental stages</a:t>
            </a:r>
            <a:endParaRPr dirty="0">
              <a:latin typeface="Calibri" panose="020F0502020204030204" pitchFamily="34" charset="0"/>
              <a:cs typeface="Calibri" panose="020F0502020204030204" pitchFamily="34" charset="0"/>
            </a:endParaRPr>
          </a:p>
          <a:p>
            <a:pPr>
              <a:spcBef>
                <a:spcPts val="666"/>
              </a:spcBef>
              <a:buSzPts val="3330"/>
            </a:pPr>
            <a:r>
              <a:rPr lang="en-US" b="0" i="0" u="none" strike="noStrike" cap="none" dirty="0">
                <a:solidFill>
                  <a:schemeClr val="dk1"/>
                </a:solidFill>
                <a:latin typeface="Calibri" panose="020F0502020204030204" pitchFamily="34" charset="0"/>
                <a:ea typeface="Calibri"/>
                <a:cs typeface="Calibri" panose="020F0502020204030204" pitchFamily="34" charset="0"/>
                <a:sym typeface="Calibri"/>
              </a:rPr>
              <a:t>Understanding the major dysfunctions of a team</a:t>
            </a:r>
            <a:endParaRPr dirty="0">
              <a:latin typeface="Calibri" panose="020F0502020204030204" pitchFamily="34" charset="0"/>
              <a:cs typeface="Calibri" panose="020F0502020204030204" pitchFamily="34" charset="0"/>
            </a:endParaRPr>
          </a:p>
          <a:p>
            <a:pPr>
              <a:spcBef>
                <a:spcPts val="666"/>
              </a:spcBef>
              <a:buSzPts val="3330"/>
            </a:pPr>
            <a:r>
              <a:rPr lang="en-US" b="0" i="0" u="none" strike="noStrike" cap="none" dirty="0">
                <a:solidFill>
                  <a:schemeClr val="dk1"/>
                </a:solidFill>
                <a:latin typeface="Calibri" panose="020F0502020204030204" pitchFamily="34" charset="0"/>
                <a:ea typeface="Calibri"/>
                <a:cs typeface="Calibri" panose="020F0502020204030204" pitchFamily="34" charset="0"/>
                <a:sym typeface="Calibri"/>
              </a:rPr>
              <a:t>Reflecting on areas of dysfunction</a:t>
            </a:r>
            <a:endParaRPr dirty="0">
              <a:latin typeface="Calibri" panose="020F0502020204030204" pitchFamily="34" charset="0"/>
              <a:cs typeface="Calibri" panose="020F0502020204030204" pitchFamily="34" charset="0"/>
            </a:endParaRPr>
          </a:p>
          <a:p>
            <a:pPr>
              <a:spcBef>
                <a:spcPts val="666"/>
              </a:spcBef>
              <a:buSzPts val="3330"/>
            </a:pPr>
            <a:r>
              <a:rPr lang="en-US" b="0" i="0" u="none" strike="noStrike" cap="none" dirty="0">
                <a:solidFill>
                  <a:schemeClr val="dk1"/>
                </a:solidFill>
                <a:latin typeface="Calibri" panose="020F0502020204030204" pitchFamily="34" charset="0"/>
                <a:ea typeface="Calibri"/>
                <a:cs typeface="Calibri" panose="020F0502020204030204" pitchFamily="34" charset="0"/>
                <a:sym typeface="Calibri"/>
              </a:rPr>
              <a:t>Improving team functioning and the role of leadership</a:t>
            </a:r>
            <a:endParaRPr dirty="0">
              <a:latin typeface="Calibri" panose="020F0502020204030204" pitchFamily="34" charset="0"/>
              <a:cs typeface="Calibri" panose="020F0502020204030204" pitchFamily="34" charset="0"/>
            </a:endParaRPr>
          </a:p>
          <a:p>
            <a:pPr marL="668655" indent="-457200">
              <a:spcBef>
                <a:spcPts val="666"/>
              </a:spcBef>
              <a:spcAft>
                <a:spcPts val="0"/>
              </a:spcAft>
              <a:buClr>
                <a:schemeClr val="dk1"/>
              </a:buClr>
              <a:buSzPts val="3330"/>
            </a:pPr>
            <a:endParaRPr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5122" name="Picture 2" descr="Image result for never doubt that a small group of thoughtful committed citizens">
            <a:extLst>
              <a:ext uri="{FF2B5EF4-FFF2-40B4-BE49-F238E27FC236}">
                <a16:creationId xmlns:a16="http://schemas.microsoft.com/office/drawing/2014/main" id="{06DEC301-1C31-4452-8E5E-01AAB2650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7118" y="2361014"/>
            <a:ext cx="4420998" cy="31384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547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072618_TIC_PPTTemplate" id="{38CC006D-4352-724C-9AEB-7EAEDCEEF71C}" vid="{4AD0D2F8-C50D-CC4F-B804-B9C542BDC6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10D06D53920E4392FB9D4E85DD7708" ma:contentTypeVersion="13" ma:contentTypeDescription="Create a new document." ma:contentTypeScope="" ma:versionID="bb64615e8ed86ebad28667f2c0aa6886">
  <xsd:schema xmlns:xsd="http://www.w3.org/2001/XMLSchema" xmlns:xs="http://www.w3.org/2001/XMLSchema" xmlns:p="http://schemas.microsoft.com/office/2006/metadata/properties" xmlns:ns3="9bf9d247-35fe-4d5c-a916-4b9ab46901af" xmlns:ns4="376e8d54-07d4-4674-ba46-b9d7d183e607" targetNamespace="http://schemas.microsoft.com/office/2006/metadata/properties" ma:root="true" ma:fieldsID="975d04f5e0bf1c29562dbeb3d08440c3" ns3:_="" ns4:_="">
    <xsd:import namespace="9bf9d247-35fe-4d5c-a916-4b9ab46901af"/>
    <xsd:import namespace="376e8d54-07d4-4674-ba46-b9d7d183e60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f9d247-35fe-4d5c-a916-4b9ab46901a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6e8d54-07d4-4674-ba46-b9d7d183e60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2E84996-97C9-4AC3-A667-08B675D210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f9d247-35fe-4d5c-a916-4b9ab46901af"/>
    <ds:schemaRef ds:uri="376e8d54-07d4-4674-ba46-b9d7d183e6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E4E7F1-E082-4CE5-842E-8820A226305A}">
  <ds:schemaRefs>
    <ds:schemaRef ds:uri="http://schemas.microsoft.com/sharepoint/v3/contenttype/forms"/>
  </ds:schemaRefs>
</ds:datastoreItem>
</file>

<file path=customXml/itemProps3.xml><?xml version="1.0" encoding="utf-8"?>
<ds:datastoreItem xmlns:ds="http://schemas.openxmlformats.org/officeDocument/2006/customXml" ds:itemID="{AD4C2BD7-2AF2-4752-B8A9-FC0B67EE34A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072618_TIC_PPTTemplate</Template>
  <TotalTime>44</TotalTime>
  <Words>6415</Words>
  <Application>Microsoft Office PowerPoint</Application>
  <PresentationFormat>Widescreen</PresentationFormat>
  <Paragraphs>805</Paragraphs>
  <Slides>72</Slides>
  <Notes>57</Notes>
  <HiddenSlides>0</HiddenSlides>
  <MMClips>2</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Custom Design</vt:lpstr>
      <vt:lpstr>PowerPoint Presentation</vt:lpstr>
      <vt:lpstr>Introduction to a Diversity,  Equity, and Inclusion Initiative</vt:lpstr>
      <vt:lpstr>Covenant of Safety</vt:lpstr>
      <vt:lpstr>Introductions</vt:lpstr>
      <vt:lpstr>The Role of TEAM in Creating a Climate of Change</vt:lpstr>
      <vt:lpstr>Who Needs to Be on the DEI Team?</vt:lpstr>
      <vt:lpstr>DEI Team …</vt:lpstr>
      <vt:lpstr>Roles</vt:lpstr>
      <vt:lpstr> Building a Great Team </vt:lpstr>
      <vt:lpstr>Four Stages of Group Development</vt:lpstr>
      <vt:lpstr>Stage One: Forming</vt:lpstr>
      <vt:lpstr>Stage 2: Storming</vt:lpstr>
      <vt:lpstr>Stage 3: Norming</vt:lpstr>
      <vt:lpstr>Stage 4: Performing</vt:lpstr>
      <vt:lpstr>5 Dysfunctions Teams May Experience</vt:lpstr>
      <vt:lpstr>1. Absence of Trust</vt:lpstr>
      <vt:lpstr>Members of trusting teams . . .</vt:lpstr>
      <vt:lpstr>2. Fear of Conflict</vt:lpstr>
      <vt:lpstr>Teams that manage conflict…  </vt:lpstr>
      <vt:lpstr>3. Lack of Commitment</vt:lpstr>
      <vt:lpstr>Reflection: Lack of Commitment</vt:lpstr>
      <vt:lpstr>A team that commits…</vt:lpstr>
      <vt:lpstr>4. Avoidance of Accountability</vt:lpstr>
      <vt:lpstr>5. Inattention to Results</vt:lpstr>
      <vt:lpstr>Finding Time</vt:lpstr>
      <vt:lpstr>If Your Experience Feels Like….</vt:lpstr>
      <vt:lpstr>Major Accelerations of Change:</vt:lpstr>
      <vt:lpstr>A Culture of Compassion</vt:lpstr>
      <vt:lpstr>Safe and Nurturing Environment</vt:lpstr>
      <vt:lpstr>PowerPoint Presentation</vt:lpstr>
      <vt:lpstr>PowerPoint Presentation</vt:lpstr>
      <vt:lpstr>Cultural Humility</vt:lpstr>
      <vt:lpstr>We need to have </vt:lpstr>
      <vt:lpstr>PowerPoint Presentation</vt:lpstr>
      <vt:lpstr>PowerPoint Presentation</vt:lpstr>
      <vt:lpstr>Language Matters</vt:lpstr>
      <vt:lpstr>Build Relationships</vt:lpstr>
      <vt:lpstr>Take Care of Ourselves and Promote Staff Wellness</vt:lpstr>
      <vt:lpstr>Safety through Vulnerable Collaboration</vt:lpstr>
      <vt:lpstr>Boundaries</vt:lpstr>
      <vt:lpstr>Daily Translation of a Culture of Compassion</vt:lpstr>
      <vt:lpstr>Safe and Nurturing Environment</vt:lpstr>
      <vt:lpstr>PowerPoint Presentation</vt:lpstr>
      <vt:lpstr>What contributes to a safe, nurturing and thriving work environment &amp; culture?</vt:lpstr>
      <vt:lpstr>Create a Strengths-Based Environment</vt:lpstr>
      <vt:lpstr>Clear &amp; High Expectations</vt:lpstr>
      <vt:lpstr>PowerPoint Presentation</vt:lpstr>
      <vt:lpstr>Who Would You Rather Work With?</vt:lpstr>
      <vt:lpstr>PowerPoint Presentation</vt:lpstr>
      <vt:lpstr>There is true partnering and leveling of power differences between staff and clients and among organizational staff from direct care staff to administrators. There is recognition that healing happens in relationships and in the meaningful sharing of power and decision-making. The organization recognizes that everyone has a role to play.</vt:lpstr>
      <vt:lpstr>Teamwork Makes Dreams Work</vt:lpstr>
      <vt:lpstr>PowerPoint Presentation</vt:lpstr>
      <vt:lpstr>PowerPoint Presentation</vt:lpstr>
      <vt:lpstr>PowerPoint Presentation</vt:lpstr>
      <vt:lpstr>Feedback</vt:lpstr>
      <vt:lpstr>PowerPoint Presentation</vt:lpstr>
      <vt:lpstr>Intergenerational (Historical) Trauma</vt:lpstr>
      <vt:lpstr>Intergenerational/Historical Trauma Events </vt:lpstr>
      <vt:lpstr>Intergenerational/Historical Trauma Effects</vt:lpstr>
      <vt:lpstr>Historical Trauma Perpetuated Today</vt:lpstr>
      <vt:lpstr>Trauma Shapes Our Beliefs</vt:lpstr>
      <vt:lpstr>Survival Mode Response</vt:lpstr>
      <vt:lpstr>Survival Mode Response</vt:lpstr>
      <vt:lpstr>Impact of Trauma on Behavior Triggers </vt:lpstr>
      <vt:lpstr>What’s Sitting in the Room from Trauma</vt:lpstr>
      <vt:lpstr>PowerPoint Presentation</vt:lpstr>
      <vt:lpstr>PowerPoint Presentation</vt:lpstr>
      <vt:lpstr>PowerPoint Presentation</vt:lpstr>
      <vt:lpstr>PowerPoint Presentation</vt:lpstr>
      <vt:lpstr>PowerPoint Presentation</vt:lpstr>
      <vt:lpstr>PowerPoint Presentation</vt:lpstr>
      <vt:lpstr>Recognize our Humanity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Flinspach</dc:creator>
  <cp:lastModifiedBy>Sarah Flinspach</cp:lastModifiedBy>
  <cp:revision>154</cp:revision>
  <dcterms:created xsi:type="dcterms:W3CDTF">2019-01-29T17:12:14Z</dcterms:created>
  <dcterms:modified xsi:type="dcterms:W3CDTF">2019-11-18T05:15:29Z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0x0101003A10D06D53920E4392FB9D4E85DD7708</vt:lpwstr>
  </property>
</Properties>
</file>