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theme/themeOverride2.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7"/>
  </p:notesMasterIdLst>
  <p:sldIdLst>
    <p:sldId id="258" r:id="rId5"/>
    <p:sldId id="267" r:id="rId6"/>
    <p:sldId id="2260" r:id="rId7"/>
    <p:sldId id="2264" r:id="rId8"/>
    <p:sldId id="261" r:id="rId9"/>
    <p:sldId id="2273" r:id="rId10"/>
    <p:sldId id="2161" r:id="rId11"/>
    <p:sldId id="2270" r:id="rId12"/>
    <p:sldId id="2278" r:id="rId13"/>
    <p:sldId id="2267" r:id="rId14"/>
    <p:sldId id="2275" r:id="rId15"/>
    <p:sldId id="2274" r:id="rId16"/>
    <p:sldId id="2277" r:id="rId17"/>
    <p:sldId id="2276" r:id="rId18"/>
    <p:sldId id="2226" r:id="rId19"/>
    <p:sldId id="269" r:id="rId20"/>
    <p:sldId id="259" r:id="rId21"/>
    <p:sldId id="260" r:id="rId22"/>
    <p:sldId id="262" r:id="rId23"/>
    <p:sldId id="263" r:id="rId24"/>
    <p:sldId id="2266" r:id="rId25"/>
    <p:sldId id="226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44AA37-367B-B9E4-4903-73CE9B7B37BD}" name="Kate Achelpohl" initials="KA" userId="S::KateA@thenationalcouncil.org::fbbc87d1-5161-4f04-bb2b-dfdc7ff049ef" providerId="AD"/>
  <p188:author id="{49AF3D3D-D0CD-55B5-9061-7B2E8F42989B}" name="Samantha Holcombe" initials="SH" userId="S::SamanthaH@thenationalcouncil.org::d1fec6bf-ad07-4fdc-b47b-c030e7100509" providerId="AD"/>
  <p188:author id="{5CC6E441-5585-EAAC-E9A8-26AA12611EA6}" name="Rachel Wainwright" initials="RW" userId="S::RachelW@thenationalcouncil.org::82e100a9-4986-48d2-ad82-543a2d20c7c3" providerId="AD"/>
  <p188:author id="{295A5A49-F9E7-7512-C021-EB2DC9421FD9}" name="Blaire Thomas" initials="BT" userId="S::BlaireT@thenationalcouncil.org::2ec49d5a-d8a7-4598-a5ad-857024504fc9" providerId="AD"/>
  <p188:author id="{78B80283-8C0C-5A13-62D1-B4A2D2460388}" name="Samantha Holcombe" initials="SH" userId="S::samanthah@thenationalcouncil.org::d1fec6bf-ad07-4fdc-b47b-c030e710050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5E29"/>
    <a:srgbClr val="ACCAD3"/>
    <a:srgbClr val="064F80"/>
    <a:srgbClr val="E8E0D1"/>
    <a:srgbClr val="5360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8FC532-0268-B243-9959-B2AC71B1D39D}" v="764" dt="2022-12-15T17:52:42.7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35" autoAdjust="0"/>
    <p:restoredTop sz="82789" autoAdjust="0"/>
  </p:normalViewPr>
  <p:slideViewPr>
    <p:cSldViewPr snapToGrid="0">
      <p:cViewPr varScale="1">
        <p:scale>
          <a:sx n="63" d="100"/>
          <a:sy n="63" d="100"/>
        </p:scale>
        <p:origin x="80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3E6B7A-59E0-454F-8A7E-4C93E3A90C07}" type="doc">
      <dgm:prSet loTypeId="urn:microsoft.com/office/officeart/2005/8/layout/vList5" loCatId="list" qsTypeId="urn:microsoft.com/office/officeart/2005/8/quickstyle/simple1" qsCatId="simple" csTypeId="urn:microsoft.com/office/officeart/2005/8/colors/accent2_3" csCatId="accent2" phldr="1"/>
      <dgm:spPr/>
      <dgm:t>
        <a:bodyPr/>
        <a:lstStyle/>
        <a:p>
          <a:endParaRPr lang="en-US"/>
        </a:p>
      </dgm:t>
    </dgm:pt>
    <dgm:pt modelId="{91BA9245-1171-4C5F-A2E2-77E81914175A}">
      <dgm:prSet phldrT="[Text]" phldr="0" custT="1"/>
      <dgm:spPr>
        <a:solidFill>
          <a:srgbClr val="064F80"/>
        </a:solidFill>
        <a:ln w="38100">
          <a:solidFill>
            <a:schemeClr val="bg1"/>
          </a:solidFill>
        </a:ln>
      </dgm:spPr>
      <dgm:t>
        <a:bodyPr/>
        <a:lstStyle/>
        <a:p>
          <a:pPr algn="l" rtl="0"/>
          <a:r>
            <a:rPr lang="en-US" sz="1600" b="1" i="0" dirty="0">
              <a:latin typeface="Calibri" panose="020F0502020204030204" pitchFamily="34" charset="0"/>
              <a:cs typeface="Calibri" panose="020F0502020204030204" pitchFamily="34" charset="0"/>
            </a:rPr>
            <a:t>1. Staffing</a:t>
          </a:r>
        </a:p>
      </dgm:t>
    </dgm:pt>
    <dgm:pt modelId="{C66957CB-2B7B-4E0D-A9ED-5B836359A9F8}" type="parTrans" cxnId="{C9B04D3C-5272-408F-96D9-E8B4568451D7}">
      <dgm:prSet/>
      <dgm:spPr/>
      <dgm:t>
        <a:bodyPr/>
        <a:lstStyle/>
        <a:p>
          <a:endParaRPr lang="en-US" b="1"/>
        </a:p>
      </dgm:t>
    </dgm:pt>
    <dgm:pt modelId="{0310FC1A-1D77-4C26-9A79-D71C383C67BA}" type="sibTrans" cxnId="{C9B04D3C-5272-408F-96D9-E8B4568451D7}">
      <dgm:prSet/>
      <dgm:spPr/>
      <dgm:t>
        <a:bodyPr/>
        <a:lstStyle/>
        <a:p>
          <a:endParaRPr lang="en-US" b="1"/>
        </a:p>
      </dgm:t>
    </dgm:pt>
    <dgm:pt modelId="{2C443FF0-8C3A-481D-BC5E-4F6C2FFB32E3}">
      <dgm:prSet phldrT="[Text]" phldr="0" custT="1"/>
      <dgm:spPr>
        <a:solidFill>
          <a:srgbClr val="064F80"/>
        </a:solidFill>
        <a:ln w="38100">
          <a:solidFill>
            <a:schemeClr val="bg1"/>
          </a:solidFill>
        </a:ln>
      </dgm:spPr>
      <dgm:t>
        <a:bodyPr/>
        <a:lstStyle/>
        <a:p>
          <a:pPr algn="l" rtl="0"/>
          <a:r>
            <a:rPr lang="en-US" sz="1600" b="1" i="0" dirty="0">
              <a:latin typeface="Calibri" panose="020F0502020204030204" pitchFamily="34" charset="0"/>
              <a:cs typeface="Calibri" panose="020F0502020204030204" pitchFamily="34" charset="0"/>
            </a:rPr>
            <a:t>2. Availability and Accessibility </a:t>
          </a:r>
          <a:br>
            <a:rPr lang="en-US" sz="1600" b="1" i="0" dirty="0">
              <a:latin typeface="Calibri" panose="020F0502020204030204" pitchFamily="34" charset="0"/>
              <a:cs typeface="Calibri" panose="020F0502020204030204" pitchFamily="34" charset="0"/>
            </a:rPr>
          </a:br>
          <a:r>
            <a:rPr lang="en-US" sz="1600" b="1" i="0" dirty="0">
              <a:latin typeface="Calibri" panose="020F0502020204030204" pitchFamily="34" charset="0"/>
              <a:cs typeface="Calibri" panose="020F0502020204030204" pitchFamily="34" charset="0"/>
            </a:rPr>
            <a:t>of Services</a:t>
          </a:r>
        </a:p>
      </dgm:t>
    </dgm:pt>
    <dgm:pt modelId="{F66042B1-94B4-4268-82B3-4D1224A923A6}" type="parTrans" cxnId="{05AFA1D2-A87F-4250-99B2-21F61474ED5B}">
      <dgm:prSet/>
      <dgm:spPr/>
      <dgm:t>
        <a:bodyPr/>
        <a:lstStyle/>
        <a:p>
          <a:endParaRPr lang="en-US" b="1"/>
        </a:p>
      </dgm:t>
    </dgm:pt>
    <dgm:pt modelId="{1C792B67-8C98-4F34-9FA9-9F01BD219079}" type="sibTrans" cxnId="{05AFA1D2-A87F-4250-99B2-21F61474ED5B}">
      <dgm:prSet/>
      <dgm:spPr/>
      <dgm:t>
        <a:bodyPr/>
        <a:lstStyle/>
        <a:p>
          <a:endParaRPr lang="en-US" b="1"/>
        </a:p>
      </dgm:t>
    </dgm:pt>
    <dgm:pt modelId="{92C23996-0752-40C9-A546-B76CF58A438C}">
      <dgm:prSet phldrT="[Text]" phldr="0" custT="1"/>
      <dgm:spPr>
        <a:solidFill>
          <a:srgbClr val="064F80"/>
        </a:solidFill>
        <a:ln w="38100">
          <a:solidFill>
            <a:schemeClr val="bg1"/>
          </a:solidFill>
        </a:ln>
      </dgm:spPr>
      <dgm:t>
        <a:bodyPr/>
        <a:lstStyle/>
        <a:p>
          <a:pPr algn="l" rtl="0"/>
          <a:r>
            <a:rPr lang="en-US" sz="1600" b="1" i="0" dirty="0">
              <a:latin typeface="Calibri" panose="020F0502020204030204" pitchFamily="34" charset="0"/>
              <a:cs typeface="Calibri" panose="020F0502020204030204" pitchFamily="34" charset="0"/>
            </a:rPr>
            <a:t>3. Care Coordination</a:t>
          </a:r>
        </a:p>
      </dgm:t>
    </dgm:pt>
    <dgm:pt modelId="{DE17CDC6-3414-481A-AB23-AA34CCFB3E47}" type="parTrans" cxnId="{5BA13C6D-2D13-4735-A9E0-9D322FA6782D}">
      <dgm:prSet/>
      <dgm:spPr/>
      <dgm:t>
        <a:bodyPr/>
        <a:lstStyle/>
        <a:p>
          <a:endParaRPr lang="en-US" b="1"/>
        </a:p>
      </dgm:t>
    </dgm:pt>
    <dgm:pt modelId="{F833A4F9-8DE5-4F13-97C1-04D255E763D2}" type="sibTrans" cxnId="{5BA13C6D-2D13-4735-A9E0-9D322FA6782D}">
      <dgm:prSet/>
      <dgm:spPr/>
      <dgm:t>
        <a:bodyPr/>
        <a:lstStyle/>
        <a:p>
          <a:endParaRPr lang="en-US" b="1"/>
        </a:p>
      </dgm:t>
    </dgm:pt>
    <dgm:pt modelId="{B0E5B98C-F75E-4E1D-9BC1-B85214842166}">
      <dgm:prSet phldr="0" custT="1"/>
      <dgm:spPr>
        <a:solidFill>
          <a:srgbClr val="064F80"/>
        </a:solidFill>
        <a:ln w="38100">
          <a:solidFill>
            <a:schemeClr val="bg1"/>
          </a:solidFill>
        </a:ln>
      </dgm:spPr>
      <dgm:t>
        <a:bodyPr/>
        <a:lstStyle/>
        <a:p>
          <a:pPr algn="l" rtl="0"/>
          <a:r>
            <a:rPr lang="en-US" sz="1600" b="1" i="0" dirty="0">
              <a:latin typeface="Calibri" panose="020F0502020204030204" pitchFamily="34" charset="0"/>
              <a:cs typeface="Calibri" panose="020F0502020204030204" pitchFamily="34" charset="0"/>
            </a:rPr>
            <a:t>4.  Scope of Services</a:t>
          </a:r>
        </a:p>
      </dgm:t>
    </dgm:pt>
    <dgm:pt modelId="{7FAF7850-43EC-4776-868B-7FEF29E97148}" type="parTrans" cxnId="{68A3847C-08D4-44A4-8F90-3AE05D2E043F}">
      <dgm:prSet/>
      <dgm:spPr/>
      <dgm:t>
        <a:bodyPr/>
        <a:lstStyle/>
        <a:p>
          <a:endParaRPr lang="en-US" b="1"/>
        </a:p>
      </dgm:t>
    </dgm:pt>
    <dgm:pt modelId="{257D28FA-7FBE-40EA-8594-F932B0F276F8}" type="sibTrans" cxnId="{68A3847C-08D4-44A4-8F90-3AE05D2E043F}">
      <dgm:prSet/>
      <dgm:spPr/>
      <dgm:t>
        <a:bodyPr/>
        <a:lstStyle/>
        <a:p>
          <a:endParaRPr lang="en-US" b="1"/>
        </a:p>
      </dgm:t>
    </dgm:pt>
    <dgm:pt modelId="{9D1EE1FD-EB8B-40F2-AADD-CD367B5C64AB}">
      <dgm:prSet phldr="0" custT="1"/>
      <dgm:spPr>
        <a:solidFill>
          <a:srgbClr val="064F80"/>
        </a:solidFill>
        <a:ln w="38100">
          <a:solidFill>
            <a:schemeClr val="bg1"/>
          </a:solidFill>
        </a:ln>
      </dgm:spPr>
      <dgm:t>
        <a:bodyPr/>
        <a:lstStyle/>
        <a:p>
          <a:pPr algn="l" rtl="0"/>
          <a:r>
            <a:rPr lang="en-US" sz="1600" b="1" i="0" dirty="0">
              <a:latin typeface="Calibri" panose="020F0502020204030204" pitchFamily="34" charset="0"/>
              <a:cs typeface="Calibri" panose="020F0502020204030204" pitchFamily="34" charset="0"/>
            </a:rPr>
            <a:t>5. Quality and Other Reporting</a:t>
          </a:r>
        </a:p>
      </dgm:t>
    </dgm:pt>
    <dgm:pt modelId="{4F524156-0BF3-4341-9857-23CF30C66413}" type="parTrans" cxnId="{174F12DD-DDAB-4DEE-8C0F-BBB7FECFAE3D}">
      <dgm:prSet/>
      <dgm:spPr/>
      <dgm:t>
        <a:bodyPr/>
        <a:lstStyle/>
        <a:p>
          <a:endParaRPr lang="en-US" b="1"/>
        </a:p>
      </dgm:t>
    </dgm:pt>
    <dgm:pt modelId="{852B11AA-AE96-4C31-9142-5460C9DEC7DF}" type="sibTrans" cxnId="{174F12DD-DDAB-4DEE-8C0F-BBB7FECFAE3D}">
      <dgm:prSet/>
      <dgm:spPr/>
      <dgm:t>
        <a:bodyPr/>
        <a:lstStyle/>
        <a:p>
          <a:endParaRPr lang="en-US" b="1"/>
        </a:p>
      </dgm:t>
    </dgm:pt>
    <dgm:pt modelId="{31801496-F141-4444-858A-C9883C1714C1}">
      <dgm:prSet phldr="0" custT="1"/>
      <dgm:spPr>
        <a:solidFill>
          <a:srgbClr val="064F80"/>
        </a:solidFill>
        <a:ln w="38100">
          <a:solidFill>
            <a:schemeClr val="bg1"/>
          </a:solidFill>
        </a:ln>
      </dgm:spPr>
      <dgm:t>
        <a:bodyPr/>
        <a:lstStyle/>
        <a:p>
          <a:pPr algn="l" rtl="0"/>
          <a:r>
            <a:rPr lang="en-US" sz="1600" b="1" i="0" dirty="0">
              <a:latin typeface="Calibri" panose="020F0502020204030204" pitchFamily="34" charset="0"/>
              <a:cs typeface="Calibri" panose="020F0502020204030204" pitchFamily="34" charset="0"/>
            </a:rPr>
            <a:t>6. Organizational Authority, </a:t>
          </a:r>
          <a:br>
            <a:rPr lang="en-US" sz="1600" b="1" i="0" dirty="0">
              <a:latin typeface="Calibri" panose="020F0502020204030204" pitchFamily="34" charset="0"/>
              <a:cs typeface="Calibri" panose="020F0502020204030204" pitchFamily="34" charset="0"/>
            </a:rPr>
          </a:br>
          <a:r>
            <a:rPr lang="en-US" sz="1600" b="1" i="0" dirty="0">
              <a:latin typeface="Calibri" panose="020F0502020204030204" pitchFamily="34" charset="0"/>
              <a:cs typeface="Calibri" panose="020F0502020204030204" pitchFamily="34" charset="0"/>
            </a:rPr>
            <a:t>Governance and Accreditation</a:t>
          </a:r>
        </a:p>
      </dgm:t>
    </dgm:pt>
    <dgm:pt modelId="{52C0F948-5294-44A8-99C9-0ED6D073AA61}" type="parTrans" cxnId="{7289AE43-D8EB-4DC3-A457-A2D82E29C9BE}">
      <dgm:prSet/>
      <dgm:spPr/>
      <dgm:t>
        <a:bodyPr/>
        <a:lstStyle/>
        <a:p>
          <a:endParaRPr lang="en-US" b="1"/>
        </a:p>
      </dgm:t>
    </dgm:pt>
    <dgm:pt modelId="{47A398C5-C49E-434F-9992-413813018842}" type="sibTrans" cxnId="{7289AE43-D8EB-4DC3-A457-A2D82E29C9BE}">
      <dgm:prSet/>
      <dgm:spPr/>
      <dgm:t>
        <a:bodyPr/>
        <a:lstStyle/>
        <a:p>
          <a:endParaRPr lang="en-US" b="1"/>
        </a:p>
      </dgm:t>
    </dgm:pt>
    <dgm:pt modelId="{4D747F4D-27D6-451A-90DD-87B5D47DF972}">
      <dgm:prSet phldrT="[Tex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Staffing plan driven by local needs assessment.</a:t>
          </a:r>
        </a:p>
      </dgm:t>
    </dgm:pt>
    <dgm:pt modelId="{E99A41CE-2A3B-4539-B2CE-A831F4CF5CCB}" type="parTrans" cxnId="{9E50096B-9076-44D4-923A-3B63295088E1}">
      <dgm:prSet/>
      <dgm:spPr/>
      <dgm:t>
        <a:bodyPr/>
        <a:lstStyle/>
        <a:p>
          <a:endParaRPr lang="en-US" b="1"/>
        </a:p>
      </dgm:t>
    </dgm:pt>
    <dgm:pt modelId="{B5B73BBD-5C3D-4ED3-91D2-8B703FA7D9B3}" type="sibTrans" cxnId="{9E50096B-9076-44D4-923A-3B63295088E1}">
      <dgm:prSet/>
      <dgm:spPr/>
      <dgm:t>
        <a:bodyPr/>
        <a:lstStyle/>
        <a:p>
          <a:endParaRPr lang="en-US" b="1"/>
        </a:p>
      </dgm:t>
    </dgm:pt>
    <dgm:pt modelId="{E39AF5A8-59F6-4436-9E6D-8235C2338519}">
      <dgm:prSet phldrT="[Tex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Licensing and training to support service delivery.</a:t>
          </a:r>
        </a:p>
      </dgm:t>
    </dgm:pt>
    <dgm:pt modelId="{C4BB4502-40E8-4A54-B94C-78F86E7FF911}" type="parTrans" cxnId="{200F7ABA-C155-4D42-B9E3-B842BCFA1815}">
      <dgm:prSet/>
      <dgm:spPr/>
      <dgm:t>
        <a:bodyPr/>
        <a:lstStyle/>
        <a:p>
          <a:endParaRPr lang="en-US" b="1"/>
        </a:p>
      </dgm:t>
    </dgm:pt>
    <dgm:pt modelId="{A23F674C-383F-43C3-BFC7-F71C655C6C7E}" type="sibTrans" cxnId="{200F7ABA-C155-4D42-B9E3-B842BCFA1815}">
      <dgm:prSet/>
      <dgm:spPr/>
      <dgm:t>
        <a:bodyPr/>
        <a:lstStyle/>
        <a:p>
          <a:endParaRPr lang="en-US" b="1"/>
        </a:p>
      </dgm:t>
    </dgm:pt>
    <dgm:pt modelId="{ACC1AEAE-E683-4B3D-85CE-522A87FB6761}">
      <dgm:prSet phldrT="[Tex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Standards for timely and meaningful access to services, outreach and engagement.</a:t>
          </a:r>
        </a:p>
      </dgm:t>
    </dgm:pt>
    <dgm:pt modelId="{70E136EE-F571-49CD-A6D6-6D011CF13E20}" type="parTrans" cxnId="{24BDB500-8979-465A-868F-86F39C7C2927}">
      <dgm:prSet/>
      <dgm:spPr/>
      <dgm:t>
        <a:bodyPr/>
        <a:lstStyle/>
        <a:p>
          <a:endParaRPr lang="en-US" b="1"/>
        </a:p>
      </dgm:t>
    </dgm:pt>
    <dgm:pt modelId="{CAF79271-B935-4C94-B3A3-8E5878A49694}" type="sibTrans" cxnId="{24BDB500-8979-465A-868F-86F39C7C2927}">
      <dgm:prSet/>
      <dgm:spPr/>
      <dgm:t>
        <a:bodyPr/>
        <a:lstStyle/>
        <a:p>
          <a:endParaRPr lang="en-US" b="1"/>
        </a:p>
      </dgm:t>
    </dgm:pt>
    <dgm:pt modelId="{4495DC03-2266-487E-9475-304AB89D50BC}">
      <dgm:prSet phldrT="[Tex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24/7 access to crisis services, treatment planning and acceptance of all patients regardless of ability to pay.</a:t>
          </a:r>
        </a:p>
      </dgm:t>
    </dgm:pt>
    <dgm:pt modelId="{B5B52822-9BA4-4F72-B288-BD0E216AD85A}" type="parTrans" cxnId="{1F291484-9549-478D-A6ED-AA4C64027410}">
      <dgm:prSet/>
      <dgm:spPr/>
      <dgm:t>
        <a:bodyPr/>
        <a:lstStyle/>
        <a:p>
          <a:endParaRPr lang="en-US" b="1"/>
        </a:p>
      </dgm:t>
    </dgm:pt>
    <dgm:pt modelId="{DE1C6CA4-A802-45D0-AF66-90095D883F4E}" type="sibTrans" cxnId="{1F291484-9549-478D-A6ED-AA4C64027410}">
      <dgm:prSet/>
      <dgm:spPr/>
      <dgm:t>
        <a:bodyPr/>
        <a:lstStyle/>
        <a:p>
          <a:endParaRPr lang="en-US" b="1"/>
        </a:p>
      </dgm:t>
    </dgm:pt>
    <dgm:pt modelId="{7221E963-2115-44EA-95EE-63301E174692}">
      <dgm:prSet phldrT="[Tex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Care coordination agreements across services and providers.</a:t>
          </a:r>
        </a:p>
      </dgm:t>
    </dgm:pt>
    <dgm:pt modelId="{6BCC0DEA-BCE6-4CD1-A9AA-8D956F5621F8}" type="parTrans" cxnId="{820F91B7-CF5B-45D1-85D6-6D4129477FE8}">
      <dgm:prSet/>
      <dgm:spPr/>
      <dgm:t>
        <a:bodyPr/>
        <a:lstStyle/>
        <a:p>
          <a:endParaRPr lang="en-US" b="1"/>
        </a:p>
      </dgm:t>
    </dgm:pt>
    <dgm:pt modelId="{E6A564DB-D400-4CD8-A154-014FE29A99CF}" type="sibTrans" cxnId="{820F91B7-CF5B-45D1-85D6-6D4129477FE8}">
      <dgm:prSet/>
      <dgm:spPr/>
      <dgm:t>
        <a:bodyPr/>
        <a:lstStyle/>
        <a:p>
          <a:endParaRPr lang="en-US" b="1"/>
        </a:p>
      </dgm:t>
    </dgm:pt>
    <dgm:pt modelId="{BB02B2F3-9588-4D1D-9AB0-BF63C74AA0EC}">
      <dgm:prSet phldrT="[Tex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Defining accountable treatment team, health information technology and care transitions.</a:t>
          </a:r>
        </a:p>
      </dgm:t>
    </dgm:pt>
    <dgm:pt modelId="{0A559C3F-9F63-4371-AA93-9081FA199041}" type="parTrans" cxnId="{1D6AB190-B3F7-4413-B55F-A287EC5AFCAD}">
      <dgm:prSet/>
      <dgm:spPr/>
      <dgm:t>
        <a:bodyPr/>
        <a:lstStyle/>
        <a:p>
          <a:endParaRPr lang="en-US" b="1"/>
        </a:p>
      </dgm:t>
    </dgm:pt>
    <dgm:pt modelId="{1C59C99A-C0B2-4027-9A6D-89788BF14A7F}" type="sibTrans" cxnId="{1D6AB190-B3F7-4413-B55F-A287EC5AFCAD}">
      <dgm:prSet/>
      <dgm:spPr/>
      <dgm:t>
        <a:bodyPr/>
        <a:lstStyle/>
        <a:p>
          <a:endParaRPr lang="en-US" b="1"/>
        </a:p>
      </dgm:t>
    </dgm:pt>
    <dgm:pt modelId="{15D6EBD0-69A3-471F-AD91-B1435806CD98}">
      <dgm:prSe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Nine required services, as well as person-centered, family-centered and recovery-oriented care.</a:t>
          </a:r>
        </a:p>
      </dgm:t>
    </dgm:pt>
    <dgm:pt modelId="{7AB92172-55ED-4E1B-A938-DEB77C5A4E46}" type="parTrans" cxnId="{8FFBDC23-7E33-48D4-A81A-969CD3338C66}">
      <dgm:prSet/>
      <dgm:spPr/>
      <dgm:t>
        <a:bodyPr/>
        <a:lstStyle/>
        <a:p>
          <a:endParaRPr lang="en-US" b="1"/>
        </a:p>
      </dgm:t>
    </dgm:pt>
    <dgm:pt modelId="{6A425C12-9924-4312-8E31-7F8327DB0E79}" type="sibTrans" cxnId="{8FFBDC23-7E33-48D4-A81A-969CD3338C66}">
      <dgm:prSet/>
      <dgm:spPr/>
      <dgm:t>
        <a:bodyPr/>
        <a:lstStyle/>
        <a:p>
          <a:endParaRPr lang="en-US" b="1"/>
        </a:p>
      </dgm:t>
    </dgm:pt>
    <dgm:pt modelId="{DBBFFEDE-8BCC-4DD9-AC87-6AA5831D8F72}">
      <dgm:prSe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21 quality measures, a plan for quality improvement and tracking of other program requirements.</a:t>
          </a:r>
        </a:p>
      </dgm:t>
    </dgm:pt>
    <dgm:pt modelId="{83199916-BBC9-4A5A-B7E4-869834627F83}" type="parTrans" cxnId="{8BBCAF9D-C93D-412C-9EFC-D9575C577B49}">
      <dgm:prSet/>
      <dgm:spPr/>
      <dgm:t>
        <a:bodyPr/>
        <a:lstStyle/>
        <a:p>
          <a:endParaRPr lang="en-US" b="1"/>
        </a:p>
      </dgm:t>
    </dgm:pt>
    <dgm:pt modelId="{F59EFB26-514E-4E06-BB0B-DD14570F1EAD}" type="sibTrans" cxnId="{8BBCAF9D-C93D-412C-9EFC-D9575C577B49}">
      <dgm:prSet/>
      <dgm:spPr/>
      <dgm:t>
        <a:bodyPr/>
        <a:lstStyle/>
        <a:p>
          <a:endParaRPr lang="en-US" b="1"/>
        </a:p>
      </dgm:t>
    </dgm:pt>
    <dgm:pt modelId="{0CD4777D-2DC4-47B4-BFE8-EF44EB1FD2C9}">
      <dgm:prSe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Consumer representation in governance.</a:t>
          </a:r>
        </a:p>
      </dgm:t>
    </dgm:pt>
    <dgm:pt modelId="{B5551A8E-E546-421D-AD92-8863D32E0A66}" type="parTrans" cxnId="{EA3D5CEA-E4A0-47FD-9B60-6907C842CC71}">
      <dgm:prSet/>
      <dgm:spPr/>
      <dgm:t>
        <a:bodyPr/>
        <a:lstStyle/>
        <a:p>
          <a:endParaRPr lang="en-US" b="1"/>
        </a:p>
      </dgm:t>
    </dgm:pt>
    <dgm:pt modelId="{6AE462F3-13C7-4C29-87A7-2CFBB8D313B6}" type="sibTrans" cxnId="{EA3D5CEA-E4A0-47FD-9B60-6907C842CC71}">
      <dgm:prSet/>
      <dgm:spPr/>
      <dgm:t>
        <a:bodyPr/>
        <a:lstStyle/>
        <a:p>
          <a:endParaRPr lang="en-US" b="1"/>
        </a:p>
      </dgm:t>
    </dgm:pt>
    <dgm:pt modelId="{C3E35C8E-81B2-4AE2-9E9E-932FB5ECF129}">
      <dgm:prSet phldr="0" custT="1"/>
      <dgm:spPr>
        <a:solidFill>
          <a:srgbClr val="ACCAD3">
            <a:alpha val="75000"/>
          </a:srgbClr>
        </a:solidFill>
        <a:ln>
          <a:noFill/>
        </a:ln>
        <a:effectLst/>
      </dgm:spPr>
      <dgm: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Appropriate state accreditation.</a:t>
          </a:r>
        </a:p>
      </dgm:t>
    </dgm:pt>
    <dgm:pt modelId="{1CCF6CC6-12A0-451C-86B9-486A2D0A6B1F}" type="parTrans" cxnId="{0D38D212-B0C4-4E17-865D-3AC9256C92AA}">
      <dgm:prSet/>
      <dgm:spPr/>
      <dgm:t>
        <a:bodyPr/>
        <a:lstStyle/>
        <a:p>
          <a:endParaRPr lang="en-US" b="1"/>
        </a:p>
      </dgm:t>
    </dgm:pt>
    <dgm:pt modelId="{772D4E1C-B74A-4F7C-8E57-F6E0E204CD7B}" type="sibTrans" cxnId="{0D38D212-B0C4-4E17-865D-3AC9256C92AA}">
      <dgm:prSet/>
      <dgm:spPr/>
      <dgm:t>
        <a:bodyPr/>
        <a:lstStyle/>
        <a:p>
          <a:endParaRPr lang="en-US" b="1"/>
        </a:p>
      </dgm:t>
    </dgm:pt>
    <dgm:pt modelId="{48FFF2CA-8285-43D1-9540-E155BC6A0697}" type="pres">
      <dgm:prSet presAssocID="{DF3E6B7A-59E0-454F-8A7E-4C93E3A90C07}" presName="Name0" presStyleCnt="0">
        <dgm:presLayoutVars>
          <dgm:dir/>
          <dgm:animLvl val="lvl"/>
          <dgm:resizeHandles val="exact"/>
        </dgm:presLayoutVars>
      </dgm:prSet>
      <dgm:spPr/>
    </dgm:pt>
    <dgm:pt modelId="{B37B16B1-110A-4546-A8EE-0CD12A871708}" type="pres">
      <dgm:prSet presAssocID="{91BA9245-1171-4C5F-A2E2-77E81914175A}" presName="linNode" presStyleCnt="0"/>
      <dgm:spPr/>
    </dgm:pt>
    <dgm:pt modelId="{69814F31-1A37-4193-9590-5D2146748976}" type="pres">
      <dgm:prSet presAssocID="{91BA9245-1171-4C5F-A2E2-77E81914175A}" presName="parentText" presStyleLbl="node1" presStyleIdx="0" presStyleCnt="6" custScaleX="82098" custLinFactNeighborX="-4985">
        <dgm:presLayoutVars>
          <dgm:chMax val="1"/>
          <dgm:bulletEnabled val="1"/>
        </dgm:presLayoutVars>
      </dgm:prSet>
      <dgm:spPr>
        <a:prstGeom prst="round2DiagRect">
          <a:avLst/>
        </a:prstGeom>
      </dgm:spPr>
    </dgm:pt>
    <dgm:pt modelId="{5A11DA0C-31E2-46E4-8EA2-FED08F11E35A}" type="pres">
      <dgm:prSet presAssocID="{91BA9245-1171-4C5F-A2E2-77E81914175A}" presName="descendantText" presStyleLbl="alignAccFollowNode1" presStyleIdx="0" presStyleCnt="6" custScaleX="128400" custScaleY="110000">
        <dgm:presLayoutVars>
          <dgm:bulletEnabled val="1"/>
        </dgm:presLayoutVars>
      </dgm:prSet>
      <dgm:spPr>
        <a:prstGeom prst="round1Rect">
          <a:avLst/>
        </a:prstGeom>
      </dgm:spPr>
    </dgm:pt>
    <dgm:pt modelId="{DC61C2B2-24BF-4505-8300-02A663C33661}" type="pres">
      <dgm:prSet presAssocID="{0310FC1A-1D77-4C26-9A79-D71C383C67BA}" presName="sp" presStyleCnt="0"/>
      <dgm:spPr/>
    </dgm:pt>
    <dgm:pt modelId="{F376928A-63F8-41CC-B735-3B2194F7EFB9}" type="pres">
      <dgm:prSet presAssocID="{2C443FF0-8C3A-481D-BC5E-4F6C2FFB32E3}" presName="linNode" presStyleCnt="0"/>
      <dgm:spPr/>
    </dgm:pt>
    <dgm:pt modelId="{89F6090B-BEDA-429A-8231-3C7EE7B0F28E}" type="pres">
      <dgm:prSet presAssocID="{2C443FF0-8C3A-481D-BC5E-4F6C2FFB32E3}" presName="parentText" presStyleLbl="node1" presStyleIdx="1" presStyleCnt="6" custScaleX="82098" custLinFactNeighborX="-4985">
        <dgm:presLayoutVars>
          <dgm:chMax val="1"/>
          <dgm:bulletEnabled val="1"/>
        </dgm:presLayoutVars>
      </dgm:prSet>
      <dgm:spPr>
        <a:prstGeom prst="round2DiagRect">
          <a:avLst/>
        </a:prstGeom>
      </dgm:spPr>
    </dgm:pt>
    <dgm:pt modelId="{D89FD834-3397-4CD4-8CAA-DA522FE8447F}" type="pres">
      <dgm:prSet presAssocID="{2C443FF0-8C3A-481D-BC5E-4F6C2FFB32E3}" presName="descendantText" presStyleLbl="alignAccFollowNode1" presStyleIdx="1" presStyleCnt="6" custScaleX="128400" custScaleY="110000">
        <dgm:presLayoutVars>
          <dgm:bulletEnabled val="1"/>
        </dgm:presLayoutVars>
      </dgm:prSet>
      <dgm:spPr>
        <a:prstGeom prst="round1Rect">
          <a:avLst/>
        </a:prstGeom>
      </dgm:spPr>
    </dgm:pt>
    <dgm:pt modelId="{0E91A918-DB09-46E5-AE1F-98331ADA7F83}" type="pres">
      <dgm:prSet presAssocID="{1C792B67-8C98-4F34-9FA9-9F01BD219079}" presName="sp" presStyleCnt="0"/>
      <dgm:spPr/>
    </dgm:pt>
    <dgm:pt modelId="{C697E262-4C44-4834-A7EC-595863C7948A}" type="pres">
      <dgm:prSet presAssocID="{92C23996-0752-40C9-A546-B76CF58A438C}" presName="linNode" presStyleCnt="0"/>
      <dgm:spPr/>
    </dgm:pt>
    <dgm:pt modelId="{96F2B5E9-9E5F-4461-A3DA-84CFA50E7889}" type="pres">
      <dgm:prSet presAssocID="{92C23996-0752-40C9-A546-B76CF58A438C}" presName="parentText" presStyleLbl="node1" presStyleIdx="2" presStyleCnt="6" custScaleX="82098" custLinFactNeighborX="-4985">
        <dgm:presLayoutVars>
          <dgm:chMax val="1"/>
          <dgm:bulletEnabled val="1"/>
        </dgm:presLayoutVars>
      </dgm:prSet>
      <dgm:spPr>
        <a:prstGeom prst="round2DiagRect">
          <a:avLst/>
        </a:prstGeom>
      </dgm:spPr>
    </dgm:pt>
    <dgm:pt modelId="{2979B17B-4BF5-4EB3-B6AB-220246F934C9}" type="pres">
      <dgm:prSet presAssocID="{92C23996-0752-40C9-A546-B76CF58A438C}" presName="descendantText" presStyleLbl="alignAccFollowNode1" presStyleIdx="2" presStyleCnt="6" custScaleX="128400" custScaleY="110000">
        <dgm:presLayoutVars>
          <dgm:bulletEnabled val="1"/>
        </dgm:presLayoutVars>
      </dgm:prSet>
      <dgm:spPr>
        <a:prstGeom prst="round1Rect">
          <a:avLst/>
        </a:prstGeom>
      </dgm:spPr>
    </dgm:pt>
    <dgm:pt modelId="{17D14F4C-FB0C-4244-B46B-8FB83E1861C4}" type="pres">
      <dgm:prSet presAssocID="{F833A4F9-8DE5-4F13-97C1-04D255E763D2}" presName="sp" presStyleCnt="0"/>
      <dgm:spPr/>
    </dgm:pt>
    <dgm:pt modelId="{D0241594-349C-45EE-8D29-DD3B6804E697}" type="pres">
      <dgm:prSet presAssocID="{B0E5B98C-F75E-4E1D-9BC1-B85214842166}" presName="linNode" presStyleCnt="0"/>
      <dgm:spPr/>
    </dgm:pt>
    <dgm:pt modelId="{7F5ABB37-5606-46E2-BB25-B59DD63FA412}" type="pres">
      <dgm:prSet presAssocID="{B0E5B98C-F75E-4E1D-9BC1-B85214842166}" presName="parentText" presStyleLbl="node1" presStyleIdx="3" presStyleCnt="6" custScaleX="82098" custLinFactNeighborX="-4985">
        <dgm:presLayoutVars>
          <dgm:chMax val="1"/>
          <dgm:bulletEnabled val="1"/>
        </dgm:presLayoutVars>
      </dgm:prSet>
      <dgm:spPr>
        <a:prstGeom prst="round2DiagRect">
          <a:avLst/>
        </a:prstGeom>
      </dgm:spPr>
    </dgm:pt>
    <dgm:pt modelId="{26AE8E5E-B637-4502-848B-60E5C1720804}" type="pres">
      <dgm:prSet presAssocID="{B0E5B98C-F75E-4E1D-9BC1-B85214842166}" presName="descendantText" presStyleLbl="alignAccFollowNode1" presStyleIdx="3" presStyleCnt="6" custScaleX="128400" custScaleY="110000">
        <dgm:presLayoutVars>
          <dgm:bulletEnabled val="1"/>
        </dgm:presLayoutVars>
      </dgm:prSet>
      <dgm:spPr>
        <a:prstGeom prst="round1Rect">
          <a:avLst/>
        </a:prstGeom>
      </dgm:spPr>
    </dgm:pt>
    <dgm:pt modelId="{B9FF6D23-6E66-4EC0-8E07-FDD8ED243FE4}" type="pres">
      <dgm:prSet presAssocID="{257D28FA-7FBE-40EA-8594-F932B0F276F8}" presName="sp" presStyleCnt="0"/>
      <dgm:spPr/>
    </dgm:pt>
    <dgm:pt modelId="{BB457E73-C157-449D-8A85-7C1CFB0B8E19}" type="pres">
      <dgm:prSet presAssocID="{9D1EE1FD-EB8B-40F2-AADD-CD367B5C64AB}" presName="linNode" presStyleCnt="0"/>
      <dgm:spPr/>
    </dgm:pt>
    <dgm:pt modelId="{E2B17AAF-5A79-4E9C-A975-B0F89A30D6DE}" type="pres">
      <dgm:prSet presAssocID="{9D1EE1FD-EB8B-40F2-AADD-CD367B5C64AB}" presName="parentText" presStyleLbl="node1" presStyleIdx="4" presStyleCnt="6" custScaleX="82098" custLinFactNeighborX="-4985">
        <dgm:presLayoutVars>
          <dgm:chMax val="1"/>
          <dgm:bulletEnabled val="1"/>
        </dgm:presLayoutVars>
      </dgm:prSet>
      <dgm:spPr>
        <a:prstGeom prst="round2DiagRect">
          <a:avLst/>
        </a:prstGeom>
      </dgm:spPr>
    </dgm:pt>
    <dgm:pt modelId="{7FFB33C0-155F-48D4-A4BA-7F47B87A00C1}" type="pres">
      <dgm:prSet presAssocID="{9D1EE1FD-EB8B-40F2-AADD-CD367B5C64AB}" presName="descendantText" presStyleLbl="alignAccFollowNode1" presStyleIdx="4" presStyleCnt="6" custScaleX="128400" custScaleY="110000">
        <dgm:presLayoutVars>
          <dgm:bulletEnabled val="1"/>
        </dgm:presLayoutVars>
      </dgm:prSet>
      <dgm:spPr>
        <a:prstGeom prst="round1Rect">
          <a:avLst/>
        </a:prstGeom>
      </dgm:spPr>
    </dgm:pt>
    <dgm:pt modelId="{9ECD363E-ABDD-4D41-8296-15137AFD50C7}" type="pres">
      <dgm:prSet presAssocID="{852B11AA-AE96-4C31-9142-5460C9DEC7DF}" presName="sp" presStyleCnt="0"/>
      <dgm:spPr/>
    </dgm:pt>
    <dgm:pt modelId="{F7C95A7F-83B8-40B3-BC9B-C523EA570672}" type="pres">
      <dgm:prSet presAssocID="{31801496-F141-4444-858A-C9883C1714C1}" presName="linNode" presStyleCnt="0"/>
      <dgm:spPr/>
    </dgm:pt>
    <dgm:pt modelId="{BE65DEDC-750E-41A8-B115-60069EE6E255}" type="pres">
      <dgm:prSet presAssocID="{31801496-F141-4444-858A-C9883C1714C1}" presName="parentText" presStyleLbl="node1" presStyleIdx="5" presStyleCnt="6" custScaleX="82098" custLinFactNeighborX="-4985">
        <dgm:presLayoutVars>
          <dgm:chMax val="1"/>
          <dgm:bulletEnabled val="1"/>
        </dgm:presLayoutVars>
      </dgm:prSet>
      <dgm:spPr>
        <a:prstGeom prst="round2DiagRect">
          <a:avLst/>
        </a:prstGeom>
      </dgm:spPr>
    </dgm:pt>
    <dgm:pt modelId="{65EC0D84-A8AB-4622-AA46-6C4174A250A3}" type="pres">
      <dgm:prSet presAssocID="{31801496-F141-4444-858A-C9883C1714C1}" presName="descendantText" presStyleLbl="alignAccFollowNode1" presStyleIdx="5" presStyleCnt="6" custScaleX="128400" custScaleY="110000">
        <dgm:presLayoutVars>
          <dgm:bulletEnabled val="1"/>
        </dgm:presLayoutVars>
      </dgm:prSet>
      <dgm:spPr>
        <a:prstGeom prst="round1Rect">
          <a:avLst/>
        </a:prstGeom>
      </dgm:spPr>
    </dgm:pt>
  </dgm:ptLst>
  <dgm:cxnLst>
    <dgm:cxn modelId="{24BDB500-8979-465A-868F-86F39C7C2927}" srcId="{2C443FF0-8C3A-481D-BC5E-4F6C2FFB32E3}" destId="{ACC1AEAE-E683-4B3D-85CE-522A87FB6761}" srcOrd="0" destOrd="0" parTransId="{70E136EE-F571-49CD-A6D6-6D011CF13E20}" sibTransId="{CAF79271-B935-4C94-B3A3-8E5878A49694}"/>
    <dgm:cxn modelId="{34956C07-6092-4F15-9893-0EBEC07E471D}" type="presOf" srcId="{31801496-F141-4444-858A-C9883C1714C1}" destId="{BE65DEDC-750E-41A8-B115-60069EE6E255}" srcOrd="0" destOrd="0" presId="urn:microsoft.com/office/officeart/2005/8/layout/vList5"/>
    <dgm:cxn modelId="{8CCFC00E-D13A-41CB-824E-4F376EC5C4FA}" type="presOf" srcId="{91BA9245-1171-4C5F-A2E2-77E81914175A}" destId="{69814F31-1A37-4193-9590-5D2146748976}" srcOrd="0" destOrd="0" presId="urn:microsoft.com/office/officeart/2005/8/layout/vList5"/>
    <dgm:cxn modelId="{EDA1D410-A0E4-49FE-8F07-C98FAF22EFB2}" type="presOf" srcId="{0CD4777D-2DC4-47B4-BFE8-EF44EB1FD2C9}" destId="{65EC0D84-A8AB-4622-AA46-6C4174A250A3}" srcOrd="0" destOrd="0" presId="urn:microsoft.com/office/officeart/2005/8/layout/vList5"/>
    <dgm:cxn modelId="{0D38D212-B0C4-4E17-865D-3AC9256C92AA}" srcId="{31801496-F141-4444-858A-C9883C1714C1}" destId="{C3E35C8E-81B2-4AE2-9E9E-932FB5ECF129}" srcOrd="1" destOrd="0" parTransId="{1CCF6CC6-12A0-451C-86B9-486A2D0A6B1F}" sibTransId="{772D4E1C-B74A-4F7C-8E57-F6E0E204CD7B}"/>
    <dgm:cxn modelId="{333E2F1D-7D61-4B7D-AC83-94D8529AFBB3}" type="presOf" srcId="{ACC1AEAE-E683-4B3D-85CE-522A87FB6761}" destId="{D89FD834-3397-4CD4-8CAA-DA522FE8447F}" srcOrd="0" destOrd="0" presId="urn:microsoft.com/office/officeart/2005/8/layout/vList5"/>
    <dgm:cxn modelId="{242CC922-0947-4663-B140-DA11789509EF}" type="presOf" srcId="{4D747F4D-27D6-451A-90DD-87B5D47DF972}" destId="{5A11DA0C-31E2-46E4-8EA2-FED08F11E35A}" srcOrd="0" destOrd="0" presId="urn:microsoft.com/office/officeart/2005/8/layout/vList5"/>
    <dgm:cxn modelId="{8FFBDC23-7E33-48D4-A81A-969CD3338C66}" srcId="{B0E5B98C-F75E-4E1D-9BC1-B85214842166}" destId="{15D6EBD0-69A3-471F-AD91-B1435806CD98}" srcOrd="0" destOrd="0" parTransId="{7AB92172-55ED-4E1B-A938-DEB77C5A4E46}" sibTransId="{6A425C12-9924-4312-8E31-7F8327DB0E79}"/>
    <dgm:cxn modelId="{BFC8AF28-CFAD-4DD7-8F51-B25818D2F3B3}" type="presOf" srcId="{DBBFFEDE-8BCC-4DD9-AC87-6AA5831D8F72}" destId="{7FFB33C0-155F-48D4-A4BA-7F47B87A00C1}" srcOrd="0" destOrd="0" presId="urn:microsoft.com/office/officeart/2005/8/layout/vList5"/>
    <dgm:cxn modelId="{C9B04D3C-5272-408F-96D9-E8B4568451D7}" srcId="{DF3E6B7A-59E0-454F-8A7E-4C93E3A90C07}" destId="{91BA9245-1171-4C5F-A2E2-77E81914175A}" srcOrd="0" destOrd="0" parTransId="{C66957CB-2B7B-4E0D-A9ED-5B836359A9F8}" sibTransId="{0310FC1A-1D77-4C26-9A79-D71C383C67BA}"/>
    <dgm:cxn modelId="{9AD2D03E-E7A6-4454-B892-E757B7F49F11}" type="presOf" srcId="{2C443FF0-8C3A-481D-BC5E-4F6C2FFB32E3}" destId="{89F6090B-BEDA-429A-8231-3C7EE7B0F28E}" srcOrd="0" destOrd="0" presId="urn:microsoft.com/office/officeart/2005/8/layout/vList5"/>
    <dgm:cxn modelId="{7289AE43-D8EB-4DC3-A457-A2D82E29C9BE}" srcId="{DF3E6B7A-59E0-454F-8A7E-4C93E3A90C07}" destId="{31801496-F141-4444-858A-C9883C1714C1}" srcOrd="5" destOrd="0" parTransId="{52C0F948-5294-44A8-99C9-0ED6D073AA61}" sibTransId="{47A398C5-C49E-434F-9992-413813018842}"/>
    <dgm:cxn modelId="{CE0E1C64-6EB2-4F1D-A229-8C06D961B76B}" type="presOf" srcId="{15D6EBD0-69A3-471F-AD91-B1435806CD98}" destId="{26AE8E5E-B637-4502-848B-60E5C1720804}" srcOrd="0" destOrd="0" presId="urn:microsoft.com/office/officeart/2005/8/layout/vList5"/>
    <dgm:cxn modelId="{9E50096B-9076-44D4-923A-3B63295088E1}" srcId="{91BA9245-1171-4C5F-A2E2-77E81914175A}" destId="{4D747F4D-27D6-451A-90DD-87B5D47DF972}" srcOrd="0" destOrd="0" parTransId="{E99A41CE-2A3B-4539-B2CE-A831F4CF5CCB}" sibTransId="{B5B73BBD-5C3D-4ED3-91D2-8B703FA7D9B3}"/>
    <dgm:cxn modelId="{5BA13C6D-2D13-4735-A9E0-9D322FA6782D}" srcId="{DF3E6B7A-59E0-454F-8A7E-4C93E3A90C07}" destId="{92C23996-0752-40C9-A546-B76CF58A438C}" srcOrd="2" destOrd="0" parTransId="{DE17CDC6-3414-481A-AB23-AA34CCFB3E47}" sibTransId="{F833A4F9-8DE5-4F13-97C1-04D255E763D2}"/>
    <dgm:cxn modelId="{DD6AD15A-5BB3-4148-A001-31D2EB93A15E}" type="presOf" srcId="{92C23996-0752-40C9-A546-B76CF58A438C}" destId="{96F2B5E9-9E5F-4461-A3DA-84CFA50E7889}" srcOrd="0" destOrd="0" presId="urn:microsoft.com/office/officeart/2005/8/layout/vList5"/>
    <dgm:cxn modelId="{8E85207C-8939-479A-A991-2EE7E91889F0}" type="presOf" srcId="{4495DC03-2266-487E-9475-304AB89D50BC}" destId="{D89FD834-3397-4CD4-8CAA-DA522FE8447F}" srcOrd="0" destOrd="1" presId="urn:microsoft.com/office/officeart/2005/8/layout/vList5"/>
    <dgm:cxn modelId="{68A3847C-08D4-44A4-8F90-3AE05D2E043F}" srcId="{DF3E6B7A-59E0-454F-8A7E-4C93E3A90C07}" destId="{B0E5B98C-F75E-4E1D-9BC1-B85214842166}" srcOrd="3" destOrd="0" parTransId="{7FAF7850-43EC-4776-868B-7FEF29E97148}" sibTransId="{257D28FA-7FBE-40EA-8594-F932B0F276F8}"/>
    <dgm:cxn modelId="{1F291484-9549-478D-A6ED-AA4C64027410}" srcId="{2C443FF0-8C3A-481D-BC5E-4F6C2FFB32E3}" destId="{4495DC03-2266-487E-9475-304AB89D50BC}" srcOrd="1" destOrd="0" parTransId="{B5B52822-9BA4-4F72-B288-BD0E216AD85A}" sibTransId="{DE1C6CA4-A802-45D0-AF66-90095D883F4E}"/>
    <dgm:cxn modelId="{0F3FD989-57F1-48CC-B208-D56F06599EF5}" type="presOf" srcId="{E39AF5A8-59F6-4436-9E6D-8235C2338519}" destId="{5A11DA0C-31E2-46E4-8EA2-FED08F11E35A}" srcOrd="0" destOrd="1" presId="urn:microsoft.com/office/officeart/2005/8/layout/vList5"/>
    <dgm:cxn modelId="{1D6AB190-B3F7-4413-B55F-A287EC5AFCAD}" srcId="{92C23996-0752-40C9-A546-B76CF58A438C}" destId="{BB02B2F3-9588-4D1D-9AB0-BF63C74AA0EC}" srcOrd="1" destOrd="0" parTransId="{0A559C3F-9F63-4371-AA93-9081FA199041}" sibTransId="{1C59C99A-C0B2-4027-9A6D-89788BF14A7F}"/>
    <dgm:cxn modelId="{332E409B-902E-4A24-9E75-3816EFCE2B72}" type="presOf" srcId="{DF3E6B7A-59E0-454F-8A7E-4C93E3A90C07}" destId="{48FFF2CA-8285-43D1-9540-E155BC6A0697}" srcOrd="0" destOrd="0" presId="urn:microsoft.com/office/officeart/2005/8/layout/vList5"/>
    <dgm:cxn modelId="{8BBCAF9D-C93D-412C-9EFC-D9575C577B49}" srcId="{9D1EE1FD-EB8B-40F2-AADD-CD367B5C64AB}" destId="{DBBFFEDE-8BCC-4DD9-AC87-6AA5831D8F72}" srcOrd="0" destOrd="0" parTransId="{83199916-BBC9-4A5A-B7E4-869834627F83}" sibTransId="{F59EFB26-514E-4E06-BB0B-DD14570F1EAD}"/>
    <dgm:cxn modelId="{9FA47F9F-538A-4A71-A4E9-AFAF3CCCDE0D}" type="presOf" srcId="{B0E5B98C-F75E-4E1D-9BC1-B85214842166}" destId="{7F5ABB37-5606-46E2-BB25-B59DD63FA412}" srcOrd="0" destOrd="0" presId="urn:microsoft.com/office/officeart/2005/8/layout/vList5"/>
    <dgm:cxn modelId="{A08A18AB-1F32-41CB-B6F8-F26831D5E608}" type="presOf" srcId="{9D1EE1FD-EB8B-40F2-AADD-CD367B5C64AB}" destId="{E2B17AAF-5A79-4E9C-A975-B0F89A30D6DE}" srcOrd="0" destOrd="0" presId="urn:microsoft.com/office/officeart/2005/8/layout/vList5"/>
    <dgm:cxn modelId="{820F91B7-CF5B-45D1-85D6-6D4129477FE8}" srcId="{92C23996-0752-40C9-A546-B76CF58A438C}" destId="{7221E963-2115-44EA-95EE-63301E174692}" srcOrd="0" destOrd="0" parTransId="{6BCC0DEA-BCE6-4CD1-A9AA-8D956F5621F8}" sibTransId="{E6A564DB-D400-4CD8-A154-014FE29A99CF}"/>
    <dgm:cxn modelId="{200F7ABA-C155-4D42-B9E3-B842BCFA1815}" srcId="{91BA9245-1171-4C5F-A2E2-77E81914175A}" destId="{E39AF5A8-59F6-4436-9E6D-8235C2338519}" srcOrd="1" destOrd="0" parTransId="{C4BB4502-40E8-4A54-B94C-78F86E7FF911}" sibTransId="{A23F674C-383F-43C3-BFC7-F71C655C6C7E}"/>
    <dgm:cxn modelId="{B4F4B3BC-88B8-4C50-BBD5-80D018C13A0A}" type="presOf" srcId="{BB02B2F3-9588-4D1D-9AB0-BF63C74AA0EC}" destId="{2979B17B-4BF5-4EB3-B6AB-220246F934C9}" srcOrd="0" destOrd="1" presId="urn:microsoft.com/office/officeart/2005/8/layout/vList5"/>
    <dgm:cxn modelId="{8807ACC8-8B1C-4EF7-BA2A-033F2B317006}" type="presOf" srcId="{7221E963-2115-44EA-95EE-63301E174692}" destId="{2979B17B-4BF5-4EB3-B6AB-220246F934C9}" srcOrd="0" destOrd="0" presId="urn:microsoft.com/office/officeart/2005/8/layout/vList5"/>
    <dgm:cxn modelId="{05AFA1D2-A87F-4250-99B2-21F61474ED5B}" srcId="{DF3E6B7A-59E0-454F-8A7E-4C93E3A90C07}" destId="{2C443FF0-8C3A-481D-BC5E-4F6C2FFB32E3}" srcOrd="1" destOrd="0" parTransId="{F66042B1-94B4-4268-82B3-4D1224A923A6}" sibTransId="{1C792B67-8C98-4F34-9FA9-9F01BD219079}"/>
    <dgm:cxn modelId="{174F12DD-DDAB-4DEE-8C0F-BBB7FECFAE3D}" srcId="{DF3E6B7A-59E0-454F-8A7E-4C93E3A90C07}" destId="{9D1EE1FD-EB8B-40F2-AADD-CD367B5C64AB}" srcOrd="4" destOrd="0" parTransId="{4F524156-0BF3-4341-9857-23CF30C66413}" sibTransId="{852B11AA-AE96-4C31-9142-5460C9DEC7DF}"/>
    <dgm:cxn modelId="{EA3D5CEA-E4A0-47FD-9B60-6907C842CC71}" srcId="{31801496-F141-4444-858A-C9883C1714C1}" destId="{0CD4777D-2DC4-47B4-BFE8-EF44EB1FD2C9}" srcOrd="0" destOrd="0" parTransId="{B5551A8E-E546-421D-AD92-8863D32E0A66}" sibTransId="{6AE462F3-13C7-4C29-87A7-2CFBB8D313B6}"/>
    <dgm:cxn modelId="{ECAA69F3-7560-4D82-9F8F-9932588F075C}" type="presOf" srcId="{C3E35C8E-81B2-4AE2-9E9E-932FB5ECF129}" destId="{65EC0D84-A8AB-4622-AA46-6C4174A250A3}" srcOrd="0" destOrd="1" presId="urn:microsoft.com/office/officeart/2005/8/layout/vList5"/>
    <dgm:cxn modelId="{6BA867C4-16FF-4935-A265-817EECE35CC5}" type="presParOf" srcId="{48FFF2CA-8285-43D1-9540-E155BC6A0697}" destId="{B37B16B1-110A-4546-A8EE-0CD12A871708}" srcOrd="0" destOrd="0" presId="urn:microsoft.com/office/officeart/2005/8/layout/vList5"/>
    <dgm:cxn modelId="{C97AC5A5-1B23-4957-998F-77CA5DD79050}" type="presParOf" srcId="{B37B16B1-110A-4546-A8EE-0CD12A871708}" destId="{69814F31-1A37-4193-9590-5D2146748976}" srcOrd="0" destOrd="0" presId="urn:microsoft.com/office/officeart/2005/8/layout/vList5"/>
    <dgm:cxn modelId="{E1603C97-D4EF-41A8-8A06-26DCBACC3C2A}" type="presParOf" srcId="{B37B16B1-110A-4546-A8EE-0CD12A871708}" destId="{5A11DA0C-31E2-46E4-8EA2-FED08F11E35A}" srcOrd="1" destOrd="0" presId="urn:microsoft.com/office/officeart/2005/8/layout/vList5"/>
    <dgm:cxn modelId="{C02AC2CD-3063-4D91-AA5E-9AAA042B61F7}" type="presParOf" srcId="{48FFF2CA-8285-43D1-9540-E155BC6A0697}" destId="{DC61C2B2-24BF-4505-8300-02A663C33661}" srcOrd="1" destOrd="0" presId="urn:microsoft.com/office/officeart/2005/8/layout/vList5"/>
    <dgm:cxn modelId="{AFC0BE9A-B6D1-4B40-A2A4-98ECBEFD7711}" type="presParOf" srcId="{48FFF2CA-8285-43D1-9540-E155BC6A0697}" destId="{F376928A-63F8-41CC-B735-3B2194F7EFB9}" srcOrd="2" destOrd="0" presId="urn:microsoft.com/office/officeart/2005/8/layout/vList5"/>
    <dgm:cxn modelId="{425370B0-98C6-4BC0-A251-1639671843F3}" type="presParOf" srcId="{F376928A-63F8-41CC-B735-3B2194F7EFB9}" destId="{89F6090B-BEDA-429A-8231-3C7EE7B0F28E}" srcOrd="0" destOrd="0" presId="urn:microsoft.com/office/officeart/2005/8/layout/vList5"/>
    <dgm:cxn modelId="{6D59DCD8-678D-42A1-A322-7F0E11AEB9F0}" type="presParOf" srcId="{F376928A-63F8-41CC-B735-3B2194F7EFB9}" destId="{D89FD834-3397-4CD4-8CAA-DA522FE8447F}" srcOrd="1" destOrd="0" presId="urn:microsoft.com/office/officeart/2005/8/layout/vList5"/>
    <dgm:cxn modelId="{5FBBCA72-5A4E-4787-9EED-D416CBE04A14}" type="presParOf" srcId="{48FFF2CA-8285-43D1-9540-E155BC6A0697}" destId="{0E91A918-DB09-46E5-AE1F-98331ADA7F83}" srcOrd="3" destOrd="0" presId="urn:microsoft.com/office/officeart/2005/8/layout/vList5"/>
    <dgm:cxn modelId="{9319B6DC-F5C8-46DB-9A26-8D85AD177537}" type="presParOf" srcId="{48FFF2CA-8285-43D1-9540-E155BC6A0697}" destId="{C697E262-4C44-4834-A7EC-595863C7948A}" srcOrd="4" destOrd="0" presId="urn:microsoft.com/office/officeart/2005/8/layout/vList5"/>
    <dgm:cxn modelId="{E62AF9B1-0D1C-4FD5-B1BB-461700BFBBD4}" type="presParOf" srcId="{C697E262-4C44-4834-A7EC-595863C7948A}" destId="{96F2B5E9-9E5F-4461-A3DA-84CFA50E7889}" srcOrd="0" destOrd="0" presId="urn:microsoft.com/office/officeart/2005/8/layout/vList5"/>
    <dgm:cxn modelId="{37C530AE-1ACC-4A5F-8A17-C021D45A579A}" type="presParOf" srcId="{C697E262-4C44-4834-A7EC-595863C7948A}" destId="{2979B17B-4BF5-4EB3-B6AB-220246F934C9}" srcOrd="1" destOrd="0" presId="urn:microsoft.com/office/officeart/2005/8/layout/vList5"/>
    <dgm:cxn modelId="{7E2FFFB6-ED18-4498-B3E0-9998C9EBDE2C}" type="presParOf" srcId="{48FFF2CA-8285-43D1-9540-E155BC6A0697}" destId="{17D14F4C-FB0C-4244-B46B-8FB83E1861C4}" srcOrd="5" destOrd="0" presId="urn:microsoft.com/office/officeart/2005/8/layout/vList5"/>
    <dgm:cxn modelId="{6239FCF6-081F-45DC-87ED-6B762D0660C6}" type="presParOf" srcId="{48FFF2CA-8285-43D1-9540-E155BC6A0697}" destId="{D0241594-349C-45EE-8D29-DD3B6804E697}" srcOrd="6" destOrd="0" presId="urn:microsoft.com/office/officeart/2005/8/layout/vList5"/>
    <dgm:cxn modelId="{C3A8A68B-5245-4E25-9A05-9534BE36D268}" type="presParOf" srcId="{D0241594-349C-45EE-8D29-DD3B6804E697}" destId="{7F5ABB37-5606-46E2-BB25-B59DD63FA412}" srcOrd="0" destOrd="0" presId="urn:microsoft.com/office/officeart/2005/8/layout/vList5"/>
    <dgm:cxn modelId="{40BFD37B-52D8-498C-9B61-F52802902959}" type="presParOf" srcId="{D0241594-349C-45EE-8D29-DD3B6804E697}" destId="{26AE8E5E-B637-4502-848B-60E5C1720804}" srcOrd="1" destOrd="0" presId="urn:microsoft.com/office/officeart/2005/8/layout/vList5"/>
    <dgm:cxn modelId="{3E1D1C62-EEB0-4D3A-B840-361D7486601D}" type="presParOf" srcId="{48FFF2CA-8285-43D1-9540-E155BC6A0697}" destId="{B9FF6D23-6E66-4EC0-8E07-FDD8ED243FE4}" srcOrd="7" destOrd="0" presId="urn:microsoft.com/office/officeart/2005/8/layout/vList5"/>
    <dgm:cxn modelId="{E8F8A5AD-278A-4FE9-88E2-C6397FD183D2}" type="presParOf" srcId="{48FFF2CA-8285-43D1-9540-E155BC6A0697}" destId="{BB457E73-C157-449D-8A85-7C1CFB0B8E19}" srcOrd="8" destOrd="0" presId="urn:microsoft.com/office/officeart/2005/8/layout/vList5"/>
    <dgm:cxn modelId="{11BE6262-8EA7-4F6F-AF2A-72A1B54567E3}" type="presParOf" srcId="{BB457E73-C157-449D-8A85-7C1CFB0B8E19}" destId="{E2B17AAF-5A79-4E9C-A975-B0F89A30D6DE}" srcOrd="0" destOrd="0" presId="urn:microsoft.com/office/officeart/2005/8/layout/vList5"/>
    <dgm:cxn modelId="{5EE45EF6-FE42-4B44-97E4-02A3F1799B18}" type="presParOf" srcId="{BB457E73-C157-449D-8A85-7C1CFB0B8E19}" destId="{7FFB33C0-155F-48D4-A4BA-7F47B87A00C1}" srcOrd="1" destOrd="0" presId="urn:microsoft.com/office/officeart/2005/8/layout/vList5"/>
    <dgm:cxn modelId="{7A39A272-558B-44DE-AA1F-2B002CE6388A}" type="presParOf" srcId="{48FFF2CA-8285-43D1-9540-E155BC6A0697}" destId="{9ECD363E-ABDD-4D41-8296-15137AFD50C7}" srcOrd="9" destOrd="0" presId="urn:microsoft.com/office/officeart/2005/8/layout/vList5"/>
    <dgm:cxn modelId="{26312315-031C-46FC-B3C1-14D0647CB4A5}" type="presParOf" srcId="{48FFF2CA-8285-43D1-9540-E155BC6A0697}" destId="{F7C95A7F-83B8-40B3-BC9B-C523EA570672}" srcOrd="10" destOrd="0" presId="urn:microsoft.com/office/officeart/2005/8/layout/vList5"/>
    <dgm:cxn modelId="{25DC1C9D-D2D6-4DBD-95F1-E58C65474199}" type="presParOf" srcId="{F7C95A7F-83B8-40B3-BC9B-C523EA570672}" destId="{BE65DEDC-750E-41A8-B115-60069EE6E255}" srcOrd="0" destOrd="0" presId="urn:microsoft.com/office/officeart/2005/8/layout/vList5"/>
    <dgm:cxn modelId="{C179AFD8-4C78-4E08-8034-AA4519433875}" type="presParOf" srcId="{F7C95A7F-83B8-40B3-BC9B-C523EA570672}" destId="{65EC0D84-A8AB-4622-AA46-6C4174A250A3}"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D2C5B9F-CA44-443F-B7B4-E9B529105983}" type="doc">
      <dgm:prSet loTypeId="urn:microsoft.com/office/officeart/2005/8/layout/lProcess2" loCatId="list" qsTypeId="urn:microsoft.com/office/officeart/2005/8/quickstyle/simple1" qsCatId="simple" csTypeId="urn:microsoft.com/office/officeart/2005/8/colors/accent2_1" csCatId="accent2" phldr="1"/>
      <dgm:spPr/>
      <dgm:t>
        <a:bodyPr/>
        <a:lstStyle/>
        <a:p>
          <a:endParaRPr lang="en-US"/>
        </a:p>
      </dgm:t>
    </dgm:pt>
    <dgm:pt modelId="{A5493714-9383-46CD-BC9D-E301B27081C1}">
      <dgm:prSet phldrT="[Text]"/>
      <dgm:spPr>
        <a:solidFill>
          <a:srgbClr val="E8E0D1">
            <a:alpha val="50000"/>
          </a:srgbClr>
        </a:solidFill>
        <a:ln w="19050">
          <a:solidFill>
            <a:srgbClr val="E8E0D1"/>
          </a:solidFill>
        </a:ln>
        <a:effectLst/>
      </dgm:spPr>
      <dgm:t>
        <a:bodyPr/>
        <a:lstStyle/>
        <a:p>
          <a:r>
            <a:rPr lang="en-US" b="1" i="0" dirty="0">
              <a:solidFill>
                <a:srgbClr val="064F80"/>
              </a:solidFill>
              <a:latin typeface="Calibri" panose="020F0502020204030204" pitchFamily="34" charset="0"/>
              <a:cs typeface="Calibri" panose="020F0502020204030204" pitchFamily="34" charset="0"/>
            </a:rPr>
            <a:t>2017</a:t>
          </a:r>
        </a:p>
      </dgm:t>
    </dgm:pt>
    <dgm:pt modelId="{06CA18D9-5D4F-4C04-9A53-056DECE6A0DA}" type="parTrans" cxnId="{597232CF-F219-4F91-9810-D6B9429145AD}">
      <dgm:prSet/>
      <dgm:spPr/>
      <dgm:t>
        <a:bodyPr/>
        <a:lstStyle/>
        <a:p>
          <a:endParaRPr lang="en-US">
            <a:latin typeface="+mj-lt"/>
          </a:endParaRPr>
        </a:p>
      </dgm:t>
    </dgm:pt>
    <dgm:pt modelId="{68DF0792-8D12-4824-881F-0031804AA516}" type="sibTrans" cxnId="{597232CF-F219-4F91-9810-D6B9429145AD}">
      <dgm:prSet/>
      <dgm:spPr/>
      <dgm:t>
        <a:bodyPr/>
        <a:lstStyle/>
        <a:p>
          <a:endParaRPr lang="en-US">
            <a:latin typeface="+mj-lt"/>
          </a:endParaRPr>
        </a:p>
      </dgm:t>
    </dgm:pt>
    <dgm:pt modelId="{D8CB2C63-04E8-4D24-87DF-602AA2541D0C}">
      <dgm:prSet phldrT="[Text]" custT="1"/>
      <dgm:spPr>
        <a:solidFill>
          <a:srgbClr val="EA5E29"/>
        </a:solidFill>
        <a:ln>
          <a:noFill/>
        </a:ln>
      </dgm:spPr>
      <dgm:t>
        <a:bodyPr/>
        <a:lstStyle/>
        <a:p>
          <a:pPr marL="0" lvl="0" indent="0" algn="ctr" defTabSz="1066800">
            <a:lnSpc>
              <a:spcPct val="100000"/>
            </a:lnSpc>
            <a:spcBef>
              <a:spcPct val="0"/>
            </a:spcBef>
            <a:spcAft>
              <a:spcPts val="0"/>
            </a:spcAft>
            <a:buNone/>
          </a:pPr>
          <a:r>
            <a:rPr lang="en-US" sz="4000" b="1" i="1" kern="1200" dirty="0">
              <a:solidFill>
                <a:schemeClr val="bg1"/>
              </a:solidFill>
              <a:latin typeface="Calibri" panose="020F0502020204030204" pitchFamily="34" charset="0"/>
              <a:ea typeface="+mn-ea"/>
              <a:cs typeface="Calibri" panose="020F0502020204030204" pitchFamily="34" charset="0"/>
            </a:rPr>
            <a:t>8 </a:t>
          </a:r>
        </a:p>
        <a:p>
          <a:pPr marL="0" lvl="0" indent="0" algn="ctr" defTabSz="1066800">
            <a:lnSpc>
              <a:spcPct val="100000"/>
            </a:lnSpc>
            <a:spcBef>
              <a:spcPct val="0"/>
            </a:spcBef>
            <a:spcAft>
              <a:spcPts val="0"/>
            </a:spcAft>
            <a:buNone/>
          </a:pPr>
          <a:r>
            <a:rPr lang="en-US" sz="2400" b="1" i="1" kern="1200" dirty="0">
              <a:solidFill>
                <a:schemeClr val="bg1"/>
              </a:solidFill>
              <a:latin typeface="Calibri" panose="020F0502020204030204" pitchFamily="34" charset="0"/>
              <a:ea typeface="+mn-ea"/>
              <a:cs typeface="Calibri" panose="020F0502020204030204" pitchFamily="34" charset="0"/>
            </a:rPr>
            <a:t>states</a:t>
          </a:r>
        </a:p>
      </dgm:t>
    </dgm:pt>
    <dgm:pt modelId="{29C4FAC8-F3A6-4C17-AD54-5C5B197043FB}" type="parTrans" cxnId="{A58494BF-41FA-4007-B382-79CD347788C4}">
      <dgm:prSet/>
      <dgm:spPr/>
      <dgm:t>
        <a:bodyPr/>
        <a:lstStyle/>
        <a:p>
          <a:endParaRPr lang="en-US">
            <a:latin typeface="+mj-lt"/>
          </a:endParaRPr>
        </a:p>
      </dgm:t>
    </dgm:pt>
    <dgm:pt modelId="{068034C8-2269-4CC4-AFE8-B586A9DE2418}" type="sibTrans" cxnId="{A58494BF-41FA-4007-B382-79CD347788C4}">
      <dgm:prSet/>
      <dgm:spPr/>
      <dgm:t>
        <a:bodyPr/>
        <a:lstStyle/>
        <a:p>
          <a:endParaRPr lang="en-US">
            <a:latin typeface="+mj-lt"/>
          </a:endParaRPr>
        </a:p>
      </dgm:t>
    </dgm:pt>
    <dgm:pt modelId="{8FE710AF-9EE1-4FBE-A4C0-2B42F51C406C}">
      <dgm:prSet phldrT="[Text]"/>
      <dgm:spPr>
        <a:solidFill>
          <a:srgbClr val="E8E0D1">
            <a:alpha val="50000"/>
          </a:srgbClr>
        </a:solidFill>
        <a:ln w="19050">
          <a:solidFill>
            <a:srgbClr val="E8E0D1"/>
          </a:solidFill>
        </a:ln>
        <a:effectLst/>
      </dgm:spPr>
      <dgm:t>
        <a:bodyPr/>
        <a:lstStyle/>
        <a:p>
          <a:r>
            <a:rPr lang="en-US" b="1" i="0" dirty="0">
              <a:solidFill>
                <a:srgbClr val="064F80"/>
              </a:solidFill>
              <a:latin typeface="Calibri" panose="020F0502020204030204" pitchFamily="34" charset="0"/>
              <a:cs typeface="Calibri" panose="020F0502020204030204" pitchFamily="34" charset="0"/>
            </a:rPr>
            <a:t>2019</a:t>
          </a:r>
        </a:p>
      </dgm:t>
    </dgm:pt>
    <dgm:pt modelId="{533214B7-30AF-4E1A-A365-499211A92727}" type="parTrans" cxnId="{0817AFA9-920F-43C4-830E-9B3AB363AB65}">
      <dgm:prSet/>
      <dgm:spPr/>
      <dgm:t>
        <a:bodyPr/>
        <a:lstStyle/>
        <a:p>
          <a:endParaRPr lang="en-US">
            <a:latin typeface="+mj-lt"/>
          </a:endParaRPr>
        </a:p>
      </dgm:t>
    </dgm:pt>
    <dgm:pt modelId="{539F009F-A153-4EAD-BE2F-26880C9E76D3}" type="sibTrans" cxnId="{0817AFA9-920F-43C4-830E-9B3AB363AB65}">
      <dgm:prSet/>
      <dgm:spPr/>
      <dgm:t>
        <a:bodyPr/>
        <a:lstStyle/>
        <a:p>
          <a:endParaRPr lang="en-US">
            <a:latin typeface="+mj-lt"/>
          </a:endParaRPr>
        </a:p>
      </dgm:t>
    </dgm:pt>
    <dgm:pt modelId="{4E3DFE99-B5A7-487A-81F2-6ADB12B5F641}">
      <dgm:prSet phldrT="[Text]" custT="1"/>
      <dgm:spPr>
        <a:solidFill>
          <a:srgbClr val="EA5E29"/>
        </a:solidFill>
        <a:ln>
          <a:noFill/>
        </a:ln>
      </dgm:spPr>
      <dgm:t>
        <a:bodyPr/>
        <a:lstStyle/>
        <a:p>
          <a:pPr marL="0" lvl="0" indent="0" algn="ctr" defTabSz="1066800">
            <a:lnSpc>
              <a:spcPct val="90000"/>
            </a:lnSpc>
            <a:spcBef>
              <a:spcPct val="0"/>
            </a:spcBef>
            <a:spcAft>
              <a:spcPct val="35000"/>
            </a:spcAft>
            <a:buNone/>
          </a:pPr>
          <a:r>
            <a:rPr lang="en-US" sz="4000" b="1" i="1" kern="1200" dirty="0">
              <a:solidFill>
                <a:prstClr val="white"/>
              </a:solidFill>
              <a:latin typeface="Calibri" panose="020F0502020204030204" pitchFamily="34" charset="0"/>
              <a:ea typeface="+mn-ea"/>
              <a:cs typeface="Calibri" panose="020F0502020204030204" pitchFamily="34" charset="0"/>
            </a:rPr>
            <a:t>21</a:t>
          </a:r>
          <a:r>
            <a:rPr lang="en-US" sz="3200" b="1" i="1" kern="1200" dirty="0">
              <a:solidFill>
                <a:schemeClr val="bg1"/>
              </a:solidFill>
              <a:latin typeface="Calibri" panose="020F0502020204030204" pitchFamily="34" charset="0"/>
              <a:ea typeface="+mn-ea"/>
              <a:cs typeface="Calibri" panose="020F0502020204030204" pitchFamily="34" charset="0"/>
            </a:rPr>
            <a:t> </a:t>
          </a:r>
          <a:br>
            <a:rPr lang="en-US" sz="3200" b="1" i="1" kern="1200" dirty="0">
              <a:solidFill>
                <a:schemeClr val="bg1"/>
              </a:solidFill>
              <a:latin typeface="Calibri" panose="020F0502020204030204" pitchFamily="34" charset="0"/>
              <a:ea typeface="+mn-ea"/>
              <a:cs typeface="Calibri" panose="020F0502020204030204" pitchFamily="34" charset="0"/>
            </a:rPr>
          </a:br>
          <a:r>
            <a:rPr lang="en-US" sz="2400" b="1" i="1" kern="1200" dirty="0">
              <a:solidFill>
                <a:schemeClr val="bg1"/>
              </a:solidFill>
              <a:latin typeface="Calibri" panose="020F0502020204030204" pitchFamily="34" charset="0"/>
              <a:ea typeface="+mn-ea"/>
              <a:cs typeface="Calibri" panose="020F0502020204030204" pitchFamily="34" charset="0"/>
            </a:rPr>
            <a:t>states</a:t>
          </a:r>
        </a:p>
      </dgm:t>
    </dgm:pt>
    <dgm:pt modelId="{FFF1D794-E4ED-494E-9100-B5E8A866BDBF}" type="parTrans" cxnId="{8F3CDEAA-F240-4562-96C3-C7C9E8868053}">
      <dgm:prSet/>
      <dgm:spPr/>
      <dgm:t>
        <a:bodyPr/>
        <a:lstStyle/>
        <a:p>
          <a:endParaRPr lang="en-US">
            <a:latin typeface="+mj-lt"/>
          </a:endParaRPr>
        </a:p>
      </dgm:t>
    </dgm:pt>
    <dgm:pt modelId="{67DF3526-C32F-4FDD-A7E4-BA6160AFF403}" type="sibTrans" cxnId="{8F3CDEAA-F240-4562-96C3-C7C9E8868053}">
      <dgm:prSet/>
      <dgm:spPr/>
      <dgm:t>
        <a:bodyPr/>
        <a:lstStyle/>
        <a:p>
          <a:endParaRPr lang="en-US">
            <a:latin typeface="+mj-lt"/>
          </a:endParaRPr>
        </a:p>
      </dgm:t>
    </dgm:pt>
    <dgm:pt modelId="{59783D03-406B-4386-80F8-A94512DE6830}">
      <dgm:prSet phldrT="[Text]"/>
      <dgm:spPr>
        <a:solidFill>
          <a:srgbClr val="E8E0D1">
            <a:alpha val="50000"/>
          </a:srgbClr>
        </a:solidFill>
        <a:ln w="19050">
          <a:solidFill>
            <a:srgbClr val="E8E0D1"/>
          </a:solidFill>
        </a:ln>
        <a:effectLst/>
      </dgm:spPr>
      <dgm:t>
        <a:bodyPr/>
        <a:lstStyle/>
        <a:p>
          <a:r>
            <a:rPr lang="en-US" b="1" i="0" dirty="0">
              <a:solidFill>
                <a:srgbClr val="064F80"/>
              </a:solidFill>
              <a:latin typeface="Calibri" panose="020F0502020204030204" pitchFamily="34" charset="0"/>
              <a:cs typeface="Calibri" panose="020F0502020204030204" pitchFamily="34" charset="0"/>
            </a:rPr>
            <a:t>2020</a:t>
          </a:r>
        </a:p>
      </dgm:t>
    </dgm:pt>
    <dgm:pt modelId="{AF1EAB1C-1D12-4DDB-A897-8B35E9A12E43}" type="parTrans" cxnId="{EB0E9362-12C7-484D-9759-002C460A6086}">
      <dgm:prSet/>
      <dgm:spPr/>
      <dgm:t>
        <a:bodyPr/>
        <a:lstStyle/>
        <a:p>
          <a:endParaRPr lang="en-US">
            <a:latin typeface="+mj-lt"/>
          </a:endParaRPr>
        </a:p>
      </dgm:t>
    </dgm:pt>
    <dgm:pt modelId="{F150E279-8153-40CB-81E9-9345E4D14A4C}" type="sibTrans" cxnId="{EB0E9362-12C7-484D-9759-002C460A6086}">
      <dgm:prSet/>
      <dgm:spPr/>
      <dgm:t>
        <a:bodyPr/>
        <a:lstStyle/>
        <a:p>
          <a:endParaRPr lang="en-US">
            <a:latin typeface="+mj-lt"/>
          </a:endParaRPr>
        </a:p>
      </dgm:t>
    </dgm:pt>
    <dgm:pt modelId="{524D083A-4290-4354-935E-05F700DFC893}">
      <dgm:prSet phldrT="[Text]" custT="1"/>
      <dgm:spPr>
        <a:solidFill>
          <a:srgbClr val="EA5E29"/>
        </a:solidFill>
        <a:ln>
          <a:noFill/>
        </a:ln>
      </dgm:spPr>
      <dgm:t>
        <a:bodyPr/>
        <a:lstStyle/>
        <a:p>
          <a:pPr marL="0" lvl="0" indent="0" algn="ctr" defTabSz="1066800">
            <a:lnSpc>
              <a:spcPct val="90000"/>
            </a:lnSpc>
            <a:spcBef>
              <a:spcPct val="0"/>
            </a:spcBef>
            <a:spcAft>
              <a:spcPct val="35000"/>
            </a:spcAft>
            <a:buNone/>
          </a:pPr>
          <a:r>
            <a:rPr lang="en-US" sz="4000" b="1" i="1" kern="1200" dirty="0">
              <a:solidFill>
                <a:prstClr val="white"/>
              </a:solidFill>
              <a:latin typeface="Calibri" panose="020F0502020204030204" pitchFamily="34" charset="0"/>
              <a:ea typeface="+mn-ea"/>
              <a:cs typeface="Calibri" panose="020F0502020204030204" pitchFamily="34" charset="0"/>
            </a:rPr>
            <a:t>33</a:t>
          </a:r>
          <a:r>
            <a:rPr lang="en-US" sz="32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a:solidFill>
                <a:schemeClr val="bg1"/>
              </a:solidFill>
              <a:latin typeface="Calibri" panose="020F0502020204030204" pitchFamily="34" charset="0"/>
              <a:ea typeface="+mn-ea"/>
              <a:cs typeface="Calibri" panose="020F0502020204030204" pitchFamily="34" charset="0"/>
            </a:rPr>
            <a:t>states</a:t>
          </a:r>
        </a:p>
      </dgm:t>
    </dgm:pt>
    <dgm:pt modelId="{B3EC33E8-78B1-4B24-9451-7F38CE559CC8}" type="parTrans" cxnId="{135E6299-32B0-46F4-96C4-B520E8BB645A}">
      <dgm:prSet/>
      <dgm:spPr/>
      <dgm:t>
        <a:bodyPr/>
        <a:lstStyle/>
        <a:p>
          <a:endParaRPr lang="en-US">
            <a:latin typeface="+mj-lt"/>
          </a:endParaRPr>
        </a:p>
      </dgm:t>
    </dgm:pt>
    <dgm:pt modelId="{8C59BBBF-AD30-4A0C-BDD1-8E861A8697D3}" type="sibTrans" cxnId="{135E6299-32B0-46F4-96C4-B520E8BB645A}">
      <dgm:prSet/>
      <dgm:spPr/>
      <dgm:t>
        <a:bodyPr/>
        <a:lstStyle/>
        <a:p>
          <a:endParaRPr lang="en-US">
            <a:latin typeface="+mj-lt"/>
          </a:endParaRPr>
        </a:p>
      </dgm:t>
    </dgm:pt>
    <dgm:pt modelId="{8E9C6DBA-4376-4CED-A6ED-4B56D6DD2019}">
      <dgm:prSet phldrT="[Text]" custT="1"/>
      <dgm:spPr>
        <a:solidFill>
          <a:srgbClr val="EA5E29"/>
        </a:solidFill>
        <a:ln>
          <a:noFill/>
        </a:ln>
      </dgm:spPr>
      <dgm:t>
        <a:bodyPr/>
        <a:lstStyle/>
        <a:p>
          <a:r>
            <a:rPr lang="en-US" sz="4000" b="1" i="1" kern="1200" dirty="0">
              <a:solidFill>
                <a:prstClr val="white"/>
              </a:solidFill>
              <a:latin typeface="Calibri" panose="020F0502020204030204" pitchFamily="34" charset="0"/>
              <a:ea typeface="+mn-ea"/>
              <a:cs typeface="Calibri" panose="020F0502020204030204" pitchFamily="34" charset="0"/>
            </a:rPr>
            <a:t>66</a:t>
          </a:r>
          <a:r>
            <a:rPr lang="en-US" sz="3200" b="1" i="1" kern="1200" dirty="0">
              <a:solidFill>
                <a:schemeClr val="bg1"/>
              </a:solidFill>
              <a:latin typeface="Calibri" panose="020F0502020204030204" pitchFamily="34" charset="0"/>
              <a:ea typeface="+mn-ea"/>
              <a:cs typeface="Calibri" panose="020F0502020204030204" pitchFamily="34" charset="0"/>
            </a:rPr>
            <a:t> </a:t>
          </a:r>
          <a:br>
            <a:rPr lang="en-US" sz="3200" b="1" i="1" kern="1200" dirty="0">
              <a:solidFill>
                <a:schemeClr val="bg1"/>
              </a:solidFill>
              <a:latin typeface="Calibri" panose="020F0502020204030204" pitchFamily="34" charset="0"/>
              <a:ea typeface="+mn-ea"/>
              <a:cs typeface="Calibri" panose="020F0502020204030204" pitchFamily="34" charset="0"/>
            </a:rPr>
          </a:br>
          <a:r>
            <a:rPr lang="en-US" sz="2400" b="1" i="1" kern="1200" dirty="0">
              <a:solidFill>
                <a:schemeClr val="bg1"/>
              </a:solidFill>
              <a:latin typeface="Calibri" panose="020F0502020204030204" pitchFamily="34" charset="0"/>
              <a:ea typeface="+mn-ea"/>
              <a:cs typeface="Calibri" panose="020F0502020204030204" pitchFamily="34" charset="0"/>
            </a:rPr>
            <a:t>clinics</a:t>
          </a:r>
        </a:p>
      </dgm:t>
    </dgm:pt>
    <dgm:pt modelId="{3FAF4C8E-C326-46EA-9A8B-52F42D2D99F4}" type="parTrans" cxnId="{29F4DCCE-74D2-423B-BB80-55BFAF67AC17}">
      <dgm:prSet/>
      <dgm:spPr/>
      <dgm:t>
        <a:bodyPr/>
        <a:lstStyle/>
        <a:p>
          <a:endParaRPr lang="en-US">
            <a:latin typeface="+mj-lt"/>
          </a:endParaRPr>
        </a:p>
      </dgm:t>
    </dgm:pt>
    <dgm:pt modelId="{98E11C1E-F66A-4EE6-99C2-417FB80DB152}" type="sibTrans" cxnId="{29F4DCCE-74D2-423B-BB80-55BFAF67AC17}">
      <dgm:prSet/>
      <dgm:spPr/>
      <dgm:t>
        <a:bodyPr/>
        <a:lstStyle/>
        <a:p>
          <a:endParaRPr lang="en-US">
            <a:latin typeface="+mj-lt"/>
          </a:endParaRPr>
        </a:p>
      </dgm:t>
    </dgm:pt>
    <dgm:pt modelId="{2750DC28-5A98-4034-BE19-5B476526CFF6}">
      <dgm:prSet phldrT="[Text]" custT="1"/>
      <dgm:spPr>
        <a:solidFill>
          <a:srgbClr val="EA5E29"/>
        </a:solidFill>
        <a:ln>
          <a:noFill/>
        </a:ln>
      </dgm:spPr>
      <dgm:t>
        <a:bodyPr/>
        <a:lstStyle/>
        <a:p>
          <a:pPr marL="0" lvl="0" indent="0" algn="ctr" defTabSz="1066800">
            <a:lnSpc>
              <a:spcPct val="90000"/>
            </a:lnSpc>
            <a:spcBef>
              <a:spcPct val="0"/>
            </a:spcBef>
            <a:spcAft>
              <a:spcPct val="35000"/>
            </a:spcAft>
            <a:buNone/>
          </a:pPr>
          <a:r>
            <a:rPr lang="en-US" sz="4000" b="1" i="1" kern="1200" dirty="0">
              <a:solidFill>
                <a:prstClr val="white"/>
              </a:solidFill>
              <a:latin typeface="Calibri" panose="020F0502020204030204" pitchFamily="34" charset="0"/>
              <a:ea typeface="+mn-ea"/>
              <a:cs typeface="Calibri" panose="020F0502020204030204" pitchFamily="34" charset="0"/>
            </a:rPr>
            <a:t>113</a:t>
          </a:r>
          <a:r>
            <a:rPr lang="en-US" sz="32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a:solidFill>
                <a:schemeClr val="bg1"/>
              </a:solidFill>
              <a:latin typeface="Calibri" panose="020F0502020204030204" pitchFamily="34" charset="0"/>
              <a:ea typeface="+mn-ea"/>
              <a:cs typeface="Calibri" panose="020F0502020204030204" pitchFamily="34" charset="0"/>
            </a:rPr>
            <a:t>clinics</a:t>
          </a:r>
        </a:p>
      </dgm:t>
    </dgm:pt>
    <dgm:pt modelId="{A0413007-E344-4722-A249-B00DB90198F4}" type="parTrans" cxnId="{D7E8E524-28E9-4FFB-96B9-08CEDF0D4404}">
      <dgm:prSet/>
      <dgm:spPr/>
      <dgm:t>
        <a:bodyPr/>
        <a:lstStyle/>
        <a:p>
          <a:endParaRPr lang="en-US">
            <a:latin typeface="+mj-lt"/>
          </a:endParaRPr>
        </a:p>
      </dgm:t>
    </dgm:pt>
    <dgm:pt modelId="{75E30B66-E7B3-43C8-94A0-31A107934784}" type="sibTrans" cxnId="{D7E8E524-28E9-4FFB-96B9-08CEDF0D4404}">
      <dgm:prSet/>
      <dgm:spPr/>
      <dgm:t>
        <a:bodyPr/>
        <a:lstStyle/>
        <a:p>
          <a:endParaRPr lang="en-US">
            <a:latin typeface="+mj-lt"/>
          </a:endParaRPr>
        </a:p>
      </dgm:t>
    </dgm:pt>
    <dgm:pt modelId="{3BAFF405-9BFF-402A-99E7-F804320191CB}">
      <dgm:prSet phldrT="[Text]" custT="1"/>
      <dgm:spPr>
        <a:solidFill>
          <a:srgbClr val="EA5E29"/>
        </a:solidFill>
        <a:ln>
          <a:noFill/>
        </a:ln>
      </dgm:spPr>
      <dgm:t>
        <a:bodyPr/>
        <a:lstStyle/>
        <a:p>
          <a:pPr marL="0" lvl="0" indent="0" algn="ctr" defTabSz="1066800">
            <a:lnSpc>
              <a:spcPct val="90000"/>
            </a:lnSpc>
            <a:spcBef>
              <a:spcPct val="0"/>
            </a:spcBef>
            <a:spcAft>
              <a:spcPct val="35000"/>
            </a:spcAft>
            <a:buNone/>
          </a:pPr>
          <a:r>
            <a:rPr lang="en-US" sz="4000" b="1" i="1" kern="1200" dirty="0">
              <a:solidFill>
                <a:prstClr val="white"/>
              </a:solidFill>
              <a:latin typeface="Calibri" panose="020F0502020204030204" pitchFamily="34" charset="0"/>
              <a:ea typeface="+mn-ea"/>
              <a:cs typeface="Calibri" panose="020F0502020204030204" pitchFamily="34" charset="0"/>
            </a:rPr>
            <a:t>229</a:t>
          </a:r>
          <a:r>
            <a:rPr lang="en-US" sz="3200" b="1" i="1" kern="1200" dirty="0">
              <a:solidFill>
                <a:schemeClr val="bg1"/>
              </a:solidFill>
              <a:latin typeface="Calibri" panose="020F0502020204030204" pitchFamily="34" charset="0"/>
              <a:ea typeface="+mn-ea"/>
              <a:cs typeface="Calibri" panose="020F0502020204030204" pitchFamily="34" charset="0"/>
            </a:rPr>
            <a:t> </a:t>
          </a:r>
          <a:br>
            <a:rPr lang="en-US" sz="3200" b="1" i="1" kern="1200" dirty="0">
              <a:solidFill>
                <a:schemeClr val="bg1"/>
              </a:solidFill>
              <a:latin typeface="Calibri" panose="020F0502020204030204" pitchFamily="34" charset="0"/>
              <a:ea typeface="+mn-ea"/>
              <a:cs typeface="Calibri" panose="020F0502020204030204" pitchFamily="34" charset="0"/>
            </a:rPr>
          </a:br>
          <a:r>
            <a:rPr lang="en-US" sz="2400" b="1" i="1" kern="1200" dirty="0">
              <a:solidFill>
                <a:schemeClr val="bg1"/>
              </a:solidFill>
              <a:latin typeface="Calibri" panose="020F0502020204030204" pitchFamily="34" charset="0"/>
              <a:ea typeface="+mn-ea"/>
              <a:cs typeface="Calibri" panose="020F0502020204030204" pitchFamily="34" charset="0"/>
            </a:rPr>
            <a:t>clinics</a:t>
          </a:r>
        </a:p>
      </dgm:t>
    </dgm:pt>
    <dgm:pt modelId="{A7442D23-5BBF-42E7-9A59-7F208173FD8D}" type="parTrans" cxnId="{15C2709B-1EC0-4862-897F-85397F8F3399}">
      <dgm:prSet/>
      <dgm:spPr/>
      <dgm:t>
        <a:bodyPr/>
        <a:lstStyle/>
        <a:p>
          <a:endParaRPr lang="en-US">
            <a:latin typeface="+mj-lt"/>
          </a:endParaRPr>
        </a:p>
      </dgm:t>
    </dgm:pt>
    <dgm:pt modelId="{DF50ACE9-14D3-4327-8B78-87448A79F7C0}" type="sibTrans" cxnId="{15C2709B-1EC0-4862-897F-85397F8F3399}">
      <dgm:prSet/>
      <dgm:spPr/>
      <dgm:t>
        <a:bodyPr/>
        <a:lstStyle/>
        <a:p>
          <a:endParaRPr lang="en-US">
            <a:latin typeface="+mj-lt"/>
          </a:endParaRPr>
        </a:p>
      </dgm:t>
    </dgm:pt>
    <dgm:pt modelId="{B2319113-7A91-4960-A479-60B823493875}">
      <dgm:prSet phldrT="[Text]" custT="1"/>
      <dgm:spPr>
        <a:solidFill>
          <a:srgbClr val="EA5E29"/>
        </a:solidFill>
        <a:ln>
          <a:noFill/>
        </a:ln>
      </dgm:spPr>
      <dgm:t>
        <a:bodyPr/>
        <a:lstStyle/>
        <a:p>
          <a:pPr marL="0" lvl="0" indent="0" algn="ctr" defTabSz="1066800">
            <a:lnSpc>
              <a:spcPct val="90000"/>
            </a:lnSpc>
            <a:spcBef>
              <a:spcPct val="0"/>
            </a:spcBef>
            <a:spcAft>
              <a:spcPct val="35000"/>
            </a:spcAft>
            <a:buNone/>
          </a:pPr>
          <a:r>
            <a:rPr lang="en-US" sz="4000" b="1" i="1" kern="1200" dirty="0">
              <a:solidFill>
                <a:prstClr val="white"/>
              </a:solidFill>
              <a:latin typeface="Calibri" panose="020F0502020204030204" pitchFamily="34" charset="0"/>
              <a:ea typeface="+mn-ea"/>
              <a:cs typeface="Calibri" panose="020F0502020204030204" pitchFamily="34" charset="0"/>
            </a:rPr>
            <a:t>40+ </a:t>
          </a:r>
          <a:r>
            <a:rPr lang="en-US" sz="2400" b="1" i="1" kern="1200" dirty="0">
              <a:solidFill>
                <a:schemeClr val="bg1"/>
              </a:solidFill>
              <a:latin typeface="Calibri" panose="020F0502020204030204" pitchFamily="34" charset="0"/>
              <a:ea typeface="+mn-ea"/>
              <a:cs typeface="Calibri" panose="020F0502020204030204" pitchFamily="34" charset="0"/>
            </a:rPr>
            <a:t>states</a:t>
          </a:r>
        </a:p>
      </dgm:t>
    </dgm:pt>
    <dgm:pt modelId="{71C72443-6943-4FBE-AE0E-61CA54EAD014}" type="parTrans" cxnId="{A77E13C3-1B97-4382-A9F4-58C87E2564DE}">
      <dgm:prSet/>
      <dgm:spPr/>
      <dgm:t>
        <a:bodyPr/>
        <a:lstStyle/>
        <a:p>
          <a:endParaRPr lang="en-US">
            <a:latin typeface="+mj-lt"/>
          </a:endParaRPr>
        </a:p>
      </dgm:t>
    </dgm:pt>
    <dgm:pt modelId="{DA5FAB40-059F-4744-BCFB-3BB7DB0DBB55}" type="sibTrans" cxnId="{A77E13C3-1B97-4382-A9F4-58C87E2564DE}">
      <dgm:prSet/>
      <dgm:spPr/>
      <dgm:t>
        <a:bodyPr/>
        <a:lstStyle/>
        <a:p>
          <a:endParaRPr lang="en-US">
            <a:latin typeface="+mj-lt"/>
          </a:endParaRPr>
        </a:p>
      </dgm:t>
    </dgm:pt>
    <dgm:pt modelId="{E012B9A8-21C9-4EC9-9492-3C3665B68544}">
      <dgm:prSet phldrT="[Text]"/>
      <dgm:spPr>
        <a:solidFill>
          <a:srgbClr val="E8E0D1">
            <a:alpha val="50000"/>
          </a:srgbClr>
        </a:solidFill>
        <a:ln w="19050">
          <a:solidFill>
            <a:srgbClr val="E8E0D1"/>
          </a:solidFill>
        </a:ln>
        <a:effectLst/>
      </dgm:spPr>
      <dgm:t>
        <a:bodyPr/>
        <a:lstStyle/>
        <a:p>
          <a:r>
            <a:rPr lang="en-US" b="1" i="0" dirty="0">
              <a:solidFill>
                <a:srgbClr val="064F80"/>
              </a:solidFill>
              <a:latin typeface="Calibri" panose="020F0502020204030204" pitchFamily="34" charset="0"/>
              <a:cs typeface="Calibri" panose="020F0502020204030204" pitchFamily="34" charset="0"/>
            </a:rPr>
            <a:t>2021</a:t>
          </a:r>
        </a:p>
      </dgm:t>
    </dgm:pt>
    <dgm:pt modelId="{573B17EE-DCBD-4A41-A76D-25C08B29A743}" type="parTrans" cxnId="{6B8FE970-B869-4196-9E87-1162B4DCFA1C}">
      <dgm:prSet/>
      <dgm:spPr/>
      <dgm:t>
        <a:bodyPr/>
        <a:lstStyle/>
        <a:p>
          <a:endParaRPr lang="en-US">
            <a:latin typeface="+mj-lt"/>
          </a:endParaRPr>
        </a:p>
      </dgm:t>
    </dgm:pt>
    <dgm:pt modelId="{F2904B39-C73C-483D-925B-E5BE9044FEE7}" type="sibTrans" cxnId="{6B8FE970-B869-4196-9E87-1162B4DCFA1C}">
      <dgm:prSet/>
      <dgm:spPr/>
      <dgm:t>
        <a:bodyPr/>
        <a:lstStyle/>
        <a:p>
          <a:endParaRPr lang="en-US">
            <a:latin typeface="+mj-lt"/>
          </a:endParaRPr>
        </a:p>
      </dgm:t>
    </dgm:pt>
    <dgm:pt modelId="{83E75861-A7B1-4725-91A4-5051DEE1173E}">
      <dgm:prSet phldrT="[Text]" custT="1"/>
      <dgm:spPr>
        <a:solidFill>
          <a:srgbClr val="EA5E29"/>
        </a:solidFill>
        <a:ln>
          <a:noFill/>
        </a:ln>
      </dgm:spPr>
      <dgm:t>
        <a:bodyPr/>
        <a:lstStyle/>
        <a:p>
          <a:pPr marL="0" lvl="0" indent="0" algn="ctr" defTabSz="1066800">
            <a:lnSpc>
              <a:spcPct val="90000"/>
            </a:lnSpc>
            <a:spcBef>
              <a:spcPct val="0"/>
            </a:spcBef>
            <a:spcAft>
              <a:spcPct val="35000"/>
            </a:spcAft>
            <a:buNone/>
          </a:pPr>
          <a:r>
            <a:rPr lang="en-US" sz="4000" b="1" i="1" kern="1200" dirty="0">
              <a:solidFill>
                <a:prstClr val="white"/>
              </a:solidFill>
              <a:latin typeface="Calibri" panose="020F0502020204030204" pitchFamily="34" charset="0"/>
              <a:ea typeface="+mn-ea"/>
              <a:cs typeface="Calibri" panose="020F0502020204030204" pitchFamily="34" charset="0"/>
            </a:rPr>
            <a:t>430+ </a:t>
          </a:r>
          <a:r>
            <a:rPr lang="en-US" sz="2400" b="1" i="1" kern="1200" dirty="0">
              <a:solidFill>
                <a:schemeClr val="bg1"/>
              </a:solidFill>
              <a:latin typeface="Calibri" panose="020F0502020204030204" pitchFamily="34" charset="0"/>
              <a:ea typeface="+mn-ea"/>
              <a:cs typeface="Calibri" panose="020F0502020204030204" pitchFamily="34" charset="0"/>
            </a:rPr>
            <a:t>clinics</a:t>
          </a:r>
        </a:p>
      </dgm:t>
    </dgm:pt>
    <dgm:pt modelId="{EE0B3FBF-CD9D-455A-B933-BA948259B24A}" type="parTrans" cxnId="{E09FF15B-240D-4896-A6C1-0C2F16D6EC41}">
      <dgm:prSet/>
      <dgm:spPr/>
      <dgm:t>
        <a:bodyPr/>
        <a:lstStyle/>
        <a:p>
          <a:endParaRPr lang="en-US">
            <a:latin typeface="+mj-lt"/>
          </a:endParaRPr>
        </a:p>
      </dgm:t>
    </dgm:pt>
    <dgm:pt modelId="{8BF057E8-0332-409F-BCFB-A566B7F7C01D}" type="sibTrans" cxnId="{E09FF15B-240D-4896-A6C1-0C2F16D6EC41}">
      <dgm:prSet/>
      <dgm:spPr/>
      <dgm:t>
        <a:bodyPr/>
        <a:lstStyle/>
        <a:p>
          <a:endParaRPr lang="en-US">
            <a:latin typeface="+mj-lt"/>
          </a:endParaRPr>
        </a:p>
      </dgm:t>
    </dgm:pt>
    <dgm:pt modelId="{B28A79B8-E9C1-4935-973B-0E1B13BC145C}" type="pres">
      <dgm:prSet presAssocID="{5D2C5B9F-CA44-443F-B7B4-E9B529105983}" presName="theList" presStyleCnt="0">
        <dgm:presLayoutVars>
          <dgm:dir/>
          <dgm:animLvl val="lvl"/>
          <dgm:resizeHandles val="exact"/>
        </dgm:presLayoutVars>
      </dgm:prSet>
      <dgm:spPr/>
    </dgm:pt>
    <dgm:pt modelId="{DFDEF9C6-F702-4149-8B01-9C96D2AD80E0}" type="pres">
      <dgm:prSet presAssocID="{A5493714-9383-46CD-BC9D-E301B27081C1}" presName="compNode" presStyleCnt="0"/>
      <dgm:spPr/>
    </dgm:pt>
    <dgm:pt modelId="{292C8677-2424-4651-A580-5CA2AE0AD70A}" type="pres">
      <dgm:prSet presAssocID="{A5493714-9383-46CD-BC9D-E301B27081C1}" presName="aNode" presStyleLbl="bgShp" presStyleIdx="0" presStyleCnt="4"/>
      <dgm:spPr>
        <a:prstGeom prst="round2DiagRect">
          <a:avLst/>
        </a:prstGeom>
      </dgm:spPr>
    </dgm:pt>
    <dgm:pt modelId="{71406EE3-9A9C-4DCD-9016-73584501F559}" type="pres">
      <dgm:prSet presAssocID="{A5493714-9383-46CD-BC9D-E301B27081C1}" presName="textNode" presStyleLbl="bgShp" presStyleIdx="0" presStyleCnt="4"/>
      <dgm:spPr/>
    </dgm:pt>
    <dgm:pt modelId="{F43654B9-5EF0-4984-B7E2-E4970640EB40}" type="pres">
      <dgm:prSet presAssocID="{A5493714-9383-46CD-BC9D-E301B27081C1}" presName="compChildNode" presStyleCnt="0"/>
      <dgm:spPr/>
    </dgm:pt>
    <dgm:pt modelId="{8FB2BF5F-AEA3-49BC-BB19-FB9C253048FF}" type="pres">
      <dgm:prSet presAssocID="{A5493714-9383-46CD-BC9D-E301B27081C1}" presName="theInnerList" presStyleCnt="0"/>
      <dgm:spPr/>
    </dgm:pt>
    <dgm:pt modelId="{01ACC638-CF5C-413C-AEF3-5AC6382470F2}" type="pres">
      <dgm:prSet presAssocID="{D8CB2C63-04E8-4D24-87DF-602AA2541D0C}" presName="childNode" presStyleLbl="node1" presStyleIdx="0" presStyleCnt="8" custScaleX="110000" custScaleY="62094" custLinFactNeighborY="59161">
        <dgm:presLayoutVars>
          <dgm:bulletEnabled val="1"/>
        </dgm:presLayoutVars>
      </dgm:prSet>
      <dgm:spPr>
        <a:prstGeom prst="round2DiagRect">
          <a:avLst/>
        </a:prstGeom>
      </dgm:spPr>
    </dgm:pt>
    <dgm:pt modelId="{70C62684-4A3A-4513-96DA-F52C76E50A16}" type="pres">
      <dgm:prSet presAssocID="{D8CB2C63-04E8-4D24-87DF-602AA2541D0C}" presName="aSpace2" presStyleCnt="0"/>
      <dgm:spPr/>
    </dgm:pt>
    <dgm:pt modelId="{70925CDE-5FA8-4450-BDCC-FFF9AB0AD806}" type="pres">
      <dgm:prSet presAssocID="{8E9C6DBA-4376-4CED-A6ED-4B56D6DD2019}" presName="childNode" presStyleLbl="node1" presStyleIdx="1" presStyleCnt="8" custScaleX="110000" custScaleY="62094" custLinFactNeighborY="6240">
        <dgm:presLayoutVars>
          <dgm:bulletEnabled val="1"/>
        </dgm:presLayoutVars>
      </dgm:prSet>
      <dgm:spPr>
        <a:prstGeom prst="round2DiagRect">
          <a:avLst/>
        </a:prstGeom>
      </dgm:spPr>
    </dgm:pt>
    <dgm:pt modelId="{A519F289-E87A-432F-8C72-3C1C7AF8CF59}" type="pres">
      <dgm:prSet presAssocID="{A5493714-9383-46CD-BC9D-E301B27081C1}" presName="aSpace" presStyleCnt="0"/>
      <dgm:spPr/>
    </dgm:pt>
    <dgm:pt modelId="{E12C4F11-400B-4408-9A3C-037DFAC82A69}" type="pres">
      <dgm:prSet presAssocID="{8FE710AF-9EE1-4FBE-A4C0-2B42F51C406C}" presName="compNode" presStyleCnt="0"/>
      <dgm:spPr/>
    </dgm:pt>
    <dgm:pt modelId="{4E857AB2-DD60-44FD-AF74-062F8DB29D6B}" type="pres">
      <dgm:prSet presAssocID="{8FE710AF-9EE1-4FBE-A4C0-2B42F51C406C}" presName="aNode" presStyleLbl="bgShp" presStyleIdx="1" presStyleCnt="4"/>
      <dgm:spPr>
        <a:prstGeom prst="round2DiagRect">
          <a:avLst/>
        </a:prstGeom>
      </dgm:spPr>
    </dgm:pt>
    <dgm:pt modelId="{216488D5-A18E-49A1-BA37-6297C962F2B9}" type="pres">
      <dgm:prSet presAssocID="{8FE710AF-9EE1-4FBE-A4C0-2B42F51C406C}" presName="textNode" presStyleLbl="bgShp" presStyleIdx="1" presStyleCnt="4"/>
      <dgm:spPr/>
    </dgm:pt>
    <dgm:pt modelId="{BA8D8D49-9CE1-4105-B42D-9ECB3867606B}" type="pres">
      <dgm:prSet presAssocID="{8FE710AF-9EE1-4FBE-A4C0-2B42F51C406C}" presName="compChildNode" presStyleCnt="0"/>
      <dgm:spPr/>
    </dgm:pt>
    <dgm:pt modelId="{A68704B2-2330-4145-AA10-562607704ED2}" type="pres">
      <dgm:prSet presAssocID="{8FE710AF-9EE1-4FBE-A4C0-2B42F51C406C}" presName="theInnerList" presStyleCnt="0"/>
      <dgm:spPr/>
    </dgm:pt>
    <dgm:pt modelId="{7721A4B8-6589-4255-A806-209A2CCF8041}" type="pres">
      <dgm:prSet presAssocID="{4E3DFE99-B5A7-487A-81F2-6ADB12B5F641}" presName="childNode" presStyleLbl="node1" presStyleIdx="2" presStyleCnt="8" custScaleX="110000" custScaleY="62094" custLinFactNeighborY="59161">
        <dgm:presLayoutVars>
          <dgm:bulletEnabled val="1"/>
        </dgm:presLayoutVars>
      </dgm:prSet>
      <dgm:spPr>
        <a:prstGeom prst="round2DiagRect">
          <a:avLst/>
        </a:prstGeom>
      </dgm:spPr>
    </dgm:pt>
    <dgm:pt modelId="{9100FBE5-BA95-47D4-87E6-BD3EE281E65B}" type="pres">
      <dgm:prSet presAssocID="{4E3DFE99-B5A7-487A-81F2-6ADB12B5F641}" presName="aSpace2" presStyleCnt="0"/>
      <dgm:spPr/>
    </dgm:pt>
    <dgm:pt modelId="{91F03772-CE00-46B5-9014-D08C912A8804}" type="pres">
      <dgm:prSet presAssocID="{2750DC28-5A98-4034-BE19-5B476526CFF6}" presName="childNode" presStyleLbl="node1" presStyleIdx="3" presStyleCnt="8" custScaleX="110000" custScaleY="62094" custLinFactNeighborY="6240">
        <dgm:presLayoutVars>
          <dgm:bulletEnabled val="1"/>
        </dgm:presLayoutVars>
      </dgm:prSet>
      <dgm:spPr>
        <a:prstGeom prst="round2DiagRect">
          <a:avLst/>
        </a:prstGeom>
      </dgm:spPr>
    </dgm:pt>
    <dgm:pt modelId="{C6C985E3-87C5-4DD9-A852-358EBCEFE16A}" type="pres">
      <dgm:prSet presAssocID="{8FE710AF-9EE1-4FBE-A4C0-2B42F51C406C}" presName="aSpace" presStyleCnt="0"/>
      <dgm:spPr/>
    </dgm:pt>
    <dgm:pt modelId="{9AB60487-BB53-4412-9A3F-9BBEA4C1E48B}" type="pres">
      <dgm:prSet presAssocID="{59783D03-406B-4386-80F8-A94512DE6830}" presName="compNode" presStyleCnt="0"/>
      <dgm:spPr/>
    </dgm:pt>
    <dgm:pt modelId="{84154945-51E4-4AF9-8DCA-6BCC4029E180}" type="pres">
      <dgm:prSet presAssocID="{59783D03-406B-4386-80F8-A94512DE6830}" presName="aNode" presStyleLbl="bgShp" presStyleIdx="2" presStyleCnt="4"/>
      <dgm:spPr>
        <a:prstGeom prst="round2DiagRect">
          <a:avLst/>
        </a:prstGeom>
      </dgm:spPr>
    </dgm:pt>
    <dgm:pt modelId="{D6C74C2C-C462-4E77-891E-8FB11E7E7229}" type="pres">
      <dgm:prSet presAssocID="{59783D03-406B-4386-80F8-A94512DE6830}" presName="textNode" presStyleLbl="bgShp" presStyleIdx="2" presStyleCnt="4"/>
      <dgm:spPr>
        <a:prstGeom prst="round2DiagRect">
          <a:avLst/>
        </a:prstGeom>
      </dgm:spPr>
    </dgm:pt>
    <dgm:pt modelId="{845B6EDB-B685-4ECE-B256-4C3A195B82C2}" type="pres">
      <dgm:prSet presAssocID="{59783D03-406B-4386-80F8-A94512DE6830}" presName="compChildNode" presStyleCnt="0"/>
      <dgm:spPr/>
    </dgm:pt>
    <dgm:pt modelId="{677D8683-54D5-47B7-9CED-7F5B74DF2279}" type="pres">
      <dgm:prSet presAssocID="{59783D03-406B-4386-80F8-A94512DE6830}" presName="theInnerList" presStyleCnt="0"/>
      <dgm:spPr/>
    </dgm:pt>
    <dgm:pt modelId="{D27E13A3-67B9-4099-BC39-EDA3EEA10F65}" type="pres">
      <dgm:prSet presAssocID="{524D083A-4290-4354-935E-05F700DFC893}" presName="childNode" presStyleLbl="node1" presStyleIdx="4" presStyleCnt="8" custScaleX="110000" custScaleY="62094" custLinFactNeighborY="59161">
        <dgm:presLayoutVars>
          <dgm:bulletEnabled val="1"/>
        </dgm:presLayoutVars>
      </dgm:prSet>
      <dgm:spPr>
        <a:prstGeom prst="round2DiagRect">
          <a:avLst/>
        </a:prstGeom>
      </dgm:spPr>
    </dgm:pt>
    <dgm:pt modelId="{F17C2E56-1996-4DA5-823B-EDEFFD112482}" type="pres">
      <dgm:prSet presAssocID="{524D083A-4290-4354-935E-05F700DFC893}" presName="aSpace2" presStyleCnt="0"/>
      <dgm:spPr/>
    </dgm:pt>
    <dgm:pt modelId="{C84C4ABC-CA88-4660-A945-7E613F27CF05}" type="pres">
      <dgm:prSet presAssocID="{3BAFF405-9BFF-402A-99E7-F804320191CB}" presName="childNode" presStyleLbl="node1" presStyleIdx="5" presStyleCnt="8" custScaleX="110000" custScaleY="62094" custLinFactNeighborY="6240">
        <dgm:presLayoutVars>
          <dgm:bulletEnabled val="1"/>
        </dgm:presLayoutVars>
      </dgm:prSet>
      <dgm:spPr>
        <a:prstGeom prst="round2DiagRect">
          <a:avLst/>
        </a:prstGeom>
      </dgm:spPr>
    </dgm:pt>
    <dgm:pt modelId="{C69206FE-AE78-4070-A571-A5CC50C60412}" type="pres">
      <dgm:prSet presAssocID="{59783D03-406B-4386-80F8-A94512DE6830}" presName="aSpace" presStyleCnt="0"/>
      <dgm:spPr/>
    </dgm:pt>
    <dgm:pt modelId="{0500C50E-3061-4BE7-B7A9-8439ECEBC3D6}" type="pres">
      <dgm:prSet presAssocID="{E012B9A8-21C9-4EC9-9492-3C3665B68544}" presName="compNode" presStyleCnt="0"/>
      <dgm:spPr/>
    </dgm:pt>
    <dgm:pt modelId="{5DE6A97D-6ACF-4813-BA0E-71A45E615072}" type="pres">
      <dgm:prSet presAssocID="{E012B9A8-21C9-4EC9-9492-3C3665B68544}" presName="aNode" presStyleLbl="bgShp" presStyleIdx="3" presStyleCnt="4"/>
      <dgm:spPr>
        <a:prstGeom prst="round2DiagRect">
          <a:avLst/>
        </a:prstGeom>
      </dgm:spPr>
    </dgm:pt>
    <dgm:pt modelId="{084C58DC-D90D-4749-B20A-813125F1016E}" type="pres">
      <dgm:prSet presAssocID="{E012B9A8-21C9-4EC9-9492-3C3665B68544}" presName="textNode" presStyleLbl="bgShp" presStyleIdx="3" presStyleCnt="4"/>
      <dgm:spPr/>
    </dgm:pt>
    <dgm:pt modelId="{4D1A1D9E-C486-49F1-BA86-9530D89DFAB2}" type="pres">
      <dgm:prSet presAssocID="{E012B9A8-21C9-4EC9-9492-3C3665B68544}" presName="compChildNode" presStyleCnt="0"/>
      <dgm:spPr/>
    </dgm:pt>
    <dgm:pt modelId="{AF0D7C58-6F0E-476A-8206-C1D91F27F025}" type="pres">
      <dgm:prSet presAssocID="{E012B9A8-21C9-4EC9-9492-3C3665B68544}" presName="theInnerList" presStyleCnt="0"/>
      <dgm:spPr/>
    </dgm:pt>
    <dgm:pt modelId="{E7B958B0-B295-4998-902C-27D32BC18D8D}" type="pres">
      <dgm:prSet presAssocID="{B2319113-7A91-4960-A479-60B823493875}" presName="childNode" presStyleLbl="node1" presStyleIdx="6" presStyleCnt="8" custScaleX="110000" custScaleY="62094" custLinFactNeighborY="59161">
        <dgm:presLayoutVars>
          <dgm:bulletEnabled val="1"/>
        </dgm:presLayoutVars>
      </dgm:prSet>
      <dgm:spPr>
        <a:prstGeom prst="round2DiagRect">
          <a:avLst/>
        </a:prstGeom>
      </dgm:spPr>
    </dgm:pt>
    <dgm:pt modelId="{668971E8-AA1A-4694-85C7-D15FD98C7A78}" type="pres">
      <dgm:prSet presAssocID="{B2319113-7A91-4960-A479-60B823493875}" presName="aSpace2" presStyleCnt="0"/>
      <dgm:spPr/>
    </dgm:pt>
    <dgm:pt modelId="{6A73B6E1-A924-43FA-B358-D84F46C5954D}" type="pres">
      <dgm:prSet presAssocID="{83E75861-A7B1-4725-91A4-5051DEE1173E}" presName="childNode" presStyleLbl="node1" presStyleIdx="7" presStyleCnt="8" custScaleX="110686" custScaleY="62094" custLinFactNeighborY="6240">
        <dgm:presLayoutVars>
          <dgm:bulletEnabled val="1"/>
        </dgm:presLayoutVars>
      </dgm:prSet>
      <dgm:spPr>
        <a:prstGeom prst="round2DiagRect">
          <a:avLst/>
        </a:prstGeom>
      </dgm:spPr>
    </dgm:pt>
  </dgm:ptLst>
  <dgm:cxnLst>
    <dgm:cxn modelId="{B1C91D05-6555-4F56-BE4D-D8347EB66067}" type="presOf" srcId="{3BAFF405-9BFF-402A-99E7-F804320191CB}" destId="{C84C4ABC-CA88-4660-A945-7E613F27CF05}" srcOrd="0" destOrd="0" presId="urn:microsoft.com/office/officeart/2005/8/layout/lProcess2"/>
    <dgm:cxn modelId="{A415FC20-4DFE-43BD-8D93-26DAC76B3558}" type="presOf" srcId="{2750DC28-5A98-4034-BE19-5B476526CFF6}" destId="{91F03772-CE00-46B5-9014-D08C912A8804}" srcOrd="0" destOrd="0" presId="urn:microsoft.com/office/officeart/2005/8/layout/lProcess2"/>
    <dgm:cxn modelId="{D7E8E524-28E9-4FFB-96B9-08CEDF0D4404}" srcId="{8FE710AF-9EE1-4FBE-A4C0-2B42F51C406C}" destId="{2750DC28-5A98-4034-BE19-5B476526CFF6}" srcOrd="1" destOrd="0" parTransId="{A0413007-E344-4722-A249-B00DB90198F4}" sibTransId="{75E30B66-E7B3-43C8-94A0-31A107934784}"/>
    <dgm:cxn modelId="{E4C6FD2A-E219-4F2A-933F-619964A8D428}" type="presOf" srcId="{4E3DFE99-B5A7-487A-81F2-6ADB12B5F641}" destId="{7721A4B8-6589-4255-A806-209A2CCF8041}" srcOrd="0" destOrd="0" presId="urn:microsoft.com/office/officeart/2005/8/layout/lProcess2"/>
    <dgm:cxn modelId="{2413E032-2AB5-46CC-8D15-2EEFF80C5015}" type="presOf" srcId="{A5493714-9383-46CD-BC9D-E301B27081C1}" destId="{71406EE3-9A9C-4DCD-9016-73584501F559}" srcOrd="1" destOrd="0" presId="urn:microsoft.com/office/officeart/2005/8/layout/lProcess2"/>
    <dgm:cxn modelId="{E09FF15B-240D-4896-A6C1-0C2F16D6EC41}" srcId="{E012B9A8-21C9-4EC9-9492-3C3665B68544}" destId="{83E75861-A7B1-4725-91A4-5051DEE1173E}" srcOrd="1" destOrd="0" parTransId="{EE0B3FBF-CD9D-455A-B933-BA948259B24A}" sibTransId="{8BF057E8-0332-409F-BCFB-A566B7F7C01D}"/>
    <dgm:cxn modelId="{78AC605E-F2C6-4A33-80DD-EA294557FA69}" type="presOf" srcId="{8E9C6DBA-4376-4CED-A6ED-4B56D6DD2019}" destId="{70925CDE-5FA8-4450-BDCC-FFF9AB0AD806}" srcOrd="0" destOrd="0" presId="urn:microsoft.com/office/officeart/2005/8/layout/lProcess2"/>
    <dgm:cxn modelId="{EB0E9362-12C7-484D-9759-002C460A6086}" srcId="{5D2C5B9F-CA44-443F-B7B4-E9B529105983}" destId="{59783D03-406B-4386-80F8-A94512DE6830}" srcOrd="2" destOrd="0" parTransId="{AF1EAB1C-1D12-4DDB-A897-8B35E9A12E43}" sibTransId="{F150E279-8153-40CB-81E9-9345E4D14A4C}"/>
    <dgm:cxn modelId="{A2B29F69-57B9-44EB-9F39-7A08E51097C9}" type="presOf" srcId="{59783D03-406B-4386-80F8-A94512DE6830}" destId="{84154945-51E4-4AF9-8DCA-6BCC4029E180}" srcOrd="0" destOrd="0" presId="urn:microsoft.com/office/officeart/2005/8/layout/lProcess2"/>
    <dgm:cxn modelId="{94FD426F-4564-4B51-8123-0DA35A5C3C4D}" type="presOf" srcId="{B2319113-7A91-4960-A479-60B823493875}" destId="{E7B958B0-B295-4998-902C-27D32BC18D8D}" srcOrd="0" destOrd="0" presId="urn:microsoft.com/office/officeart/2005/8/layout/lProcess2"/>
    <dgm:cxn modelId="{6B8FE970-B869-4196-9E87-1162B4DCFA1C}" srcId="{5D2C5B9F-CA44-443F-B7B4-E9B529105983}" destId="{E012B9A8-21C9-4EC9-9492-3C3665B68544}" srcOrd="3" destOrd="0" parTransId="{573B17EE-DCBD-4A41-A76D-25C08B29A743}" sibTransId="{F2904B39-C73C-483D-925B-E5BE9044FEE7}"/>
    <dgm:cxn modelId="{794FB684-4F8E-4A68-932B-5811153F1D45}" type="presOf" srcId="{5D2C5B9F-CA44-443F-B7B4-E9B529105983}" destId="{B28A79B8-E9C1-4935-973B-0E1B13BC145C}" srcOrd="0" destOrd="0" presId="urn:microsoft.com/office/officeart/2005/8/layout/lProcess2"/>
    <dgm:cxn modelId="{2F92BF90-A031-4B31-8159-B74B33BB3B02}" type="presOf" srcId="{E012B9A8-21C9-4EC9-9492-3C3665B68544}" destId="{084C58DC-D90D-4749-B20A-813125F1016E}" srcOrd="1" destOrd="0" presId="urn:microsoft.com/office/officeart/2005/8/layout/lProcess2"/>
    <dgm:cxn modelId="{706C4793-C5E0-4FA2-AC8C-5DD4C09E2DAA}" type="presOf" srcId="{83E75861-A7B1-4725-91A4-5051DEE1173E}" destId="{6A73B6E1-A924-43FA-B358-D84F46C5954D}" srcOrd="0" destOrd="0" presId="urn:microsoft.com/office/officeart/2005/8/layout/lProcess2"/>
    <dgm:cxn modelId="{135E6299-32B0-46F4-96C4-B520E8BB645A}" srcId="{59783D03-406B-4386-80F8-A94512DE6830}" destId="{524D083A-4290-4354-935E-05F700DFC893}" srcOrd="0" destOrd="0" parTransId="{B3EC33E8-78B1-4B24-9451-7F38CE559CC8}" sibTransId="{8C59BBBF-AD30-4A0C-BDD1-8E861A8697D3}"/>
    <dgm:cxn modelId="{38A05A9A-C6F1-4A2F-BE84-FB3975F527FA}" type="presOf" srcId="{8FE710AF-9EE1-4FBE-A4C0-2B42F51C406C}" destId="{4E857AB2-DD60-44FD-AF74-062F8DB29D6B}" srcOrd="0" destOrd="0" presId="urn:microsoft.com/office/officeart/2005/8/layout/lProcess2"/>
    <dgm:cxn modelId="{15C2709B-1EC0-4862-897F-85397F8F3399}" srcId="{59783D03-406B-4386-80F8-A94512DE6830}" destId="{3BAFF405-9BFF-402A-99E7-F804320191CB}" srcOrd="1" destOrd="0" parTransId="{A7442D23-5BBF-42E7-9A59-7F208173FD8D}" sibTransId="{DF50ACE9-14D3-4327-8B78-87448A79F7C0}"/>
    <dgm:cxn modelId="{BE7DC49B-EBC0-4E6A-B66E-D5EEABDCC5AB}" type="presOf" srcId="{8FE710AF-9EE1-4FBE-A4C0-2B42F51C406C}" destId="{216488D5-A18E-49A1-BA37-6297C962F2B9}" srcOrd="1" destOrd="0" presId="urn:microsoft.com/office/officeart/2005/8/layout/lProcess2"/>
    <dgm:cxn modelId="{A4A947A7-0A49-428C-9DCF-B5EC5A3C964B}" type="presOf" srcId="{A5493714-9383-46CD-BC9D-E301B27081C1}" destId="{292C8677-2424-4651-A580-5CA2AE0AD70A}" srcOrd="0" destOrd="0" presId="urn:microsoft.com/office/officeart/2005/8/layout/lProcess2"/>
    <dgm:cxn modelId="{0817AFA9-920F-43C4-830E-9B3AB363AB65}" srcId="{5D2C5B9F-CA44-443F-B7B4-E9B529105983}" destId="{8FE710AF-9EE1-4FBE-A4C0-2B42F51C406C}" srcOrd="1" destOrd="0" parTransId="{533214B7-30AF-4E1A-A365-499211A92727}" sibTransId="{539F009F-A153-4EAD-BE2F-26880C9E76D3}"/>
    <dgm:cxn modelId="{8F3CDEAA-F240-4562-96C3-C7C9E8868053}" srcId="{8FE710AF-9EE1-4FBE-A4C0-2B42F51C406C}" destId="{4E3DFE99-B5A7-487A-81F2-6ADB12B5F641}" srcOrd="0" destOrd="0" parTransId="{FFF1D794-E4ED-494E-9100-B5E8A866BDBF}" sibTransId="{67DF3526-C32F-4FDD-A7E4-BA6160AFF403}"/>
    <dgm:cxn modelId="{B7E5A4B0-99CC-4CB5-B0A7-886EAEBDE0C6}" type="presOf" srcId="{D8CB2C63-04E8-4D24-87DF-602AA2541D0C}" destId="{01ACC638-CF5C-413C-AEF3-5AC6382470F2}" srcOrd="0" destOrd="0" presId="urn:microsoft.com/office/officeart/2005/8/layout/lProcess2"/>
    <dgm:cxn modelId="{98C5A9B3-B838-4F56-8576-A0CF939280AC}" type="presOf" srcId="{E012B9A8-21C9-4EC9-9492-3C3665B68544}" destId="{5DE6A97D-6ACF-4813-BA0E-71A45E615072}" srcOrd="0" destOrd="0" presId="urn:microsoft.com/office/officeart/2005/8/layout/lProcess2"/>
    <dgm:cxn modelId="{A58494BF-41FA-4007-B382-79CD347788C4}" srcId="{A5493714-9383-46CD-BC9D-E301B27081C1}" destId="{D8CB2C63-04E8-4D24-87DF-602AA2541D0C}" srcOrd="0" destOrd="0" parTransId="{29C4FAC8-F3A6-4C17-AD54-5C5B197043FB}" sibTransId="{068034C8-2269-4CC4-AFE8-B586A9DE2418}"/>
    <dgm:cxn modelId="{A77E13C3-1B97-4382-A9F4-58C87E2564DE}" srcId="{E012B9A8-21C9-4EC9-9492-3C3665B68544}" destId="{B2319113-7A91-4960-A479-60B823493875}" srcOrd="0" destOrd="0" parTransId="{71C72443-6943-4FBE-AE0E-61CA54EAD014}" sibTransId="{DA5FAB40-059F-4744-BCFB-3BB7DB0DBB55}"/>
    <dgm:cxn modelId="{29F4DCCE-74D2-423B-BB80-55BFAF67AC17}" srcId="{A5493714-9383-46CD-BC9D-E301B27081C1}" destId="{8E9C6DBA-4376-4CED-A6ED-4B56D6DD2019}" srcOrd="1" destOrd="0" parTransId="{3FAF4C8E-C326-46EA-9A8B-52F42D2D99F4}" sibTransId="{98E11C1E-F66A-4EE6-99C2-417FB80DB152}"/>
    <dgm:cxn modelId="{597232CF-F219-4F91-9810-D6B9429145AD}" srcId="{5D2C5B9F-CA44-443F-B7B4-E9B529105983}" destId="{A5493714-9383-46CD-BC9D-E301B27081C1}" srcOrd="0" destOrd="0" parTransId="{06CA18D9-5D4F-4C04-9A53-056DECE6A0DA}" sibTransId="{68DF0792-8D12-4824-881F-0031804AA516}"/>
    <dgm:cxn modelId="{9AD88BE9-373A-40A1-8DE8-9C4840434F10}" type="presOf" srcId="{524D083A-4290-4354-935E-05F700DFC893}" destId="{D27E13A3-67B9-4099-BC39-EDA3EEA10F65}" srcOrd="0" destOrd="0" presId="urn:microsoft.com/office/officeart/2005/8/layout/lProcess2"/>
    <dgm:cxn modelId="{AF4D50F8-070A-4485-9716-51F30346688B}" type="presOf" srcId="{59783D03-406B-4386-80F8-A94512DE6830}" destId="{D6C74C2C-C462-4E77-891E-8FB11E7E7229}" srcOrd="1" destOrd="0" presId="urn:microsoft.com/office/officeart/2005/8/layout/lProcess2"/>
    <dgm:cxn modelId="{68AF32F7-03E0-4575-870B-490F95084C45}" type="presParOf" srcId="{B28A79B8-E9C1-4935-973B-0E1B13BC145C}" destId="{DFDEF9C6-F702-4149-8B01-9C96D2AD80E0}" srcOrd="0" destOrd="0" presId="urn:microsoft.com/office/officeart/2005/8/layout/lProcess2"/>
    <dgm:cxn modelId="{CA220A0F-EC63-4CCC-8AF4-8B389705B5BA}" type="presParOf" srcId="{DFDEF9C6-F702-4149-8B01-9C96D2AD80E0}" destId="{292C8677-2424-4651-A580-5CA2AE0AD70A}" srcOrd="0" destOrd="0" presId="urn:microsoft.com/office/officeart/2005/8/layout/lProcess2"/>
    <dgm:cxn modelId="{6283B4C2-2568-467C-A873-AE6E0A0823D6}" type="presParOf" srcId="{DFDEF9C6-F702-4149-8B01-9C96D2AD80E0}" destId="{71406EE3-9A9C-4DCD-9016-73584501F559}" srcOrd="1" destOrd="0" presId="urn:microsoft.com/office/officeart/2005/8/layout/lProcess2"/>
    <dgm:cxn modelId="{BE46E0C2-BB36-4D7D-89FD-B8AC0724470F}" type="presParOf" srcId="{DFDEF9C6-F702-4149-8B01-9C96D2AD80E0}" destId="{F43654B9-5EF0-4984-B7E2-E4970640EB40}" srcOrd="2" destOrd="0" presId="urn:microsoft.com/office/officeart/2005/8/layout/lProcess2"/>
    <dgm:cxn modelId="{8E587B32-E64D-4D7A-BA87-188A61B7C091}" type="presParOf" srcId="{F43654B9-5EF0-4984-B7E2-E4970640EB40}" destId="{8FB2BF5F-AEA3-49BC-BB19-FB9C253048FF}" srcOrd="0" destOrd="0" presId="urn:microsoft.com/office/officeart/2005/8/layout/lProcess2"/>
    <dgm:cxn modelId="{B239A46B-3BD4-443A-A858-1EA6AC2C0C8F}" type="presParOf" srcId="{8FB2BF5F-AEA3-49BC-BB19-FB9C253048FF}" destId="{01ACC638-CF5C-413C-AEF3-5AC6382470F2}" srcOrd="0" destOrd="0" presId="urn:microsoft.com/office/officeart/2005/8/layout/lProcess2"/>
    <dgm:cxn modelId="{D6C91139-B33F-496E-803E-F262FE82EDFD}" type="presParOf" srcId="{8FB2BF5F-AEA3-49BC-BB19-FB9C253048FF}" destId="{70C62684-4A3A-4513-96DA-F52C76E50A16}" srcOrd="1" destOrd="0" presId="urn:microsoft.com/office/officeart/2005/8/layout/lProcess2"/>
    <dgm:cxn modelId="{0A479803-3854-42AC-A9EC-F2673D7712E0}" type="presParOf" srcId="{8FB2BF5F-AEA3-49BC-BB19-FB9C253048FF}" destId="{70925CDE-5FA8-4450-BDCC-FFF9AB0AD806}" srcOrd="2" destOrd="0" presId="urn:microsoft.com/office/officeart/2005/8/layout/lProcess2"/>
    <dgm:cxn modelId="{4F5F6060-1D10-4A77-B32E-5520C871DF08}" type="presParOf" srcId="{B28A79B8-E9C1-4935-973B-0E1B13BC145C}" destId="{A519F289-E87A-432F-8C72-3C1C7AF8CF59}" srcOrd="1" destOrd="0" presId="urn:microsoft.com/office/officeart/2005/8/layout/lProcess2"/>
    <dgm:cxn modelId="{6B629D52-3DD4-4538-B442-92179E05185A}" type="presParOf" srcId="{B28A79B8-E9C1-4935-973B-0E1B13BC145C}" destId="{E12C4F11-400B-4408-9A3C-037DFAC82A69}" srcOrd="2" destOrd="0" presId="urn:microsoft.com/office/officeart/2005/8/layout/lProcess2"/>
    <dgm:cxn modelId="{E1D5430C-2FA9-4CBD-8BC6-73322EA1B733}" type="presParOf" srcId="{E12C4F11-400B-4408-9A3C-037DFAC82A69}" destId="{4E857AB2-DD60-44FD-AF74-062F8DB29D6B}" srcOrd="0" destOrd="0" presId="urn:microsoft.com/office/officeart/2005/8/layout/lProcess2"/>
    <dgm:cxn modelId="{91235F0B-D3FB-4756-A511-4E292DE30148}" type="presParOf" srcId="{E12C4F11-400B-4408-9A3C-037DFAC82A69}" destId="{216488D5-A18E-49A1-BA37-6297C962F2B9}" srcOrd="1" destOrd="0" presId="urn:microsoft.com/office/officeart/2005/8/layout/lProcess2"/>
    <dgm:cxn modelId="{04891D0A-245C-4E02-AD3A-CD87C287CA0B}" type="presParOf" srcId="{E12C4F11-400B-4408-9A3C-037DFAC82A69}" destId="{BA8D8D49-9CE1-4105-B42D-9ECB3867606B}" srcOrd="2" destOrd="0" presId="urn:microsoft.com/office/officeart/2005/8/layout/lProcess2"/>
    <dgm:cxn modelId="{6A64BCC5-13EC-48F9-8D35-256724984E79}" type="presParOf" srcId="{BA8D8D49-9CE1-4105-B42D-9ECB3867606B}" destId="{A68704B2-2330-4145-AA10-562607704ED2}" srcOrd="0" destOrd="0" presId="urn:microsoft.com/office/officeart/2005/8/layout/lProcess2"/>
    <dgm:cxn modelId="{FB26202F-01B5-4B82-B911-84EA8B95D77F}" type="presParOf" srcId="{A68704B2-2330-4145-AA10-562607704ED2}" destId="{7721A4B8-6589-4255-A806-209A2CCF8041}" srcOrd="0" destOrd="0" presId="urn:microsoft.com/office/officeart/2005/8/layout/lProcess2"/>
    <dgm:cxn modelId="{5C3E0B35-A1C5-4D4F-8F5A-5577E476DA9B}" type="presParOf" srcId="{A68704B2-2330-4145-AA10-562607704ED2}" destId="{9100FBE5-BA95-47D4-87E6-BD3EE281E65B}" srcOrd="1" destOrd="0" presId="urn:microsoft.com/office/officeart/2005/8/layout/lProcess2"/>
    <dgm:cxn modelId="{182FCA10-262B-489C-B41A-73ADE3F93981}" type="presParOf" srcId="{A68704B2-2330-4145-AA10-562607704ED2}" destId="{91F03772-CE00-46B5-9014-D08C912A8804}" srcOrd="2" destOrd="0" presId="urn:microsoft.com/office/officeart/2005/8/layout/lProcess2"/>
    <dgm:cxn modelId="{5C2BC2E6-CBE4-41C1-BC8D-C36A55E17907}" type="presParOf" srcId="{B28A79B8-E9C1-4935-973B-0E1B13BC145C}" destId="{C6C985E3-87C5-4DD9-A852-358EBCEFE16A}" srcOrd="3" destOrd="0" presId="urn:microsoft.com/office/officeart/2005/8/layout/lProcess2"/>
    <dgm:cxn modelId="{923C74E8-BE65-4A0E-9EC6-BF7E340B4FAA}" type="presParOf" srcId="{B28A79B8-E9C1-4935-973B-0E1B13BC145C}" destId="{9AB60487-BB53-4412-9A3F-9BBEA4C1E48B}" srcOrd="4" destOrd="0" presId="urn:microsoft.com/office/officeart/2005/8/layout/lProcess2"/>
    <dgm:cxn modelId="{225D85E8-36C6-4AAE-BA22-870C66769890}" type="presParOf" srcId="{9AB60487-BB53-4412-9A3F-9BBEA4C1E48B}" destId="{84154945-51E4-4AF9-8DCA-6BCC4029E180}" srcOrd="0" destOrd="0" presId="urn:microsoft.com/office/officeart/2005/8/layout/lProcess2"/>
    <dgm:cxn modelId="{D224BDC3-2F4A-4729-93A4-D1C4897E0DC1}" type="presParOf" srcId="{9AB60487-BB53-4412-9A3F-9BBEA4C1E48B}" destId="{D6C74C2C-C462-4E77-891E-8FB11E7E7229}" srcOrd="1" destOrd="0" presId="urn:microsoft.com/office/officeart/2005/8/layout/lProcess2"/>
    <dgm:cxn modelId="{B06ABFA8-A7CE-4EFF-8A97-78AC1C6F4DDF}" type="presParOf" srcId="{9AB60487-BB53-4412-9A3F-9BBEA4C1E48B}" destId="{845B6EDB-B685-4ECE-B256-4C3A195B82C2}" srcOrd="2" destOrd="0" presId="urn:microsoft.com/office/officeart/2005/8/layout/lProcess2"/>
    <dgm:cxn modelId="{85148208-C5BC-4741-8F59-A96A641168C7}" type="presParOf" srcId="{845B6EDB-B685-4ECE-B256-4C3A195B82C2}" destId="{677D8683-54D5-47B7-9CED-7F5B74DF2279}" srcOrd="0" destOrd="0" presId="urn:microsoft.com/office/officeart/2005/8/layout/lProcess2"/>
    <dgm:cxn modelId="{00F7A8BE-3A80-47D9-8AC7-32706B59B04E}" type="presParOf" srcId="{677D8683-54D5-47B7-9CED-7F5B74DF2279}" destId="{D27E13A3-67B9-4099-BC39-EDA3EEA10F65}" srcOrd="0" destOrd="0" presId="urn:microsoft.com/office/officeart/2005/8/layout/lProcess2"/>
    <dgm:cxn modelId="{088ADCD5-D775-41E9-8BAB-8274E7CCA600}" type="presParOf" srcId="{677D8683-54D5-47B7-9CED-7F5B74DF2279}" destId="{F17C2E56-1996-4DA5-823B-EDEFFD112482}" srcOrd="1" destOrd="0" presId="urn:microsoft.com/office/officeart/2005/8/layout/lProcess2"/>
    <dgm:cxn modelId="{05DC08D1-D4DF-4167-BE9E-470D24E4291F}" type="presParOf" srcId="{677D8683-54D5-47B7-9CED-7F5B74DF2279}" destId="{C84C4ABC-CA88-4660-A945-7E613F27CF05}" srcOrd="2" destOrd="0" presId="urn:microsoft.com/office/officeart/2005/8/layout/lProcess2"/>
    <dgm:cxn modelId="{E980D376-415F-408A-BA33-711E2D9766C8}" type="presParOf" srcId="{B28A79B8-E9C1-4935-973B-0E1B13BC145C}" destId="{C69206FE-AE78-4070-A571-A5CC50C60412}" srcOrd="5" destOrd="0" presId="urn:microsoft.com/office/officeart/2005/8/layout/lProcess2"/>
    <dgm:cxn modelId="{2445D804-50BE-42D4-8F3D-C813268E3737}" type="presParOf" srcId="{B28A79B8-E9C1-4935-973B-0E1B13BC145C}" destId="{0500C50E-3061-4BE7-B7A9-8439ECEBC3D6}" srcOrd="6" destOrd="0" presId="urn:microsoft.com/office/officeart/2005/8/layout/lProcess2"/>
    <dgm:cxn modelId="{E997BAA4-72C5-4513-A673-AC34061AFC71}" type="presParOf" srcId="{0500C50E-3061-4BE7-B7A9-8439ECEBC3D6}" destId="{5DE6A97D-6ACF-4813-BA0E-71A45E615072}" srcOrd="0" destOrd="0" presId="urn:microsoft.com/office/officeart/2005/8/layout/lProcess2"/>
    <dgm:cxn modelId="{49301014-D8CF-499D-8339-2101E3251631}" type="presParOf" srcId="{0500C50E-3061-4BE7-B7A9-8439ECEBC3D6}" destId="{084C58DC-D90D-4749-B20A-813125F1016E}" srcOrd="1" destOrd="0" presId="urn:microsoft.com/office/officeart/2005/8/layout/lProcess2"/>
    <dgm:cxn modelId="{970792A8-308D-4EBB-8429-0895C2B05880}" type="presParOf" srcId="{0500C50E-3061-4BE7-B7A9-8439ECEBC3D6}" destId="{4D1A1D9E-C486-49F1-BA86-9530D89DFAB2}" srcOrd="2" destOrd="0" presId="urn:microsoft.com/office/officeart/2005/8/layout/lProcess2"/>
    <dgm:cxn modelId="{564659A7-F2E6-41DF-977D-823A5CF779CD}" type="presParOf" srcId="{4D1A1D9E-C486-49F1-BA86-9530D89DFAB2}" destId="{AF0D7C58-6F0E-476A-8206-C1D91F27F025}" srcOrd="0" destOrd="0" presId="urn:microsoft.com/office/officeart/2005/8/layout/lProcess2"/>
    <dgm:cxn modelId="{1BAF0F1C-9709-4884-881E-20B38F3642AB}" type="presParOf" srcId="{AF0D7C58-6F0E-476A-8206-C1D91F27F025}" destId="{E7B958B0-B295-4998-902C-27D32BC18D8D}" srcOrd="0" destOrd="0" presId="urn:microsoft.com/office/officeart/2005/8/layout/lProcess2"/>
    <dgm:cxn modelId="{DC5A4624-0ABF-47B3-A9E3-6E76B9AF9575}" type="presParOf" srcId="{AF0D7C58-6F0E-476A-8206-C1D91F27F025}" destId="{668971E8-AA1A-4694-85C7-D15FD98C7A78}" srcOrd="1" destOrd="0" presId="urn:microsoft.com/office/officeart/2005/8/layout/lProcess2"/>
    <dgm:cxn modelId="{285AF0C8-CC15-47BE-97EA-1A822862B6C2}" type="presParOf" srcId="{AF0D7C58-6F0E-476A-8206-C1D91F27F025}" destId="{6A73B6E1-A924-43FA-B358-D84F46C5954D}" srcOrd="2"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1DA0C-31E2-46E4-8EA2-FED08F11E35A}">
      <dsp:nvSpPr>
        <dsp:cNvPr id="0" name=""/>
        <dsp:cNvSpPr/>
      </dsp:nvSpPr>
      <dsp:spPr>
        <a:xfrm rot="5400000">
          <a:off x="6748893" y="-3787110"/>
          <a:ext cx="488768" cy="8131547"/>
        </a:xfrm>
        <a:prstGeom prst="round1Rect">
          <a:avLst/>
        </a:prstGeom>
        <a:solidFill>
          <a:srgbClr val="ACCAD3">
            <a:alpha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Staffing plan driven by local needs assessment.</a:t>
          </a:r>
        </a:p>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Licensing and training to support service delivery.</a:t>
          </a:r>
        </a:p>
      </dsp:txBody>
      <dsp:txXfrm rot="-5400000">
        <a:off x="2927504" y="34279"/>
        <a:ext cx="8131547" cy="464908"/>
      </dsp:txXfrm>
    </dsp:sp>
    <dsp:sp modelId="{69814F31-1A37-4193-9590-5D2146748976}">
      <dsp:nvSpPr>
        <dsp:cNvPr id="0" name=""/>
        <dsp:cNvSpPr/>
      </dsp:nvSpPr>
      <dsp:spPr>
        <a:xfrm>
          <a:off x="0" y="953"/>
          <a:ext cx="2924578" cy="555418"/>
        </a:xfrm>
        <a:prstGeom prst="round2DiagRect">
          <a:avLst/>
        </a:prstGeom>
        <a:solidFill>
          <a:srgbClr val="064F80"/>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en-US" sz="1600" b="1" i="0" kern="1200" dirty="0">
              <a:latin typeface="Calibri" panose="020F0502020204030204" pitchFamily="34" charset="0"/>
              <a:cs typeface="Calibri" panose="020F0502020204030204" pitchFamily="34" charset="0"/>
            </a:rPr>
            <a:t>1. Staffing</a:t>
          </a:r>
        </a:p>
      </dsp:txBody>
      <dsp:txXfrm>
        <a:off x="27113" y="28066"/>
        <a:ext cx="2870352" cy="501192"/>
      </dsp:txXfrm>
    </dsp:sp>
    <dsp:sp modelId="{D89FD834-3397-4CD4-8CAA-DA522FE8447F}">
      <dsp:nvSpPr>
        <dsp:cNvPr id="0" name=""/>
        <dsp:cNvSpPr/>
      </dsp:nvSpPr>
      <dsp:spPr>
        <a:xfrm rot="5400000">
          <a:off x="6748893" y="-3203921"/>
          <a:ext cx="488768" cy="8131547"/>
        </a:xfrm>
        <a:prstGeom prst="round1Rect">
          <a:avLst/>
        </a:prstGeom>
        <a:solidFill>
          <a:srgbClr val="ACCAD3">
            <a:alpha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Standards for timely and meaningful access to services, outreach and engagement.</a:t>
          </a:r>
        </a:p>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24/7 access to crisis services, treatment planning and acceptance of all patients regardless of ability to pay.</a:t>
          </a:r>
        </a:p>
      </dsp:txBody>
      <dsp:txXfrm rot="-5400000">
        <a:off x="2927504" y="617468"/>
        <a:ext cx="8131547" cy="464908"/>
      </dsp:txXfrm>
    </dsp:sp>
    <dsp:sp modelId="{89F6090B-BEDA-429A-8231-3C7EE7B0F28E}">
      <dsp:nvSpPr>
        <dsp:cNvPr id="0" name=""/>
        <dsp:cNvSpPr/>
      </dsp:nvSpPr>
      <dsp:spPr>
        <a:xfrm>
          <a:off x="0" y="584143"/>
          <a:ext cx="2924578" cy="555418"/>
        </a:xfrm>
        <a:prstGeom prst="round2DiagRect">
          <a:avLst/>
        </a:prstGeom>
        <a:solidFill>
          <a:srgbClr val="064F80"/>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en-US" sz="1600" b="1" i="0" kern="1200" dirty="0">
              <a:latin typeface="Calibri" panose="020F0502020204030204" pitchFamily="34" charset="0"/>
              <a:cs typeface="Calibri" panose="020F0502020204030204" pitchFamily="34" charset="0"/>
            </a:rPr>
            <a:t>2. Availability and Accessibility </a:t>
          </a:r>
          <a:br>
            <a:rPr lang="en-US" sz="1600" b="1" i="0" kern="1200" dirty="0">
              <a:latin typeface="Calibri" panose="020F0502020204030204" pitchFamily="34" charset="0"/>
              <a:cs typeface="Calibri" panose="020F0502020204030204" pitchFamily="34" charset="0"/>
            </a:rPr>
          </a:br>
          <a:r>
            <a:rPr lang="en-US" sz="1600" b="1" i="0" kern="1200" dirty="0">
              <a:latin typeface="Calibri" panose="020F0502020204030204" pitchFamily="34" charset="0"/>
              <a:cs typeface="Calibri" panose="020F0502020204030204" pitchFamily="34" charset="0"/>
            </a:rPr>
            <a:t>of Services</a:t>
          </a:r>
        </a:p>
      </dsp:txBody>
      <dsp:txXfrm>
        <a:off x="27113" y="611256"/>
        <a:ext cx="2870352" cy="501192"/>
      </dsp:txXfrm>
    </dsp:sp>
    <dsp:sp modelId="{2979B17B-4BF5-4EB3-B6AB-220246F934C9}">
      <dsp:nvSpPr>
        <dsp:cNvPr id="0" name=""/>
        <dsp:cNvSpPr/>
      </dsp:nvSpPr>
      <dsp:spPr>
        <a:xfrm rot="5400000">
          <a:off x="6748893" y="-2620732"/>
          <a:ext cx="488768" cy="8131547"/>
        </a:xfrm>
        <a:prstGeom prst="round1Rect">
          <a:avLst/>
        </a:prstGeom>
        <a:solidFill>
          <a:srgbClr val="ACCAD3">
            <a:alpha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Care coordination agreements across services and providers.</a:t>
          </a:r>
        </a:p>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Defining accountable treatment team, health information technology and care transitions.</a:t>
          </a:r>
        </a:p>
      </dsp:txBody>
      <dsp:txXfrm rot="-5400000">
        <a:off x="2927504" y="1200657"/>
        <a:ext cx="8131547" cy="464908"/>
      </dsp:txXfrm>
    </dsp:sp>
    <dsp:sp modelId="{96F2B5E9-9E5F-4461-A3DA-84CFA50E7889}">
      <dsp:nvSpPr>
        <dsp:cNvPr id="0" name=""/>
        <dsp:cNvSpPr/>
      </dsp:nvSpPr>
      <dsp:spPr>
        <a:xfrm>
          <a:off x="0" y="1167332"/>
          <a:ext cx="2924578" cy="555418"/>
        </a:xfrm>
        <a:prstGeom prst="round2DiagRect">
          <a:avLst/>
        </a:prstGeom>
        <a:solidFill>
          <a:srgbClr val="064F80"/>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en-US" sz="1600" b="1" i="0" kern="1200" dirty="0">
              <a:latin typeface="Calibri" panose="020F0502020204030204" pitchFamily="34" charset="0"/>
              <a:cs typeface="Calibri" panose="020F0502020204030204" pitchFamily="34" charset="0"/>
            </a:rPr>
            <a:t>3. Care Coordination</a:t>
          </a:r>
        </a:p>
      </dsp:txBody>
      <dsp:txXfrm>
        <a:off x="27113" y="1194445"/>
        <a:ext cx="2870352" cy="501192"/>
      </dsp:txXfrm>
    </dsp:sp>
    <dsp:sp modelId="{26AE8E5E-B637-4502-848B-60E5C1720804}">
      <dsp:nvSpPr>
        <dsp:cNvPr id="0" name=""/>
        <dsp:cNvSpPr/>
      </dsp:nvSpPr>
      <dsp:spPr>
        <a:xfrm rot="5400000">
          <a:off x="6748893" y="-2037543"/>
          <a:ext cx="488768" cy="8131547"/>
        </a:xfrm>
        <a:prstGeom prst="round1Rect">
          <a:avLst/>
        </a:prstGeom>
        <a:solidFill>
          <a:srgbClr val="ACCAD3">
            <a:alpha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Nine required services, as well as person-centered, family-centered and recovery-oriented care.</a:t>
          </a:r>
        </a:p>
      </dsp:txBody>
      <dsp:txXfrm rot="-5400000">
        <a:off x="2927504" y="1783846"/>
        <a:ext cx="8131547" cy="464908"/>
      </dsp:txXfrm>
    </dsp:sp>
    <dsp:sp modelId="{7F5ABB37-5606-46E2-BB25-B59DD63FA412}">
      <dsp:nvSpPr>
        <dsp:cNvPr id="0" name=""/>
        <dsp:cNvSpPr/>
      </dsp:nvSpPr>
      <dsp:spPr>
        <a:xfrm>
          <a:off x="0" y="1750521"/>
          <a:ext cx="2924578" cy="555418"/>
        </a:xfrm>
        <a:prstGeom prst="round2DiagRect">
          <a:avLst/>
        </a:prstGeom>
        <a:solidFill>
          <a:srgbClr val="064F80"/>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en-US" sz="1600" b="1" i="0" kern="1200" dirty="0">
              <a:latin typeface="Calibri" panose="020F0502020204030204" pitchFamily="34" charset="0"/>
              <a:cs typeface="Calibri" panose="020F0502020204030204" pitchFamily="34" charset="0"/>
            </a:rPr>
            <a:t>4.  Scope of Services</a:t>
          </a:r>
        </a:p>
      </dsp:txBody>
      <dsp:txXfrm>
        <a:off x="27113" y="1777634"/>
        <a:ext cx="2870352" cy="501192"/>
      </dsp:txXfrm>
    </dsp:sp>
    <dsp:sp modelId="{7FFB33C0-155F-48D4-A4BA-7F47B87A00C1}">
      <dsp:nvSpPr>
        <dsp:cNvPr id="0" name=""/>
        <dsp:cNvSpPr/>
      </dsp:nvSpPr>
      <dsp:spPr>
        <a:xfrm rot="5400000">
          <a:off x="6748893" y="-1454354"/>
          <a:ext cx="488768" cy="8131547"/>
        </a:xfrm>
        <a:prstGeom prst="round1Rect">
          <a:avLst/>
        </a:prstGeom>
        <a:solidFill>
          <a:srgbClr val="ACCAD3">
            <a:alpha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21 quality measures, a plan for quality improvement and tracking of other program requirements.</a:t>
          </a:r>
        </a:p>
      </dsp:txBody>
      <dsp:txXfrm rot="-5400000">
        <a:off x="2927504" y="2367035"/>
        <a:ext cx="8131547" cy="464908"/>
      </dsp:txXfrm>
    </dsp:sp>
    <dsp:sp modelId="{E2B17AAF-5A79-4E9C-A975-B0F89A30D6DE}">
      <dsp:nvSpPr>
        <dsp:cNvPr id="0" name=""/>
        <dsp:cNvSpPr/>
      </dsp:nvSpPr>
      <dsp:spPr>
        <a:xfrm>
          <a:off x="0" y="2333710"/>
          <a:ext cx="2924578" cy="555418"/>
        </a:xfrm>
        <a:prstGeom prst="round2DiagRect">
          <a:avLst/>
        </a:prstGeom>
        <a:solidFill>
          <a:srgbClr val="064F80"/>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en-US" sz="1600" b="1" i="0" kern="1200" dirty="0">
              <a:latin typeface="Calibri" panose="020F0502020204030204" pitchFamily="34" charset="0"/>
              <a:cs typeface="Calibri" panose="020F0502020204030204" pitchFamily="34" charset="0"/>
            </a:rPr>
            <a:t>5. Quality and Other Reporting</a:t>
          </a:r>
        </a:p>
      </dsp:txBody>
      <dsp:txXfrm>
        <a:off x="27113" y="2360823"/>
        <a:ext cx="2870352" cy="501192"/>
      </dsp:txXfrm>
    </dsp:sp>
    <dsp:sp modelId="{65EC0D84-A8AB-4622-AA46-6C4174A250A3}">
      <dsp:nvSpPr>
        <dsp:cNvPr id="0" name=""/>
        <dsp:cNvSpPr/>
      </dsp:nvSpPr>
      <dsp:spPr>
        <a:xfrm rot="5400000">
          <a:off x="6748893" y="-871165"/>
          <a:ext cx="488768" cy="8131547"/>
        </a:xfrm>
        <a:prstGeom prst="round1Rect">
          <a:avLst/>
        </a:prstGeom>
        <a:solidFill>
          <a:srgbClr val="ACCAD3">
            <a:alpha val="75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Consumer representation in governance.</a:t>
          </a:r>
        </a:p>
        <a:p>
          <a:pPr marL="228600" lvl="1" indent="-274320" algn="l" defTabSz="622300" rtl="0">
            <a:lnSpc>
              <a:spcPct val="90000"/>
            </a:lnSpc>
            <a:spcBef>
              <a:spcPct val="0"/>
            </a:spcBef>
            <a:spcAft>
              <a:spcPts val="0"/>
            </a:spcAft>
            <a:buClr>
              <a:srgbClr val="EA5E29"/>
            </a:buClr>
            <a:buChar char="•"/>
          </a:pPr>
          <a:r>
            <a:rPr lang="en-US" sz="1325" b="0" i="0" kern="1200" dirty="0">
              <a:solidFill>
                <a:prstClr val="black">
                  <a:hueOff val="0"/>
                  <a:satOff val="0"/>
                  <a:lumOff val="0"/>
                  <a:alphaOff val="0"/>
                </a:prstClr>
              </a:solidFill>
              <a:latin typeface="Calibri" panose="020F0502020204030204" pitchFamily="34" charset="0"/>
              <a:ea typeface="+mn-ea"/>
              <a:cs typeface="Calibri" panose="020F0502020204030204" pitchFamily="34" charset="0"/>
            </a:rPr>
            <a:t>Appropriate state accreditation.</a:t>
          </a:r>
        </a:p>
      </dsp:txBody>
      <dsp:txXfrm rot="-5400000">
        <a:off x="2927504" y="2950224"/>
        <a:ext cx="8131547" cy="464908"/>
      </dsp:txXfrm>
    </dsp:sp>
    <dsp:sp modelId="{BE65DEDC-750E-41A8-B115-60069EE6E255}">
      <dsp:nvSpPr>
        <dsp:cNvPr id="0" name=""/>
        <dsp:cNvSpPr/>
      </dsp:nvSpPr>
      <dsp:spPr>
        <a:xfrm>
          <a:off x="0" y="2916899"/>
          <a:ext cx="2924578" cy="555418"/>
        </a:xfrm>
        <a:prstGeom prst="round2DiagRect">
          <a:avLst/>
        </a:prstGeom>
        <a:solidFill>
          <a:srgbClr val="064F80"/>
        </a:solidFill>
        <a:ln w="381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l" defTabSz="711200" rtl="0">
            <a:lnSpc>
              <a:spcPct val="90000"/>
            </a:lnSpc>
            <a:spcBef>
              <a:spcPct val="0"/>
            </a:spcBef>
            <a:spcAft>
              <a:spcPct val="35000"/>
            </a:spcAft>
            <a:buNone/>
          </a:pPr>
          <a:r>
            <a:rPr lang="en-US" sz="1600" b="1" i="0" kern="1200" dirty="0">
              <a:latin typeface="Calibri" panose="020F0502020204030204" pitchFamily="34" charset="0"/>
              <a:cs typeface="Calibri" panose="020F0502020204030204" pitchFamily="34" charset="0"/>
            </a:rPr>
            <a:t>6. Organizational Authority, </a:t>
          </a:r>
          <a:br>
            <a:rPr lang="en-US" sz="1600" b="1" i="0" kern="1200" dirty="0">
              <a:latin typeface="Calibri" panose="020F0502020204030204" pitchFamily="34" charset="0"/>
              <a:cs typeface="Calibri" panose="020F0502020204030204" pitchFamily="34" charset="0"/>
            </a:rPr>
          </a:br>
          <a:r>
            <a:rPr lang="en-US" sz="1600" b="1" i="0" kern="1200" dirty="0">
              <a:latin typeface="Calibri" panose="020F0502020204030204" pitchFamily="34" charset="0"/>
              <a:cs typeface="Calibri" panose="020F0502020204030204" pitchFamily="34" charset="0"/>
            </a:rPr>
            <a:t>Governance and Accreditation</a:t>
          </a:r>
        </a:p>
      </dsp:txBody>
      <dsp:txXfrm>
        <a:off x="27113" y="2944012"/>
        <a:ext cx="2870352" cy="5011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2C8677-2424-4651-A580-5CA2AE0AD70A}">
      <dsp:nvSpPr>
        <dsp:cNvPr id="0" name=""/>
        <dsp:cNvSpPr/>
      </dsp:nvSpPr>
      <dsp:spPr>
        <a:xfrm>
          <a:off x="1803" y="0"/>
          <a:ext cx="1769413" cy="4183204"/>
        </a:xfrm>
        <a:prstGeom prst="round2DiagRect">
          <a:avLst/>
        </a:prstGeom>
        <a:solidFill>
          <a:srgbClr val="E8E0D1">
            <a:alpha val="50000"/>
          </a:srgbClr>
        </a:solidFill>
        <a:ln w="19050">
          <a:solidFill>
            <a:srgbClr val="E8E0D1"/>
          </a:solid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b="1" i="0" kern="1200" dirty="0">
              <a:solidFill>
                <a:srgbClr val="064F80"/>
              </a:solidFill>
              <a:latin typeface="Calibri" panose="020F0502020204030204" pitchFamily="34" charset="0"/>
              <a:cs typeface="Calibri" panose="020F0502020204030204" pitchFamily="34" charset="0"/>
            </a:rPr>
            <a:t>2017</a:t>
          </a:r>
        </a:p>
      </dsp:txBody>
      <dsp:txXfrm>
        <a:off x="1803" y="0"/>
        <a:ext cx="1769413" cy="1254961"/>
      </dsp:txXfrm>
    </dsp:sp>
    <dsp:sp modelId="{01ACC638-CF5C-413C-AEF3-5AC6382470F2}">
      <dsp:nvSpPr>
        <dsp:cNvPr id="0" name=""/>
        <dsp:cNvSpPr/>
      </dsp:nvSpPr>
      <dsp:spPr>
        <a:xfrm>
          <a:off x="107967" y="1433352"/>
          <a:ext cx="1557083" cy="1208581"/>
        </a:xfrm>
        <a:prstGeom prst="round2DiagRect">
          <a:avLst/>
        </a:prstGeom>
        <a:solidFill>
          <a:srgbClr val="EA5E2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066800">
            <a:lnSpc>
              <a:spcPct val="100000"/>
            </a:lnSpc>
            <a:spcBef>
              <a:spcPct val="0"/>
            </a:spcBef>
            <a:spcAft>
              <a:spcPts val="0"/>
            </a:spcAft>
            <a:buNone/>
          </a:pPr>
          <a:r>
            <a:rPr lang="en-US" sz="4000" b="1" i="1" kern="1200" dirty="0">
              <a:solidFill>
                <a:schemeClr val="bg1"/>
              </a:solidFill>
              <a:latin typeface="Calibri" panose="020F0502020204030204" pitchFamily="34" charset="0"/>
              <a:ea typeface="+mn-ea"/>
              <a:cs typeface="Calibri" panose="020F0502020204030204" pitchFamily="34" charset="0"/>
            </a:rPr>
            <a:t>8 </a:t>
          </a:r>
        </a:p>
        <a:p>
          <a:pPr marL="0" lvl="0" indent="0" algn="ctr" defTabSz="1066800">
            <a:lnSpc>
              <a:spcPct val="100000"/>
            </a:lnSpc>
            <a:spcBef>
              <a:spcPct val="0"/>
            </a:spcBef>
            <a:spcAft>
              <a:spcPts val="0"/>
            </a:spcAft>
            <a:buNone/>
          </a:pPr>
          <a:r>
            <a:rPr lang="en-US" sz="2400" b="1" i="1" kern="1200" dirty="0">
              <a:solidFill>
                <a:schemeClr val="bg1"/>
              </a:solidFill>
              <a:latin typeface="Calibri" panose="020F0502020204030204" pitchFamily="34" charset="0"/>
              <a:ea typeface="+mn-ea"/>
              <a:cs typeface="Calibri" panose="020F0502020204030204" pitchFamily="34" charset="0"/>
            </a:rPr>
            <a:t>states</a:t>
          </a:r>
        </a:p>
      </dsp:txBody>
      <dsp:txXfrm>
        <a:off x="166965" y="1492350"/>
        <a:ext cx="1439087" cy="1090585"/>
      </dsp:txXfrm>
    </dsp:sp>
    <dsp:sp modelId="{70925CDE-5FA8-4450-BDCC-FFF9AB0AD806}">
      <dsp:nvSpPr>
        <dsp:cNvPr id="0" name=""/>
        <dsp:cNvSpPr/>
      </dsp:nvSpPr>
      <dsp:spPr>
        <a:xfrm>
          <a:off x="107967" y="2782908"/>
          <a:ext cx="1557083" cy="1208581"/>
        </a:xfrm>
        <a:prstGeom prst="round2DiagRect">
          <a:avLst/>
        </a:prstGeom>
        <a:solidFill>
          <a:srgbClr val="EA5E2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778000">
            <a:lnSpc>
              <a:spcPct val="90000"/>
            </a:lnSpc>
            <a:spcBef>
              <a:spcPct val="0"/>
            </a:spcBef>
            <a:spcAft>
              <a:spcPct val="35000"/>
            </a:spcAft>
            <a:buNone/>
          </a:pPr>
          <a:r>
            <a:rPr lang="en-US" sz="4000" b="1" i="1" kern="1200" dirty="0">
              <a:solidFill>
                <a:prstClr val="white"/>
              </a:solidFill>
              <a:latin typeface="Calibri" panose="020F0502020204030204" pitchFamily="34" charset="0"/>
              <a:ea typeface="+mn-ea"/>
              <a:cs typeface="Calibri" panose="020F0502020204030204" pitchFamily="34" charset="0"/>
            </a:rPr>
            <a:t>66</a:t>
          </a:r>
          <a:r>
            <a:rPr lang="en-US" sz="3200" b="1" i="1" kern="1200" dirty="0">
              <a:solidFill>
                <a:schemeClr val="bg1"/>
              </a:solidFill>
              <a:latin typeface="Calibri" panose="020F0502020204030204" pitchFamily="34" charset="0"/>
              <a:ea typeface="+mn-ea"/>
              <a:cs typeface="Calibri" panose="020F0502020204030204" pitchFamily="34" charset="0"/>
            </a:rPr>
            <a:t> </a:t>
          </a:r>
          <a:br>
            <a:rPr lang="en-US" sz="3200" b="1" i="1" kern="1200" dirty="0">
              <a:solidFill>
                <a:schemeClr val="bg1"/>
              </a:solidFill>
              <a:latin typeface="Calibri" panose="020F0502020204030204" pitchFamily="34" charset="0"/>
              <a:ea typeface="+mn-ea"/>
              <a:cs typeface="Calibri" panose="020F0502020204030204" pitchFamily="34" charset="0"/>
            </a:rPr>
          </a:br>
          <a:r>
            <a:rPr lang="en-US" sz="2400" b="1" i="1" kern="1200" dirty="0">
              <a:solidFill>
                <a:schemeClr val="bg1"/>
              </a:solidFill>
              <a:latin typeface="Calibri" panose="020F0502020204030204" pitchFamily="34" charset="0"/>
              <a:ea typeface="+mn-ea"/>
              <a:cs typeface="Calibri" panose="020F0502020204030204" pitchFamily="34" charset="0"/>
            </a:rPr>
            <a:t>clinics</a:t>
          </a:r>
        </a:p>
      </dsp:txBody>
      <dsp:txXfrm>
        <a:off x="166965" y="2841906"/>
        <a:ext cx="1439087" cy="1090585"/>
      </dsp:txXfrm>
    </dsp:sp>
    <dsp:sp modelId="{4E857AB2-DD60-44FD-AF74-062F8DB29D6B}">
      <dsp:nvSpPr>
        <dsp:cNvPr id="0" name=""/>
        <dsp:cNvSpPr/>
      </dsp:nvSpPr>
      <dsp:spPr>
        <a:xfrm>
          <a:off x="1903922" y="0"/>
          <a:ext cx="1769413" cy="4183204"/>
        </a:xfrm>
        <a:prstGeom prst="round2DiagRect">
          <a:avLst/>
        </a:prstGeom>
        <a:solidFill>
          <a:srgbClr val="E8E0D1">
            <a:alpha val="50000"/>
          </a:srgbClr>
        </a:solidFill>
        <a:ln w="19050">
          <a:solidFill>
            <a:srgbClr val="E8E0D1"/>
          </a:solid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b="1" i="0" kern="1200" dirty="0">
              <a:solidFill>
                <a:srgbClr val="064F80"/>
              </a:solidFill>
              <a:latin typeface="Calibri" panose="020F0502020204030204" pitchFamily="34" charset="0"/>
              <a:cs typeface="Calibri" panose="020F0502020204030204" pitchFamily="34" charset="0"/>
            </a:rPr>
            <a:t>2019</a:t>
          </a:r>
        </a:p>
      </dsp:txBody>
      <dsp:txXfrm>
        <a:off x="1903922" y="0"/>
        <a:ext cx="1769413" cy="1254961"/>
      </dsp:txXfrm>
    </dsp:sp>
    <dsp:sp modelId="{7721A4B8-6589-4255-A806-209A2CCF8041}">
      <dsp:nvSpPr>
        <dsp:cNvPr id="0" name=""/>
        <dsp:cNvSpPr/>
      </dsp:nvSpPr>
      <dsp:spPr>
        <a:xfrm>
          <a:off x="2010087" y="1433352"/>
          <a:ext cx="1557083" cy="1208581"/>
        </a:xfrm>
        <a:prstGeom prst="round2DiagRect">
          <a:avLst/>
        </a:prstGeom>
        <a:solidFill>
          <a:srgbClr val="EA5E2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066800">
            <a:lnSpc>
              <a:spcPct val="90000"/>
            </a:lnSpc>
            <a:spcBef>
              <a:spcPct val="0"/>
            </a:spcBef>
            <a:spcAft>
              <a:spcPct val="35000"/>
            </a:spcAft>
            <a:buNone/>
          </a:pPr>
          <a:r>
            <a:rPr lang="en-US" sz="4000" b="1" i="1" kern="1200" dirty="0">
              <a:solidFill>
                <a:prstClr val="white"/>
              </a:solidFill>
              <a:latin typeface="Calibri" panose="020F0502020204030204" pitchFamily="34" charset="0"/>
              <a:ea typeface="+mn-ea"/>
              <a:cs typeface="Calibri" panose="020F0502020204030204" pitchFamily="34" charset="0"/>
            </a:rPr>
            <a:t>21</a:t>
          </a:r>
          <a:r>
            <a:rPr lang="en-US" sz="3200" b="1" i="1" kern="1200" dirty="0">
              <a:solidFill>
                <a:schemeClr val="bg1"/>
              </a:solidFill>
              <a:latin typeface="Calibri" panose="020F0502020204030204" pitchFamily="34" charset="0"/>
              <a:ea typeface="+mn-ea"/>
              <a:cs typeface="Calibri" panose="020F0502020204030204" pitchFamily="34" charset="0"/>
            </a:rPr>
            <a:t> </a:t>
          </a:r>
          <a:br>
            <a:rPr lang="en-US" sz="3200" b="1" i="1" kern="1200" dirty="0">
              <a:solidFill>
                <a:schemeClr val="bg1"/>
              </a:solidFill>
              <a:latin typeface="Calibri" panose="020F0502020204030204" pitchFamily="34" charset="0"/>
              <a:ea typeface="+mn-ea"/>
              <a:cs typeface="Calibri" panose="020F0502020204030204" pitchFamily="34" charset="0"/>
            </a:rPr>
          </a:br>
          <a:r>
            <a:rPr lang="en-US" sz="2400" b="1" i="1" kern="1200" dirty="0">
              <a:solidFill>
                <a:schemeClr val="bg1"/>
              </a:solidFill>
              <a:latin typeface="Calibri" panose="020F0502020204030204" pitchFamily="34" charset="0"/>
              <a:ea typeface="+mn-ea"/>
              <a:cs typeface="Calibri" panose="020F0502020204030204" pitchFamily="34" charset="0"/>
            </a:rPr>
            <a:t>states</a:t>
          </a:r>
        </a:p>
      </dsp:txBody>
      <dsp:txXfrm>
        <a:off x="2069085" y="1492350"/>
        <a:ext cx="1439087" cy="1090585"/>
      </dsp:txXfrm>
    </dsp:sp>
    <dsp:sp modelId="{91F03772-CE00-46B5-9014-D08C912A8804}">
      <dsp:nvSpPr>
        <dsp:cNvPr id="0" name=""/>
        <dsp:cNvSpPr/>
      </dsp:nvSpPr>
      <dsp:spPr>
        <a:xfrm>
          <a:off x="2010087" y="2782908"/>
          <a:ext cx="1557083" cy="1208581"/>
        </a:xfrm>
        <a:prstGeom prst="round2DiagRect">
          <a:avLst/>
        </a:prstGeom>
        <a:solidFill>
          <a:srgbClr val="EA5E2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066800">
            <a:lnSpc>
              <a:spcPct val="90000"/>
            </a:lnSpc>
            <a:spcBef>
              <a:spcPct val="0"/>
            </a:spcBef>
            <a:spcAft>
              <a:spcPct val="35000"/>
            </a:spcAft>
            <a:buNone/>
          </a:pPr>
          <a:r>
            <a:rPr lang="en-US" sz="4000" b="1" i="1" kern="1200" dirty="0">
              <a:solidFill>
                <a:prstClr val="white"/>
              </a:solidFill>
              <a:latin typeface="Calibri" panose="020F0502020204030204" pitchFamily="34" charset="0"/>
              <a:ea typeface="+mn-ea"/>
              <a:cs typeface="Calibri" panose="020F0502020204030204" pitchFamily="34" charset="0"/>
            </a:rPr>
            <a:t>113</a:t>
          </a:r>
          <a:r>
            <a:rPr lang="en-US" sz="32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a:solidFill>
                <a:schemeClr val="bg1"/>
              </a:solidFill>
              <a:latin typeface="Calibri" panose="020F0502020204030204" pitchFamily="34" charset="0"/>
              <a:ea typeface="+mn-ea"/>
              <a:cs typeface="Calibri" panose="020F0502020204030204" pitchFamily="34" charset="0"/>
            </a:rPr>
            <a:t>clinics</a:t>
          </a:r>
        </a:p>
      </dsp:txBody>
      <dsp:txXfrm>
        <a:off x="2069085" y="2841906"/>
        <a:ext cx="1439087" cy="1090585"/>
      </dsp:txXfrm>
    </dsp:sp>
    <dsp:sp modelId="{84154945-51E4-4AF9-8DCA-6BCC4029E180}">
      <dsp:nvSpPr>
        <dsp:cNvPr id="0" name=""/>
        <dsp:cNvSpPr/>
      </dsp:nvSpPr>
      <dsp:spPr>
        <a:xfrm>
          <a:off x="3806041" y="0"/>
          <a:ext cx="1769413" cy="4183204"/>
        </a:xfrm>
        <a:prstGeom prst="round2DiagRect">
          <a:avLst/>
        </a:prstGeom>
        <a:solidFill>
          <a:srgbClr val="E8E0D1">
            <a:alpha val="50000"/>
          </a:srgbClr>
        </a:solidFill>
        <a:ln w="19050">
          <a:solidFill>
            <a:srgbClr val="E8E0D1"/>
          </a:solid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b="1" i="0" kern="1200" dirty="0">
              <a:solidFill>
                <a:srgbClr val="064F80"/>
              </a:solidFill>
              <a:latin typeface="Calibri" panose="020F0502020204030204" pitchFamily="34" charset="0"/>
              <a:cs typeface="Calibri" panose="020F0502020204030204" pitchFamily="34" charset="0"/>
            </a:rPr>
            <a:t>2020</a:t>
          </a:r>
        </a:p>
      </dsp:txBody>
      <dsp:txXfrm>
        <a:off x="3867303" y="61262"/>
        <a:ext cx="1646889" cy="1132437"/>
      </dsp:txXfrm>
    </dsp:sp>
    <dsp:sp modelId="{D27E13A3-67B9-4099-BC39-EDA3EEA10F65}">
      <dsp:nvSpPr>
        <dsp:cNvPr id="0" name=""/>
        <dsp:cNvSpPr/>
      </dsp:nvSpPr>
      <dsp:spPr>
        <a:xfrm>
          <a:off x="3912206" y="1433352"/>
          <a:ext cx="1557083" cy="1208581"/>
        </a:xfrm>
        <a:prstGeom prst="round2DiagRect">
          <a:avLst/>
        </a:prstGeom>
        <a:solidFill>
          <a:srgbClr val="EA5E2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066800">
            <a:lnSpc>
              <a:spcPct val="90000"/>
            </a:lnSpc>
            <a:spcBef>
              <a:spcPct val="0"/>
            </a:spcBef>
            <a:spcAft>
              <a:spcPct val="35000"/>
            </a:spcAft>
            <a:buNone/>
          </a:pPr>
          <a:r>
            <a:rPr lang="en-US" sz="4000" b="1" i="1" kern="1200" dirty="0">
              <a:solidFill>
                <a:prstClr val="white"/>
              </a:solidFill>
              <a:latin typeface="Calibri" panose="020F0502020204030204" pitchFamily="34" charset="0"/>
              <a:ea typeface="+mn-ea"/>
              <a:cs typeface="Calibri" panose="020F0502020204030204" pitchFamily="34" charset="0"/>
            </a:rPr>
            <a:t>33</a:t>
          </a:r>
          <a:r>
            <a:rPr lang="en-US" sz="3200" b="1" i="1" kern="1200" dirty="0">
              <a:solidFill>
                <a:schemeClr val="bg1"/>
              </a:solidFill>
              <a:latin typeface="Calibri" panose="020F0502020204030204" pitchFamily="34" charset="0"/>
              <a:ea typeface="+mn-ea"/>
              <a:cs typeface="Calibri" panose="020F0502020204030204" pitchFamily="34" charset="0"/>
            </a:rPr>
            <a:t> </a:t>
          </a:r>
          <a:r>
            <a:rPr lang="en-US" sz="2400" b="1" i="1" kern="1200" dirty="0">
              <a:solidFill>
                <a:schemeClr val="bg1"/>
              </a:solidFill>
              <a:latin typeface="Calibri" panose="020F0502020204030204" pitchFamily="34" charset="0"/>
              <a:ea typeface="+mn-ea"/>
              <a:cs typeface="Calibri" panose="020F0502020204030204" pitchFamily="34" charset="0"/>
            </a:rPr>
            <a:t>states</a:t>
          </a:r>
        </a:p>
      </dsp:txBody>
      <dsp:txXfrm>
        <a:off x="3971204" y="1492350"/>
        <a:ext cx="1439087" cy="1090585"/>
      </dsp:txXfrm>
    </dsp:sp>
    <dsp:sp modelId="{C84C4ABC-CA88-4660-A945-7E613F27CF05}">
      <dsp:nvSpPr>
        <dsp:cNvPr id="0" name=""/>
        <dsp:cNvSpPr/>
      </dsp:nvSpPr>
      <dsp:spPr>
        <a:xfrm>
          <a:off x="3912206" y="2782908"/>
          <a:ext cx="1557083" cy="1208581"/>
        </a:xfrm>
        <a:prstGeom prst="round2DiagRect">
          <a:avLst/>
        </a:prstGeom>
        <a:solidFill>
          <a:srgbClr val="EA5E2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066800">
            <a:lnSpc>
              <a:spcPct val="90000"/>
            </a:lnSpc>
            <a:spcBef>
              <a:spcPct val="0"/>
            </a:spcBef>
            <a:spcAft>
              <a:spcPct val="35000"/>
            </a:spcAft>
            <a:buNone/>
          </a:pPr>
          <a:r>
            <a:rPr lang="en-US" sz="4000" b="1" i="1" kern="1200" dirty="0">
              <a:solidFill>
                <a:prstClr val="white"/>
              </a:solidFill>
              <a:latin typeface="Calibri" panose="020F0502020204030204" pitchFamily="34" charset="0"/>
              <a:ea typeface="+mn-ea"/>
              <a:cs typeface="Calibri" panose="020F0502020204030204" pitchFamily="34" charset="0"/>
            </a:rPr>
            <a:t>229</a:t>
          </a:r>
          <a:r>
            <a:rPr lang="en-US" sz="3200" b="1" i="1" kern="1200" dirty="0">
              <a:solidFill>
                <a:schemeClr val="bg1"/>
              </a:solidFill>
              <a:latin typeface="Calibri" panose="020F0502020204030204" pitchFamily="34" charset="0"/>
              <a:ea typeface="+mn-ea"/>
              <a:cs typeface="Calibri" panose="020F0502020204030204" pitchFamily="34" charset="0"/>
            </a:rPr>
            <a:t> </a:t>
          </a:r>
          <a:br>
            <a:rPr lang="en-US" sz="3200" b="1" i="1" kern="1200" dirty="0">
              <a:solidFill>
                <a:schemeClr val="bg1"/>
              </a:solidFill>
              <a:latin typeface="Calibri" panose="020F0502020204030204" pitchFamily="34" charset="0"/>
              <a:ea typeface="+mn-ea"/>
              <a:cs typeface="Calibri" panose="020F0502020204030204" pitchFamily="34" charset="0"/>
            </a:rPr>
          </a:br>
          <a:r>
            <a:rPr lang="en-US" sz="2400" b="1" i="1" kern="1200" dirty="0">
              <a:solidFill>
                <a:schemeClr val="bg1"/>
              </a:solidFill>
              <a:latin typeface="Calibri" panose="020F0502020204030204" pitchFamily="34" charset="0"/>
              <a:ea typeface="+mn-ea"/>
              <a:cs typeface="Calibri" panose="020F0502020204030204" pitchFamily="34" charset="0"/>
            </a:rPr>
            <a:t>clinics</a:t>
          </a:r>
        </a:p>
      </dsp:txBody>
      <dsp:txXfrm>
        <a:off x="3971204" y="2841906"/>
        <a:ext cx="1439087" cy="1090585"/>
      </dsp:txXfrm>
    </dsp:sp>
    <dsp:sp modelId="{5DE6A97D-6ACF-4813-BA0E-71A45E615072}">
      <dsp:nvSpPr>
        <dsp:cNvPr id="0" name=""/>
        <dsp:cNvSpPr/>
      </dsp:nvSpPr>
      <dsp:spPr>
        <a:xfrm>
          <a:off x="5708160" y="0"/>
          <a:ext cx="1769413" cy="4183204"/>
        </a:xfrm>
        <a:prstGeom prst="round2DiagRect">
          <a:avLst/>
        </a:prstGeom>
        <a:solidFill>
          <a:srgbClr val="E8E0D1">
            <a:alpha val="50000"/>
          </a:srgbClr>
        </a:solidFill>
        <a:ln w="19050">
          <a:solidFill>
            <a:srgbClr val="E8E0D1"/>
          </a:solidFill>
        </a:ln>
        <a:effectLst/>
      </dsp:spPr>
      <dsp:style>
        <a:lnRef idx="0">
          <a:scrgbClr r="0" g="0" b="0"/>
        </a:lnRef>
        <a:fillRef idx="1">
          <a:scrgbClr r="0" g="0" b="0"/>
        </a:fillRef>
        <a:effectRef idx="0">
          <a:scrgbClr r="0" g="0" b="0"/>
        </a:effectRef>
        <a:fontRef idx="minor"/>
      </dsp:style>
      <dsp:txBody>
        <a:bodyPr spcFirstLastPara="0" vert="horz" wrap="square" lIns="186690" tIns="186690" rIns="186690" bIns="186690" numCol="1" spcCol="1270" anchor="ctr" anchorCtr="0">
          <a:noAutofit/>
        </a:bodyPr>
        <a:lstStyle/>
        <a:p>
          <a:pPr marL="0" lvl="0" indent="0" algn="ctr" defTabSz="2178050">
            <a:lnSpc>
              <a:spcPct val="90000"/>
            </a:lnSpc>
            <a:spcBef>
              <a:spcPct val="0"/>
            </a:spcBef>
            <a:spcAft>
              <a:spcPct val="35000"/>
            </a:spcAft>
            <a:buNone/>
          </a:pPr>
          <a:r>
            <a:rPr lang="en-US" sz="4900" b="1" i="0" kern="1200" dirty="0">
              <a:solidFill>
                <a:srgbClr val="064F80"/>
              </a:solidFill>
              <a:latin typeface="Calibri" panose="020F0502020204030204" pitchFamily="34" charset="0"/>
              <a:cs typeface="Calibri" panose="020F0502020204030204" pitchFamily="34" charset="0"/>
            </a:rPr>
            <a:t>2021</a:t>
          </a:r>
        </a:p>
      </dsp:txBody>
      <dsp:txXfrm>
        <a:off x="5708160" y="0"/>
        <a:ext cx="1769413" cy="1254961"/>
      </dsp:txXfrm>
    </dsp:sp>
    <dsp:sp modelId="{E7B958B0-B295-4998-902C-27D32BC18D8D}">
      <dsp:nvSpPr>
        <dsp:cNvPr id="0" name=""/>
        <dsp:cNvSpPr/>
      </dsp:nvSpPr>
      <dsp:spPr>
        <a:xfrm>
          <a:off x="5814325" y="1433352"/>
          <a:ext cx="1557083" cy="1208581"/>
        </a:xfrm>
        <a:prstGeom prst="round2DiagRect">
          <a:avLst/>
        </a:prstGeom>
        <a:solidFill>
          <a:srgbClr val="EA5E2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066800">
            <a:lnSpc>
              <a:spcPct val="90000"/>
            </a:lnSpc>
            <a:spcBef>
              <a:spcPct val="0"/>
            </a:spcBef>
            <a:spcAft>
              <a:spcPct val="35000"/>
            </a:spcAft>
            <a:buNone/>
          </a:pPr>
          <a:r>
            <a:rPr lang="en-US" sz="4000" b="1" i="1" kern="1200" dirty="0">
              <a:solidFill>
                <a:prstClr val="white"/>
              </a:solidFill>
              <a:latin typeface="Calibri" panose="020F0502020204030204" pitchFamily="34" charset="0"/>
              <a:ea typeface="+mn-ea"/>
              <a:cs typeface="Calibri" panose="020F0502020204030204" pitchFamily="34" charset="0"/>
            </a:rPr>
            <a:t>40+ </a:t>
          </a:r>
          <a:r>
            <a:rPr lang="en-US" sz="2400" b="1" i="1" kern="1200" dirty="0">
              <a:solidFill>
                <a:schemeClr val="bg1"/>
              </a:solidFill>
              <a:latin typeface="Calibri" panose="020F0502020204030204" pitchFamily="34" charset="0"/>
              <a:ea typeface="+mn-ea"/>
              <a:cs typeface="Calibri" panose="020F0502020204030204" pitchFamily="34" charset="0"/>
            </a:rPr>
            <a:t>states</a:t>
          </a:r>
        </a:p>
      </dsp:txBody>
      <dsp:txXfrm>
        <a:off x="5873323" y="1492350"/>
        <a:ext cx="1439087" cy="1090585"/>
      </dsp:txXfrm>
    </dsp:sp>
    <dsp:sp modelId="{6A73B6E1-A924-43FA-B358-D84F46C5954D}">
      <dsp:nvSpPr>
        <dsp:cNvPr id="0" name=""/>
        <dsp:cNvSpPr/>
      </dsp:nvSpPr>
      <dsp:spPr>
        <a:xfrm>
          <a:off x="5809470" y="2782908"/>
          <a:ext cx="1566794" cy="1208581"/>
        </a:xfrm>
        <a:prstGeom prst="round2DiagRect">
          <a:avLst/>
        </a:prstGeom>
        <a:solidFill>
          <a:srgbClr val="EA5E29"/>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76200" rIns="101600" bIns="76200" numCol="1" spcCol="1270" anchor="ctr" anchorCtr="0">
          <a:noAutofit/>
        </a:bodyPr>
        <a:lstStyle/>
        <a:p>
          <a:pPr marL="0" lvl="0" indent="0" algn="ctr" defTabSz="1066800">
            <a:lnSpc>
              <a:spcPct val="90000"/>
            </a:lnSpc>
            <a:spcBef>
              <a:spcPct val="0"/>
            </a:spcBef>
            <a:spcAft>
              <a:spcPct val="35000"/>
            </a:spcAft>
            <a:buNone/>
          </a:pPr>
          <a:r>
            <a:rPr lang="en-US" sz="4000" b="1" i="1" kern="1200" dirty="0">
              <a:solidFill>
                <a:prstClr val="white"/>
              </a:solidFill>
              <a:latin typeface="Calibri" panose="020F0502020204030204" pitchFamily="34" charset="0"/>
              <a:ea typeface="+mn-ea"/>
              <a:cs typeface="Calibri" panose="020F0502020204030204" pitchFamily="34" charset="0"/>
            </a:rPr>
            <a:t>430+ </a:t>
          </a:r>
          <a:r>
            <a:rPr lang="en-US" sz="2400" b="1" i="1" kern="1200" dirty="0">
              <a:solidFill>
                <a:schemeClr val="bg1"/>
              </a:solidFill>
              <a:latin typeface="Calibri" panose="020F0502020204030204" pitchFamily="34" charset="0"/>
              <a:ea typeface="+mn-ea"/>
              <a:cs typeface="Calibri" panose="020F0502020204030204" pitchFamily="34" charset="0"/>
            </a:rPr>
            <a:t>clinics</a:t>
          </a:r>
        </a:p>
      </dsp:txBody>
      <dsp:txXfrm>
        <a:off x="5868468" y="2841906"/>
        <a:ext cx="1448798" cy="1090585"/>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A1AD13-0705-4F25-ABF3-A7E4CFE6E8E4}" type="datetimeFigureOut">
              <a:rPr lang="en-US" smtClean="0"/>
              <a:t>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0698A12-8AEE-4F3F-B652-3F47B48C5B30}" type="slidenum">
              <a:rPr lang="en-US" smtClean="0"/>
              <a:t>‹#›</a:t>
            </a:fld>
            <a:endParaRPr lang="en-US"/>
          </a:p>
        </p:txBody>
      </p:sp>
    </p:spTree>
    <p:extLst>
      <p:ext uri="{BB962C8B-B14F-4D97-AF65-F5344CB8AC3E}">
        <p14:creationId xmlns:p14="http://schemas.microsoft.com/office/powerpoint/2010/main" val="20514166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amhsa.gov/sites/default/files/programs_campaigns/ccbhc-criteria.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0698A12-8AEE-4F3F-B652-3F47B48C5B30}" type="slidenum">
              <a:rPr lang="en-US" smtClean="0"/>
              <a:t>1</a:t>
            </a:fld>
            <a:endParaRPr lang="en-US"/>
          </a:p>
        </p:txBody>
      </p:sp>
    </p:spTree>
    <p:extLst>
      <p:ext uri="{BB962C8B-B14F-4D97-AF65-F5344CB8AC3E}">
        <p14:creationId xmlns:p14="http://schemas.microsoft.com/office/powerpoint/2010/main" val="30384877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698A12-8AEE-4F3F-B652-3F47B48C5B30}" type="slidenum">
              <a:rPr lang="en-US" smtClean="0"/>
              <a:t>11</a:t>
            </a:fld>
            <a:endParaRPr lang="en-US"/>
          </a:p>
        </p:txBody>
      </p:sp>
    </p:spTree>
    <p:extLst>
      <p:ext uri="{BB962C8B-B14F-4D97-AF65-F5344CB8AC3E}">
        <p14:creationId xmlns:p14="http://schemas.microsoft.com/office/powerpoint/2010/main" val="27391838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dirty="0"/>
              <a:t>Depending on the audience, these discussion questions can be used to garner conversation. These questions are primarily designed with a staff audience in mind, but could be easily adapted for external partners, policymakers or other stakeholders.</a:t>
            </a:r>
          </a:p>
        </p:txBody>
      </p:sp>
      <p:sp>
        <p:nvSpPr>
          <p:cNvPr id="4" name="Slide Number Placeholder 3"/>
          <p:cNvSpPr>
            <a:spLocks noGrp="1"/>
          </p:cNvSpPr>
          <p:nvPr>
            <p:ph type="sldNum" sz="quarter" idx="5"/>
          </p:nvPr>
        </p:nvSpPr>
        <p:spPr/>
        <p:txBody>
          <a:bodyPr/>
          <a:lstStyle/>
          <a:p>
            <a:fld id="{80698A12-8AEE-4F3F-B652-3F47B48C5B30}" type="slidenum">
              <a:rPr lang="en-US" smtClean="0"/>
              <a:t>12</a:t>
            </a:fld>
            <a:endParaRPr lang="en-US"/>
          </a:p>
        </p:txBody>
      </p:sp>
    </p:spTree>
    <p:extLst>
      <p:ext uri="{BB962C8B-B14F-4D97-AF65-F5344CB8AC3E}">
        <p14:creationId xmlns:p14="http://schemas.microsoft.com/office/powerpoint/2010/main" val="2436607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698A12-8AEE-4F3F-B652-3F47B48C5B30}" type="slidenum">
              <a:rPr lang="en-US" smtClean="0"/>
              <a:t>14</a:t>
            </a:fld>
            <a:endParaRPr lang="en-US"/>
          </a:p>
        </p:txBody>
      </p:sp>
    </p:spTree>
    <p:extLst>
      <p:ext uri="{BB962C8B-B14F-4D97-AF65-F5344CB8AC3E}">
        <p14:creationId xmlns:p14="http://schemas.microsoft.com/office/powerpoint/2010/main" val="12900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slides can be incorporated for more detailed learning on the criteria areas.</a:t>
            </a:r>
          </a:p>
        </p:txBody>
      </p:sp>
      <p:sp>
        <p:nvSpPr>
          <p:cNvPr id="4" name="Slide Number Placeholder 3"/>
          <p:cNvSpPr>
            <a:spLocks noGrp="1"/>
          </p:cNvSpPr>
          <p:nvPr>
            <p:ph type="sldNum" sz="quarter" idx="5"/>
          </p:nvPr>
        </p:nvSpPr>
        <p:spPr/>
        <p:txBody>
          <a:bodyPr/>
          <a:lstStyle/>
          <a:p>
            <a:fld id="{80698A12-8AEE-4F3F-B652-3F47B48C5B30}" type="slidenum">
              <a:rPr lang="en-US" smtClean="0"/>
              <a:t>15</a:t>
            </a:fld>
            <a:endParaRPr lang="en-US"/>
          </a:p>
        </p:txBody>
      </p:sp>
    </p:spTree>
    <p:extLst>
      <p:ext uri="{BB962C8B-B14F-4D97-AF65-F5344CB8AC3E}">
        <p14:creationId xmlns:p14="http://schemas.microsoft.com/office/powerpoint/2010/main" val="1709933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dirty="0"/>
              <a:t>See full CCBHC criteria document for full details on requirements.</a:t>
            </a:r>
          </a:p>
        </p:txBody>
      </p:sp>
      <p:sp>
        <p:nvSpPr>
          <p:cNvPr id="4" name="Slide Number Placeholder 3"/>
          <p:cNvSpPr>
            <a:spLocks noGrp="1"/>
          </p:cNvSpPr>
          <p:nvPr>
            <p:ph type="sldNum" sz="quarter" idx="5"/>
          </p:nvPr>
        </p:nvSpPr>
        <p:spPr/>
        <p:txBody>
          <a:bodyPr/>
          <a:lstStyle/>
          <a:p>
            <a:fld id="{80698A12-8AEE-4F3F-B652-3F47B48C5B30}" type="slidenum">
              <a:rPr lang="en-US" smtClean="0"/>
              <a:t>16</a:t>
            </a:fld>
            <a:endParaRPr lang="en-US"/>
          </a:p>
        </p:txBody>
      </p:sp>
    </p:spTree>
    <p:extLst>
      <p:ext uri="{BB962C8B-B14F-4D97-AF65-F5344CB8AC3E}">
        <p14:creationId xmlns:p14="http://schemas.microsoft.com/office/powerpoint/2010/main" val="2909027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dirty="0"/>
              <a:t>See full CCBHC criteria document for full details on requirements</a:t>
            </a:r>
          </a:p>
          <a:p>
            <a:endParaRPr lang="en-US" dirty="0"/>
          </a:p>
        </p:txBody>
      </p:sp>
      <p:sp>
        <p:nvSpPr>
          <p:cNvPr id="4" name="Slide Number Placeholder 3"/>
          <p:cNvSpPr>
            <a:spLocks noGrp="1"/>
          </p:cNvSpPr>
          <p:nvPr>
            <p:ph type="sldNum" sz="quarter" idx="5"/>
          </p:nvPr>
        </p:nvSpPr>
        <p:spPr/>
        <p:txBody>
          <a:bodyPr/>
          <a:lstStyle/>
          <a:p>
            <a:fld id="{80698A12-8AEE-4F3F-B652-3F47B48C5B30}" type="slidenum">
              <a:rPr lang="en-US" smtClean="0"/>
              <a:t>17</a:t>
            </a:fld>
            <a:endParaRPr lang="en-US"/>
          </a:p>
        </p:txBody>
      </p:sp>
    </p:spTree>
    <p:extLst>
      <p:ext uri="{BB962C8B-B14F-4D97-AF65-F5344CB8AC3E}">
        <p14:creationId xmlns:p14="http://schemas.microsoft.com/office/powerpoint/2010/main" val="2417824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dirty="0"/>
              <a:t>See full CCBHC criteria document for full details on requirements</a:t>
            </a:r>
          </a:p>
          <a:p>
            <a:endParaRPr lang="en-US" dirty="0"/>
          </a:p>
        </p:txBody>
      </p:sp>
      <p:sp>
        <p:nvSpPr>
          <p:cNvPr id="4" name="Slide Number Placeholder 3"/>
          <p:cNvSpPr>
            <a:spLocks noGrp="1"/>
          </p:cNvSpPr>
          <p:nvPr>
            <p:ph type="sldNum" sz="quarter" idx="5"/>
          </p:nvPr>
        </p:nvSpPr>
        <p:spPr/>
        <p:txBody>
          <a:bodyPr/>
          <a:lstStyle/>
          <a:p>
            <a:fld id="{80698A12-8AEE-4F3F-B652-3F47B48C5B30}" type="slidenum">
              <a:rPr lang="en-US" smtClean="0"/>
              <a:t>18</a:t>
            </a:fld>
            <a:endParaRPr lang="en-US"/>
          </a:p>
        </p:txBody>
      </p:sp>
    </p:spTree>
    <p:extLst>
      <p:ext uri="{BB962C8B-B14F-4D97-AF65-F5344CB8AC3E}">
        <p14:creationId xmlns:p14="http://schemas.microsoft.com/office/powerpoint/2010/main" val="2052384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dirty="0"/>
              <a:t>See full CCBHC criteria document for full details on requirements</a:t>
            </a:r>
          </a:p>
          <a:p>
            <a:endParaRPr lang="en-US" dirty="0"/>
          </a:p>
        </p:txBody>
      </p:sp>
      <p:sp>
        <p:nvSpPr>
          <p:cNvPr id="4" name="Slide Number Placeholder 3"/>
          <p:cNvSpPr>
            <a:spLocks noGrp="1"/>
          </p:cNvSpPr>
          <p:nvPr>
            <p:ph type="sldNum" sz="quarter" idx="5"/>
          </p:nvPr>
        </p:nvSpPr>
        <p:spPr/>
        <p:txBody>
          <a:bodyPr/>
          <a:lstStyle/>
          <a:p>
            <a:fld id="{80698A12-8AEE-4F3F-B652-3F47B48C5B30}" type="slidenum">
              <a:rPr lang="en-US" smtClean="0"/>
              <a:t>19</a:t>
            </a:fld>
            <a:endParaRPr lang="en-US"/>
          </a:p>
        </p:txBody>
      </p:sp>
    </p:spTree>
    <p:extLst>
      <p:ext uri="{BB962C8B-B14F-4D97-AF65-F5344CB8AC3E}">
        <p14:creationId xmlns:p14="http://schemas.microsoft.com/office/powerpoint/2010/main" val="3483625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dirty="0"/>
              <a:t>See full CCBHC criteria document for full details on requirements</a:t>
            </a:r>
          </a:p>
          <a:p>
            <a:endParaRPr lang="en-US" dirty="0"/>
          </a:p>
        </p:txBody>
      </p:sp>
      <p:sp>
        <p:nvSpPr>
          <p:cNvPr id="4" name="Slide Number Placeholder 3"/>
          <p:cNvSpPr>
            <a:spLocks noGrp="1"/>
          </p:cNvSpPr>
          <p:nvPr>
            <p:ph type="sldNum" sz="quarter" idx="5"/>
          </p:nvPr>
        </p:nvSpPr>
        <p:spPr/>
        <p:txBody>
          <a:bodyPr/>
          <a:lstStyle/>
          <a:p>
            <a:fld id="{80698A12-8AEE-4F3F-B652-3F47B48C5B30}" type="slidenum">
              <a:rPr lang="en-US" smtClean="0"/>
              <a:t>20</a:t>
            </a:fld>
            <a:endParaRPr lang="en-US"/>
          </a:p>
        </p:txBody>
      </p:sp>
    </p:spTree>
    <p:extLst>
      <p:ext uri="{BB962C8B-B14F-4D97-AF65-F5344CB8AC3E}">
        <p14:creationId xmlns:p14="http://schemas.microsoft.com/office/powerpoint/2010/main" val="1924200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Link in chat</a:t>
            </a:r>
          </a:p>
          <a:p>
            <a:endParaRPr lang="en-US">
              <a:cs typeface="Calibri"/>
            </a:endParaRPr>
          </a:p>
          <a:p>
            <a:r>
              <a:rPr lang="en-US">
                <a:cs typeface="Calibri"/>
              </a:rPr>
              <a:t>Review what you will see</a:t>
            </a:r>
          </a:p>
          <a:p>
            <a:r>
              <a:rPr lang="en-US">
                <a:cs typeface="Calibri"/>
              </a:rPr>
              <a:t>Resources – can be sorted by overarching criteria areas or focused topics</a:t>
            </a:r>
          </a:p>
          <a:p>
            <a:endParaRPr lang="en-US">
              <a:cs typeface="Calibri"/>
            </a:endParaRPr>
          </a:p>
          <a:p>
            <a:r>
              <a:rPr lang="en-US">
                <a:cs typeface="Calibri"/>
              </a:rPr>
              <a:t>Multiple phases and continue to expand</a:t>
            </a:r>
          </a:p>
        </p:txBody>
      </p:sp>
      <p:sp>
        <p:nvSpPr>
          <p:cNvPr id="4" name="Slide Number Placeholder 3"/>
          <p:cNvSpPr>
            <a:spLocks noGrp="1"/>
          </p:cNvSpPr>
          <p:nvPr>
            <p:ph type="sldNum" sz="quarter" idx="5"/>
          </p:nvPr>
        </p:nvSpPr>
        <p:spPr/>
        <p:txBody>
          <a:bodyPr/>
          <a:lstStyle/>
          <a:p>
            <a:fld id="{80698A12-8AEE-4F3F-B652-3F47B48C5B30}" type="slidenum">
              <a:rPr lang="en-US" smtClean="0"/>
              <a:t>21</a:t>
            </a:fld>
            <a:endParaRPr lang="en-US"/>
          </a:p>
        </p:txBody>
      </p:sp>
    </p:spTree>
    <p:extLst>
      <p:ext uri="{BB962C8B-B14F-4D97-AF65-F5344CB8AC3E}">
        <p14:creationId xmlns:p14="http://schemas.microsoft.com/office/powerpoint/2010/main" val="18866830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80698A12-8AEE-4F3F-B652-3F47B48C5B30}" type="slidenum">
              <a:rPr lang="en-US" smtClean="0"/>
              <a:t>2</a:t>
            </a:fld>
            <a:endParaRPr lang="en-US"/>
          </a:p>
        </p:txBody>
      </p:sp>
    </p:spTree>
    <p:extLst>
      <p:ext uri="{BB962C8B-B14F-4D97-AF65-F5344CB8AC3E}">
        <p14:creationId xmlns:p14="http://schemas.microsoft.com/office/powerpoint/2010/main" val="3098824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Certified Community Behavioral Health Clinic model is designed to ensure access to coordinated comprehensive behavioral health care. CCBHCs are required to serve anyone who requests care for mental health or substance use, regardless of their ability to pay, place of residence, or age. That includes developmentally appropriate care for children and youth. CCBHCs must meet standards for the range of services they provide, and they are required to get people into care quickly. An important feature of the CCBHC model is that it requires having crisis services that available 24 hours a day, 7 days a week. CCBHCs are also required to provide a comprehensive array of behavioral health services so that people who need care are not caught trying to piece together the behavioral health support they need across multiple providers. In addition, CCBHCs must provide care coordination to help people navigate behavioral health care, physical health care, social services and the other systems they are involved in.</a:t>
            </a:r>
          </a:p>
        </p:txBody>
      </p:sp>
      <p:sp>
        <p:nvSpPr>
          <p:cNvPr id="4" name="Slide Number Placeholder 3"/>
          <p:cNvSpPr>
            <a:spLocks noGrp="1"/>
          </p:cNvSpPr>
          <p:nvPr>
            <p:ph type="sldNum" sz="quarter" idx="5"/>
          </p:nvPr>
        </p:nvSpPr>
        <p:spPr/>
        <p:txBody>
          <a:bodyPr/>
          <a:lstStyle/>
          <a:p>
            <a:fld id="{A4E15834-762D-4B24-B16F-8D955890CC58}" type="slidenum">
              <a:rPr lang="en-US" smtClean="0"/>
              <a:t>3</a:t>
            </a:fld>
            <a:endParaRPr lang="en-US"/>
          </a:p>
        </p:txBody>
      </p:sp>
    </p:spTree>
    <p:extLst>
      <p:ext uri="{BB962C8B-B14F-4D97-AF65-F5344CB8AC3E}">
        <p14:creationId xmlns:p14="http://schemas.microsoft.com/office/powerpoint/2010/main" val="38732784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dirty="0"/>
              <a:t>SAMHSA </a:t>
            </a:r>
            <a:r>
              <a:rPr lang="en-US" dirty="0">
                <a:hlinkClick r:id="rId3"/>
              </a:rPr>
              <a:t>developed criteria</a:t>
            </a:r>
            <a:r>
              <a:rPr lang="en-US" dirty="0"/>
              <a:t> for certifying CCBHCs in compliance with the statutory requirements outlined under Section 223 of the Protecting Access to Medicare Act (PAMA) which helped states establish CCBHCs. These criteria, which establish a basic level of service at which a CCBHC should operate, fall into six key program areas:</a:t>
            </a:r>
          </a:p>
          <a:p>
            <a:endParaRPr lang="en-US" dirty="0"/>
          </a:p>
          <a:p>
            <a:pPr>
              <a:buFont typeface="+mj-lt"/>
              <a:buNone/>
            </a:pPr>
            <a:r>
              <a:rPr lang="en-US" b="1" dirty="0"/>
              <a:t>Staffing</a:t>
            </a:r>
            <a:r>
              <a:rPr lang="en-US" dirty="0"/>
              <a:t> – Staffing plan must be driven by local needs assessment and should ensure the staffing model (both clinical and non-clinical) is appropriate for serving the consumer population in terms of size and composition and providing the types of services the CCBHC is required to and proposes offering. The clinic must meet state licensing and credentialing requirements and outline staff training requirements – including to ensure culturally competent and linguistically appropriate care.</a:t>
            </a:r>
          </a:p>
          <a:p>
            <a:pPr>
              <a:buFont typeface="+mj-lt"/>
              <a:buNone/>
            </a:pPr>
            <a:endParaRPr lang="en-US" b="1" dirty="0"/>
          </a:p>
          <a:p>
            <a:pPr>
              <a:buFont typeface="+mj-lt"/>
              <a:buNone/>
            </a:pPr>
            <a:r>
              <a:rPr lang="en-US" b="1" dirty="0"/>
              <a:t>Availability and Accessibility of Services</a:t>
            </a:r>
            <a:r>
              <a:rPr lang="en-US" dirty="0"/>
              <a:t> – CCBHC standards for accessibility and availability of services include providing crisis management services 24 hours a day -- delivered within three hours – and providing new consumers with an initial screening that identifies routine screening needs. [WHO] must receive an initial evaluation within 10 business days, and no patient may be rejected for services or limited in services on the basis of their ability to pay or place of residence</a:t>
            </a:r>
          </a:p>
          <a:p>
            <a:pPr>
              <a:buFont typeface="+mj-lt"/>
              <a:buNone/>
            </a:pPr>
            <a:endParaRPr lang="en-US" b="1" dirty="0"/>
          </a:p>
          <a:p>
            <a:pPr>
              <a:buFont typeface="+mj-lt"/>
              <a:buNone/>
            </a:pPr>
            <a:r>
              <a:rPr lang="en-US" b="1" dirty="0"/>
              <a:t>Care Coordination </a:t>
            </a:r>
            <a:r>
              <a:rPr lang="en-US" dirty="0"/>
              <a:t>– CCBHCs must coordinate care for consumers across settings and providers to ensure seamless transitions for patients across the full spectrum of health services, including acute, chronic and behavioral health needs. This includes partnerships with: (i) Federally-qualified health centers (and as applicable, rural health clinics) to the extent such services are not provided directly through the CCBHC. (ii) Inpatient psychiatric facilities and substance use detoxification, post-detoxification step-down services and residential programs. (iii) Other community or regional services, supports and providers, including schools, child welfare agencies and juvenile and criminal justice agencies and facilities, Indian Health Service youth regional treatment centers, state-licensed and nationally accredited child placing agencies for therapeutic foster care service, and other social and human services. (iv) Department of Veterans Affairs medical centers, independent outpatient clinics, drop-in centers, and other facilities. (v) Inpatient acute care hospitals and hospital outpatient clinics.</a:t>
            </a:r>
          </a:p>
          <a:p>
            <a:pPr>
              <a:buFont typeface="+mj-lt"/>
              <a:buNone/>
            </a:pPr>
            <a:endParaRPr lang="en-US" b="1" dirty="0"/>
          </a:p>
          <a:p>
            <a:pPr>
              <a:buFont typeface="+mj-lt"/>
              <a:buNone/>
            </a:pPr>
            <a:r>
              <a:rPr lang="en-US" b="1" dirty="0"/>
              <a:t>Scope of Services</a:t>
            </a:r>
            <a:r>
              <a:rPr lang="en-US" dirty="0"/>
              <a:t> – The nine required services that a CCBHC must either provide directly or through a designated collaborating organization are covered on the next slide. All services must reflect person- and family-centered, recovery-oriented care, be respectful of the individual consumer’s needs, preferences and values, and ensure both consumer involvement and self-direction of services received. Services for children and youth must be family-centered, youth-guided and developmentally appropriate.</a:t>
            </a:r>
          </a:p>
          <a:p>
            <a:pPr>
              <a:buFont typeface="+mj-lt"/>
              <a:buNone/>
            </a:pPr>
            <a:endParaRPr lang="en-US" b="1" dirty="0"/>
          </a:p>
          <a:p>
            <a:pPr>
              <a:buFont typeface="+mj-lt"/>
              <a:buNone/>
            </a:pPr>
            <a:r>
              <a:rPr lang="en-US" b="1" dirty="0"/>
              <a:t>Quality and Other Reporting</a:t>
            </a:r>
            <a:r>
              <a:rPr lang="en-US" dirty="0"/>
              <a:t> – Under the CCBHC Medicaid Demonstration, there are 21 CCBHC quality measures that clinics and states must report on, and the CCBHC is required to have a plan for quality improvement. SAMHSA grantees have different reporting requirements than CCBHCs operating under state CCBHC programs, including completion of the National Outcomes Measures (NOMs) tool with clients, reporting quarterly on Infrastructure Development, Prevention and Mental Health Promotion (IPP) metrics and annual reporting. CCBHC grantees may also be required to report on the CCBHC quality measures.</a:t>
            </a:r>
          </a:p>
          <a:p>
            <a:pPr>
              <a:buFont typeface="+mj-lt"/>
              <a:buNone/>
            </a:pPr>
            <a:endParaRPr lang="en-US" b="1" dirty="0"/>
          </a:p>
          <a:p>
            <a:pPr>
              <a:buFont typeface="+mj-lt"/>
              <a:buNone/>
            </a:pPr>
            <a:r>
              <a:rPr lang="en-US" b="1" dirty="0"/>
              <a:t>Organizational Authority and Governance</a:t>
            </a:r>
            <a:r>
              <a:rPr lang="en-US" dirty="0"/>
              <a:t> – CCBHCs must ensure board members are representative of the individuals being served by the CCBHC in terms of demographic factors such as geographic area, race, ethnicity, sex, gender identity, disability, age and sexual orientation, and in terms of types of disorders. The CCBHC will incorporate meaningful participation by adult consumers with mental illness, adults recovering from substance use disorders, and family members of CCBHC consumers, either through 51% of the board being families, consumers or people in recovery from behavioral health conditions, or through a substantial portion of the governing board members meeting this criteria and other specifically described methods for consumers, people in recovery and family members to provide meaningful input to the board about the CCBHC’s policies, processes, and services.</a:t>
            </a:r>
          </a:p>
          <a:p>
            <a:pPr>
              <a:buFont typeface="+mj-lt"/>
              <a:buNone/>
            </a:pPr>
            <a:endParaRPr lang="en-US" dirty="0"/>
          </a:p>
          <a:p>
            <a:pPr>
              <a:buFont typeface="+mj-lt"/>
              <a:buNone/>
            </a:pPr>
            <a:r>
              <a:rPr lang="en-US" dirty="0"/>
              <a:t>CCBHCs must adhere to any applicable state accreditation, certification, and/or licensing requirements.</a:t>
            </a:r>
          </a:p>
          <a:p>
            <a:endParaRPr lang="en-US" dirty="0"/>
          </a:p>
        </p:txBody>
      </p:sp>
      <p:sp>
        <p:nvSpPr>
          <p:cNvPr id="4" name="Slide Number Placeholder 3"/>
          <p:cNvSpPr>
            <a:spLocks noGrp="1"/>
          </p:cNvSpPr>
          <p:nvPr>
            <p:ph type="sldNum" sz="quarter" idx="5"/>
          </p:nvPr>
        </p:nvSpPr>
        <p:spPr/>
        <p:txBody>
          <a:bodyPr/>
          <a:lstStyle/>
          <a:p>
            <a:fld id="{80698A12-8AEE-4F3F-B652-3F47B48C5B30}" type="slidenum">
              <a:rPr lang="en-US" smtClean="0"/>
              <a:t>4</a:t>
            </a:fld>
            <a:endParaRPr lang="en-US"/>
          </a:p>
        </p:txBody>
      </p:sp>
    </p:spTree>
    <p:extLst>
      <p:ext uri="{BB962C8B-B14F-4D97-AF65-F5344CB8AC3E}">
        <p14:creationId xmlns:p14="http://schemas.microsoft.com/office/powerpoint/2010/main" val="21434960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dirty="0"/>
              <a:t>CCBHCs are required to provide the following services: Services in blue must be provided directly by the CCBHC. Services in green can be provided directly by the CCBHC themselves or by a designated collaborating organization (DCO). An exception to this is if the CCBHC is operating in a state with a state sanctioned crisis system – in this setting CCBHCs can also engage with the state system as a designated collaborating organization for crisis services.</a:t>
            </a:r>
          </a:p>
          <a:p>
            <a:endParaRPr lang="en-US" dirty="0"/>
          </a:p>
          <a:p>
            <a:r>
              <a:rPr lang="en-US" dirty="0">
                <a:effectLst/>
                <a:latin typeface="Arial" panose="020B0604020202020204" pitchFamily="34" charset="0"/>
              </a:rPr>
              <a:t>A DCO is an entity not under the direct supervision of the CCBHC that the CCBHC engages in a formal relationship to deliver specific services under the same requirements as the CCBHC. The CCBHC maintains clinical responsibility for the services provided for CCBHC consumers by the DCO.</a:t>
            </a:r>
            <a:endParaRPr lang="en-US" b="1" dirty="0"/>
          </a:p>
        </p:txBody>
      </p:sp>
      <p:sp>
        <p:nvSpPr>
          <p:cNvPr id="4" name="Slide Number Placeholder 3"/>
          <p:cNvSpPr>
            <a:spLocks noGrp="1"/>
          </p:cNvSpPr>
          <p:nvPr>
            <p:ph type="sldNum" sz="quarter" idx="5"/>
          </p:nvPr>
        </p:nvSpPr>
        <p:spPr/>
        <p:txBody>
          <a:bodyPr/>
          <a:lstStyle/>
          <a:p>
            <a:fld id="{80698A12-8AEE-4F3F-B652-3F47B48C5B30}" type="slidenum">
              <a:rPr lang="en-US" smtClean="0"/>
              <a:t>5</a:t>
            </a:fld>
            <a:endParaRPr lang="en-US"/>
          </a:p>
        </p:txBody>
      </p:sp>
    </p:spTree>
    <p:extLst>
      <p:ext uri="{BB962C8B-B14F-4D97-AF65-F5344CB8AC3E}">
        <p14:creationId xmlns:p14="http://schemas.microsoft.com/office/powerpoint/2010/main" val="165673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SPEAKER NOTES</a:t>
            </a:r>
          </a:p>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600" dirty="0">
                <a:effectLst/>
                <a:latin typeface="Calibri" panose="020F0502020204030204" pitchFamily="34" charset="0"/>
                <a:ea typeface="Calibri" panose="020F0502020204030204" pitchFamily="34" charset="0"/>
                <a:cs typeface="Calibri" panose="020F0502020204030204" pitchFamily="34" charset="0"/>
              </a:rPr>
              <a:t>There are currently three funding pathways for CCBHC:</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0"/>
              </a:spcAft>
              <a:buFont typeface="+mj-lt"/>
              <a:buAutoNum type="arabicPeriod"/>
              <a:tabLst>
                <a:tab pos="4076700" algn="l"/>
              </a:tabLst>
            </a:pPr>
            <a:r>
              <a:rPr lang="en-US" sz="1600" b="1" dirty="0">
                <a:effectLst/>
                <a:latin typeface="Calibri" panose="020F0502020204030204" pitchFamily="34" charset="0"/>
                <a:ea typeface="Calibri" panose="020F0502020204030204" pitchFamily="34" charset="0"/>
              </a:rPr>
              <a:t>State Medicaid demonstration</a:t>
            </a:r>
            <a:r>
              <a:rPr lang="en-US" sz="1600" dirty="0">
                <a:effectLst/>
                <a:latin typeface="Calibri" panose="020F0502020204030204" pitchFamily="34" charset="0"/>
                <a:ea typeface="Calibri" panose="020F0502020204030204" pitchFamily="34" charset="0"/>
              </a:rPr>
              <a:t>: In 2017, eight authorized states (Minnesota, Missouri, Nevada, New Jersey, New York, Oregon, Oklahoma and Pennsylvania) launched their CCBHC Medicaid demonstration programs. Two additional states (Kentucky, Michigan) were added in 2021. Through the demonstration program, states certify selected clinics as CCBHCs. Those clinics receive Medicaid payment through a daily or monthly prospective payment system (PPS) rate that is clinic-specific, and clinics are reimbursed based on the expected demonstration cost of services.</a:t>
            </a:r>
          </a:p>
          <a:p>
            <a:pPr marL="342900" marR="0" lvl="0" indent="-342900">
              <a:lnSpc>
                <a:spcPct val="115000"/>
              </a:lnSpc>
              <a:spcBef>
                <a:spcPts val="0"/>
              </a:spcBef>
              <a:spcAft>
                <a:spcPts val="0"/>
              </a:spcAft>
              <a:buFont typeface="+mj-lt"/>
              <a:buAutoNum type="arabicPeriod"/>
              <a:tabLst>
                <a:tab pos="4076700" algn="l"/>
              </a:tabLst>
            </a:pPr>
            <a:r>
              <a:rPr lang="en-US" sz="1600" b="1" dirty="0">
                <a:effectLst/>
                <a:latin typeface="Calibri" panose="020F0502020204030204" pitchFamily="34" charset="0"/>
                <a:ea typeface="Calibri" panose="020F0502020204030204" pitchFamily="34" charset="0"/>
              </a:rPr>
              <a:t>SAMHSA grant funding</a:t>
            </a:r>
            <a:r>
              <a:rPr lang="en-US" sz="1600" dirty="0">
                <a:effectLst/>
                <a:latin typeface="Calibri" panose="020F0502020204030204" pitchFamily="34" charset="0"/>
                <a:ea typeface="Calibri" panose="020F0502020204030204" pitchFamily="34" charset="0"/>
              </a:rPr>
              <a:t>: SAMHSA awards grant funding directly to clinics who attest to meeting the CCBHC requirements. Attesting to meeting the criteria through a grant fund is not the same as certification, however it is recommended that grantees use their grant funding period to understand if there are future opportunities for certification within their state and organize themselves in alignment with requirements for sustainability purposes.</a:t>
            </a:r>
          </a:p>
          <a:p>
            <a:pPr marL="342900" marR="0" lvl="0" indent="-342900" algn="l" defTabSz="914400" rtl="0" eaLnBrk="1" fontAlgn="auto" latinLnBrk="0" hangingPunct="1">
              <a:lnSpc>
                <a:spcPct val="115000"/>
              </a:lnSpc>
              <a:spcBef>
                <a:spcPts val="0"/>
              </a:spcBef>
              <a:spcAft>
                <a:spcPts val="0"/>
              </a:spcAft>
              <a:buClrTx/>
              <a:buSzTx/>
              <a:buFont typeface="+mj-lt"/>
              <a:buAutoNum type="arabicPeriod"/>
              <a:tabLst>
                <a:tab pos="4076700" algn="l"/>
              </a:tabLst>
              <a:defRPr/>
            </a:pPr>
            <a:r>
              <a:rPr lang="en-US" sz="1600" b="1" dirty="0">
                <a:effectLst/>
                <a:latin typeface="Calibri" panose="020F0502020204030204" pitchFamily="34" charset="0"/>
                <a:ea typeface="Calibri" panose="020F0502020204030204" pitchFamily="34" charset="0"/>
              </a:rPr>
              <a:t>Independent state certification: </a:t>
            </a:r>
            <a:r>
              <a:rPr lang="en-US" sz="1600" b="0" dirty="0">
                <a:effectLst/>
                <a:highlight>
                  <a:srgbClr val="FFFF00"/>
                </a:highlight>
                <a:latin typeface="Calibri" panose="020F0502020204030204" pitchFamily="34" charset="0"/>
                <a:ea typeface="Calibri" panose="020F0502020204030204" pitchFamily="34" charset="0"/>
              </a:rPr>
              <a:t>Several states have started the process of establishing their CCBHC program outside of the Medicaid Demonstration. This process is often started through legislative action and then the states leverage a state plan amendment or 1115 waiver. These states are largely aligning their process with the Medicaid demonstration process of establishing certification programs and paying CCBHCs a PPS based on cost reports.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A4E15834-762D-4B24-B16F-8D955890CC58}" type="slidenum">
              <a:rPr lang="en-US" smtClean="0"/>
              <a:t>6</a:t>
            </a:fld>
            <a:endParaRPr lang="en-US"/>
          </a:p>
        </p:txBody>
      </p:sp>
    </p:spTree>
    <p:extLst>
      <p:ext uri="{BB962C8B-B14F-4D97-AF65-F5344CB8AC3E}">
        <p14:creationId xmlns:p14="http://schemas.microsoft.com/office/powerpoint/2010/main" val="31079733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dirty="0"/>
              <a:t>Details on expansion. We suggest incorporating your own personal talking points to staff and others, explaining what it means to you to be part of this national movement.</a:t>
            </a:r>
          </a:p>
          <a:p>
            <a:endParaRPr lang="en-US" dirty="0"/>
          </a:p>
          <a:p>
            <a:r>
              <a:rPr lang="en-US" dirty="0"/>
              <a:t>The number of CCBHCs nationwide has grown exponentially since 2017, largely due to the appropriation of grant funding from SAMHSA. The Bipartisan Safer Communities Act </a:t>
            </a:r>
            <a:r>
              <a:rPr lang="en-US" sz="1800" i="0" dirty="0">
                <a:solidFill>
                  <a:srgbClr val="000000"/>
                </a:solidFill>
                <a:effectLst/>
                <a:latin typeface="Calibri" panose="020F0502020204030204" pitchFamily="34" charset="0"/>
                <a:ea typeface="Calibri" panose="020F0502020204030204" pitchFamily="34" charset="0"/>
              </a:rPr>
              <a:t>law enacted in July 2021 included provisions for </a:t>
            </a:r>
            <a:r>
              <a:rPr lang="en-US" sz="1800" b="0" i="0" dirty="0">
                <a:solidFill>
                  <a:srgbClr val="000000"/>
                </a:solidFill>
                <a:effectLst/>
                <a:latin typeface="Calibri" panose="020F0502020204030204" pitchFamily="34" charset="0"/>
                <a:ea typeface="Calibri" panose="020F0502020204030204" pitchFamily="34" charset="0"/>
              </a:rPr>
              <a:t>expanding </a:t>
            </a:r>
            <a:r>
              <a:rPr lang="en-US" sz="1800" b="0" i="0" dirty="0">
                <a:solidFill>
                  <a:srgbClr val="FF0000"/>
                </a:solidFill>
                <a:effectLst/>
                <a:latin typeface="Calibri" panose="020F0502020204030204" pitchFamily="34" charset="0"/>
                <a:ea typeface="Calibri" panose="020F0502020204030204" pitchFamily="34" charset="0"/>
              </a:rPr>
              <a:t>the opportunity to apply for </a:t>
            </a:r>
            <a:r>
              <a:rPr lang="en-US" sz="1800" b="0" i="0" dirty="0">
                <a:solidFill>
                  <a:srgbClr val="000000"/>
                </a:solidFill>
                <a:effectLst/>
                <a:latin typeface="Calibri" panose="020F0502020204030204" pitchFamily="34" charset="0"/>
                <a:ea typeface="Calibri" panose="020F0502020204030204" pitchFamily="34" charset="0"/>
              </a:rPr>
              <a:t>the CCBHC demonstration program to all states and territories. It also made available planning grant funds for states to develop proposals to join the program. Provisions of the bill include:</a:t>
            </a:r>
            <a:r>
              <a:rPr lang="en-US" sz="1800" i="0" dirty="0">
                <a:solidFill>
                  <a:srgbClr val="000000"/>
                </a:solidFill>
                <a:effectLst/>
                <a:latin typeface="Calibri" panose="020F0502020204030204" pitchFamily="34" charset="0"/>
                <a:ea typeface="Calibri" panose="020F0502020204030204" pitchFamily="34" charset="0"/>
              </a:rPr>
              <a:t> </a:t>
            </a:r>
            <a:endParaRPr lang="en-US" sz="1800" i="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0" dirty="0">
                <a:effectLst/>
                <a:latin typeface="Calibri" panose="020F0502020204030204" pitchFamily="34" charset="0"/>
                <a:ea typeface="Times New Roman" panose="02020603050405020304" pitchFamily="18" charset="0"/>
              </a:rPr>
              <a:t>Expands the CCBHC demonstration program to allow any state or territory the opportunity to apply to participate, while allocating additional planning grant monies for states to develop proposals to participate.</a:t>
            </a:r>
            <a:endParaRPr lang="en-US" sz="1800" i="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0" dirty="0">
                <a:effectLst/>
                <a:latin typeface="Calibri" panose="020F0502020204030204" pitchFamily="34" charset="0"/>
                <a:ea typeface="Times New Roman" panose="02020603050405020304" pitchFamily="18" charset="0"/>
              </a:rPr>
              <a:t>Starting in July 2024, and every two years thereafter, </a:t>
            </a:r>
            <a:r>
              <a:rPr lang="en-US" sz="1800" i="0" dirty="0">
                <a:solidFill>
                  <a:srgbClr val="FF0000"/>
                </a:solidFill>
                <a:effectLst/>
                <a:latin typeface="Calibri" panose="020F0502020204030204" pitchFamily="34" charset="0"/>
                <a:ea typeface="Times New Roman" panose="02020603050405020304" pitchFamily="18" charset="0"/>
              </a:rPr>
              <a:t>up to </a:t>
            </a:r>
            <a:r>
              <a:rPr lang="en-US" sz="1800" i="0" dirty="0">
                <a:effectLst/>
                <a:latin typeface="Calibri" panose="020F0502020204030204" pitchFamily="34" charset="0"/>
                <a:ea typeface="Times New Roman" panose="02020603050405020304" pitchFamily="18" charset="0"/>
              </a:rPr>
              <a:t>10 additional states will be selected by HHS to join the demonstration.</a:t>
            </a:r>
            <a:endParaRPr lang="en-US" sz="1800" i="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1800" i="0" dirty="0">
                <a:effectLst/>
                <a:latin typeface="Calibri" panose="020F0502020204030204" pitchFamily="34" charset="0"/>
                <a:ea typeface="Times New Roman" panose="02020603050405020304" pitchFamily="18" charset="0"/>
              </a:rPr>
              <a:t>The original eight demonstration program states are extended to September 2025, and the two newer demo states (Kentucky and Michigan) are extended to six years after their program launch.</a:t>
            </a:r>
            <a:endParaRPr lang="en-US" sz="1800" i="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80698A12-8AEE-4F3F-B652-3F47B48C5B30}" type="slidenum">
              <a:rPr lang="en-US" smtClean="0"/>
              <a:t>7</a:t>
            </a:fld>
            <a:endParaRPr lang="en-US"/>
          </a:p>
        </p:txBody>
      </p:sp>
    </p:spTree>
    <p:extLst>
      <p:ext uri="{BB962C8B-B14F-4D97-AF65-F5344CB8AC3E}">
        <p14:creationId xmlns:p14="http://schemas.microsoft.com/office/powerpoint/2010/main" val="70584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endParaRPr lang="en-US" dirty="0"/>
          </a:p>
          <a:p>
            <a:r>
              <a:rPr lang="en-US" dirty="0"/>
              <a:t>These are sample data and outcomes that have been common themes across ASPE reports and National Council CCBHC impact reports. Speakers can feel free to update or change these data points to showcase other references from existing reports that may feel more meaningful to your staff or partners. Key reference documents:</a:t>
            </a:r>
          </a:p>
          <a:p>
            <a:endParaRPr lang="en-US" dirty="0"/>
          </a:p>
          <a:p>
            <a:r>
              <a:rPr lang="en-US" dirty="0"/>
              <a:t>HHS Resources</a:t>
            </a:r>
          </a:p>
          <a:p>
            <a:r>
              <a:rPr lang="en-US" dirty="0"/>
              <a:t>Implementation Findings from the National Evaluation of the Certified Community Behavioral Health Clinic Demonstration: https://aspe.hhs.gov/reports/implementation-findings-national-evaluation-certified-community-behavioral-health-clinic</a:t>
            </a:r>
          </a:p>
          <a:p>
            <a:r>
              <a:rPr lang="en-US" dirty="0"/>
              <a:t>CCBHC Demonstration Program Report to Congress, 2020: https://aspe.hhs.gov/reports/fourth-ccbhc-program-report-congress-2020</a:t>
            </a:r>
          </a:p>
          <a:p>
            <a:r>
              <a:rPr lang="en-US" dirty="0"/>
              <a:t>CCBHC Demonstration Program Report to Congress, 2019: https://aspe.hhs.gov/reports/certified-community-behavioral-health-clinics-demonstration-program-report-congress-2019-0</a:t>
            </a:r>
          </a:p>
          <a:p>
            <a:r>
              <a:rPr lang="en-US" dirty="0"/>
              <a:t>CCBHC Demonstration Program Report to Congress, 2018: https://aspe.hhs.gov/reports/certified-community-behavioral-health-clinics-demonstration-program-report-congress-2018-0</a:t>
            </a:r>
          </a:p>
          <a:p>
            <a:endParaRPr lang="en-US" dirty="0"/>
          </a:p>
          <a:p>
            <a:r>
              <a:rPr lang="en-US" dirty="0"/>
              <a:t>National Council Resources</a:t>
            </a:r>
          </a:p>
          <a:p>
            <a:r>
              <a:rPr lang="en-US" dirty="0"/>
              <a:t>CCBHC Impact Report, 2022: https://www.thenationalcouncil.org/resources/2022-ccbhc-impact-report/</a:t>
            </a:r>
          </a:p>
          <a:p>
            <a:r>
              <a:rPr lang="en-US" dirty="0"/>
              <a:t>CCBHC Impact Report, 2021: https://www.thenationalcouncil.org/wp-content/uploads/2021/05/2021-CCBHC-Impact-Report1.pdf</a:t>
            </a:r>
          </a:p>
          <a:p>
            <a:r>
              <a:rPr lang="en-US" dirty="0"/>
              <a:t>CCBHC State Impact Report, 2021: https://www.thenationalcouncil.org/wp-content/uploads/2022/02/Transforming-State-Behavioral-Health-Systems.pdf</a:t>
            </a:r>
          </a:p>
          <a:p>
            <a:endParaRPr lang="en-US" dirty="0"/>
          </a:p>
        </p:txBody>
      </p:sp>
      <p:sp>
        <p:nvSpPr>
          <p:cNvPr id="4" name="Slide Number Placeholder 3"/>
          <p:cNvSpPr>
            <a:spLocks noGrp="1"/>
          </p:cNvSpPr>
          <p:nvPr>
            <p:ph type="sldNum" sz="quarter" idx="5"/>
          </p:nvPr>
        </p:nvSpPr>
        <p:spPr/>
        <p:txBody>
          <a:bodyPr/>
          <a:lstStyle/>
          <a:p>
            <a:fld id="{80698A12-8AEE-4F3F-B652-3F47B48C5B30}" type="slidenum">
              <a:rPr lang="en-US" smtClean="0"/>
              <a:t>8</a:t>
            </a:fld>
            <a:endParaRPr lang="en-US"/>
          </a:p>
        </p:txBody>
      </p:sp>
    </p:spTree>
    <p:extLst>
      <p:ext uri="{BB962C8B-B14F-4D97-AF65-F5344CB8AC3E}">
        <p14:creationId xmlns:p14="http://schemas.microsoft.com/office/powerpoint/2010/main" val="33297403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Tailor this section to create a vision and connection for staff or other stakeholders (board members</a:t>
            </a:r>
            <a:r>
              <a:rPr lang="en-US"/>
              <a:t>, etc) </a:t>
            </a:r>
            <a:r>
              <a:rPr lang="en-US" dirty="0"/>
              <a:t>on why this model is being pursued and how it helps to achieve current and future goals of the organization.</a:t>
            </a:r>
          </a:p>
        </p:txBody>
      </p:sp>
      <p:sp>
        <p:nvSpPr>
          <p:cNvPr id="4" name="Slide Number Placeholder 3"/>
          <p:cNvSpPr>
            <a:spLocks noGrp="1"/>
          </p:cNvSpPr>
          <p:nvPr>
            <p:ph type="sldNum" sz="quarter" idx="5"/>
          </p:nvPr>
        </p:nvSpPr>
        <p:spPr/>
        <p:txBody>
          <a:bodyPr/>
          <a:lstStyle/>
          <a:p>
            <a:fld id="{80698A12-8AEE-4F3F-B652-3F47B48C5B30}" type="slidenum">
              <a:rPr lang="en-US" smtClean="0"/>
              <a:t>10</a:t>
            </a:fld>
            <a:endParaRPr lang="en-US"/>
          </a:p>
        </p:txBody>
      </p:sp>
    </p:spTree>
    <p:extLst>
      <p:ext uri="{BB962C8B-B14F-4D97-AF65-F5344CB8AC3E}">
        <p14:creationId xmlns:p14="http://schemas.microsoft.com/office/powerpoint/2010/main" val="9000289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5B91268-AB86-9148-9731-ABF651215575}"/>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4133838-55F5-1E4A-B5FD-9A4BE6FC20E8}"/>
              </a:ext>
            </a:extLst>
          </p:cNvPr>
          <p:cNvSpPr>
            <a:spLocks noGrp="1"/>
          </p:cNvSpPr>
          <p:nvPr>
            <p:ph type="ctrTitle" hasCustomPrompt="1"/>
          </p:nvPr>
        </p:nvSpPr>
        <p:spPr>
          <a:xfrm>
            <a:off x="584752" y="2927623"/>
            <a:ext cx="11022496" cy="1655763"/>
          </a:xfrm>
        </p:spPr>
        <p:txBody>
          <a:bodyPr anchor="t" anchorCtr="0">
            <a:noAutofit/>
          </a:bodyPr>
          <a:lstStyle>
            <a:lvl1pPr algn="ctr">
              <a:defRPr sz="6000" b="0" i="0">
                <a:solidFill>
                  <a:srgbClr val="064F80"/>
                </a:solidFill>
                <a:latin typeface="Calibri Light" panose="020F0302020204030204" pitchFamily="34" charset="0"/>
                <a:cs typeface="Calibri Light" panose="020F0302020204030204" pitchFamily="34" charset="0"/>
              </a:defRPr>
            </a:lvl1pPr>
          </a:lstStyle>
          <a:p>
            <a:r>
              <a:rPr lang="en-US"/>
              <a:t>Set Title Slide Font Between </a:t>
            </a:r>
            <a:br>
              <a:rPr lang="en-US"/>
            </a:br>
            <a:r>
              <a:rPr lang="en-US"/>
              <a:t>40-65pt</a:t>
            </a:r>
          </a:p>
        </p:txBody>
      </p:sp>
      <p:sp>
        <p:nvSpPr>
          <p:cNvPr id="3" name="Subtitle 2">
            <a:extLst>
              <a:ext uri="{FF2B5EF4-FFF2-40B4-BE49-F238E27FC236}">
                <a16:creationId xmlns:a16="http://schemas.microsoft.com/office/drawing/2014/main" id="{79732EF6-2C34-0345-AA20-6335C996C994}"/>
              </a:ext>
            </a:extLst>
          </p:cNvPr>
          <p:cNvSpPr>
            <a:spLocks noGrp="1"/>
          </p:cNvSpPr>
          <p:nvPr>
            <p:ph type="subTitle" idx="1" hasCustomPrompt="1"/>
          </p:nvPr>
        </p:nvSpPr>
        <p:spPr>
          <a:xfrm>
            <a:off x="584752" y="4675463"/>
            <a:ext cx="11022496" cy="1052098"/>
          </a:xfrm>
        </p:spPr>
        <p:txBody>
          <a:bodyPr>
            <a:noAutofit/>
          </a:bodyPr>
          <a:lstStyle>
            <a:lvl1pPr marL="0" indent="0" algn="ctr">
              <a:lnSpc>
                <a:spcPct val="100000"/>
              </a:lnSpc>
              <a:spcBef>
                <a:spcPts val="0"/>
              </a:spcBef>
              <a:buNone/>
              <a:defRPr sz="2400" b="0" i="0">
                <a:solidFill>
                  <a:schemeClr val="tx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Set subtitle font between 24-35pt. If titles cannot fit within these ranges, </a:t>
            </a:r>
            <a:br>
              <a:rPr lang="en-US"/>
            </a:br>
            <a:r>
              <a:rPr lang="en-US"/>
              <a:t>copy edits may be necessary.</a:t>
            </a:r>
          </a:p>
        </p:txBody>
      </p:sp>
      <p:sp>
        <p:nvSpPr>
          <p:cNvPr id="6" name="Slide Number Placeholder 5">
            <a:extLst>
              <a:ext uri="{FF2B5EF4-FFF2-40B4-BE49-F238E27FC236}">
                <a16:creationId xmlns:a16="http://schemas.microsoft.com/office/drawing/2014/main" id="{E1628CAE-3A65-6A4A-842D-CE02EAE9337A}"/>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3307747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A435658-2B81-3940-BC8A-142D00486858}"/>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090F14D-D7C6-4744-9649-46967A3603D7}"/>
              </a:ext>
            </a:extLst>
          </p:cNvPr>
          <p:cNvSpPr>
            <a:spLocks noGrp="1"/>
          </p:cNvSpPr>
          <p:nvPr>
            <p:ph type="title" hasCustomPrompt="1"/>
          </p:nvPr>
        </p:nvSpPr>
        <p:spPr>
          <a:xfrm>
            <a:off x="564874" y="365125"/>
            <a:ext cx="11062252" cy="1325563"/>
          </a:xfrm>
        </p:spPr>
        <p:txBody>
          <a:bodyPr>
            <a:noAutofit/>
          </a:bodyPr>
          <a:lstStyle>
            <a:lvl1pPr>
              <a:defRPr sz="4500" b="0" i="0">
                <a:solidFill>
                  <a:srgbClr val="064F80"/>
                </a:solidFill>
                <a:latin typeface="Calibri Light" panose="020F0302020204030204" pitchFamily="34" charset="0"/>
                <a:cs typeface="Calibri Light" panose="020F0302020204030204" pitchFamily="34" charset="0"/>
              </a:defRPr>
            </a:lvl1pPr>
          </a:lstStyle>
          <a:p>
            <a:r>
              <a:rPr lang="en-US"/>
              <a:t>Set Title Font Between 35-55pt</a:t>
            </a:r>
          </a:p>
        </p:txBody>
      </p:sp>
      <p:sp>
        <p:nvSpPr>
          <p:cNvPr id="3" name="Content Placeholder 2">
            <a:extLst>
              <a:ext uri="{FF2B5EF4-FFF2-40B4-BE49-F238E27FC236}">
                <a16:creationId xmlns:a16="http://schemas.microsoft.com/office/drawing/2014/main" id="{E0AD1DA2-A021-7142-B956-10996DCC09D1}"/>
              </a:ext>
            </a:extLst>
          </p:cNvPr>
          <p:cNvSpPr>
            <a:spLocks noGrp="1"/>
          </p:cNvSpPr>
          <p:nvPr>
            <p:ph idx="1" hasCustomPrompt="1"/>
          </p:nvPr>
        </p:nvSpPr>
        <p:spPr>
          <a:xfrm>
            <a:off x="564874" y="1825626"/>
            <a:ext cx="11062252" cy="4014215"/>
          </a:xfrm>
        </p:spPr>
        <p:txBody>
          <a:bodyPr>
            <a:noAutofit/>
          </a:bodyPr>
          <a:lstStyle>
            <a:lvl1pPr marL="342900" indent="-342900">
              <a:lnSpc>
                <a:spcPct val="100000"/>
              </a:lnSpc>
              <a:buFont typeface="Arial" panose="020B0604020202020204" pitchFamily="34" charset="0"/>
              <a:buChar char="•"/>
              <a:defRPr sz="2000" b="0" i="0">
                <a:latin typeface="+mn-lt"/>
                <a:cs typeface="Calibri Light" panose="020F0302020204030204" pitchFamily="34" charset="0"/>
              </a:defRPr>
            </a:lvl1pPr>
            <a:lvl2pPr>
              <a:defRPr sz="2000"/>
            </a:lvl2pPr>
            <a:lvl3pPr>
              <a:defRPr sz="2000"/>
            </a:lvl3pPr>
            <a:lvl4pPr>
              <a:defRPr sz="2000"/>
            </a:lvl4pPr>
          </a:lstStyle>
          <a:p>
            <a:pPr lvl="0"/>
            <a:r>
              <a:rPr lang="en-US"/>
              <a:t>Set body text font between 18-22pt. If body text cannot fit within these ranges, push text to second slide or copy edits may be necessary.</a:t>
            </a:r>
          </a:p>
        </p:txBody>
      </p:sp>
      <p:sp>
        <p:nvSpPr>
          <p:cNvPr id="6" name="Slide Number Placeholder 5">
            <a:extLst>
              <a:ext uri="{FF2B5EF4-FFF2-40B4-BE49-F238E27FC236}">
                <a16:creationId xmlns:a16="http://schemas.microsoft.com/office/drawing/2014/main" id="{37FE8183-5489-2A49-9A6F-02B2ED2B448E}"/>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93110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A4D4D2-5EB7-434B-9F78-8F7D015495F7}"/>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625D5A0F-7A41-234D-9DDA-A6A755F208F3}"/>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F0EEAC10-D300-BD46-9679-F8E2272D6548}"/>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
        <p:nvSpPr>
          <p:cNvPr id="3" name="Content Placeholder 2">
            <a:extLst>
              <a:ext uri="{FF2B5EF4-FFF2-40B4-BE49-F238E27FC236}">
                <a16:creationId xmlns:a16="http://schemas.microsoft.com/office/drawing/2014/main" id="{0B7906DB-83BD-6C47-B6A4-A94ACD60BCFF}"/>
              </a:ext>
            </a:extLst>
          </p:cNvPr>
          <p:cNvSpPr>
            <a:spLocks noGrp="1"/>
          </p:cNvSpPr>
          <p:nvPr>
            <p:ph sz="half" idx="1" hasCustomPrompt="1"/>
          </p:nvPr>
        </p:nvSpPr>
        <p:spPr>
          <a:xfrm>
            <a:off x="838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Content Placeholder 3">
            <a:extLst>
              <a:ext uri="{FF2B5EF4-FFF2-40B4-BE49-F238E27FC236}">
                <a16:creationId xmlns:a16="http://schemas.microsoft.com/office/drawing/2014/main" id="{0B29A26C-206B-6344-8299-4A5F98C258A8}"/>
              </a:ext>
            </a:extLst>
          </p:cNvPr>
          <p:cNvSpPr>
            <a:spLocks noGrp="1"/>
          </p:cNvSpPr>
          <p:nvPr>
            <p:ph sz="half" idx="2" hasCustomPrompt="1"/>
          </p:nvPr>
        </p:nvSpPr>
        <p:spPr>
          <a:xfrm>
            <a:off x="6172200" y="1825625"/>
            <a:ext cx="5181600" cy="405936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78751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D5549B4-B6C5-B14E-8D10-E9CE91538A19}"/>
              </a:ext>
            </a:extLst>
          </p:cNvPr>
          <p:cNvPicPr>
            <a:picLocks noChangeAspect="1"/>
          </p:cNvPicPr>
          <p:nvPr userDrawn="1"/>
        </p:nvPicPr>
        <p:blipFill>
          <a:blip r:embed="rId2"/>
          <a:srcRect/>
          <a:stretch/>
        </p:blipFill>
        <p:spPr>
          <a:xfrm>
            <a:off x="0" y="0"/>
            <a:ext cx="12192000" cy="6858000"/>
          </a:xfrm>
          <a:prstGeom prst="rect">
            <a:avLst/>
          </a:prstGeom>
        </p:spPr>
      </p:pic>
      <p:sp>
        <p:nvSpPr>
          <p:cNvPr id="11" name="Slide Number Placeholder 5">
            <a:extLst>
              <a:ext uri="{FF2B5EF4-FFF2-40B4-BE49-F238E27FC236}">
                <a16:creationId xmlns:a16="http://schemas.microsoft.com/office/drawing/2014/main" id="{9B6DBFBC-95BD-BE41-B158-FB8732847D3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38692B32-7DD0-6840-9D76-89EA118035DF}"/>
              </a:ext>
            </a:extLst>
          </p:cNvPr>
          <p:cNvSpPr>
            <a:spLocks noGrp="1"/>
          </p:cNvSpPr>
          <p:nvPr>
            <p:ph type="title" hasCustomPrompt="1"/>
          </p:nvPr>
        </p:nvSpPr>
        <p:spPr>
          <a:xfrm>
            <a:off x="839788" y="365125"/>
            <a:ext cx="10515600" cy="1325563"/>
          </a:xfrm>
        </p:spPr>
        <p:txBody>
          <a:bodyPr>
            <a:noAutofit/>
          </a:bodyPr>
          <a:lstStyle>
            <a:lvl1pPr>
              <a:defRPr>
                <a:solidFill>
                  <a:srgbClr val="064F80"/>
                </a:solidFill>
              </a:defRPr>
            </a:lvl1pPr>
          </a:lstStyle>
          <a:p>
            <a:r>
              <a:rPr lang="en-US"/>
              <a:t>Set Title Font Between 35-55pt</a:t>
            </a:r>
          </a:p>
        </p:txBody>
      </p:sp>
      <p:sp>
        <p:nvSpPr>
          <p:cNvPr id="3" name="Text Placeholder 2">
            <a:extLst>
              <a:ext uri="{FF2B5EF4-FFF2-40B4-BE49-F238E27FC236}">
                <a16:creationId xmlns:a16="http://schemas.microsoft.com/office/drawing/2014/main" id="{4F030410-7F4A-1944-82BA-5B23A02F5989}"/>
              </a:ext>
            </a:extLst>
          </p:cNvPr>
          <p:cNvSpPr>
            <a:spLocks noGrp="1"/>
          </p:cNvSpPr>
          <p:nvPr>
            <p:ph type="body" idx="1" hasCustomPrompt="1"/>
          </p:nvPr>
        </p:nvSpPr>
        <p:spPr>
          <a:xfrm>
            <a:off x="839788" y="1681163"/>
            <a:ext cx="5157787"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4" name="Content Placeholder 3">
            <a:extLst>
              <a:ext uri="{FF2B5EF4-FFF2-40B4-BE49-F238E27FC236}">
                <a16:creationId xmlns:a16="http://schemas.microsoft.com/office/drawing/2014/main" id="{4BA032C3-928A-2E48-8545-6F8C5D5B08D7}"/>
              </a:ext>
            </a:extLst>
          </p:cNvPr>
          <p:cNvSpPr>
            <a:spLocks noGrp="1"/>
          </p:cNvSpPr>
          <p:nvPr>
            <p:ph sz="half" idx="2" hasCustomPrompt="1"/>
          </p:nvPr>
        </p:nvSpPr>
        <p:spPr>
          <a:xfrm>
            <a:off x="839788" y="2505075"/>
            <a:ext cx="5157787"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5" name="Text Placeholder 4">
            <a:extLst>
              <a:ext uri="{FF2B5EF4-FFF2-40B4-BE49-F238E27FC236}">
                <a16:creationId xmlns:a16="http://schemas.microsoft.com/office/drawing/2014/main" id="{749BD89F-CFE6-0140-B528-E416CD2A23BE}"/>
              </a:ext>
            </a:extLst>
          </p:cNvPr>
          <p:cNvSpPr>
            <a:spLocks noGrp="1"/>
          </p:cNvSpPr>
          <p:nvPr>
            <p:ph type="body" sz="quarter" idx="3" hasCustomPrompt="1"/>
          </p:nvPr>
        </p:nvSpPr>
        <p:spPr>
          <a:xfrm>
            <a:off x="6172200" y="1681163"/>
            <a:ext cx="5183188" cy="823912"/>
          </a:xfrm>
        </p:spPr>
        <p:txBody>
          <a:bodyPr anchor="b">
            <a:noAutofit/>
          </a:bodyPr>
          <a:lstStyle>
            <a:lvl1pPr marL="0" indent="0">
              <a:buNone/>
              <a:defRPr sz="2400" b="1">
                <a:solidFill>
                  <a:srgbClr val="064F8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Subtitle text between 24-30pt</a:t>
            </a:r>
          </a:p>
        </p:txBody>
      </p:sp>
      <p:sp>
        <p:nvSpPr>
          <p:cNvPr id="6" name="Content Placeholder 5">
            <a:extLst>
              <a:ext uri="{FF2B5EF4-FFF2-40B4-BE49-F238E27FC236}">
                <a16:creationId xmlns:a16="http://schemas.microsoft.com/office/drawing/2014/main" id="{6A640DDA-050A-E441-9554-2DBE7591064D}"/>
              </a:ext>
            </a:extLst>
          </p:cNvPr>
          <p:cNvSpPr>
            <a:spLocks noGrp="1"/>
          </p:cNvSpPr>
          <p:nvPr>
            <p:ph sz="quarter" idx="4" hasCustomPrompt="1"/>
          </p:nvPr>
        </p:nvSpPr>
        <p:spPr>
          <a:xfrm>
            <a:off x="6172200" y="2505075"/>
            <a:ext cx="5183188" cy="3379910"/>
          </a:xfrm>
        </p:spPr>
        <p:txBody>
          <a:bodyPr>
            <a:noAutofit/>
          </a:bodyPr>
          <a:lstStyle>
            <a:lvl1pPr>
              <a:lnSpc>
                <a:spcPct val="100000"/>
              </a:lnSpc>
              <a:defRPr sz="2000"/>
            </a:lvl1pPr>
            <a:lvl2pPr>
              <a:lnSpc>
                <a:spcPct val="100000"/>
              </a:lnSpc>
              <a:defRPr sz="2000"/>
            </a:lvl2pPr>
            <a:lvl3pPr>
              <a:lnSpc>
                <a:spcPct val="100000"/>
              </a:lnSpc>
              <a:defRPr sz="2000"/>
            </a:lvl3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Tree>
    <p:extLst>
      <p:ext uri="{BB962C8B-B14F-4D97-AF65-F5344CB8AC3E}">
        <p14:creationId xmlns:p14="http://schemas.microsoft.com/office/powerpoint/2010/main" val="2897770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694F535-4CB8-FF4F-B038-DC42E578E91C}"/>
              </a:ext>
            </a:extLst>
          </p:cNvPr>
          <p:cNvPicPr>
            <a:picLocks noChangeAspect="1"/>
          </p:cNvPicPr>
          <p:nvPr userDrawn="1"/>
        </p:nvPicPr>
        <p:blipFill>
          <a:blip r:embed="rId2"/>
          <a:src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90A09872-845A-144A-B6E6-5BE32F03C254}"/>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BDBE336E-6AA0-154E-B50C-A797F984307C}"/>
              </a:ext>
            </a:extLst>
          </p:cNvPr>
          <p:cNvSpPr>
            <a:spLocks noGrp="1"/>
          </p:cNvSpPr>
          <p:nvPr>
            <p:ph type="title" hasCustomPrompt="1"/>
          </p:nvPr>
        </p:nvSpPr>
        <p:spPr/>
        <p:txBody>
          <a:bodyPr>
            <a:noAutofit/>
          </a:bodyPr>
          <a:lstStyle>
            <a:lvl1pPr>
              <a:defRPr>
                <a:solidFill>
                  <a:srgbClr val="064F80"/>
                </a:solidFill>
              </a:defRPr>
            </a:lvl1pPr>
          </a:lstStyle>
          <a:p>
            <a:r>
              <a:rPr lang="en-US"/>
              <a:t>Set Title Font Between 35-55pt</a:t>
            </a:r>
          </a:p>
        </p:txBody>
      </p:sp>
    </p:spTree>
    <p:extLst>
      <p:ext uri="{BB962C8B-B14F-4D97-AF65-F5344CB8AC3E}">
        <p14:creationId xmlns:p14="http://schemas.microsoft.com/office/powerpoint/2010/main" val="91683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1DA1109-03EB-1A40-90A5-F607F6F44B8F}"/>
              </a:ext>
            </a:extLst>
          </p:cNvPr>
          <p:cNvPicPr>
            <a:picLocks noChangeAspect="1"/>
          </p:cNvPicPr>
          <p:nvPr userDrawn="1"/>
        </p:nvPicPr>
        <p:blipFill>
          <a:blip r:embed="rId2"/>
          <a:srcRect/>
          <a:stretch/>
        </p:blipFill>
        <p:spPr>
          <a:xfrm>
            <a:off x="0" y="0"/>
            <a:ext cx="12192000" cy="6858000"/>
          </a:xfrm>
          <a:prstGeom prst="rect">
            <a:avLst/>
          </a:prstGeom>
        </p:spPr>
      </p:pic>
      <p:sp>
        <p:nvSpPr>
          <p:cNvPr id="6" name="Slide Number Placeholder 5">
            <a:extLst>
              <a:ext uri="{FF2B5EF4-FFF2-40B4-BE49-F238E27FC236}">
                <a16:creationId xmlns:a16="http://schemas.microsoft.com/office/drawing/2014/main" id="{713CA1E7-3D9B-884F-98FA-9775E26D36D8}"/>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Tree>
    <p:extLst>
      <p:ext uri="{BB962C8B-B14F-4D97-AF65-F5344CB8AC3E}">
        <p14:creationId xmlns:p14="http://schemas.microsoft.com/office/powerpoint/2010/main" val="1959753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022D4E-4BF6-5547-AB07-E17B53BC28A1}"/>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A33B9628-2A63-2043-9A11-CAEC1F373932}"/>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5641AE26-5A3C-5D4F-A744-CDFB9BEF377C}"/>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Content Placeholder 2">
            <a:extLst>
              <a:ext uri="{FF2B5EF4-FFF2-40B4-BE49-F238E27FC236}">
                <a16:creationId xmlns:a16="http://schemas.microsoft.com/office/drawing/2014/main" id="{4AA1C979-822C-924E-B3FB-A0287605888A}"/>
              </a:ext>
            </a:extLst>
          </p:cNvPr>
          <p:cNvSpPr>
            <a:spLocks noGrp="1"/>
          </p:cNvSpPr>
          <p:nvPr>
            <p:ph idx="1" hasCustomPrompt="1"/>
          </p:nvPr>
        </p:nvSpPr>
        <p:spPr>
          <a:xfrm>
            <a:off x="5183188" y="457201"/>
            <a:ext cx="6172200" cy="4572000"/>
          </a:xfrm>
        </p:spPr>
        <p:txBody>
          <a:bodyPr>
            <a:noAutofit/>
          </a:bodyPr>
          <a:lstStyle>
            <a:lvl1pPr>
              <a:lnSpc>
                <a:spcPct val="100000"/>
              </a:lnSpc>
              <a:defRPr sz="2000"/>
            </a:lvl1pPr>
            <a:lvl2pPr>
              <a:lnSpc>
                <a:spcPct val="100000"/>
              </a:lnSpc>
              <a:defRPr sz="2000"/>
            </a:lvl2pPr>
            <a:lvl3pPr>
              <a:lnSpc>
                <a:spcPct val="100000"/>
              </a:lnSpc>
              <a:defRPr sz="2000"/>
            </a:lvl3pPr>
            <a:lvl4pPr>
              <a:defRPr sz="2000"/>
            </a:lvl4pPr>
            <a:lvl5pPr>
              <a:defRPr sz="2000"/>
            </a:lvl5pPr>
            <a:lvl6pPr>
              <a:defRPr sz="2000"/>
            </a:lvl6pPr>
            <a:lvl7pPr>
              <a:defRPr sz="2000"/>
            </a:lvl7pPr>
            <a:lvl8pPr>
              <a:defRPr sz="2000"/>
            </a:lvl8pPr>
            <a:lvl9pPr>
              <a:defRPr sz="2000"/>
            </a:lvl9pPr>
          </a:lstStyle>
          <a:p>
            <a:pPr lvl="0"/>
            <a:r>
              <a:rPr lang="en-US"/>
              <a:t>Set body text font between 18-22pt. If body text cannot fit within these ranges, push text to second slide or copy edits may be necessary.</a:t>
            </a:r>
          </a:p>
          <a:p>
            <a:pPr lvl="1"/>
            <a:r>
              <a:rPr lang="en-US"/>
              <a:t>Second</a:t>
            </a:r>
          </a:p>
          <a:p>
            <a:pPr lvl="2"/>
            <a:r>
              <a:rPr lang="en-US"/>
              <a:t>Third</a:t>
            </a:r>
          </a:p>
        </p:txBody>
      </p:sp>
      <p:sp>
        <p:nvSpPr>
          <p:cNvPr id="4" name="Text Placeholder 3">
            <a:extLst>
              <a:ext uri="{FF2B5EF4-FFF2-40B4-BE49-F238E27FC236}">
                <a16:creationId xmlns:a16="http://schemas.microsoft.com/office/drawing/2014/main" id="{AA270275-0A6C-F145-BF29-DD225BCBFD40}"/>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26568802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E562D91-BCDD-6047-8841-24F68578B33A}"/>
              </a:ext>
            </a:extLst>
          </p:cNvPr>
          <p:cNvPicPr>
            <a:picLocks noChangeAspect="1"/>
          </p:cNvPicPr>
          <p:nvPr userDrawn="1"/>
        </p:nvPicPr>
        <p:blipFill>
          <a:blip r:embed="rId2"/>
          <a:srcRect/>
          <a:stretch/>
        </p:blipFill>
        <p:spPr>
          <a:xfrm>
            <a:off x="0" y="0"/>
            <a:ext cx="12192000" cy="6858000"/>
          </a:xfrm>
          <a:prstGeom prst="rect">
            <a:avLst/>
          </a:prstGeom>
        </p:spPr>
      </p:pic>
      <p:sp>
        <p:nvSpPr>
          <p:cNvPr id="9" name="Slide Number Placeholder 5">
            <a:extLst>
              <a:ext uri="{FF2B5EF4-FFF2-40B4-BE49-F238E27FC236}">
                <a16:creationId xmlns:a16="http://schemas.microsoft.com/office/drawing/2014/main" id="{52322D32-9A4A-9947-8748-DC302AA9A41B}"/>
              </a:ext>
            </a:extLst>
          </p:cNvPr>
          <p:cNvSpPr>
            <a:spLocks noGrp="1"/>
          </p:cNvSpPr>
          <p:nvPr>
            <p:ph type="sldNum" sz="quarter" idx="12"/>
          </p:nvPr>
        </p:nvSpPr>
        <p:spPr>
          <a:xfrm>
            <a:off x="9448800" y="6492875"/>
            <a:ext cx="2743200" cy="365125"/>
          </a:xfrm>
        </p:spPr>
        <p:txBody>
          <a:bodyPr/>
          <a:lstStyle/>
          <a:p>
            <a:fld id="{73E3F615-0371-7B44-8B36-5A304F524AD2}" type="slidenum">
              <a:rPr lang="en-US" smtClean="0"/>
              <a:t>‹#›</a:t>
            </a:fld>
            <a:endParaRPr lang="en-US"/>
          </a:p>
        </p:txBody>
      </p:sp>
      <p:sp>
        <p:nvSpPr>
          <p:cNvPr id="2" name="Title 1">
            <a:extLst>
              <a:ext uri="{FF2B5EF4-FFF2-40B4-BE49-F238E27FC236}">
                <a16:creationId xmlns:a16="http://schemas.microsoft.com/office/drawing/2014/main" id="{27BC4F90-B777-6A42-A136-62B95B051F0F}"/>
              </a:ext>
            </a:extLst>
          </p:cNvPr>
          <p:cNvSpPr>
            <a:spLocks noGrp="1"/>
          </p:cNvSpPr>
          <p:nvPr>
            <p:ph type="title" hasCustomPrompt="1"/>
          </p:nvPr>
        </p:nvSpPr>
        <p:spPr>
          <a:xfrm>
            <a:off x="839788" y="457200"/>
            <a:ext cx="3932237" cy="1600200"/>
          </a:xfrm>
        </p:spPr>
        <p:txBody>
          <a:bodyPr anchor="b">
            <a:noAutofit/>
          </a:bodyPr>
          <a:lstStyle>
            <a:lvl1pPr>
              <a:defRPr sz="3200">
                <a:solidFill>
                  <a:srgbClr val="064F80"/>
                </a:solidFill>
              </a:defRPr>
            </a:lvl1pPr>
          </a:lstStyle>
          <a:p>
            <a:r>
              <a:rPr lang="en-US"/>
              <a:t>Set Title Font Between 30-40pt</a:t>
            </a:r>
          </a:p>
        </p:txBody>
      </p:sp>
      <p:sp>
        <p:nvSpPr>
          <p:cNvPr id="3" name="Picture Placeholder 2">
            <a:extLst>
              <a:ext uri="{FF2B5EF4-FFF2-40B4-BE49-F238E27FC236}">
                <a16:creationId xmlns:a16="http://schemas.microsoft.com/office/drawing/2014/main" id="{5C60E9F2-635E-A446-9FC9-C6FA6729F936}"/>
              </a:ext>
            </a:extLst>
          </p:cNvPr>
          <p:cNvSpPr>
            <a:spLocks noGrp="1"/>
          </p:cNvSpPr>
          <p:nvPr>
            <p:ph type="pic" idx="1"/>
          </p:nvPr>
        </p:nvSpPr>
        <p:spPr>
          <a:xfrm>
            <a:off x="5183188" y="457201"/>
            <a:ext cx="6172200"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311CFAF-595B-3348-AED7-FA0A35711001}"/>
              </a:ext>
            </a:extLst>
          </p:cNvPr>
          <p:cNvSpPr>
            <a:spLocks noGrp="1"/>
          </p:cNvSpPr>
          <p:nvPr>
            <p:ph type="body" sz="half" idx="2" hasCustomPrompt="1"/>
          </p:nvPr>
        </p:nvSpPr>
        <p:spPr>
          <a:xfrm>
            <a:off x="839788" y="2057400"/>
            <a:ext cx="3932237" cy="3811588"/>
          </a:xfrm>
        </p:spPr>
        <p:txBody>
          <a:bodyPr>
            <a:noAutofit/>
          </a:bodyPr>
          <a:lstStyle>
            <a:lvl1pPr marL="0" indent="0">
              <a:lnSpc>
                <a:spcPct val="100000"/>
              </a:lnSpc>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Set body text font between 18-22pt. If body text cannot fit within these ranges, push text to second slide or copy edits may be necessary.</a:t>
            </a:r>
          </a:p>
        </p:txBody>
      </p:sp>
    </p:spTree>
    <p:extLst>
      <p:ext uri="{BB962C8B-B14F-4D97-AF65-F5344CB8AC3E}">
        <p14:creationId xmlns:p14="http://schemas.microsoft.com/office/powerpoint/2010/main" val="105006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FAB1E-1DCF-084E-AF8A-EB63ED4C0C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5DE003-1416-0943-B751-76EB793B8FB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EC401-84AA-DA45-98ED-029205FBAAB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746214-5550-7C43-AB36-F5FA31A12F1C}" type="datetimeFigureOut">
              <a:rPr lang="en-US" smtClean="0"/>
              <a:t>1/3/2023</a:t>
            </a:fld>
            <a:endParaRPr lang="en-US"/>
          </a:p>
        </p:txBody>
      </p:sp>
      <p:sp>
        <p:nvSpPr>
          <p:cNvPr id="5" name="Footer Placeholder 4">
            <a:extLst>
              <a:ext uri="{FF2B5EF4-FFF2-40B4-BE49-F238E27FC236}">
                <a16:creationId xmlns:a16="http://schemas.microsoft.com/office/drawing/2014/main" id="{2E7561BC-D6DD-5E48-85C7-D8DCA93C11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E3EE7F-2D09-EC4F-8996-BE5EE8B27A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E3F615-0371-7B44-8B36-5A304F524AD2}" type="slidenum">
              <a:rPr lang="en-US" smtClean="0"/>
              <a:t>‹#›</a:t>
            </a:fld>
            <a:endParaRPr lang="en-US"/>
          </a:p>
        </p:txBody>
      </p:sp>
    </p:spTree>
    <p:extLst>
      <p:ext uri="{BB962C8B-B14F-4D97-AF65-F5344CB8AC3E}">
        <p14:creationId xmlns:p14="http://schemas.microsoft.com/office/powerpoint/2010/main" val="1737162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henationalcouncil.org/program/ccbhc-e-national-training-and-technical-assistance-center/training-events/" TargetMode="External"/><Relationship Id="rId2" Type="http://schemas.openxmlformats.org/officeDocument/2006/relationships/hyperlink" Target="https://www.thenationalcouncil.org/program/ccbhc-e-national-training-and-technical-assistance-center/" TargetMode="External"/><Relationship Id="rId1" Type="http://schemas.openxmlformats.org/officeDocument/2006/relationships/slideLayout" Target="../slideLayouts/slideLayout2.xml"/><Relationship Id="rId4" Type="http://schemas.openxmlformats.org/officeDocument/2006/relationships/hyperlink" Target="https://www.thenationalcouncil.org/program/ccbhc-e-national-training-and-technical-assistance-center/request-training-assistance/"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s://thenationalcouncil-org.zoom.us/rec/share/aI95NPtM7PNzrKEk8VuN0GxUfxo2SN6Pn9e-O7QnSib30JST58y-AnmvfT11QD83.WoPzjPkNDp_1EJLM?startTime=1640721599000" TargetMode="External"/><Relationship Id="rId3" Type="http://schemas.openxmlformats.org/officeDocument/2006/relationships/hyperlink" Target="https://thenationalcouncil-org.zoom.us/rec/share/2o87ajbVgGvetRm4ssGhAvCO6JgQf2Ja9X9R_mf9dmPWUxt38mINbYq_7NDh0euD.T5mmqViZNH0xsZzh?startTime=1640812506000" TargetMode="External"/><Relationship Id="rId7" Type="http://schemas.openxmlformats.org/officeDocument/2006/relationships/hyperlink" Target="https://thenationalcouncil-org.zoom.us/rec/share/aI95NPtM7PNzrKEk8VuN0GxUfxo2SN6Pn9e-O7QnSib30JST58y-AnmvfT11QD83.WoPzjPkNDp_1EJLM?startTime=164071804500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thenationalcouncil-org.zoom.us/rec/share/2o87ajbVgGvetRm4ssGhAvCO6JgQf2Ja9X9R_mf9dmPWUxt38mINbYq_7NDh0euD.T5mmqViZNH0xsZzh?startTime=1640810248000" TargetMode="External"/><Relationship Id="rId5" Type="http://schemas.openxmlformats.org/officeDocument/2006/relationships/hyperlink" Target="https://thenationalcouncil-org.zoom.us/rec/share/tkGLa7wo4r45h2p1MlUGHOnnUW4lO13YqjM_wO9PlV8ZUhxU81CoOep-4gACiII.69eyinU4ul-FRL4J?startTime=1640712090000" TargetMode="External"/><Relationship Id="rId10" Type="http://schemas.openxmlformats.org/officeDocument/2006/relationships/image" Target="../media/image11.svg"/><Relationship Id="rId4" Type="http://schemas.openxmlformats.org/officeDocument/2006/relationships/hyperlink" Target="https://thenationalcouncil-org.zoom.us/rec/share/tkGLa7wo4r45h2p1MlUGHOnnUW4lO13YqjM_wO9PlV8ZUhxU81CoOep-4gACiII.69eyinU4ul-FRL4J?startTime=1640705738000" TargetMode="External"/><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www.samhsa.gov/sites/default/files/programs_campaigns/ccbhc-criteria.pdf" TargetMode="External"/><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6E0A1-9D43-EA4B-9DB3-6FFE70159C2D}"/>
              </a:ext>
            </a:extLst>
          </p:cNvPr>
          <p:cNvSpPr>
            <a:spLocks noGrp="1"/>
          </p:cNvSpPr>
          <p:nvPr>
            <p:ph type="ctrTitle"/>
          </p:nvPr>
        </p:nvSpPr>
        <p:spPr>
          <a:xfrm>
            <a:off x="586740" y="3797300"/>
            <a:ext cx="11018520" cy="1766735"/>
          </a:xfrm>
        </p:spPr>
        <p:txBody>
          <a:bodyPr/>
          <a:lstStyle/>
          <a:p>
            <a:r>
              <a:rPr lang="en-US" dirty="0"/>
              <a:t>Certified Community Behavioral Health Clinic Overview</a:t>
            </a:r>
          </a:p>
        </p:txBody>
      </p:sp>
    </p:spTree>
    <p:extLst>
      <p:ext uri="{BB962C8B-B14F-4D97-AF65-F5344CB8AC3E}">
        <p14:creationId xmlns:p14="http://schemas.microsoft.com/office/powerpoint/2010/main" val="1111899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8118-4DFC-9D07-24E7-EA48FD97A217}"/>
              </a:ext>
            </a:extLst>
          </p:cNvPr>
          <p:cNvSpPr>
            <a:spLocks noGrp="1"/>
          </p:cNvSpPr>
          <p:nvPr>
            <p:ph type="title"/>
          </p:nvPr>
        </p:nvSpPr>
        <p:spPr/>
        <p:txBody>
          <a:bodyPr/>
          <a:lstStyle/>
          <a:p>
            <a:r>
              <a:rPr lang="en-US" dirty="0"/>
              <a:t>Why CCBHC? The Vision for [</a:t>
            </a:r>
            <a:r>
              <a:rPr lang="en-US" dirty="0">
                <a:highlight>
                  <a:srgbClr val="FFFF00"/>
                </a:highlight>
              </a:rPr>
              <a:t>Insert Org Name</a:t>
            </a:r>
            <a:r>
              <a:rPr lang="en-US" dirty="0"/>
              <a:t>]</a:t>
            </a:r>
          </a:p>
        </p:txBody>
      </p:sp>
      <p:sp>
        <p:nvSpPr>
          <p:cNvPr id="3" name="Content Placeholder 2">
            <a:extLst>
              <a:ext uri="{FF2B5EF4-FFF2-40B4-BE49-F238E27FC236}">
                <a16:creationId xmlns:a16="http://schemas.microsoft.com/office/drawing/2014/main" id="{1A1844DB-E3E5-A440-C81D-24CAF7A359EB}"/>
              </a:ext>
            </a:extLst>
          </p:cNvPr>
          <p:cNvSpPr>
            <a:spLocks noGrp="1"/>
          </p:cNvSpPr>
          <p:nvPr>
            <p:ph idx="1"/>
          </p:nvPr>
        </p:nvSpPr>
        <p:spPr>
          <a:xfrm>
            <a:off x="564874" y="1650112"/>
            <a:ext cx="11062252" cy="4325648"/>
          </a:xfrm>
        </p:spPr>
        <p:txBody>
          <a:bodyPr/>
          <a:lstStyle/>
          <a:p>
            <a:pPr marL="0" indent="0">
              <a:lnSpc>
                <a:spcPts val="2100"/>
              </a:lnSpc>
              <a:spcBef>
                <a:spcPts val="600"/>
              </a:spcBef>
              <a:buNone/>
            </a:pPr>
            <a:r>
              <a:rPr lang="en-US" sz="1800" dirty="0">
                <a:highlight>
                  <a:srgbClr val="FFFF00"/>
                </a:highlight>
                <a:latin typeface="Calibri Light" panose="020F0302020204030204" pitchFamily="34" charset="0"/>
              </a:rPr>
              <a:t>Tailor this slide to communicate your organization’s mission and vision and create direct connections to how CCBHC status furthers those aims.</a:t>
            </a:r>
          </a:p>
          <a:p>
            <a:pPr marL="0" indent="0">
              <a:lnSpc>
                <a:spcPts val="2100"/>
              </a:lnSpc>
              <a:spcBef>
                <a:spcPts val="600"/>
              </a:spcBef>
              <a:buNone/>
            </a:pPr>
            <a:r>
              <a:rPr lang="en-US" sz="1800" b="1" dirty="0">
                <a:latin typeface="Calibri" panose="020F0502020204030204" pitchFamily="34" charset="0"/>
                <a:cs typeface="Calibri" panose="020F0502020204030204" pitchFamily="34" charset="0"/>
              </a:rPr>
              <a:t>Example:</a:t>
            </a:r>
          </a:p>
          <a:p>
            <a:pPr marL="685800" indent="-457200">
              <a:lnSpc>
                <a:spcPts val="2100"/>
              </a:lnSpc>
              <a:spcBef>
                <a:spcPts val="600"/>
              </a:spcBef>
              <a:buClr>
                <a:srgbClr val="EA5E29"/>
              </a:buClr>
            </a:pPr>
            <a:r>
              <a:rPr lang="en-US" sz="1800" b="1" dirty="0">
                <a:solidFill>
                  <a:srgbClr val="064F80"/>
                </a:solidFill>
                <a:latin typeface="Calibri" panose="020F0502020204030204" pitchFamily="34" charset="0"/>
                <a:cs typeface="Calibri" panose="020F0502020204030204" pitchFamily="34" charset="0"/>
              </a:rPr>
              <a:t>VISION: </a:t>
            </a:r>
            <a:r>
              <a:rPr lang="en-US" sz="1800" dirty="0">
                <a:latin typeface="Calibri Light" panose="020F0302020204030204" pitchFamily="34" charset="0"/>
              </a:rPr>
              <a:t>Healthy Living for Everyone.</a:t>
            </a:r>
          </a:p>
          <a:p>
            <a:pPr marL="685800" indent="-457200">
              <a:lnSpc>
                <a:spcPts val="2100"/>
              </a:lnSpc>
              <a:spcBef>
                <a:spcPts val="600"/>
              </a:spcBef>
              <a:buClr>
                <a:srgbClr val="EA5E29"/>
              </a:buClr>
            </a:pPr>
            <a:r>
              <a:rPr lang="en-US" sz="1800" b="1" dirty="0">
                <a:solidFill>
                  <a:srgbClr val="064F80"/>
                </a:solidFill>
                <a:latin typeface="Calibri" panose="020F0502020204030204" pitchFamily="34" charset="0"/>
                <a:cs typeface="Calibri" panose="020F0502020204030204" pitchFamily="34" charset="0"/>
              </a:rPr>
              <a:t>MISSION: </a:t>
            </a:r>
            <a:r>
              <a:rPr lang="en-US" sz="1800" dirty="0">
                <a:latin typeface="Calibri Light" panose="020F0302020204030204" pitchFamily="34" charset="0"/>
              </a:rPr>
              <a:t>Our mission is to improve the lives of people affected by mental health and substance use challenges through an array of effective, person-centered services.</a:t>
            </a:r>
          </a:p>
          <a:p>
            <a:pPr marL="685800" indent="-457200">
              <a:lnSpc>
                <a:spcPts val="2100"/>
              </a:lnSpc>
              <a:spcBef>
                <a:spcPts val="600"/>
              </a:spcBef>
              <a:buClr>
                <a:srgbClr val="EA5E29"/>
              </a:buClr>
            </a:pPr>
            <a:r>
              <a:rPr lang="en-US" sz="1800" b="1" dirty="0">
                <a:solidFill>
                  <a:srgbClr val="064F80"/>
                </a:solidFill>
                <a:latin typeface="Calibri" panose="020F0502020204030204" pitchFamily="34" charset="0"/>
                <a:cs typeface="Calibri" panose="020F0502020204030204" pitchFamily="34" charset="0"/>
              </a:rPr>
              <a:t>WHY CCBHC?</a:t>
            </a:r>
          </a:p>
          <a:p>
            <a:pPr marL="1143000" indent="-457200">
              <a:lnSpc>
                <a:spcPts val="2100"/>
              </a:lnSpc>
              <a:spcBef>
                <a:spcPts val="600"/>
              </a:spcBef>
              <a:buClr>
                <a:srgbClr val="EA5E29"/>
              </a:buClr>
              <a:buFont typeface="Courier New" panose="02070309020205020404" pitchFamily="49" charset="0"/>
              <a:buChar char="o"/>
            </a:pPr>
            <a:r>
              <a:rPr lang="en-US" sz="1800" dirty="0">
                <a:latin typeface="Calibri Light" panose="020F0302020204030204" pitchFamily="34" charset="0"/>
              </a:rPr>
              <a:t>Person, family and community-centered care design – Criteria is intentionally designed with community needs assessment as the driver for staffing and service array.</a:t>
            </a:r>
          </a:p>
          <a:p>
            <a:pPr marL="1143000" indent="-457200">
              <a:lnSpc>
                <a:spcPts val="2100"/>
              </a:lnSpc>
              <a:spcBef>
                <a:spcPts val="600"/>
              </a:spcBef>
              <a:buClr>
                <a:srgbClr val="EA5E29"/>
              </a:buClr>
              <a:buFont typeface="Courier New" panose="02070309020205020404" pitchFamily="49" charset="0"/>
              <a:buChar char="o"/>
            </a:pPr>
            <a:r>
              <a:rPr lang="en-US" sz="1800" dirty="0">
                <a:latin typeface="Calibri Light" panose="020F0302020204030204" pitchFamily="34" charset="0"/>
              </a:rPr>
              <a:t>Focus on access and care coordination – Meets the needs and challenges in accessing </a:t>
            </a:r>
            <a:br>
              <a:rPr lang="en-US" sz="1800" dirty="0">
                <a:latin typeface="Calibri Light" panose="020F0302020204030204" pitchFamily="34" charset="0"/>
              </a:rPr>
            </a:br>
            <a:r>
              <a:rPr lang="en-US" sz="1800" dirty="0">
                <a:latin typeface="Calibri Light" panose="020F0302020204030204" pitchFamily="34" charset="0"/>
              </a:rPr>
              <a:t>services of those we serve and extends how we engage them outside the four walls of </a:t>
            </a:r>
            <a:br>
              <a:rPr lang="en-US" sz="1800" dirty="0">
                <a:latin typeface="Calibri Light" panose="020F0302020204030204" pitchFamily="34" charset="0"/>
              </a:rPr>
            </a:br>
            <a:r>
              <a:rPr lang="en-US" sz="1800" dirty="0">
                <a:latin typeface="Calibri Light" panose="020F0302020204030204" pitchFamily="34" charset="0"/>
              </a:rPr>
              <a:t>the clinic. Takes into account non-health related needs.</a:t>
            </a:r>
          </a:p>
          <a:p>
            <a:pPr marL="1143000" indent="-457200">
              <a:lnSpc>
                <a:spcPts val="2100"/>
              </a:lnSpc>
              <a:spcBef>
                <a:spcPts val="600"/>
              </a:spcBef>
              <a:buClr>
                <a:srgbClr val="EA5E29"/>
              </a:buClr>
              <a:buFont typeface="Courier New" panose="02070309020205020404" pitchFamily="49" charset="0"/>
              <a:buChar char="o"/>
            </a:pPr>
            <a:r>
              <a:rPr lang="en-US" sz="1800" dirty="0">
                <a:latin typeface="Calibri Light" panose="020F0302020204030204" pitchFamily="34" charset="0"/>
              </a:rPr>
              <a:t>Filling gaps in services – Allows us to expand services in areas of need we haven’t </a:t>
            </a:r>
            <a:br>
              <a:rPr lang="en-US" sz="1800" dirty="0">
                <a:latin typeface="Calibri Light" panose="020F0302020204030204" pitchFamily="34" charset="0"/>
              </a:rPr>
            </a:br>
            <a:r>
              <a:rPr lang="en-US" sz="1800" dirty="0">
                <a:latin typeface="Calibri Light" panose="020F0302020204030204" pitchFamily="34" charset="0"/>
              </a:rPr>
              <a:t>previously been able to invest in.</a:t>
            </a:r>
          </a:p>
        </p:txBody>
      </p:sp>
    </p:spTree>
    <p:extLst>
      <p:ext uri="{BB962C8B-B14F-4D97-AF65-F5344CB8AC3E}">
        <p14:creationId xmlns:p14="http://schemas.microsoft.com/office/powerpoint/2010/main" val="10065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F128E-672C-5503-16AD-8F0E49278619}"/>
              </a:ext>
            </a:extLst>
          </p:cNvPr>
          <p:cNvSpPr>
            <a:spLocks noGrp="1"/>
          </p:cNvSpPr>
          <p:nvPr>
            <p:ph type="title"/>
          </p:nvPr>
        </p:nvSpPr>
        <p:spPr/>
        <p:txBody>
          <a:bodyPr/>
          <a:lstStyle/>
          <a:p>
            <a:r>
              <a:rPr lang="en-US" dirty="0"/>
              <a:t>[</a:t>
            </a:r>
            <a:r>
              <a:rPr lang="en-US" dirty="0">
                <a:highlight>
                  <a:srgbClr val="FFFF00"/>
                </a:highlight>
              </a:rPr>
              <a:t>Insert Org Name</a:t>
            </a:r>
            <a:r>
              <a:rPr lang="en-US" dirty="0"/>
              <a:t>] CCBHC Commitments </a:t>
            </a:r>
          </a:p>
        </p:txBody>
      </p:sp>
      <p:sp>
        <p:nvSpPr>
          <p:cNvPr id="3" name="Content Placeholder 2">
            <a:extLst>
              <a:ext uri="{FF2B5EF4-FFF2-40B4-BE49-F238E27FC236}">
                <a16:creationId xmlns:a16="http://schemas.microsoft.com/office/drawing/2014/main" id="{3F1DD57D-BC1E-B1F4-C8CA-FCEC7A902E09}"/>
              </a:ext>
            </a:extLst>
          </p:cNvPr>
          <p:cNvSpPr>
            <a:spLocks noGrp="1"/>
          </p:cNvSpPr>
          <p:nvPr>
            <p:ph idx="1"/>
          </p:nvPr>
        </p:nvSpPr>
        <p:spPr/>
        <p:txBody>
          <a:bodyPr/>
          <a:lstStyle/>
          <a:p>
            <a:pPr marL="0" indent="0">
              <a:lnSpc>
                <a:spcPts val="2160"/>
              </a:lnSpc>
              <a:spcBef>
                <a:spcPts val="600"/>
              </a:spcBef>
              <a:buNone/>
            </a:pPr>
            <a:r>
              <a:rPr lang="en-US" sz="1800" dirty="0">
                <a:highlight>
                  <a:srgbClr val="FFFF00"/>
                </a:highlight>
                <a:latin typeface="+mj-lt"/>
              </a:rPr>
              <a:t>Tailor this slide to communicate the commitments you made in your CCBHC grant application to ensure staff are clear on the goals, targets and implementation activities they can expect to be part of. These can be spread across several slides if needed to cover all.</a:t>
            </a:r>
            <a:endParaRPr lang="en-US" sz="1800" dirty="0">
              <a:latin typeface="+mj-lt"/>
            </a:endParaRPr>
          </a:p>
          <a:p>
            <a:pPr marL="0" indent="0">
              <a:lnSpc>
                <a:spcPts val="2160"/>
              </a:lnSpc>
              <a:spcBef>
                <a:spcPts val="600"/>
              </a:spcBef>
              <a:buNone/>
            </a:pPr>
            <a:endParaRPr lang="en-US" sz="1800" dirty="0">
              <a:latin typeface="+mj-lt"/>
            </a:endParaRPr>
          </a:p>
          <a:p>
            <a:pPr marL="685800" indent="-457200">
              <a:lnSpc>
                <a:spcPts val="2160"/>
              </a:lnSpc>
              <a:buClr>
                <a:srgbClr val="EA5E29"/>
              </a:buClr>
            </a:pPr>
            <a:r>
              <a:rPr lang="en-US" dirty="0">
                <a:latin typeface="Calibri Light"/>
                <a:cs typeface="Calibri Light"/>
              </a:rPr>
              <a:t>Who we will serve:</a:t>
            </a:r>
          </a:p>
          <a:p>
            <a:pPr marL="685800" indent="-457200">
              <a:lnSpc>
                <a:spcPts val="2160"/>
              </a:lnSpc>
              <a:buClr>
                <a:srgbClr val="EA5E29"/>
              </a:buClr>
            </a:pPr>
            <a:r>
              <a:rPr lang="en-US" dirty="0">
                <a:latin typeface="Calibri Light"/>
                <a:cs typeface="Calibri Light"/>
              </a:rPr>
              <a:t>Services and evidence-based practices we will provide:</a:t>
            </a:r>
          </a:p>
          <a:p>
            <a:pPr marL="685800" indent="-457200">
              <a:lnSpc>
                <a:spcPts val="2160"/>
              </a:lnSpc>
              <a:buClr>
                <a:srgbClr val="EA5E29"/>
              </a:buClr>
            </a:pPr>
            <a:r>
              <a:rPr lang="en-US" dirty="0">
                <a:latin typeface="Calibri Light"/>
                <a:cs typeface="Calibri Light"/>
              </a:rPr>
              <a:t>Who we will partner with:</a:t>
            </a:r>
          </a:p>
          <a:p>
            <a:pPr marL="685800" indent="-457200">
              <a:lnSpc>
                <a:spcPts val="2160"/>
              </a:lnSpc>
              <a:buClr>
                <a:srgbClr val="EA5E29"/>
              </a:buClr>
            </a:pPr>
            <a:r>
              <a:rPr lang="en-US" dirty="0">
                <a:latin typeface="Calibri Light"/>
                <a:cs typeface="Calibri Light"/>
              </a:rPr>
              <a:t>Staffing and training expectations:</a:t>
            </a:r>
          </a:p>
          <a:p>
            <a:pPr marL="685800" indent="-457200">
              <a:lnSpc>
                <a:spcPts val="2160"/>
              </a:lnSpc>
              <a:buClr>
                <a:srgbClr val="EA5E29"/>
              </a:buClr>
            </a:pPr>
            <a:r>
              <a:rPr lang="en-US" dirty="0">
                <a:latin typeface="Calibri Light"/>
                <a:cs typeface="Calibri Light"/>
              </a:rPr>
              <a:t>Infrastructure Investments we will make:</a:t>
            </a:r>
          </a:p>
        </p:txBody>
      </p:sp>
    </p:spTree>
    <p:extLst>
      <p:ext uri="{BB962C8B-B14F-4D97-AF65-F5344CB8AC3E}">
        <p14:creationId xmlns:p14="http://schemas.microsoft.com/office/powerpoint/2010/main" val="14406189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34FD-B0E9-3336-8510-6DA72299405E}"/>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428FAC04-A003-AF06-6058-1211F55F806B}"/>
              </a:ext>
            </a:extLst>
          </p:cNvPr>
          <p:cNvSpPr>
            <a:spLocks noGrp="1"/>
          </p:cNvSpPr>
          <p:nvPr>
            <p:ph idx="1"/>
          </p:nvPr>
        </p:nvSpPr>
        <p:spPr>
          <a:xfrm>
            <a:off x="564874" y="1825626"/>
            <a:ext cx="8820426" cy="4014215"/>
          </a:xfrm>
        </p:spPr>
        <p:txBody>
          <a:bodyPr/>
          <a:lstStyle/>
          <a:p>
            <a:pPr marL="685800" indent="-457200">
              <a:lnSpc>
                <a:spcPts val="3040"/>
              </a:lnSpc>
              <a:buClr>
                <a:srgbClr val="EA5E29"/>
              </a:buClr>
            </a:pPr>
            <a:r>
              <a:rPr lang="en-US" dirty="0">
                <a:latin typeface="Calibri Light"/>
                <a:cs typeface="Calibri Light"/>
              </a:rPr>
              <a:t>What excites you about becoming a CCBHC?</a:t>
            </a:r>
          </a:p>
          <a:p>
            <a:pPr marL="685800" indent="-457200">
              <a:lnSpc>
                <a:spcPts val="3040"/>
              </a:lnSpc>
              <a:buClr>
                <a:srgbClr val="EA5E29"/>
              </a:buClr>
            </a:pPr>
            <a:r>
              <a:rPr lang="en-US" dirty="0">
                <a:latin typeface="Calibri Light"/>
                <a:cs typeface="Calibri Light"/>
              </a:rPr>
              <a:t>How do you see this impacting those we serve?</a:t>
            </a:r>
          </a:p>
          <a:p>
            <a:pPr marL="685800" indent="-457200">
              <a:lnSpc>
                <a:spcPts val="3040"/>
              </a:lnSpc>
              <a:buClr>
                <a:srgbClr val="EA5E29"/>
              </a:buClr>
            </a:pPr>
            <a:r>
              <a:rPr lang="en-US" dirty="0">
                <a:latin typeface="Calibri Light"/>
                <a:cs typeface="Calibri Light"/>
              </a:rPr>
              <a:t>What connections can you make to the model and common challenges or barriers we experience in our work?</a:t>
            </a:r>
          </a:p>
          <a:p>
            <a:pPr marL="685800" indent="-457200">
              <a:lnSpc>
                <a:spcPts val="3040"/>
              </a:lnSpc>
              <a:buClr>
                <a:srgbClr val="EA5E29"/>
              </a:buClr>
            </a:pPr>
            <a:r>
              <a:rPr lang="en-US" dirty="0">
                <a:latin typeface="Calibri Light"/>
                <a:cs typeface="Calibri Light"/>
              </a:rPr>
              <a:t>What questions do you have about the model?</a:t>
            </a:r>
          </a:p>
          <a:p>
            <a:pPr marL="685800" indent="-457200">
              <a:lnSpc>
                <a:spcPts val="3040"/>
              </a:lnSpc>
              <a:buClr>
                <a:srgbClr val="EA5E29"/>
              </a:buClr>
            </a:pPr>
            <a:endParaRPr lang="en-US" dirty="0">
              <a:latin typeface="Calibri Light"/>
              <a:cs typeface="Calibri Light"/>
            </a:endParaRPr>
          </a:p>
          <a:p>
            <a:endParaRPr lang="en-US" dirty="0">
              <a:latin typeface="+mj-lt"/>
            </a:endParaRPr>
          </a:p>
        </p:txBody>
      </p:sp>
    </p:spTree>
    <p:extLst>
      <p:ext uri="{BB962C8B-B14F-4D97-AF65-F5344CB8AC3E}">
        <p14:creationId xmlns:p14="http://schemas.microsoft.com/office/powerpoint/2010/main" val="259272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E051-72D0-EEBA-CB44-5CEB99969567}"/>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B923EA77-E13E-34AD-2020-DA700271580A}"/>
              </a:ext>
            </a:extLst>
          </p:cNvPr>
          <p:cNvSpPr>
            <a:spLocks noGrp="1"/>
          </p:cNvSpPr>
          <p:nvPr>
            <p:ph idx="1"/>
          </p:nvPr>
        </p:nvSpPr>
        <p:spPr/>
        <p:txBody>
          <a:bodyPr/>
          <a:lstStyle/>
          <a:p>
            <a:pPr marL="685800" indent="-457200">
              <a:lnSpc>
                <a:spcPts val="3040"/>
              </a:lnSpc>
              <a:buClr>
                <a:srgbClr val="EA5E29"/>
              </a:buClr>
            </a:pPr>
            <a:r>
              <a:rPr lang="en-US" b="1" dirty="0">
                <a:solidFill>
                  <a:srgbClr val="064F8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CCBHC-Expansion Grantee National Training and Technical Assistance Center</a:t>
            </a:r>
            <a:r>
              <a:rPr lang="en-US" b="1" dirty="0">
                <a:solidFill>
                  <a:srgbClr val="064F80"/>
                </a:solidFill>
                <a:latin typeface="Calibri" panose="020F0502020204030204" pitchFamily="34" charset="0"/>
                <a:cs typeface="Calibri" panose="020F0502020204030204" pitchFamily="34" charset="0"/>
              </a:rPr>
              <a:t> (CCBHC-E NTTAC): </a:t>
            </a:r>
            <a:r>
              <a:rPr lang="en-US" dirty="0">
                <a:latin typeface="Calibri Light"/>
                <a:cs typeface="Calibri Light"/>
              </a:rPr>
              <a:t>The CCBHC-E NTTAC is committed to advancing the CCBHC model by providing SAMHSA CCBHC Expansion Grantees (CCBHC-E grantees) training and technical assistance related to certification, sustainability and the implementation of processes that support access to care and evidence-based practices. The NTTAC supports grantees through free group-based learning activities such as learning communities, trainings, peer engagements, as well as individual consultation and on-demand resources.</a:t>
            </a:r>
          </a:p>
          <a:p>
            <a:pPr lvl="1" indent="-457200">
              <a:lnSpc>
                <a:spcPts val="3040"/>
              </a:lnSpc>
              <a:spcBef>
                <a:spcPts val="1000"/>
              </a:spcBef>
              <a:buClr>
                <a:srgbClr val="EA5E29"/>
              </a:buClr>
            </a:pPr>
            <a:r>
              <a:rPr lang="en-US" b="1" dirty="0">
                <a:solidFill>
                  <a:srgbClr val="064F8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Check out</a:t>
            </a:r>
            <a:r>
              <a:rPr lang="en-US" b="1" dirty="0">
                <a:solidFill>
                  <a:srgbClr val="064F80"/>
                </a:solidFill>
                <a:latin typeface="Calibri" panose="020F0502020204030204" pitchFamily="34" charset="0"/>
                <a:cs typeface="Calibri" panose="020F0502020204030204" pitchFamily="34" charset="0"/>
              </a:rPr>
              <a:t> </a:t>
            </a:r>
            <a:r>
              <a:rPr lang="en-US" dirty="0">
                <a:latin typeface="Calibri Light"/>
                <a:cs typeface="Calibri Light"/>
              </a:rPr>
              <a:t>past and upcoming events.</a:t>
            </a:r>
            <a:endParaRPr lang="en-US" dirty="0">
              <a:latin typeface="Calibri Light"/>
              <a:cs typeface="Calibri Light"/>
              <a:hlinkClick r:id="rId4">
                <a:extLst>
                  <a:ext uri="{A12FA001-AC4F-418D-AE19-62706E023703}">
                    <ahyp:hlinkClr xmlns:ahyp="http://schemas.microsoft.com/office/drawing/2018/hyperlinkcolor" val="tx"/>
                  </a:ext>
                </a:extLst>
              </a:hlinkClick>
            </a:endParaRPr>
          </a:p>
          <a:p>
            <a:pPr lvl="1" indent="-457200">
              <a:lnSpc>
                <a:spcPts val="3040"/>
              </a:lnSpc>
              <a:spcBef>
                <a:spcPts val="1000"/>
              </a:spcBef>
              <a:buClr>
                <a:srgbClr val="EA5E29"/>
              </a:buClr>
            </a:pPr>
            <a:r>
              <a:rPr lang="en-US" b="1" dirty="0">
                <a:solidFill>
                  <a:srgbClr val="064F8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Request Training and Assistance</a:t>
            </a:r>
            <a:r>
              <a:rPr lang="en-US" b="1" dirty="0">
                <a:solidFill>
                  <a:srgbClr val="064F80"/>
                </a:solidFill>
                <a:latin typeface="Calibri" panose="020F0502020204030204" pitchFamily="34" charset="0"/>
                <a:cs typeface="Calibri" panose="020F0502020204030204" pitchFamily="34" charset="0"/>
              </a:rPr>
              <a:t> </a:t>
            </a:r>
            <a:r>
              <a:rPr lang="en-US" dirty="0">
                <a:latin typeface="Calibri Light"/>
                <a:cs typeface="Calibri Light"/>
              </a:rPr>
              <a:t>from the NTTAC.</a:t>
            </a:r>
          </a:p>
        </p:txBody>
      </p:sp>
    </p:spTree>
    <p:extLst>
      <p:ext uri="{BB962C8B-B14F-4D97-AF65-F5344CB8AC3E}">
        <p14:creationId xmlns:p14="http://schemas.microsoft.com/office/powerpoint/2010/main" val="3599891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97E66-CE15-BC8E-EAD2-5516659C2A4D}"/>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2C192F21-6276-3C38-6EF0-A24AB42CAE8B}"/>
              </a:ext>
            </a:extLst>
          </p:cNvPr>
          <p:cNvSpPr>
            <a:spLocks noGrp="1"/>
          </p:cNvSpPr>
          <p:nvPr>
            <p:ph idx="1"/>
          </p:nvPr>
        </p:nvSpPr>
        <p:spPr>
          <a:xfrm>
            <a:off x="564874" y="1690688"/>
            <a:ext cx="11062252" cy="4149153"/>
          </a:xfrm>
        </p:spPr>
        <p:txBody>
          <a:bodyPr/>
          <a:lstStyle/>
          <a:p>
            <a:pPr marL="0" indent="0">
              <a:buNone/>
            </a:pPr>
            <a:r>
              <a:rPr lang="en-US" dirty="0">
                <a:latin typeface="Calibri Light" panose="020F0302020204030204" pitchFamily="34" charset="0"/>
              </a:rPr>
              <a:t>The CCBHC Criteria On-Demand Lessons are a suite of 30- to 60-minute recorded lessons that provide an overview of the CCBHC model and take a deeper dive into CCBHC program requirements.</a:t>
            </a:r>
          </a:p>
          <a:p>
            <a:pPr marL="0" indent="0">
              <a:lnSpc>
                <a:spcPts val="3040"/>
              </a:lnSpc>
              <a:buClr>
                <a:srgbClr val="EA5E29"/>
              </a:buClr>
              <a:buNone/>
            </a:pPr>
            <a:r>
              <a:rPr lang="en-US" b="1" i="1" dirty="0">
                <a:latin typeface="Calibri" panose="020F0502020204030204" pitchFamily="34" charset="0"/>
                <a:cs typeface="Calibri" panose="020F0502020204030204" pitchFamily="34" charset="0"/>
              </a:rPr>
              <a:t>On-Demand Recordings: </a:t>
            </a:r>
            <a:endParaRPr lang="en-US" dirty="0">
              <a:solidFill>
                <a:srgbClr val="064F80"/>
              </a:solidFill>
              <a:latin typeface="Calibri Light" panose="020F0302020204030204" pitchFamily="34" charset="0"/>
            </a:endParaRPr>
          </a:p>
        </p:txBody>
      </p:sp>
      <p:sp>
        <p:nvSpPr>
          <p:cNvPr id="4" name="Round Diagonal Corner Rectangle 3">
            <a:extLst>
              <a:ext uri="{FF2B5EF4-FFF2-40B4-BE49-F238E27FC236}">
                <a16:creationId xmlns:a16="http://schemas.microsoft.com/office/drawing/2014/main" id="{6A5FCFE9-5A8F-EAE2-7E6A-72C664CB1B70}"/>
              </a:ext>
            </a:extLst>
          </p:cNvPr>
          <p:cNvSpPr/>
          <p:nvPr/>
        </p:nvSpPr>
        <p:spPr>
          <a:xfrm>
            <a:off x="564874" y="3004662"/>
            <a:ext cx="5437632" cy="512064"/>
          </a:xfrm>
          <a:prstGeom prst="round2DiagRect">
            <a:avLst/>
          </a:prstGeom>
          <a:solidFill>
            <a:srgbClr val="06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7240" indent="-457200">
              <a:buClr>
                <a:srgbClr val="EA5E29"/>
              </a:buClr>
            </a:pPr>
            <a:r>
              <a:rPr lang="en-US" dirty="0">
                <a:solidFill>
                  <a:schemeClr val="bg1"/>
                </a:solidFill>
                <a:latin typeface="Calibri Light" panose="020F0302020204030204" pitchFamily="34" charset="0"/>
                <a:hlinkClick r:id="rId3">
                  <a:extLst>
                    <a:ext uri="{A12FA001-AC4F-418D-AE19-62706E023703}">
                      <ahyp:hlinkClr xmlns:ahyp="http://schemas.microsoft.com/office/drawing/2018/hyperlinkcolor" val="tx"/>
                    </a:ext>
                  </a:extLst>
                </a:hlinkClick>
              </a:rPr>
              <a:t>CCBHC 101</a:t>
            </a:r>
            <a:r>
              <a:rPr lang="en-US" dirty="0">
                <a:solidFill>
                  <a:schemeClr val="bg1"/>
                </a:solidFill>
                <a:latin typeface="Calibri Light" panose="020F0302020204030204" pitchFamily="34" charset="0"/>
              </a:rPr>
              <a:t> </a:t>
            </a:r>
          </a:p>
        </p:txBody>
      </p:sp>
      <p:sp>
        <p:nvSpPr>
          <p:cNvPr id="5" name="Round Diagonal Corner Rectangle 4">
            <a:extLst>
              <a:ext uri="{FF2B5EF4-FFF2-40B4-BE49-F238E27FC236}">
                <a16:creationId xmlns:a16="http://schemas.microsoft.com/office/drawing/2014/main" id="{FB0C44D2-C981-0670-107C-17ECD4A004BC}"/>
              </a:ext>
            </a:extLst>
          </p:cNvPr>
          <p:cNvSpPr/>
          <p:nvPr/>
        </p:nvSpPr>
        <p:spPr>
          <a:xfrm>
            <a:off x="564874" y="3587211"/>
            <a:ext cx="5437632" cy="512064"/>
          </a:xfrm>
          <a:prstGeom prst="round2DiagRect">
            <a:avLst/>
          </a:prstGeom>
          <a:solidFill>
            <a:srgbClr val="06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7240" indent="-457200">
              <a:buClr>
                <a:srgbClr val="EA5E29"/>
              </a:buClr>
            </a:pPr>
            <a:r>
              <a:rPr lang="en-US" dirty="0">
                <a:solidFill>
                  <a:schemeClr val="bg1"/>
                </a:solidFill>
                <a:latin typeface="Calibri Light" panose="020F0302020204030204" pitchFamily="34" charset="0"/>
                <a:hlinkClick r:id="rId4">
                  <a:extLst>
                    <a:ext uri="{A12FA001-AC4F-418D-AE19-62706E023703}">
                      <ahyp:hlinkClr xmlns:ahyp="http://schemas.microsoft.com/office/drawing/2018/hyperlinkcolor" val="tx"/>
                    </a:ext>
                  </a:extLst>
                </a:hlinkClick>
              </a:rPr>
              <a:t>Staffing</a:t>
            </a:r>
            <a:r>
              <a:rPr lang="en-US" dirty="0">
                <a:solidFill>
                  <a:schemeClr val="bg1"/>
                </a:solidFill>
                <a:latin typeface="Calibri Light" panose="020F0302020204030204" pitchFamily="34" charset="0"/>
              </a:rPr>
              <a:t> </a:t>
            </a:r>
          </a:p>
        </p:txBody>
      </p:sp>
      <p:sp>
        <p:nvSpPr>
          <p:cNvPr id="6" name="Round Diagonal Corner Rectangle 5">
            <a:extLst>
              <a:ext uri="{FF2B5EF4-FFF2-40B4-BE49-F238E27FC236}">
                <a16:creationId xmlns:a16="http://schemas.microsoft.com/office/drawing/2014/main" id="{4B8CB215-3529-60BD-4173-52B72D96528A}"/>
              </a:ext>
            </a:extLst>
          </p:cNvPr>
          <p:cNvSpPr/>
          <p:nvPr/>
        </p:nvSpPr>
        <p:spPr>
          <a:xfrm>
            <a:off x="564874" y="4179507"/>
            <a:ext cx="5437632" cy="512064"/>
          </a:xfrm>
          <a:prstGeom prst="round2DiagRect">
            <a:avLst/>
          </a:prstGeom>
          <a:solidFill>
            <a:srgbClr val="06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7240" indent="-457200">
              <a:buClr>
                <a:srgbClr val="EA5E29"/>
              </a:buClr>
            </a:pPr>
            <a:r>
              <a:rPr lang="en-US" dirty="0">
                <a:solidFill>
                  <a:schemeClr val="bg1"/>
                </a:solidFill>
                <a:latin typeface="Calibri Light" panose="020F0302020204030204" pitchFamily="34" charset="0"/>
                <a:hlinkClick r:id="rId5">
                  <a:extLst>
                    <a:ext uri="{A12FA001-AC4F-418D-AE19-62706E023703}">
                      <ahyp:hlinkClr xmlns:ahyp="http://schemas.microsoft.com/office/drawing/2018/hyperlinkcolor" val="tx"/>
                    </a:ext>
                  </a:extLst>
                </a:hlinkClick>
              </a:rPr>
              <a:t>Care Coordination</a:t>
            </a:r>
            <a:r>
              <a:rPr lang="en-US" dirty="0">
                <a:solidFill>
                  <a:schemeClr val="bg1"/>
                </a:solidFill>
                <a:latin typeface="Calibri Light" panose="020F0302020204030204" pitchFamily="34" charset="0"/>
              </a:rPr>
              <a:t> </a:t>
            </a:r>
          </a:p>
        </p:txBody>
      </p:sp>
      <p:sp>
        <p:nvSpPr>
          <p:cNvPr id="7" name="Round Diagonal Corner Rectangle 6">
            <a:extLst>
              <a:ext uri="{FF2B5EF4-FFF2-40B4-BE49-F238E27FC236}">
                <a16:creationId xmlns:a16="http://schemas.microsoft.com/office/drawing/2014/main" id="{5C21915E-4145-CE9A-97CC-11702F6263FC}"/>
              </a:ext>
            </a:extLst>
          </p:cNvPr>
          <p:cNvSpPr/>
          <p:nvPr/>
        </p:nvSpPr>
        <p:spPr>
          <a:xfrm>
            <a:off x="564874" y="4771803"/>
            <a:ext cx="5437632" cy="512064"/>
          </a:xfrm>
          <a:prstGeom prst="round2DiagRect">
            <a:avLst/>
          </a:prstGeom>
          <a:solidFill>
            <a:srgbClr val="06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7240" indent="-457200">
              <a:buClr>
                <a:srgbClr val="EA5E29"/>
              </a:buClr>
            </a:pPr>
            <a:r>
              <a:rPr lang="en-US" dirty="0">
                <a:solidFill>
                  <a:schemeClr val="bg1"/>
                </a:solidFill>
                <a:latin typeface="Calibri Light" panose="020F0302020204030204" pitchFamily="34" charset="0"/>
                <a:hlinkClick r:id="rId4">
                  <a:extLst>
                    <a:ext uri="{A12FA001-AC4F-418D-AE19-62706E023703}">
                      <ahyp:hlinkClr xmlns:ahyp="http://schemas.microsoft.com/office/drawing/2018/hyperlinkcolor" val="tx"/>
                    </a:ext>
                  </a:extLst>
                </a:hlinkClick>
              </a:rPr>
              <a:t>Availability and Accessibility</a:t>
            </a:r>
            <a:r>
              <a:rPr lang="en-US" dirty="0">
                <a:solidFill>
                  <a:schemeClr val="bg1"/>
                </a:solidFill>
                <a:latin typeface="Calibri Light" panose="020F0302020204030204" pitchFamily="34" charset="0"/>
              </a:rPr>
              <a:t> </a:t>
            </a:r>
          </a:p>
        </p:txBody>
      </p:sp>
      <p:sp>
        <p:nvSpPr>
          <p:cNvPr id="8" name="Round Diagonal Corner Rectangle 7">
            <a:extLst>
              <a:ext uri="{FF2B5EF4-FFF2-40B4-BE49-F238E27FC236}">
                <a16:creationId xmlns:a16="http://schemas.microsoft.com/office/drawing/2014/main" id="{0282245C-9A33-403D-91E3-32A962949741}"/>
              </a:ext>
            </a:extLst>
          </p:cNvPr>
          <p:cNvSpPr/>
          <p:nvPr/>
        </p:nvSpPr>
        <p:spPr>
          <a:xfrm>
            <a:off x="6096000" y="3009611"/>
            <a:ext cx="5531126" cy="512064"/>
          </a:xfrm>
          <a:prstGeom prst="round2DiagRect">
            <a:avLst/>
          </a:prstGeom>
          <a:solidFill>
            <a:srgbClr val="06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7240" indent="-457200">
              <a:buClr>
                <a:srgbClr val="EA5E29"/>
              </a:buClr>
            </a:pPr>
            <a:r>
              <a:rPr lang="en-US" dirty="0">
                <a:solidFill>
                  <a:schemeClr val="bg1"/>
                </a:solidFill>
                <a:latin typeface="Calibri Light" panose="020F0302020204030204" pitchFamily="34" charset="0"/>
                <a:hlinkClick r:id="rId6">
                  <a:extLst>
                    <a:ext uri="{A12FA001-AC4F-418D-AE19-62706E023703}">
                      <ahyp:hlinkClr xmlns:ahyp="http://schemas.microsoft.com/office/drawing/2018/hyperlinkcolor" val="tx"/>
                    </a:ext>
                  </a:extLst>
                </a:hlinkClick>
              </a:rPr>
              <a:t>Scope of Services</a:t>
            </a:r>
            <a:r>
              <a:rPr lang="en-US" dirty="0">
                <a:solidFill>
                  <a:schemeClr val="bg1"/>
                </a:solidFill>
                <a:latin typeface="Calibri Light" panose="020F0302020204030204" pitchFamily="34" charset="0"/>
              </a:rPr>
              <a:t> </a:t>
            </a:r>
          </a:p>
        </p:txBody>
      </p:sp>
      <p:sp>
        <p:nvSpPr>
          <p:cNvPr id="9" name="Round Diagonal Corner Rectangle 8">
            <a:extLst>
              <a:ext uri="{FF2B5EF4-FFF2-40B4-BE49-F238E27FC236}">
                <a16:creationId xmlns:a16="http://schemas.microsoft.com/office/drawing/2014/main" id="{4E013B7D-B6A6-A799-C670-124747833E02}"/>
              </a:ext>
            </a:extLst>
          </p:cNvPr>
          <p:cNvSpPr/>
          <p:nvPr/>
        </p:nvSpPr>
        <p:spPr>
          <a:xfrm>
            <a:off x="6096000" y="3587211"/>
            <a:ext cx="5531126" cy="512064"/>
          </a:xfrm>
          <a:prstGeom prst="round2DiagRect">
            <a:avLst/>
          </a:prstGeom>
          <a:solidFill>
            <a:srgbClr val="06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7240" indent="-457200">
              <a:buClr>
                <a:srgbClr val="EA5E29"/>
              </a:buClr>
            </a:pPr>
            <a:r>
              <a:rPr lang="en-US" dirty="0">
                <a:solidFill>
                  <a:schemeClr val="bg1"/>
                </a:solidFill>
                <a:latin typeface="Calibri Light" panose="020F0302020204030204" pitchFamily="34" charset="0"/>
                <a:hlinkClick r:id="rId7">
                  <a:extLst>
                    <a:ext uri="{A12FA001-AC4F-418D-AE19-62706E023703}">
                      <ahyp:hlinkClr xmlns:ahyp="http://schemas.microsoft.com/office/drawing/2018/hyperlinkcolor" val="tx"/>
                    </a:ext>
                  </a:extLst>
                </a:hlinkClick>
              </a:rPr>
              <a:t>Quality and Other Reporting</a:t>
            </a:r>
            <a:r>
              <a:rPr lang="en-US" dirty="0">
                <a:solidFill>
                  <a:schemeClr val="bg1"/>
                </a:solidFill>
                <a:latin typeface="Calibri Light" panose="020F0302020204030204" pitchFamily="34" charset="0"/>
              </a:rPr>
              <a:t> </a:t>
            </a:r>
          </a:p>
        </p:txBody>
      </p:sp>
      <p:sp>
        <p:nvSpPr>
          <p:cNvPr id="10" name="Round Diagonal Corner Rectangle 9">
            <a:extLst>
              <a:ext uri="{FF2B5EF4-FFF2-40B4-BE49-F238E27FC236}">
                <a16:creationId xmlns:a16="http://schemas.microsoft.com/office/drawing/2014/main" id="{565488FB-1C79-E265-E19A-64ED2DC3EEAC}"/>
              </a:ext>
            </a:extLst>
          </p:cNvPr>
          <p:cNvSpPr/>
          <p:nvPr/>
        </p:nvSpPr>
        <p:spPr>
          <a:xfrm>
            <a:off x="6096000" y="4179507"/>
            <a:ext cx="5531126" cy="512064"/>
          </a:xfrm>
          <a:prstGeom prst="round2DiagRect">
            <a:avLst/>
          </a:prstGeom>
          <a:solidFill>
            <a:srgbClr val="064F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77240" indent="-457200">
              <a:buClr>
                <a:srgbClr val="EA5E29"/>
              </a:buClr>
            </a:pPr>
            <a:r>
              <a:rPr lang="en-US" dirty="0">
                <a:solidFill>
                  <a:schemeClr val="bg1"/>
                </a:solidFill>
                <a:latin typeface="Calibri Light" panose="020F0302020204030204" pitchFamily="34" charset="0"/>
                <a:hlinkClick r:id="rId8">
                  <a:extLst>
                    <a:ext uri="{A12FA001-AC4F-418D-AE19-62706E023703}">
                      <ahyp:hlinkClr xmlns:ahyp="http://schemas.microsoft.com/office/drawing/2018/hyperlinkcolor" val="tx"/>
                    </a:ext>
                  </a:extLst>
                </a:hlinkClick>
              </a:rPr>
              <a:t>Organization Authority, Governance and Accreditation</a:t>
            </a:r>
            <a:r>
              <a:rPr lang="en-US" dirty="0">
                <a:solidFill>
                  <a:schemeClr val="bg1"/>
                </a:solidFill>
                <a:latin typeface="Calibri Light" panose="020F0302020204030204" pitchFamily="34" charset="0"/>
              </a:rPr>
              <a:t> </a:t>
            </a:r>
          </a:p>
        </p:txBody>
      </p:sp>
      <p:pic>
        <p:nvPicPr>
          <p:cNvPr id="16" name="Graphic 15" descr="Play with solid fill">
            <a:extLst>
              <a:ext uri="{FF2B5EF4-FFF2-40B4-BE49-F238E27FC236}">
                <a16:creationId xmlns:a16="http://schemas.microsoft.com/office/drawing/2014/main" id="{6843A55B-0D4B-08C9-F91C-320F1B8FEFF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1460" y="3129769"/>
            <a:ext cx="261850" cy="261850"/>
          </a:xfrm>
          <a:prstGeom prst="rect">
            <a:avLst/>
          </a:prstGeom>
        </p:spPr>
      </p:pic>
      <p:pic>
        <p:nvPicPr>
          <p:cNvPr id="17" name="Graphic 16" descr="Play with solid fill">
            <a:extLst>
              <a:ext uri="{FF2B5EF4-FFF2-40B4-BE49-F238E27FC236}">
                <a16:creationId xmlns:a16="http://schemas.microsoft.com/office/drawing/2014/main" id="{4997E489-4F0A-44CB-ECA5-555390472F3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1459" y="3718816"/>
            <a:ext cx="261850" cy="261850"/>
          </a:xfrm>
          <a:prstGeom prst="rect">
            <a:avLst/>
          </a:prstGeom>
        </p:spPr>
      </p:pic>
      <p:pic>
        <p:nvPicPr>
          <p:cNvPr id="18" name="Graphic 17" descr="Play with solid fill">
            <a:extLst>
              <a:ext uri="{FF2B5EF4-FFF2-40B4-BE49-F238E27FC236}">
                <a16:creationId xmlns:a16="http://schemas.microsoft.com/office/drawing/2014/main" id="{A7DA8899-C28D-872E-94CC-E02079B91A6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1459" y="4307863"/>
            <a:ext cx="261850" cy="261850"/>
          </a:xfrm>
          <a:prstGeom prst="rect">
            <a:avLst/>
          </a:prstGeom>
        </p:spPr>
      </p:pic>
      <p:pic>
        <p:nvPicPr>
          <p:cNvPr id="19" name="Graphic 18" descr="Play with solid fill">
            <a:extLst>
              <a:ext uri="{FF2B5EF4-FFF2-40B4-BE49-F238E27FC236}">
                <a16:creationId xmlns:a16="http://schemas.microsoft.com/office/drawing/2014/main" id="{4A3A3FE9-8FA2-0162-E689-76667DE03B1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1459" y="4896910"/>
            <a:ext cx="261850" cy="261850"/>
          </a:xfrm>
          <a:prstGeom prst="rect">
            <a:avLst/>
          </a:prstGeom>
        </p:spPr>
      </p:pic>
      <p:pic>
        <p:nvPicPr>
          <p:cNvPr id="20" name="Graphic 19" descr="Play with solid fill">
            <a:extLst>
              <a:ext uri="{FF2B5EF4-FFF2-40B4-BE49-F238E27FC236}">
                <a16:creationId xmlns:a16="http://schemas.microsoft.com/office/drawing/2014/main" id="{28F78FB6-EECD-A496-D51C-945E1D3BF80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02589" y="3129769"/>
            <a:ext cx="261850" cy="261850"/>
          </a:xfrm>
          <a:prstGeom prst="rect">
            <a:avLst/>
          </a:prstGeom>
        </p:spPr>
      </p:pic>
      <p:pic>
        <p:nvPicPr>
          <p:cNvPr id="21" name="Graphic 20" descr="Play with solid fill">
            <a:extLst>
              <a:ext uri="{FF2B5EF4-FFF2-40B4-BE49-F238E27FC236}">
                <a16:creationId xmlns:a16="http://schemas.microsoft.com/office/drawing/2014/main" id="{DB276D9A-97D7-C99D-C250-0F90CC7E5C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02588" y="3718816"/>
            <a:ext cx="261850" cy="261850"/>
          </a:xfrm>
          <a:prstGeom prst="rect">
            <a:avLst/>
          </a:prstGeom>
        </p:spPr>
      </p:pic>
      <p:pic>
        <p:nvPicPr>
          <p:cNvPr id="22" name="Graphic 21" descr="Play with solid fill">
            <a:extLst>
              <a:ext uri="{FF2B5EF4-FFF2-40B4-BE49-F238E27FC236}">
                <a16:creationId xmlns:a16="http://schemas.microsoft.com/office/drawing/2014/main" id="{FB38A42E-B66E-223B-C0A1-6BFD08D6A16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02588" y="4307863"/>
            <a:ext cx="261850" cy="261850"/>
          </a:xfrm>
          <a:prstGeom prst="rect">
            <a:avLst/>
          </a:prstGeom>
        </p:spPr>
      </p:pic>
    </p:spTree>
    <p:extLst>
      <p:ext uri="{BB962C8B-B14F-4D97-AF65-F5344CB8AC3E}">
        <p14:creationId xmlns:p14="http://schemas.microsoft.com/office/powerpoint/2010/main" val="62209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D7BBE44-E160-4736-95CA-0E6150C61D8A}"/>
              </a:ext>
            </a:extLst>
          </p:cNvPr>
          <p:cNvSpPr txBox="1">
            <a:spLocks/>
          </p:cNvSpPr>
          <p:nvPr/>
        </p:nvSpPr>
        <p:spPr bwMode="auto">
          <a:xfrm>
            <a:off x="619875" y="2623213"/>
            <a:ext cx="10856359" cy="610578"/>
          </a:xfrm>
          <a:prstGeom prst="rect">
            <a:avLst/>
          </a:prstGeom>
          <a:solidFill>
            <a:srgbClr val="064F80"/>
          </a:solid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68580" tIns="34290" rIns="68580" bIns="34290" numCol="1" anchor="ctr" anchorCtr="0" compatLnSpc="1">
            <a:prstTxWarp prst="textNoShape">
              <a:avLst/>
            </a:prstTxWarp>
          </a:bodyPr>
          <a:lstStyle>
            <a:lvl1pPr algn="l" defTabSz="342900" rtl="0" eaLnBrk="1" fontAlgn="base" hangingPunct="1">
              <a:spcBef>
                <a:spcPct val="0"/>
              </a:spcBef>
              <a:spcAft>
                <a:spcPct val="0"/>
              </a:spcAft>
              <a:defRPr sz="2250" b="1" kern="1200">
                <a:solidFill>
                  <a:srgbClr val="0050A0"/>
                </a:solidFill>
                <a:latin typeface="Open Sans" panose="020B0606030504020204" pitchFamily="34" charset="0"/>
                <a:ea typeface="Open Sans" panose="020B0606030504020204" pitchFamily="34" charset="0"/>
                <a:cs typeface="Open Sans" panose="020B0606030504020204" pitchFamily="34" charset="0"/>
              </a:defRPr>
            </a:lvl1pPr>
            <a:lvl2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2pPr>
            <a:lvl3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3pPr>
            <a:lvl4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4pPr>
            <a:lvl5pPr algn="l" defTabSz="342900" rtl="0" eaLnBrk="1" fontAlgn="base" hangingPunct="1">
              <a:spcBef>
                <a:spcPct val="0"/>
              </a:spcBef>
              <a:spcAft>
                <a:spcPct val="0"/>
              </a:spcAft>
              <a:defRPr sz="2400" b="1">
                <a:solidFill>
                  <a:srgbClr val="5085C8"/>
                </a:solidFill>
                <a:latin typeface="Open Sans" charset="0"/>
                <a:ea typeface="MS PGothic" pitchFamily="34" charset="-128"/>
                <a:cs typeface="Open Sans" charset="0"/>
              </a:defRPr>
            </a:lvl5pPr>
            <a:lvl6pPr marL="3429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6pPr>
            <a:lvl7pPr marL="6858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7pPr>
            <a:lvl8pPr marL="10287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8pPr>
            <a:lvl9pPr marL="1371600" algn="l" defTabSz="342900" rtl="0" eaLnBrk="1" fontAlgn="base" hangingPunct="1">
              <a:spcBef>
                <a:spcPct val="0"/>
              </a:spcBef>
              <a:spcAft>
                <a:spcPct val="0"/>
              </a:spcAft>
              <a:defRPr sz="2400" b="1">
                <a:solidFill>
                  <a:schemeClr val="tx1"/>
                </a:solidFill>
                <a:latin typeface="Arial" pitchFamily="34" charset="0"/>
                <a:ea typeface="MS PGothic" pitchFamily="34" charset="-128"/>
              </a:defRPr>
            </a:lvl9pPr>
          </a:lstStyle>
          <a:p>
            <a:pPr algn="ctr"/>
            <a:r>
              <a:rPr lang="en-US" sz="2400" dirty="0">
                <a:solidFill>
                  <a:schemeClr val="bg1"/>
                </a:solidFill>
                <a:latin typeface="Open Sans" panose="020B0606030504020204"/>
                <a:ea typeface="Calibri" panose="020F0502020204030204" pitchFamily="34" charset="0"/>
                <a:cs typeface="Times New Roman" panose="02020603050405020304" pitchFamily="18" charset="0"/>
              </a:rPr>
              <a:t>APPENDIX: CCBHC Criteria</a:t>
            </a:r>
            <a:endParaRPr lang="en-US" sz="2100" dirty="0">
              <a:solidFill>
                <a:schemeClr val="bg1"/>
              </a:solidFill>
              <a:latin typeface="Open Sans" panose="020B0606030504020204"/>
            </a:endParaRPr>
          </a:p>
        </p:txBody>
      </p:sp>
    </p:spTree>
    <p:extLst>
      <p:ext uri="{BB962C8B-B14F-4D97-AF65-F5344CB8AC3E}">
        <p14:creationId xmlns:p14="http://schemas.microsoft.com/office/powerpoint/2010/main" val="3477258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17C6B-C763-430B-A212-11D156906B2A}"/>
              </a:ext>
            </a:extLst>
          </p:cNvPr>
          <p:cNvSpPr>
            <a:spLocks noGrp="1"/>
          </p:cNvSpPr>
          <p:nvPr>
            <p:ph type="title"/>
          </p:nvPr>
        </p:nvSpPr>
        <p:spPr/>
        <p:txBody>
          <a:bodyPr/>
          <a:lstStyle/>
          <a:p>
            <a:r>
              <a:rPr lang="en-US" dirty="0"/>
              <a:t>Staffing (1.a-1.d)</a:t>
            </a:r>
          </a:p>
        </p:txBody>
      </p:sp>
      <p:sp>
        <p:nvSpPr>
          <p:cNvPr id="3" name="Content Placeholder 2">
            <a:extLst>
              <a:ext uri="{FF2B5EF4-FFF2-40B4-BE49-F238E27FC236}">
                <a16:creationId xmlns:a16="http://schemas.microsoft.com/office/drawing/2014/main" id="{BD190D4C-83B1-4B1F-B00D-001CDCB716B0}"/>
              </a:ext>
            </a:extLst>
          </p:cNvPr>
          <p:cNvSpPr>
            <a:spLocks noGrp="1"/>
          </p:cNvSpPr>
          <p:nvPr>
            <p:ph idx="1"/>
          </p:nvPr>
        </p:nvSpPr>
        <p:spPr>
          <a:xfrm>
            <a:off x="564874" y="1825626"/>
            <a:ext cx="5957846" cy="4014215"/>
          </a:xfrm>
        </p:spPr>
        <p:txBody>
          <a:bodyPr vert="horz" lIns="91440" tIns="45720" rIns="91440" bIns="45720" rtlCol="0" anchor="t">
            <a:noAutofit/>
          </a:bodyPr>
          <a:lstStyle/>
          <a:p>
            <a:pPr marL="685800" indent="-457200">
              <a:lnSpc>
                <a:spcPts val="3040"/>
              </a:lnSpc>
              <a:buClr>
                <a:srgbClr val="EA5E29"/>
              </a:buClr>
            </a:pPr>
            <a:r>
              <a:rPr lang="en-US" sz="2200" dirty="0">
                <a:latin typeface="Calibri Light"/>
                <a:cs typeface="Calibri Light"/>
              </a:rPr>
              <a:t>General staffing requirements (1.a)</a:t>
            </a:r>
          </a:p>
          <a:p>
            <a:pPr marL="685800" indent="-457200">
              <a:lnSpc>
                <a:spcPts val="3040"/>
              </a:lnSpc>
              <a:buClr>
                <a:srgbClr val="EA5E29"/>
              </a:buClr>
            </a:pPr>
            <a:r>
              <a:rPr lang="en-US" sz="2200" dirty="0">
                <a:latin typeface="Calibri Light"/>
                <a:cs typeface="Calibri Light"/>
              </a:rPr>
              <a:t>Licensure and credentialing of providers (1.b)</a:t>
            </a:r>
          </a:p>
          <a:p>
            <a:pPr marL="685800" indent="-457200">
              <a:lnSpc>
                <a:spcPts val="3040"/>
              </a:lnSpc>
              <a:buClr>
                <a:srgbClr val="EA5E29"/>
              </a:buClr>
            </a:pPr>
            <a:r>
              <a:rPr lang="en-US" sz="2200" dirty="0">
                <a:latin typeface="Calibri Light"/>
                <a:cs typeface="Calibri Light"/>
              </a:rPr>
              <a:t>Cultural competence and other training (1.c)</a:t>
            </a:r>
          </a:p>
          <a:p>
            <a:pPr marL="685800" indent="-457200">
              <a:lnSpc>
                <a:spcPts val="3040"/>
              </a:lnSpc>
              <a:buClr>
                <a:srgbClr val="EA5E29"/>
              </a:buClr>
            </a:pPr>
            <a:r>
              <a:rPr lang="en-US" sz="2200" dirty="0">
                <a:latin typeface="Calibri Light"/>
                <a:cs typeface="Calibri Light"/>
              </a:rPr>
              <a:t>Linguistic competence (1.d)</a:t>
            </a:r>
          </a:p>
          <a:p>
            <a:endParaRPr lang="en-US" dirty="0">
              <a:latin typeface="Calibri Light"/>
            </a:endParaRPr>
          </a:p>
        </p:txBody>
      </p:sp>
      <p:sp>
        <p:nvSpPr>
          <p:cNvPr id="4" name="Rectangle: Rounded Corners 3">
            <a:extLst>
              <a:ext uri="{FF2B5EF4-FFF2-40B4-BE49-F238E27FC236}">
                <a16:creationId xmlns:a16="http://schemas.microsoft.com/office/drawing/2014/main" id="{B7A09A5A-BEA3-4793-89A4-BC241BA85085}"/>
              </a:ext>
            </a:extLst>
          </p:cNvPr>
          <p:cNvSpPr/>
          <p:nvPr/>
        </p:nvSpPr>
        <p:spPr>
          <a:xfrm>
            <a:off x="7006281" y="1037968"/>
            <a:ext cx="4620845" cy="3672957"/>
          </a:xfrm>
          <a:prstGeom prst="round2DiagRect">
            <a:avLst/>
          </a:prstGeom>
          <a:solidFill>
            <a:schemeClr val="bg1"/>
          </a:solidFill>
          <a:ln w="38100">
            <a:solidFill>
              <a:srgbClr val="064F80"/>
            </a:solidFill>
          </a:ln>
          <a:effectLst>
            <a:outerShdw dist="152400" dir="2700000" algn="tl" rotWithShape="0">
              <a:srgbClr val="ACCAD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60"/>
              </a:lnSpc>
              <a:spcBef>
                <a:spcPts val="1200"/>
              </a:spcBef>
            </a:pPr>
            <a:r>
              <a:rPr lang="en-US" b="1" dirty="0">
                <a:solidFill>
                  <a:srgbClr val="064F80"/>
                </a:solidFill>
                <a:latin typeface="Calibri" panose="020F0502020204030204" pitchFamily="34" charset="0"/>
                <a:cs typeface="Calibri" panose="020F0502020204030204" pitchFamily="34" charset="0"/>
              </a:rPr>
              <a:t>Key Requirement Highlights</a:t>
            </a:r>
          </a:p>
          <a:p>
            <a:pPr marL="285750" indent="-285750">
              <a:lnSpc>
                <a:spcPts val="2460"/>
              </a:lnSpc>
              <a:spcBef>
                <a:spcPts val="1200"/>
              </a:spcBef>
              <a:buClr>
                <a:srgbClr val="EA5E29"/>
              </a:buClr>
              <a:buFont typeface="Arial" panose="020B0604020202020204" pitchFamily="34" charset="0"/>
              <a:buChar char="•"/>
            </a:pPr>
            <a:r>
              <a:rPr lang="en-US" dirty="0">
                <a:solidFill>
                  <a:srgbClr val="064F80"/>
                </a:solidFill>
                <a:latin typeface="Calibri" panose="020F0502020204030204" pitchFamily="34" charset="0"/>
                <a:cs typeface="Calibri" panose="020F0502020204030204" pitchFamily="34" charset="0"/>
              </a:rPr>
              <a:t>Required staff: Clinical and peer staff, psychiatrist as medical director, medically trained behavioral health care provider, individuals with expertise in addressing trauma, SED, SMI, SUD.</a:t>
            </a:r>
          </a:p>
          <a:p>
            <a:pPr marL="285750" indent="-285750">
              <a:lnSpc>
                <a:spcPts val="2460"/>
              </a:lnSpc>
              <a:spcBef>
                <a:spcPts val="1200"/>
              </a:spcBef>
              <a:buClr>
                <a:srgbClr val="EA5E29"/>
              </a:buClr>
              <a:buFont typeface="Arial" panose="020B0604020202020204" pitchFamily="34" charset="0"/>
              <a:buChar char="•"/>
            </a:pPr>
            <a:r>
              <a:rPr lang="en-US" dirty="0">
                <a:solidFill>
                  <a:srgbClr val="064F80"/>
                </a:solidFill>
                <a:latin typeface="Calibri" panose="020F0502020204030204" pitchFamily="34" charset="0"/>
                <a:cs typeface="Calibri" panose="020F0502020204030204" pitchFamily="34" charset="0"/>
              </a:rPr>
              <a:t>Required regular training includes cultural competence, trauma-informed care, integration.</a:t>
            </a:r>
          </a:p>
        </p:txBody>
      </p:sp>
    </p:spTree>
    <p:extLst>
      <p:ext uri="{BB962C8B-B14F-4D97-AF65-F5344CB8AC3E}">
        <p14:creationId xmlns:p14="http://schemas.microsoft.com/office/powerpoint/2010/main" val="3417636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965E8-39B2-45ED-9362-0251276B6360}"/>
              </a:ext>
            </a:extLst>
          </p:cNvPr>
          <p:cNvSpPr>
            <a:spLocks noGrp="1"/>
          </p:cNvSpPr>
          <p:nvPr>
            <p:ph type="title"/>
          </p:nvPr>
        </p:nvSpPr>
        <p:spPr/>
        <p:txBody>
          <a:bodyPr/>
          <a:lstStyle/>
          <a:p>
            <a:r>
              <a:rPr lang="en-US" dirty="0"/>
              <a:t>Access and Availability (2.a-2.c)</a:t>
            </a:r>
          </a:p>
        </p:txBody>
      </p:sp>
      <p:sp>
        <p:nvSpPr>
          <p:cNvPr id="3" name="Content Placeholder 2">
            <a:extLst>
              <a:ext uri="{FF2B5EF4-FFF2-40B4-BE49-F238E27FC236}">
                <a16:creationId xmlns:a16="http://schemas.microsoft.com/office/drawing/2014/main" id="{59E8E9F8-9E88-4B93-BB8B-7FD1B9150F4F}"/>
              </a:ext>
            </a:extLst>
          </p:cNvPr>
          <p:cNvSpPr>
            <a:spLocks noGrp="1"/>
          </p:cNvSpPr>
          <p:nvPr>
            <p:ph idx="1"/>
          </p:nvPr>
        </p:nvSpPr>
        <p:spPr>
          <a:xfrm>
            <a:off x="564874" y="1825626"/>
            <a:ext cx="5726198" cy="4014215"/>
          </a:xfrm>
        </p:spPr>
        <p:txBody>
          <a:bodyPr vert="horz" lIns="91440" tIns="45720" rIns="91440" bIns="45720" rtlCol="0" anchor="t">
            <a:noAutofit/>
          </a:bodyPr>
          <a:lstStyle/>
          <a:p>
            <a:pPr marL="685800" indent="-457200">
              <a:lnSpc>
                <a:spcPts val="3040"/>
              </a:lnSpc>
              <a:buClr>
                <a:srgbClr val="EA5E29"/>
              </a:buClr>
            </a:pPr>
            <a:r>
              <a:rPr lang="en-US" sz="2200" dirty="0">
                <a:latin typeface="Calibri Light"/>
                <a:cs typeface="Calibri Light"/>
              </a:rPr>
              <a:t>General requirements of access and availability (2.a)</a:t>
            </a:r>
          </a:p>
          <a:p>
            <a:pPr marL="685800" indent="-457200">
              <a:lnSpc>
                <a:spcPts val="3040"/>
              </a:lnSpc>
              <a:buClr>
                <a:srgbClr val="EA5E29"/>
              </a:buClr>
            </a:pPr>
            <a:r>
              <a:rPr lang="en-US" sz="2200" dirty="0">
                <a:latin typeface="Calibri Light"/>
                <a:cs typeface="Calibri Light"/>
              </a:rPr>
              <a:t>Requirements for timely access to services and initial and comprehensive evaluation for new consumers (2.b)</a:t>
            </a:r>
          </a:p>
          <a:p>
            <a:pPr marL="685800" indent="-457200">
              <a:lnSpc>
                <a:spcPts val="3040"/>
              </a:lnSpc>
              <a:buClr>
                <a:srgbClr val="EA5E29"/>
              </a:buClr>
            </a:pPr>
            <a:r>
              <a:rPr lang="en-US" sz="2200" dirty="0">
                <a:latin typeface="Calibri Light"/>
                <a:cs typeface="Calibri Light"/>
              </a:rPr>
              <a:t>Access to crisis management services (2.c)</a:t>
            </a:r>
          </a:p>
          <a:p>
            <a:endParaRPr lang="en-US" dirty="0">
              <a:latin typeface="Calibri Light"/>
            </a:endParaRPr>
          </a:p>
        </p:txBody>
      </p:sp>
      <p:sp>
        <p:nvSpPr>
          <p:cNvPr id="4" name="Rectangle: Rounded Corners 3">
            <a:extLst>
              <a:ext uri="{FF2B5EF4-FFF2-40B4-BE49-F238E27FC236}">
                <a16:creationId xmlns:a16="http://schemas.microsoft.com/office/drawing/2014/main" id="{932B3F9B-6E5B-71EE-A0FE-C45A3CDA55A4}"/>
              </a:ext>
            </a:extLst>
          </p:cNvPr>
          <p:cNvSpPr/>
          <p:nvPr/>
        </p:nvSpPr>
        <p:spPr>
          <a:xfrm>
            <a:off x="6635578" y="1712228"/>
            <a:ext cx="4991549" cy="3129260"/>
          </a:xfrm>
          <a:prstGeom prst="round2DiagRect">
            <a:avLst/>
          </a:prstGeom>
          <a:solidFill>
            <a:schemeClr val="bg1"/>
          </a:solidFill>
          <a:ln w="38100">
            <a:solidFill>
              <a:srgbClr val="064F80"/>
            </a:solidFill>
          </a:ln>
          <a:effectLst>
            <a:outerShdw dist="152400" dir="2700000" algn="tl" rotWithShape="0">
              <a:srgbClr val="ACCAD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60"/>
              </a:lnSpc>
              <a:spcBef>
                <a:spcPts val="1200"/>
              </a:spcBef>
            </a:pPr>
            <a:r>
              <a:rPr lang="en-US" b="1" dirty="0">
                <a:solidFill>
                  <a:srgbClr val="064F80"/>
                </a:solidFill>
                <a:latin typeface="Calibri" panose="020F0502020204030204" pitchFamily="34" charset="0"/>
                <a:cs typeface="Calibri" panose="020F0502020204030204" pitchFamily="34" charset="0"/>
              </a:rPr>
              <a:t>Key Requirement Highlights</a:t>
            </a:r>
          </a:p>
          <a:p>
            <a:pPr marL="285750" indent="-285750">
              <a:lnSpc>
                <a:spcPts val="2460"/>
              </a:lnSpc>
              <a:spcBef>
                <a:spcPts val="1200"/>
              </a:spcBef>
              <a:buClr>
                <a:srgbClr val="EA5E29"/>
              </a:buClr>
              <a:buFont typeface="Arial" panose="020B0604020202020204" pitchFamily="34" charset="0"/>
              <a:buChar char="•"/>
            </a:pPr>
            <a:r>
              <a:rPr lang="en-US" dirty="0">
                <a:solidFill>
                  <a:srgbClr val="064F80"/>
                </a:solidFill>
                <a:latin typeface="Calibri" panose="020F0502020204030204" pitchFamily="34" charset="0"/>
                <a:cs typeface="Calibri" panose="020F0502020204030204" pitchFamily="34" charset="0"/>
              </a:rPr>
              <a:t>New consumers with initial screening that identifies routine screening needs receive an initial evaluation within 10 business days.</a:t>
            </a:r>
          </a:p>
          <a:p>
            <a:pPr marL="285750" indent="-285750">
              <a:lnSpc>
                <a:spcPts val="2460"/>
              </a:lnSpc>
              <a:spcBef>
                <a:spcPts val="1200"/>
              </a:spcBef>
              <a:buClr>
                <a:srgbClr val="EA5E29"/>
              </a:buClr>
              <a:buFont typeface="Arial" panose="020B0604020202020204" pitchFamily="34" charset="0"/>
              <a:buChar char="•"/>
            </a:pPr>
            <a:r>
              <a:rPr lang="en-US" dirty="0">
                <a:solidFill>
                  <a:srgbClr val="064F80"/>
                </a:solidFill>
                <a:latin typeface="Calibri" panose="020F0502020204030204" pitchFamily="34" charset="0"/>
                <a:cs typeface="Calibri" panose="020F0502020204030204" pitchFamily="34" charset="0"/>
              </a:rPr>
              <a:t>The CCBHC provides crisis management services 24 hours a day and are required to be delivered within three hours.</a:t>
            </a:r>
          </a:p>
        </p:txBody>
      </p:sp>
    </p:spTree>
    <p:extLst>
      <p:ext uri="{BB962C8B-B14F-4D97-AF65-F5344CB8AC3E}">
        <p14:creationId xmlns:p14="http://schemas.microsoft.com/office/powerpoint/2010/main" val="31484652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BD47B-A1E8-461F-A7E5-55B7326DE6D1}"/>
              </a:ext>
            </a:extLst>
          </p:cNvPr>
          <p:cNvSpPr>
            <a:spLocks noGrp="1"/>
          </p:cNvSpPr>
          <p:nvPr>
            <p:ph type="title"/>
          </p:nvPr>
        </p:nvSpPr>
        <p:spPr/>
        <p:txBody>
          <a:bodyPr/>
          <a:lstStyle/>
          <a:p>
            <a:r>
              <a:rPr lang="en-US" dirty="0"/>
              <a:t>Care Coordination (3.a-3.d)</a:t>
            </a:r>
          </a:p>
        </p:txBody>
      </p:sp>
      <p:sp>
        <p:nvSpPr>
          <p:cNvPr id="3" name="Content Placeholder 2">
            <a:extLst>
              <a:ext uri="{FF2B5EF4-FFF2-40B4-BE49-F238E27FC236}">
                <a16:creationId xmlns:a16="http://schemas.microsoft.com/office/drawing/2014/main" id="{F1C8D934-D991-4152-8B58-C88E37D38151}"/>
              </a:ext>
            </a:extLst>
          </p:cNvPr>
          <p:cNvSpPr>
            <a:spLocks noGrp="1"/>
          </p:cNvSpPr>
          <p:nvPr>
            <p:ph idx="1"/>
          </p:nvPr>
        </p:nvSpPr>
        <p:spPr>
          <a:xfrm>
            <a:off x="564874" y="1825626"/>
            <a:ext cx="5304585" cy="4014215"/>
          </a:xfrm>
        </p:spPr>
        <p:txBody>
          <a:bodyPr vert="horz" lIns="91440" tIns="45720" rIns="91440" bIns="45720" rtlCol="0" anchor="t">
            <a:noAutofit/>
          </a:bodyPr>
          <a:lstStyle/>
          <a:p>
            <a:pPr marL="685800" indent="-457200">
              <a:lnSpc>
                <a:spcPts val="3040"/>
              </a:lnSpc>
              <a:buClr>
                <a:srgbClr val="EA5E29"/>
              </a:buClr>
            </a:pPr>
            <a:r>
              <a:rPr lang="en-US" sz="2200" dirty="0">
                <a:latin typeface="Calibri Light"/>
                <a:cs typeface="Calibri Light"/>
              </a:rPr>
              <a:t>General requirements of care coordination (3.a)</a:t>
            </a:r>
          </a:p>
          <a:p>
            <a:pPr marL="685800" indent="-457200">
              <a:lnSpc>
                <a:spcPts val="3040"/>
              </a:lnSpc>
              <a:buClr>
                <a:srgbClr val="EA5E29"/>
              </a:buClr>
            </a:pPr>
            <a:r>
              <a:rPr lang="en-US" sz="2200" dirty="0">
                <a:latin typeface="Calibri Light"/>
                <a:cs typeface="Calibri Light"/>
              </a:rPr>
              <a:t>Care coordination and other health information systems (3.b)</a:t>
            </a:r>
          </a:p>
          <a:p>
            <a:pPr marL="685800" indent="-457200">
              <a:lnSpc>
                <a:spcPts val="3040"/>
              </a:lnSpc>
              <a:buClr>
                <a:srgbClr val="EA5E29"/>
              </a:buClr>
            </a:pPr>
            <a:r>
              <a:rPr lang="en-US" sz="2200" dirty="0">
                <a:latin typeface="Calibri Light"/>
                <a:cs typeface="Calibri Light"/>
              </a:rPr>
              <a:t>Care coordination agreements (3.c)</a:t>
            </a:r>
          </a:p>
          <a:p>
            <a:pPr marL="685800" indent="-457200">
              <a:lnSpc>
                <a:spcPts val="3040"/>
              </a:lnSpc>
              <a:buClr>
                <a:srgbClr val="EA5E29"/>
              </a:buClr>
            </a:pPr>
            <a:r>
              <a:rPr lang="en-US" sz="2200" dirty="0">
                <a:latin typeface="Calibri Light"/>
                <a:cs typeface="Calibri Light"/>
              </a:rPr>
              <a:t>Treatment team, treatment planning and care coordination activities (3.d)</a:t>
            </a:r>
          </a:p>
          <a:p>
            <a:endParaRPr lang="en-US" dirty="0">
              <a:latin typeface="Calibri Light"/>
            </a:endParaRPr>
          </a:p>
        </p:txBody>
      </p:sp>
      <p:sp>
        <p:nvSpPr>
          <p:cNvPr id="4" name="Rectangle: Rounded Corners 3">
            <a:extLst>
              <a:ext uri="{FF2B5EF4-FFF2-40B4-BE49-F238E27FC236}">
                <a16:creationId xmlns:a16="http://schemas.microsoft.com/office/drawing/2014/main" id="{985FC676-AFEC-39FE-141C-D31A8096EF9E}"/>
              </a:ext>
            </a:extLst>
          </p:cNvPr>
          <p:cNvSpPr/>
          <p:nvPr/>
        </p:nvSpPr>
        <p:spPr>
          <a:xfrm>
            <a:off x="6709718" y="1544595"/>
            <a:ext cx="4917408" cy="3371034"/>
          </a:xfrm>
          <a:prstGeom prst="round2DiagRect">
            <a:avLst/>
          </a:prstGeom>
          <a:solidFill>
            <a:schemeClr val="bg1"/>
          </a:solidFill>
          <a:ln w="38100">
            <a:solidFill>
              <a:srgbClr val="064F80"/>
            </a:solidFill>
          </a:ln>
          <a:effectLst>
            <a:outerShdw dist="152400" dir="2700000" algn="tl" rotWithShape="0">
              <a:srgbClr val="ACCAD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60"/>
              </a:lnSpc>
              <a:spcBef>
                <a:spcPts val="1200"/>
              </a:spcBef>
            </a:pPr>
            <a:r>
              <a:rPr lang="en-US" b="1" dirty="0">
                <a:solidFill>
                  <a:srgbClr val="064F80"/>
                </a:solidFill>
                <a:latin typeface="Calibri" panose="020F0502020204030204" pitchFamily="34" charset="0"/>
                <a:cs typeface="Calibri" panose="020F0502020204030204" pitchFamily="34" charset="0"/>
              </a:rPr>
              <a:t>Key Requirement Highlights</a:t>
            </a:r>
          </a:p>
          <a:p>
            <a:pPr marL="285750" indent="-285750">
              <a:lnSpc>
                <a:spcPts val="2460"/>
              </a:lnSpc>
              <a:spcBef>
                <a:spcPts val="1200"/>
              </a:spcBef>
              <a:buClr>
                <a:srgbClr val="EA5E29"/>
              </a:buClr>
              <a:buFont typeface="Arial" panose="020B0604020202020204" pitchFamily="34" charset="0"/>
              <a:buChar char="•"/>
            </a:pPr>
            <a:r>
              <a:rPr lang="en-US" dirty="0">
                <a:solidFill>
                  <a:srgbClr val="064F80"/>
                </a:solidFill>
                <a:latin typeface="Calibri" panose="020F0502020204030204" pitchFamily="34" charset="0"/>
                <a:cs typeface="Calibri" panose="020F0502020204030204" pitchFamily="34" charset="0"/>
              </a:rPr>
              <a:t>The CCBHC coordinates across the spectrum of health services and has protocols in place for care coordination.</a:t>
            </a:r>
          </a:p>
          <a:p>
            <a:pPr marL="285750" indent="-285750">
              <a:lnSpc>
                <a:spcPts val="2460"/>
              </a:lnSpc>
              <a:spcBef>
                <a:spcPts val="1200"/>
              </a:spcBef>
              <a:buClr>
                <a:srgbClr val="EA5E29"/>
              </a:buClr>
              <a:buFont typeface="Arial" panose="020B0604020202020204" pitchFamily="34" charset="0"/>
              <a:buChar char="•"/>
            </a:pPr>
            <a:r>
              <a:rPr lang="en-US" dirty="0">
                <a:solidFill>
                  <a:srgbClr val="064F80"/>
                </a:solidFill>
                <a:latin typeface="Calibri" panose="020F0502020204030204" pitchFamily="34" charset="0"/>
                <a:cs typeface="Calibri" panose="020F0502020204030204" pitchFamily="34" charset="0"/>
              </a:rPr>
              <a:t>The CCBHC has an HIT in place that captures demographic information, provides clinical decision making and can electronically transmit prescriptions.</a:t>
            </a:r>
          </a:p>
        </p:txBody>
      </p:sp>
    </p:spTree>
    <p:extLst>
      <p:ext uri="{BB962C8B-B14F-4D97-AF65-F5344CB8AC3E}">
        <p14:creationId xmlns:p14="http://schemas.microsoft.com/office/powerpoint/2010/main" val="3398475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4C01EB-70BD-4583-AB9E-15CEA412FCDD}"/>
              </a:ext>
            </a:extLst>
          </p:cNvPr>
          <p:cNvSpPr>
            <a:spLocks noGrp="1"/>
          </p:cNvSpPr>
          <p:nvPr>
            <p:ph type="title"/>
          </p:nvPr>
        </p:nvSpPr>
        <p:spPr/>
        <p:txBody>
          <a:bodyPr/>
          <a:lstStyle/>
          <a:p>
            <a:r>
              <a:rPr lang="en-US" dirty="0"/>
              <a:t>Data Collection, Reporting and Tracking </a:t>
            </a:r>
            <a:br>
              <a:rPr lang="en-US" dirty="0"/>
            </a:br>
            <a:r>
              <a:rPr lang="en-US" dirty="0"/>
              <a:t>(5.a-5.b)</a:t>
            </a:r>
          </a:p>
        </p:txBody>
      </p:sp>
      <p:sp>
        <p:nvSpPr>
          <p:cNvPr id="3" name="Content Placeholder 2">
            <a:extLst>
              <a:ext uri="{FF2B5EF4-FFF2-40B4-BE49-F238E27FC236}">
                <a16:creationId xmlns:a16="http://schemas.microsoft.com/office/drawing/2014/main" id="{60158C79-84FF-47E8-B493-E27979C5154F}"/>
              </a:ext>
            </a:extLst>
          </p:cNvPr>
          <p:cNvSpPr>
            <a:spLocks noGrp="1"/>
          </p:cNvSpPr>
          <p:nvPr>
            <p:ph idx="1"/>
          </p:nvPr>
        </p:nvSpPr>
        <p:spPr>
          <a:xfrm>
            <a:off x="564874" y="1825626"/>
            <a:ext cx="5910067" cy="4014215"/>
          </a:xfrm>
        </p:spPr>
        <p:txBody>
          <a:bodyPr vert="horz" lIns="91440" tIns="45720" rIns="91440" bIns="45720" rtlCol="0" anchor="t">
            <a:noAutofit/>
          </a:bodyPr>
          <a:lstStyle/>
          <a:p>
            <a:pPr marL="685800" indent="-457200">
              <a:lnSpc>
                <a:spcPts val="3040"/>
              </a:lnSpc>
              <a:buClr>
                <a:srgbClr val="EA5E29"/>
              </a:buClr>
            </a:pPr>
            <a:r>
              <a:rPr lang="en-US" sz="2200" dirty="0">
                <a:latin typeface="Calibri Light"/>
                <a:cs typeface="Calibri Light"/>
              </a:rPr>
              <a:t>Data collection, reporting, and tracking (5.a)</a:t>
            </a:r>
          </a:p>
          <a:p>
            <a:pPr marL="685800" indent="-457200">
              <a:lnSpc>
                <a:spcPts val="3040"/>
              </a:lnSpc>
              <a:buClr>
                <a:srgbClr val="EA5E29"/>
              </a:buClr>
            </a:pPr>
            <a:r>
              <a:rPr lang="en-US" sz="2200" dirty="0">
                <a:latin typeface="Calibri Light"/>
                <a:cs typeface="Calibri Light"/>
              </a:rPr>
              <a:t>Continuous quality improvement (CQI) plan (5.b)</a:t>
            </a:r>
          </a:p>
        </p:txBody>
      </p:sp>
      <p:sp>
        <p:nvSpPr>
          <p:cNvPr id="4" name="Rectangle: Rounded Corners 3">
            <a:extLst>
              <a:ext uri="{FF2B5EF4-FFF2-40B4-BE49-F238E27FC236}">
                <a16:creationId xmlns:a16="http://schemas.microsoft.com/office/drawing/2014/main" id="{FCBE8DD6-09E1-A130-607C-59882B39E6B6}"/>
              </a:ext>
            </a:extLst>
          </p:cNvPr>
          <p:cNvSpPr/>
          <p:nvPr/>
        </p:nvSpPr>
        <p:spPr>
          <a:xfrm>
            <a:off x="6956854" y="1825626"/>
            <a:ext cx="4670273" cy="2994322"/>
          </a:xfrm>
          <a:prstGeom prst="round2DiagRect">
            <a:avLst/>
          </a:prstGeom>
          <a:solidFill>
            <a:schemeClr val="bg1"/>
          </a:solidFill>
          <a:ln w="38100">
            <a:solidFill>
              <a:srgbClr val="064F80"/>
            </a:solidFill>
          </a:ln>
          <a:effectLst>
            <a:outerShdw dist="152400" dir="2700000" algn="tl" rotWithShape="0">
              <a:srgbClr val="ACCAD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60"/>
              </a:lnSpc>
              <a:spcBef>
                <a:spcPts val="1200"/>
              </a:spcBef>
            </a:pPr>
            <a:r>
              <a:rPr lang="en-US" b="1" dirty="0">
                <a:solidFill>
                  <a:srgbClr val="064F80"/>
                </a:solidFill>
                <a:latin typeface="Calibri" panose="020F0502020204030204" pitchFamily="34" charset="0"/>
                <a:cs typeface="Calibri" panose="020F0502020204030204" pitchFamily="34" charset="0"/>
              </a:rPr>
              <a:t>Key Requirement Highlights</a:t>
            </a:r>
          </a:p>
          <a:p>
            <a:pPr marL="285750" indent="-285750">
              <a:lnSpc>
                <a:spcPts val="2460"/>
              </a:lnSpc>
              <a:spcBef>
                <a:spcPts val="1200"/>
              </a:spcBef>
              <a:buClr>
                <a:srgbClr val="EA5E29"/>
              </a:buClr>
              <a:buFont typeface="Arial" panose="020B0604020202020204" pitchFamily="34" charset="0"/>
              <a:buChar char="•"/>
            </a:pPr>
            <a:r>
              <a:rPr lang="en-US" dirty="0">
                <a:solidFill>
                  <a:srgbClr val="064F80"/>
                </a:solidFill>
                <a:latin typeface="Calibri" panose="020F0502020204030204" pitchFamily="34" charset="0"/>
                <a:cs typeface="Calibri" panose="020F0502020204030204" pitchFamily="34" charset="0"/>
              </a:rPr>
              <a:t>Data requirements for certified clinics v expansion grantees</a:t>
            </a:r>
          </a:p>
          <a:p>
            <a:pPr marL="285750" indent="-285750">
              <a:lnSpc>
                <a:spcPts val="2460"/>
              </a:lnSpc>
              <a:spcBef>
                <a:spcPts val="1200"/>
              </a:spcBef>
              <a:buClr>
                <a:srgbClr val="EA5E29"/>
              </a:buClr>
              <a:buFont typeface="Arial" panose="020B0604020202020204" pitchFamily="34" charset="0"/>
              <a:buChar char="•"/>
            </a:pPr>
            <a:r>
              <a:rPr lang="en-US" dirty="0">
                <a:solidFill>
                  <a:srgbClr val="064F80"/>
                </a:solidFill>
                <a:latin typeface="Calibri" panose="020F0502020204030204" pitchFamily="34" charset="0"/>
                <a:cs typeface="Calibri" panose="020F0502020204030204" pitchFamily="34" charset="0"/>
              </a:rPr>
              <a:t>CQI plans to address suicide attempts and completions, hospital readmissions, and quality of care issues</a:t>
            </a:r>
          </a:p>
        </p:txBody>
      </p:sp>
    </p:spTree>
    <p:extLst>
      <p:ext uri="{BB962C8B-B14F-4D97-AF65-F5344CB8AC3E}">
        <p14:creationId xmlns:p14="http://schemas.microsoft.com/office/powerpoint/2010/main" val="2438533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883608-BE65-4119-8625-5C5397A23FBF}"/>
              </a:ext>
            </a:extLst>
          </p:cNvPr>
          <p:cNvSpPr>
            <a:spLocks noGrp="1"/>
          </p:cNvSpPr>
          <p:nvPr>
            <p:ph type="title"/>
          </p:nvPr>
        </p:nvSpPr>
        <p:spPr/>
        <p:txBody>
          <a:bodyPr/>
          <a:lstStyle/>
          <a:p>
            <a:r>
              <a:rPr lang="en-US"/>
              <a:t>Acknowledgements and Disclaimer</a:t>
            </a:r>
          </a:p>
        </p:txBody>
      </p:sp>
      <p:sp>
        <p:nvSpPr>
          <p:cNvPr id="3" name="Content Placeholder 2">
            <a:extLst>
              <a:ext uri="{FF2B5EF4-FFF2-40B4-BE49-F238E27FC236}">
                <a16:creationId xmlns:a16="http://schemas.microsoft.com/office/drawing/2014/main" id="{2D99738D-EA05-4B56-B2BC-BB94BB19DF67}"/>
              </a:ext>
            </a:extLst>
          </p:cNvPr>
          <p:cNvSpPr>
            <a:spLocks noGrp="1"/>
          </p:cNvSpPr>
          <p:nvPr>
            <p:ph idx="1"/>
          </p:nvPr>
        </p:nvSpPr>
        <p:spPr>
          <a:xfrm>
            <a:off x="564874" y="1839050"/>
            <a:ext cx="11062252" cy="3721238"/>
          </a:xfrm>
        </p:spPr>
        <p:txBody>
          <a:bodyPr vert="horz" lIns="91440" tIns="45720" rIns="91440" bIns="45720" rtlCol="0" anchor="t">
            <a:noAutofit/>
          </a:bodyPr>
          <a:lstStyle/>
          <a:p>
            <a:pPr marL="0" indent="0">
              <a:lnSpc>
                <a:spcPct val="150000"/>
              </a:lnSpc>
              <a:buNone/>
            </a:pPr>
            <a:r>
              <a:rPr lang="en-US" sz="2200" i="1" dirty="0">
                <a:latin typeface="Calibri Light" panose="020F0302020204030204" pitchFamily="34" charset="0"/>
              </a:rPr>
              <a:t>This publication was made possible by Grant Number 1H79SM085856 from the Substance Abuse and Mental Health Services Administration (SAMHSA).  Its contents are solely the responsibility of the authors and do not necessarily represent the official views, opinions or policies of SAMHSA or the U.S. Department of Health and Human Services (HHS).</a:t>
            </a:r>
          </a:p>
        </p:txBody>
      </p:sp>
      <p:sp>
        <p:nvSpPr>
          <p:cNvPr id="4" name="Rectangle 3">
            <a:extLst>
              <a:ext uri="{FF2B5EF4-FFF2-40B4-BE49-F238E27FC236}">
                <a16:creationId xmlns:a16="http://schemas.microsoft.com/office/drawing/2014/main" id="{AD4193EA-06CD-4591-A6F3-A3787CA57E7F}"/>
              </a:ext>
            </a:extLst>
          </p:cNvPr>
          <p:cNvSpPr/>
          <p:nvPr/>
        </p:nvSpPr>
        <p:spPr>
          <a:xfrm>
            <a:off x="3581401" y="5708650"/>
            <a:ext cx="2311400" cy="17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4240832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AC49F-884F-493C-B60C-18629DF3EBE9}"/>
              </a:ext>
            </a:extLst>
          </p:cNvPr>
          <p:cNvSpPr>
            <a:spLocks noGrp="1"/>
          </p:cNvSpPr>
          <p:nvPr>
            <p:ph type="title"/>
          </p:nvPr>
        </p:nvSpPr>
        <p:spPr/>
        <p:txBody>
          <a:bodyPr/>
          <a:lstStyle/>
          <a:p>
            <a:r>
              <a:rPr lang="en-US" sz="4000" dirty="0"/>
              <a:t>Organizational Authority, Governance and Accreditation (6.a-6.b)</a:t>
            </a:r>
          </a:p>
        </p:txBody>
      </p:sp>
      <p:sp>
        <p:nvSpPr>
          <p:cNvPr id="3" name="Content Placeholder 2">
            <a:extLst>
              <a:ext uri="{FF2B5EF4-FFF2-40B4-BE49-F238E27FC236}">
                <a16:creationId xmlns:a16="http://schemas.microsoft.com/office/drawing/2014/main" id="{19FFA4A3-9C9C-441E-809E-2F7455C4059D}"/>
              </a:ext>
            </a:extLst>
          </p:cNvPr>
          <p:cNvSpPr>
            <a:spLocks noGrp="1"/>
          </p:cNvSpPr>
          <p:nvPr>
            <p:ph idx="1"/>
          </p:nvPr>
        </p:nvSpPr>
        <p:spPr>
          <a:xfrm>
            <a:off x="564874" y="1825626"/>
            <a:ext cx="5428153" cy="4014215"/>
          </a:xfrm>
        </p:spPr>
        <p:txBody>
          <a:bodyPr vert="horz" lIns="91440" tIns="45720" rIns="91440" bIns="45720" rtlCol="0" anchor="t">
            <a:noAutofit/>
          </a:bodyPr>
          <a:lstStyle/>
          <a:p>
            <a:pPr marL="685800" indent="-457200">
              <a:lnSpc>
                <a:spcPts val="3040"/>
              </a:lnSpc>
              <a:buClr>
                <a:srgbClr val="EA5E29"/>
              </a:buClr>
            </a:pPr>
            <a:r>
              <a:rPr lang="en-US" sz="2200" dirty="0">
                <a:latin typeface="Calibri Light"/>
                <a:cs typeface="Calibri Light"/>
              </a:rPr>
              <a:t>General requirements of organizational authority and finance</a:t>
            </a:r>
          </a:p>
          <a:p>
            <a:pPr marL="685800" indent="-457200">
              <a:lnSpc>
                <a:spcPts val="3040"/>
              </a:lnSpc>
              <a:buClr>
                <a:srgbClr val="EA5E29"/>
              </a:buClr>
            </a:pPr>
            <a:r>
              <a:rPr lang="en-US" sz="2200" dirty="0">
                <a:latin typeface="Calibri Light"/>
                <a:cs typeface="Calibri Light"/>
              </a:rPr>
              <a:t>Governance</a:t>
            </a:r>
          </a:p>
        </p:txBody>
      </p:sp>
      <p:sp>
        <p:nvSpPr>
          <p:cNvPr id="4" name="Rectangle: Rounded Corners 3">
            <a:extLst>
              <a:ext uri="{FF2B5EF4-FFF2-40B4-BE49-F238E27FC236}">
                <a16:creationId xmlns:a16="http://schemas.microsoft.com/office/drawing/2014/main" id="{FC4DA874-917B-A4D6-F8B9-CD62A1BA76C8}"/>
              </a:ext>
            </a:extLst>
          </p:cNvPr>
          <p:cNvSpPr/>
          <p:nvPr/>
        </p:nvSpPr>
        <p:spPr>
          <a:xfrm>
            <a:off x="6820930" y="1825626"/>
            <a:ext cx="4806197" cy="2079109"/>
          </a:xfrm>
          <a:prstGeom prst="round2DiagRect">
            <a:avLst/>
          </a:prstGeom>
          <a:solidFill>
            <a:schemeClr val="bg1"/>
          </a:solidFill>
          <a:ln w="38100">
            <a:solidFill>
              <a:srgbClr val="064F80"/>
            </a:solidFill>
          </a:ln>
          <a:effectLst>
            <a:outerShdw dist="152400" dir="2700000" algn="tl" rotWithShape="0">
              <a:srgbClr val="ACCAD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460"/>
              </a:lnSpc>
              <a:spcBef>
                <a:spcPts val="1200"/>
              </a:spcBef>
            </a:pPr>
            <a:r>
              <a:rPr lang="en-US" b="1" dirty="0">
                <a:solidFill>
                  <a:srgbClr val="064F80"/>
                </a:solidFill>
                <a:latin typeface="Calibri" panose="020F0502020204030204" pitchFamily="34" charset="0"/>
                <a:cs typeface="Calibri" panose="020F0502020204030204" pitchFamily="34" charset="0"/>
              </a:rPr>
              <a:t>Key Requirement Highlights</a:t>
            </a:r>
          </a:p>
          <a:p>
            <a:pPr marL="285750" indent="-285750">
              <a:lnSpc>
                <a:spcPts val="2460"/>
              </a:lnSpc>
              <a:spcBef>
                <a:spcPts val="1200"/>
              </a:spcBef>
              <a:buClr>
                <a:srgbClr val="EA5E29"/>
              </a:buClr>
              <a:buFont typeface="Arial" panose="020B0604020202020204" pitchFamily="34" charset="0"/>
              <a:buChar char="•"/>
            </a:pPr>
            <a:r>
              <a:rPr lang="en-US" dirty="0">
                <a:solidFill>
                  <a:srgbClr val="064F80"/>
                </a:solidFill>
                <a:latin typeface="Calibri" panose="020F0502020204030204" pitchFamily="34" charset="0"/>
                <a:cs typeface="Calibri" panose="020F0502020204030204" pitchFamily="34" charset="0"/>
              </a:rPr>
              <a:t>Board members are representative of the individuals being served</a:t>
            </a:r>
          </a:p>
        </p:txBody>
      </p:sp>
    </p:spTree>
    <p:extLst>
      <p:ext uri="{BB962C8B-B14F-4D97-AF65-F5344CB8AC3E}">
        <p14:creationId xmlns:p14="http://schemas.microsoft.com/office/powerpoint/2010/main" val="15014376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AC656-1A54-45F3-BE7B-09E8BC03182C}"/>
              </a:ext>
            </a:extLst>
          </p:cNvPr>
          <p:cNvSpPr>
            <a:spLocks noGrp="1"/>
          </p:cNvSpPr>
          <p:nvPr>
            <p:ph type="title"/>
          </p:nvPr>
        </p:nvSpPr>
        <p:spPr>
          <a:xfrm>
            <a:off x="564874" y="365125"/>
            <a:ext cx="11062252" cy="1062983"/>
          </a:xfrm>
        </p:spPr>
        <p:txBody>
          <a:bodyPr/>
          <a:lstStyle/>
          <a:p>
            <a:r>
              <a:rPr lang="en-US"/>
              <a:t>CCBHC-E TTA Center Website</a:t>
            </a:r>
          </a:p>
        </p:txBody>
      </p:sp>
      <p:pic>
        <p:nvPicPr>
          <p:cNvPr id="6" name="Picture 6" descr="Graphical user interface, website&#10;&#10;Description automatically generated">
            <a:extLst>
              <a:ext uri="{FF2B5EF4-FFF2-40B4-BE49-F238E27FC236}">
                <a16:creationId xmlns:a16="http://schemas.microsoft.com/office/drawing/2014/main" id="{8E81890C-0A23-412E-9789-66FDF780E144}"/>
              </a:ext>
            </a:extLst>
          </p:cNvPr>
          <p:cNvPicPr>
            <a:picLocks noGrp="1" noChangeAspect="1"/>
          </p:cNvPicPr>
          <p:nvPr>
            <p:ph idx="1"/>
          </p:nvPr>
        </p:nvPicPr>
        <p:blipFill>
          <a:blip r:embed="rId3"/>
          <a:stretch>
            <a:fillRect/>
          </a:stretch>
        </p:blipFill>
        <p:spPr>
          <a:xfrm>
            <a:off x="559987" y="1428108"/>
            <a:ext cx="6223453" cy="4291963"/>
          </a:xfrm>
          <a:prstGeom prst="round2DiagRect">
            <a:avLst/>
          </a:prstGeom>
          <a:ln w="38100">
            <a:solidFill>
              <a:schemeClr val="bg1"/>
            </a:solidFill>
          </a:ln>
          <a:effectLst>
            <a:outerShdw blurRad="38100" dist="127000" dir="2700000" algn="tl" rotWithShape="0">
              <a:prstClr val="black">
                <a:alpha val="7000"/>
              </a:prstClr>
            </a:outerShdw>
          </a:effectLst>
        </p:spPr>
      </p:pic>
      <p:sp>
        <p:nvSpPr>
          <p:cNvPr id="8" name="TextBox 7">
            <a:extLst>
              <a:ext uri="{FF2B5EF4-FFF2-40B4-BE49-F238E27FC236}">
                <a16:creationId xmlns:a16="http://schemas.microsoft.com/office/drawing/2014/main" id="{73FC1940-9E08-4C13-BC32-FEB156749FA6}"/>
              </a:ext>
            </a:extLst>
          </p:cNvPr>
          <p:cNvSpPr txBox="1"/>
          <p:nvPr/>
        </p:nvSpPr>
        <p:spPr>
          <a:xfrm>
            <a:off x="7350528" y="1964609"/>
            <a:ext cx="4142971" cy="160948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ts val="3040"/>
              </a:lnSpc>
            </a:pPr>
            <a:r>
              <a:rPr lang="en-US" sz="2200" dirty="0">
                <a:latin typeface="Calibri Light"/>
                <a:cs typeface="Calibri"/>
              </a:rPr>
              <a:t>Access</a:t>
            </a:r>
            <a:r>
              <a:rPr lang="en-US" sz="2200" dirty="0">
                <a:latin typeface="Calibri Light"/>
                <a:ea typeface="+mn-lt"/>
                <a:cs typeface="+mn-lt"/>
              </a:rPr>
              <a:t> to our ever-growing resource library, upcoming trainings and events, and request for individualized support.</a:t>
            </a:r>
            <a:endParaRPr lang="en-US" sz="2200" dirty="0">
              <a:latin typeface="Calibri Light"/>
              <a:cs typeface="Calibri"/>
            </a:endParaRPr>
          </a:p>
        </p:txBody>
      </p:sp>
    </p:spTree>
    <p:extLst>
      <p:ext uri="{BB962C8B-B14F-4D97-AF65-F5344CB8AC3E}">
        <p14:creationId xmlns:p14="http://schemas.microsoft.com/office/powerpoint/2010/main" val="13655689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2A389-5538-4B3D-A261-769820CD55CD}"/>
              </a:ext>
            </a:extLst>
          </p:cNvPr>
          <p:cNvSpPr>
            <a:spLocks noGrp="1"/>
          </p:cNvSpPr>
          <p:nvPr>
            <p:ph type="title"/>
          </p:nvPr>
        </p:nvSpPr>
        <p:spPr/>
        <p:txBody>
          <a:bodyPr/>
          <a:lstStyle/>
          <a:p>
            <a:r>
              <a:rPr lang="en-US" dirty="0">
                <a:latin typeface="Calibri Light"/>
                <a:cs typeface="Calibri Light"/>
              </a:rPr>
              <a:t>Questions or Looking for Support?</a:t>
            </a:r>
          </a:p>
        </p:txBody>
      </p:sp>
      <p:sp>
        <p:nvSpPr>
          <p:cNvPr id="3" name="Content Placeholder 2">
            <a:extLst>
              <a:ext uri="{FF2B5EF4-FFF2-40B4-BE49-F238E27FC236}">
                <a16:creationId xmlns:a16="http://schemas.microsoft.com/office/drawing/2014/main" id="{F50952C6-E0FB-400E-8906-D7471CFAF0C7}"/>
              </a:ext>
            </a:extLst>
          </p:cNvPr>
          <p:cNvSpPr>
            <a:spLocks noGrp="1"/>
          </p:cNvSpPr>
          <p:nvPr>
            <p:ph idx="1"/>
          </p:nvPr>
        </p:nvSpPr>
        <p:spPr>
          <a:xfrm>
            <a:off x="7112615" y="2075443"/>
            <a:ext cx="4622185" cy="2853647"/>
          </a:xfrm>
        </p:spPr>
        <p:txBody>
          <a:bodyPr vert="horz" lIns="91440" tIns="45720" rIns="91440" bIns="45720" rtlCol="0" anchor="t">
            <a:noAutofit/>
          </a:bodyPr>
          <a:lstStyle/>
          <a:p>
            <a:pPr marL="0" indent="0">
              <a:lnSpc>
                <a:spcPts val="3040"/>
              </a:lnSpc>
              <a:spcBef>
                <a:spcPts val="1200"/>
              </a:spcBef>
              <a:buNone/>
            </a:pPr>
            <a:r>
              <a:rPr lang="en-US" sz="2200" dirty="0">
                <a:latin typeface="Calibri Light"/>
                <a:cs typeface="Calibri"/>
              </a:rPr>
              <a:t>Visit our website and complete the Request Technical Assistance form </a:t>
            </a:r>
            <a:r>
              <a:rPr lang="en-US" sz="2200" i="1" dirty="0">
                <a:latin typeface="Calibri Light"/>
                <a:cs typeface="Calibri"/>
              </a:rPr>
              <a:t>(links located at the top and bottom of the home page)</a:t>
            </a:r>
          </a:p>
          <a:p>
            <a:pPr marL="0" indent="0">
              <a:lnSpc>
                <a:spcPts val="3040"/>
              </a:lnSpc>
              <a:spcBef>
                <a:spcPts val="1200"/>
              </a:spcBef>
              <a:buNone/>
            </a:pPr>
            <a:r>
              <a:rPr lang="en-US" sz="2200" u="sng" dirty="0">
                <a:solidFill>
                  <a:srgbClr val="064F80"/>
                </a:solidFill>
                <a:latin typeface="Calibri Light"/>
                <a:cs typeface="Calibri"/>
              </a:rPr>
              <a:t>https://</a:t>
            </a:r>
            <a:r>
              <a:rPr lang="en-US" sz="2200" u="sng" dirty="0" err="1">
                <a:solidFill>
                  <a:srgbClr val="064F80"/>
                </a:solidFill>
                <a:latin typeface="Calibri Light"/>
                <a:cs typeface="Calibri"/>
              </a:rPr>
              <a:t>www.thenationalcouncil.org</a:t>
            </a:r>
            <a:r>
              <a:rPr lang="en-US" sz="2200" u="sng" dirty="0">
                <a:solidFill>
                  <a:srgbClr val="064F80"/>
                </a:solidFill>
                <a:latin typeface="Calibri Light"/>
                <a:cs typeface="Calibri"/>
              </a:rPr>
              <a:t>/</a:t>
            </a:r>
            <a:br>
              <a:rPr lang="en-US" sz="2200" u="sng" dirty="0">
                <a:solidFill>
                  <a:srgbClr val="064F80"/>
                </a:solidFill>
                <a:latin typeface="Calibri Light"/>
                <a:cs typeface="Calibri"/>
              </a:rPr>
            </a:br>
            <a:r>
              <a:rPr lang="en-US" sz="2200" u="sng" dirty="0" err="1">
                <a:solidFill>
                  <a:srgbClr val="064F80"/>
                </a:solidFill>
                <a:latin typeface="Calibri Light"/>
                <a:cs typeface="Calibri"/>
              </a:rPr>
              <a:t>ccbhc</a:t>
            </a:r>
            <a:r>
              <a:rPr lang="en-US" sz="2200" u="sng" dirty="0">
                <a:solidFill>
                  <a:srgbClr val="064F80"/>
                </a:solidFill>
                <a:latin typeface="Calibri Light"/>
                <a:cs typeface="Calibri"/>
              </a:rPr>
              <a:t>-e-</a:t>
            </a:r>
            <a:r>
              <a:rPr lang="en-US" sz="2200" u="sng" dirty="0" err="1">
                <a:solidFill>
                  <a:srgbClr val="064F80"/>
                </a:solidFill>
                <a:latin typeface="Calibri Light"/>
                <a:cs typeface="Calibri"/>
              </a:rPr>
              <a:t>nttac</a:t>
            </a:r>
            <a:r>
              <a:rPr lang="en-US" sz="2200" u="sng" dirty="0">
                <a:solidFill>
                  <a:srgbClr val="064F80"/>
                </a:solidFill>
                <a:latin typeface="Calibri Light"/>
                <a:cs typeface="Calibri"/>
              </a:rPr>
              <a:t>/</a:t>
            </a:r>
          </a:p>
        </p:txBody>
      </p:sp>
      <p:grpSp>
        <p:nvGrpSpPr>
          <p:cNvPr id="6" name="Group 5">
            <a:extLst>
              <a:ext uri="{FF2B5EF4-FFF2-40B4-BE49-F238E27FC236}">
                <a16:creationId xmlns:a16="http://schemas.microsoft.com/office/drawing/2014/main" id="{902C6F30-9836-B1FF-A6A4-073145947E12}"/>
              </a:ext>
            </a:extLst>
          </p:cNvPr>
          <p:cNvGrpSpPr/>
          <p:nvPr/>
        </p:nvGrpSpPr>
        <p:grpSpPr>
          <a:xfrm>
            <a:off x="564874" y="1582926"/>
            <a:ext cx="5975626" cy="4119374"/>
            <a:chOff x="564874" y="1468626"/>
            <a:chExt cx="6267058" cy="4363620"/>
          </a:xfrm>
        </p:grpSpPr>
        <p:pic>
          <p:nvPicPr>
            <p:cNvPr id="5" name="Picture 5" descr="Graphical user interface, text, application&#10;&#10;Description automatically generated">
              <a:extLst>
                <a:ext uri="{FF2B5EF4-FFF2-40B4-BE49-F238E27FC236}">
                  <a16:creationId xmlns:a16="http://schemas.microsoft.com/office/drawing/2014/main" id="{01460962-4682-4147-BEA7-2B4AE2540F20}"/>
                </a:ext>
              </a:extLst>
            </p:cNvPr>
            <p:cNvPicPr>
              <a:picLocks noChangeAspect="1"/>
            </p:cNvPicPr>
            <p:nvPr/>
          </p:nvPicPr>
          <p:blipFill>
            <a:blip r:embed="rId2"/>
            <a:stretch>
              <a:fillRect/>
            </a:stretch>
          </p:blipFill>
          <p:spPr>
            <a:xfrm>
              <a:off x="564874" y="1468626"/>
              <a:ext cx="6267058" cy="4363620"/>
            </a:xfrm>
            <a:prstGeom prst="round2DiagRect">
              <a:avLst/>
            </a:prstGeom>
            <a:ln w="38100">
              <a:solidFill>
                <a:schemeClr val="bg1"/>
              </a:solidFill>
            </a:ln>
            <a:effectLst>
              <a:outerShdw blurRad="38100" dist="127000" dir="2700000" algn="tl" rotWithShape="0">
                <a:prstClr val="black">
                  <a:alpha val="7000"/>
                </a:prstClr>
              </a:outerShdw>
            </a:effectLst>
          </p:spPr>
        </p:pic>
        <p:sp>
          <p:nvSpPr>
            <p:cNvPr id="7" name="Round Diagonal Corner Rectangle 6">
              <a:extLst>
                <a:ext uri="{FF2B5EF4-FFF2-40B4-BE49-F238E27FC236}">
                  <a16:creationId xmlns:a16="http://schemas.microsoft.com/office/drawing/2014/main" id="{26FB909F-39E3-43D9-9D58-F37AD9E4A5AB}"/>
                </a:ext>
              </a:extLst>
            </p:cNvPr>
            <p:cNvSpPr/>
            <p:nvPr/>
          </p:nvSpPr>
          <p:spPr>
            <a:xfrm>
              <a:off x="4231909" y="1468684"/>
              <a:ext cx="1397129" cy="256668"/>
            </a:xfrm>
            <a:prstGeom prst="round2DiagRect">
              <a:avLst/>
            </a:prstGeom>
            <a:noFill/>
            <a:ln w="38100">
              <a:solidFill>
                <a:srgbClr val="EA5E29"/>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grpSp>
    </p:spTree>
    <p:extLst>
      <p:ext uri="{BB962C8B-B14F-4D97-AF65-F5344CB8AC3E}">
        <p14:creationId xmlns:p14="http://schemas.microsoft.com/office/powerpoint/2010/main" val="34231340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1FC54-7835-4A6B-9DEF-E9A973DE47D6}"/>
              </a:ext>
            </a:extLst>
          </p:cNvPr>
          <p:cNvSpPr>
            <a:spLocks noGrp="1"/>
          </p:cNvSpPr>
          <p:nvPr>
            <p:ph type="title"/>
          </p:nvPr>
        </p:nvSpPr>
        <p:spPr/>
        <p:txBody>
          <a:bodyPr/>
          <a:lstStyle/>
          <a:p>
            <a:r>
              <a:rPr lang="en-US"/>
              <a:t>What is a CCBHC?</a:t>
            </a:r>
          </a:p>
        </p:txBody>
      </p:sp>
      <p:sp>
        <p:nvSpPr>
          <p:cNvPr id="3" name="Content Placeholder 2">
            <a:extLst>
              <a:ext uri="{FF2B5EF4-FFF2-40B4-BE49-F238E27FC236}">
                <a16:creationId xmlns:a16="http://schemas.microsoft.com/office/drawing/2014/main" id="{15E76ECE-83A5-44A7-A911-884D71C977E1}"/>
              </a:ext>
            </a:extLst>
          </p:cNvPr>
          <p:cNvSpPr>
            <a:spLocks noGrp="1"/>
          </p:cNvSpPr>
          <p:nvPr>
            <p:ph idx="1"/>
          </p:nvPr>
        </p:nvSpPr>
        <p:spPr>
          <a:xfrm>
            <a:off x="564874" y="1825626"/>
            <a:ext cx="10242826" cy="4014215"/>
          </a:xfrm>
        </p:spPr>
        <p:txBody>
          <a:bodyPr vert="horz" lIns="91440" tIns="45720" rIns="91440" bIns="45720" rtlCol="0" anchor="t">
            <a:noAutofit/>
          </a:bodyPr>
          <a:lstStyle/>
          <a:p>
            <a:pPr marL="0" indent="0">
              <a:lnSpc>
                <a:spcPts val="2740"/>
              </a:lnSpc>
              <a:buNone/>
            </a:pPr>
            <a:r>
              <a:rPr lang="en-US" sz="2200" dirty="0">
                <a:latin typeface="Calibri Light"/>
                <a:cs typeface="Calibri Light"/>
              </a:rPr>
              <a:t>The Certified Community Behavioral Health Clinic (CCBHC) is an integrated community behavioral health model of care that aims to improve service quality and accessibility. CCBHCs do the following:</a:t>
            </a:r>
          </a:p>
          <a:p>
            <a:pPr marL="685800" indent="-457200">
              <a:lnSpc>
                <a:spcPts val="2740"/>
              </a:lnSpc>
              <a:buClr>
                <a:srgbClr val="EA5E29"/>
              </a:buClr>
            </a:pPr>
            <a:r>
              <a:rPr lang="en-US" sz="2200" dirty="0">
                <a:latin typeface="Calibri Light"/>
                <a:cs typeface="Calibri Light"/>
              </a:rPr>
              <a:t>Provide integrated, evidence-based, trauma-informed, recovery-oriented and person-and-family-centered care.</a:t>
            </a:r>
          </a:p>
          <a:p>
            <a:pPr marL="685800" indent="-457200">
              <a:lnSpc>
                <a:spcPts val="2740"/>
              </a:lnSpc>
              <a:buClr>
                <a:srgbClr val="EA5E29"/>
              </a:buClr>
            </a:pPr>
            <a:r>
              <a:rPr lang="en-US" sz="2200" dirty="0">
                <a:latin typeface="Calibri Light"/>
                <a:cs typeface="Calibri Light"/>
              </a:rPr>
              <a:t>Offer the full array of CCBHC-required mental health, substance use disorder (SUD) and primary care screening services.</a:t>
            </a:r>
          </a:p>
          <a:p>
            <a:pPr marL="685800" indent="-457200">
              <a:lnSpc>
                <a:spcPts val="2740"/>
              </a:lnSpc>
              <a:buClr>
                <a:srgbClr val="EA5E29"/>
              </a:buClr>
            </a:pPr>
            <a:r>
              <a:rPr lang="en-US" sz="2200" dirty="0">
                <a:latin typeface="Calibri Light"/>
                <a:cs typeface="Calibri Light"/>
              </a:rPr>
              <a:t>Have established collaborative relationships with other providers and health </a:t>
            </a:r>
            <a:br>
              <a:rPr lang="en-US" sz="2200" dirty="0">
                <a:latin typeface="Calibri Light"/>
                <a:cs typeface="Calibri Light"/>
              </a:rPr>
            </a:br>
            <a:r>
              <a:rPr lang="en-US" sz="2200" dirty="0">
                <a:latin typeface="Calibri Light"/>
                <a:cs typeface="Calibri Light"/>
              </a:rPr>
              <a:t>care systems to ensure coordination of care.</a:t>
            </a:r>
          </a:p>
        </p:txBody>
      </p:sp>
    </p:spTree>
    <p:extLst>
      <p:ext uri="{BB962C8B-B14F-4D97-AF65-F5344CB8AC3E}">
        <p14:creationId xmlns:p14="http://schemas.microsoft.com/office/powerpoint/2010/main" val="2682433953"/>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132A8-2399-46CE-8C5F-BCDF4A209723}"/>
              </a:ext>
            </a:extLst>
          </p:cNvPr>
          <p:cNvSpPr>
            <a:spLocks noGrp="1"/>
          </p:cNvSpPr>
          <p:nvPr>
            <p:ph type="title"/>
          </p:nvPr>
        </p:nvSpPr>
        <p:spPr/>
        <p:txBody>
          <a:bodyPr/>
          <a:lstStyle/>
          <a:p>
            <a:r>
              <a:rPr lang="en-US" dirty="0">
                <a:latin typeface="Calibri Light"/>
                <a:cs typeface="Calibri Light"/>
              </a:rPr>
              <a:t>CCBHC Criteria Program Requirements</a:t>
            </a:r>
            <a:endParaRPr lang="en-US" dirty="0"/>
          </a:p>
        </p:txBody>
      </p:sp>
      <p:sp>
        <p:nvSpPr>
          <p:cNvPr id="31" name="TextBox 30">
            <a:extLst>
              <a:ext uri="{FF2B5EF4-FFF2-40B4-BE49-F238E27FC236}">
                <a16:creationId xmlns:a16="http://schemas.microsoft.com/office/drawing/2014/main" id="{3F16279E-D1B1-4461-9619-7935DC2AC0AF}"/>
              </a:ext>
            </a:extLst>
          </p:cNvPr>
          <p:cNvSpPr txBox="1"/>
          <p:nvPr/>
        </p:nvSpPr>
        <p:spPr>
          <a:xfrm>
            <a:off x="564874" y="5384443"/>
            <a:ext cx="7108576" cy="461665"/>
          </a:xfrm>
          <a:prstGeom prst="rect">
            <a:avLst/>
          </a:prstGeom>
          <a:noFill/>
        </p:spPr>
        <p:txBody>
          <a:bodyPr wrap="square" rtlCol="0">
            <a:spAutoFit/>
          </a:bodyPr>
          <a:lstStyle/>
          <a:p>
            <a:r>
              <a:rPr lang="en-US" sz="1200" dirty="0"/>
              <a:t>Note: This presentation contains a summary of selected CCBHC certification criteria. To view the full criteria: </a:t>
            </a:r>
            <a:r>
              <a:rPr lang="en-US" sz="1200" dirty="0">
                <a:hlinkClick r:id="rId3"/>
              </a:rPr>
              <a:t>https://www.samhsa.gov/sites/default/files/programs_campaigns/ccbhc-criteria.pdf</a:t>
            </a:r>
            <a:r>
              <a:rPr lang="en-US" sz="1200" dirty="0"/>
              <a:t> </a:t>
            </a:r>
          </a:p>
        </p:txBody>
      </p:sp>
      <p:graphicFrame>
        <p:nvGraphicFramePr>
          <p:cNvPr id="5" name="Diagram 4">
            <a:extLst>
              <a:ext uri="{FF2B5EF4-FFF2-40B4-BE49-F238E27FC236}">
                <a16:creationId xmlns:a16="http://schemas.microsoft.com/office/drawing/2014/main" id="{BF9D7D17-F15B-AE39-4EBB-4E44403F0DD1}"/>
              </a:ext>
            </a:extLst>
          </p:cNvPr>
          <p:cNvGraphicFramePr>
            <a:graphicFrameLocks/>
          </p:cNvGraphicFramePr>
          <p:nvPr>
            <p:extLst>
              <p:ext uri="{D42A27DB-BD31-4B8C-83A1-F6EECF244321}">
                <p14:modId xmlns:p14="http://schemas.microsoft.com/office/powerpoint/2010/main" val="2977053052"/>
              </p:ext>
            </p:extLst>
          </p:nvPr>
        </p:nvGraphicFramePr>
        <p:xfrm>
          <a:off x="564874" y="1644829"/>
          <a:ext cx="11061976" cy="34732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5561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99313-58E1-4625-9E3A-AF10FB8FF052}"/>
              </a:ext>
            </a:extLst>
          </p:cNvPr>
          <p:cNvSpPr>
            <a:spLocks noGrp="1"/>
          </p:cNvSpPr>
          <p:nvPr>
            <p:ph type="title"/>
          </p:nvPr>
        </p:nvSpPr>
        <p:spPr>
          <a:xfrm>
            <a:off x="458279" y="152098"/>
            <a:ext cx="8090451" cy="1325563"/>
          </a:xfrm>
        </p:spPr>
        <p:txBody>
          <a:bodyPr/>
          <a:lstStyle/>
          <a:p>
            <a:r>
              <a:rPr lang="en-US"/>
              <a:t>Scope of Services 4.a – 4.k</a:t>
            </a:r>
          </a:p>
        </p:txBody>
      </p:sp>
      <p:pic>
        <p:nvPicPr>
          <p:cNvPr id="8" name="Picture 7">
            <a:extLst>
              <a:ext uri="{FF2B5EF4-FFF2-40B4-BE49-F238E27FC236}">
                <a16:creationId xmlns:a16="http://schemas.microsoft.com/office/drawing/2014/main" id="{50E6040D-7D56-5CE8-4910-2AAA79D55D66}"/>
              </a:ext>
            </a:extLst>
          </p:cNvPr>
          <p:cNvPicPr>
            <a:picLocks noChangeAspect="1"/>
          </p:cNvPicPr>
          <p:nvPr/>
        </p:nvPicPr>
        <p:blipFill>
          <a:blip r:embed="rId3"/>
          <a:stretch>
            <a:fillRect/>
          </a:stretch>
        </p:blipFill>
        <p:spPr>
          <a:xfrm>
            <a:off x="458279" y="1310548"/>
            <a:ext cx="8315018" cy="4434676"/>
          </a:xfrm>
          <a:prstGeom prst="rect">
            <a:avLst/>
          </a:prstGeom>
        </p:spPr>
      </p:pic>
    </p:spTree>
    <p:extLst>
      <p:ext uri="{BB962C8B-B14F-4D97-AF65-F5344CB8AC3E}">
        <p14:creationId xmlns:p14="http://schemas.microsoft.com/office/powerpoint/2010/main" val="4149318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FEE2F-9513-40E1-93FD-91A4D36AB226}"/>
              </a:ext>
            </a:extLst>
          </p:cNvPr>
          <p:cNvSpPr>
            <a:spLocks noGrp="1"/>
          </p:cNvSpPr>
          <p:nvPr>
            <p:ph type="title"/>
          </p:nvPr>
        </p:nvSpPr>
        <p:spPr/>
        <p:txBody>
          <a:bodyPr/>
          <a:lstStyle/>
          <a:p>
            <a:r>
              <a:rPr lang="en-US" sz="4000" dirty="0"/>
              <a:t>The CCBHC Landscape</a:t>
            </a:r>
          </a:p>
        </p:txBody>
      </p:sp>
      <p:sp>
        <p:nvSpPr>
          <p:cNvPr id="3" name="Content Placeholder 2">
            <a:extLst>
              <a:ext uri="{FF2B5EF4-FFF2-40B4-BE49-F238E27FC236}">
                <a16:creationId xmlns:a16="http://schemas.microsoft.com/office/drawing/2014/main" id="{1B9E5F85-F087-4AED-84F4-C38EF3A84103}"/>
              </a:ext>
            </a:extLst>
          </p:cNvPr>
          <p:cNvSpPr>
            <a:spLocks noGrp="1"/>
          </p:cNvSpPr>
          <p:nvPr>
            <p:ph idx="1"/>
          </p:nvPr>
        </p:nvSpPr>
        <p:spPr>
          <a:xfrm>
            <a:off x="6096000" y="1723383"/>
            <a:ext cx="4696273" cy="4197488"/>
          </a:xfrm>
        </p:spPr>
        <p:txBody>
          <a:bodyPr vert="horz" lIns="91440" tIns="45720" rIns="91440" bIns="45720" rtlCol="0" anchor="t">
            <a:noAutofit/>
          </a:bodyPr>
          <a:lstStyle/>
          <a:p>
            <a:pPr marL="0" indent="0">
              <a:lnSpc>
                <a:spcPts val="2700"/>
              </a:lnSpc>
              <a:buNone/>
            </a:pPr>
            <a:r>
              <a:rPr lang="en-US" b="1" dirty="0">
                <a:latin typeface="Calibri" panose="020F0502020204030204" pitchFamily="34" charset="0"/>
                <a:cs typeface="Calibri" panose="020F0502020204030204" pitchFamily="34" charset="0"/>
              </a:rPr>
              <a:t>Three implementation options:</a:t>
            </a:r>
          </a:p>
          <a:p>
            <a:pPr marL="685800" indent="-457200">
              <a:lnSpc>
                <a:spcPts val="2700"/>
              </a:lnSpc>
              <a:buClr>
                <a:srgbClr val="EA5E29"/>
              </a:buClr>
              <a:buFont typeface="+mj-lt"/>
              <a:buAutoNum type="arabicPeriod"/>
            </a:pPr>
            <a:r>
              <a:rPr lang="en-US" dirty="0">
                <a:latin typeface="Calibri Light"/>
                <a:cs typeface="Calibri Light"/>
              </a:rPr>
              <a:t>State Medicaid demonstration</a:t>
            </a:r>
          </a:p>
          <a:p>
            <a:pPr marL="685800" indent="-457200">
              <a:lnSpc>
                <a:spcPts val="2700"/>
              </a:lnSpc>
              <a:buClr>
                <a:srgbClr val="EA5E29"/>
              </a:buClr>
              <a:buFont typeface="+mj-lt"/>
              <a:buAutoNum type="arabicPeriod"/>
            </a:pPr>
            <a:r>
              <a:rPr lang="en-US" dirty="0">
                <a:latin typeface="Calibri Light"/>
                <a:cs typeface="Calibri Light"/>
              </a:rPr>
              <a:t>SAMHSA grant funding</a:t>
            </a:r>
          </a:p>
          <a:p>
            <a:pPr marL="685800" indent="-457200">
              <a:lnSpc>
                <a:spcPts val="2700"/>
              </a:lnSpc>
              <a:buClr>
                <a:srgbClr val="EA5E29"/>
              </a:buClr>
              <a:buFont typeface="+mj-lt"/>
              <a:buAutoNum type="arabicPeriod"/>
            </a:pPr>
            <a:r>
              <a:rPr lang="en-US" dirty="0">
                <a:latin typeface="Calibri Light"/>
                <a:cs typeface="Calibri Light"/>
              </a:rPr>
              <a:t>Independent state implementation</a:t>
            </a:r>
          </a:p>
        </p:txBody>
      </p:sp>
      <p:graphicFrame>
        <p:nvGraphicFramePr>
          <p:cNvPr id="7" name="Table 6">
            <a:extLst>
              <a:ext uri="{FF2B5EF4-FFF2-40B4-BE49-F238E27FC236}">
                <a16:creationId xmlns:a16="http://schemas.microsoft.com/office/drawing/2014/main" id="{01A23AB2-C1A4-75EB-FE40-C39C7B4EE614}"/>
              </a:ext>
            </a:extLst>
          </p:cNvPr>
          <p:cNvGraphicFramePr>
            <a:graphicFrameLocks noGrp="1"/>
          </p:cNvGraphicFramePr>
          <p:nvPr>
            <p:extLst>
              <p:ext uri="{D42A27DB-BD31-4B8C-83A1-F6EECF244321}">
                <p14:modId xmlns:p14="http://schemas.microsoft.com/office/powerpoint/2010/main" val="3163487127"/>
              </p:ext>
            </p:extLst>
          </p:nvPr>
        </p:nvGraphicFramePr>
        <p:xfrm>
          <a:off x="564874" y="1723383"/>
          <a:ext cx="4915356" cy="4023360"/>
        </p:xfrm>
        <a:graphic>
          <a:graphicData uri="http://schemas.openxmlformats.org/drawingml/2006/table">
            <a:tbl>
              <a:tblPr firstRow="1" bandRow="1">
                <a:tableStyleId>{5C22544A-7EE6-4342-B048-85BDC9FD1C3A}</a:tableStyleId>
              </a:tblPr>
              <a:tblGrid>
                <a:gridCol w="4915356">
                  <a:extLst>
                    <a:ext uri="{9D8B030D-6E8A-4147-A177-3AD203B41FA5}">
                      <a16:colId xmlns:a16="http://schemas.microsoft.com/office/drawing/2014/main" val="361105074"/>
                    </a:ext>
                  </a:extLst>
                </a:gridCol>
              </a:tblGrid>
              <a:tr h="310117">
                <a:tc>
                  <a:txBody>
                    <a:bodyPr/>
                    <a:lstStyle/>
                    <a:p>
                      <a:r>
                        <a:rPr lang="en-US" b="1" i="0" dirty="0">
                          <a:solidFill>
                            <a:schemeClr val="bg1"/>
                          </a:solidFill>
                          <a:latin typeface="Calibri" panose="020F0502020204030204" pitchFamily="34" charset="0"/>
                          <a:cs typeface="Calibri" panose="020F0502020204030204" pitchFamily="34" charset="0"/>
                        </a:rPr>
                        <a:t>CCBHC Medicaid Demonstration</a:t>
                      </a:r>
                    </a:p>
                  </a:txBody>
                  <a:tcPr>
                    <a:solidFill>
                      <a:srgbClr val="064F80"/>
                    </a:solidFill>
                  </a:tcPr>
                </a:tc>
                <a:extLst>
                  <a:ext uri="{0D108BD9-81ED-4DB2-BD59-A6C34878D82A}">
                    <a16:rowId xmlns:a16="http://schemas.microsoft.com/office/drawing/2014/main" val="2510349604"/>
                  </a:ext>
                </a:extLst>
              </a:tr>
              <a:tr h="0">
                <a:tc>
                  <a:txBody>
                    <a:bodyPr/>
                    <a:lstStyle/>
                    <a:p>
                      <a:r>
                        <a:rPr lang="en-US" b="0" i="0" dirty="0">
                          <a:latin typeface="Calibri Light" panose="020F0302020204030204" pitchFamily="34" charset="0"/>
                          <a:cs typeface="Calibri Light" panose="020F0302020204030204" pitchFamily="34" charset="0"/>
                        </a:rPr>
                        <a:t>State-run program</a:t>
                      </a:r>
                    </a:p>
                  </a:txBody>
                  <a:tcPr>
                    <a:solidFill>
                      <a:srgbClr val="ACCAD3"/>
                    </a:solidFill>
                  </a:tcPr>
                </a:tc>
                <a:extLst>
                  <a:ext uri="{0D108BD9-81ED-4DB2-BD59-A6C34878D82A}">
                    <a16:rowId xmlns:a16="http://schemas.microsoft.com/office/drawing/2014/main" val="2040066734"/>
                  </a:ext>
                </a:extLst>
              </a:tr>
              <a:tr h="0">
                <a:tc>
                  <a:txBody>
                    <a:bodyPr/>
                    <a:lstStyle/>
                    <a:p>
                      <a:r>
                        <a:rPr lang="en-US" b="0" i="0" dirty="0">
                          <a:latin typeface="Calibri Light" panose="020F0302020204030204" pitchFamily="34" charset="0"/>
                          <a:cs typeface="Calibri Light" panose="020F0302020204030204" pitchFamily="34" charset="0"/>
                        </a:rPr>
                        <a:t>Clinics are certified as CCBHCs by the state</a:t>
                      </a:r>
                    </a:p>
                  </a:txBody>
                  <a:tcPr>
                    <a:solidFill>
                      <a:srgbClr val="ACCAD3">
                        <a:alpha val="50000"/>
                      </a:srgbClr>
                    </a:solidFill>
                  </a:tcPr>
                </a:tc>
                <a:extLst>
                  <a:ext uri="{0D108BD9-81ED-4DB2-BD59-A6C34878D82A}">
                    <a16:rowId xmlns:a16="http://schemas.microsoft.com/office/drawing/2014/main" val="2285725969"/>
                  </a:ext>
                </a:extLst>
              </a:tr>
              <a:tr h="0">
                <a:tc>
                  <a:txBody>
                    <a:bodyPr/>
                    <a:lstStyle/>
                    <a:p>
                      <a:r>
                        <a:rPr lang="en-US" b="0" i="0" dirty="0">
                          <a:latin typeface="Calibri Light" panose="020F0302020204030204" pitchFamily="34" charset="0"/>
                          <a:cs typeface="Calibri Light" panose="020F0302020204030204" pitchFamily="34" charset="0"/>
                        </a:rPr>
                        <a:t>Clinics receive a prospective payment (PPS)</a:t>
                      </a:r>
                    </a:p>
                  </a:txBody>
                  <a:tcPr>
                    <a:solidFill>
                      <a:srgbClr val="ACCAD3"/>
                    </a:solidFill>
                  </a:tcPr>
                </a:tc>
                <a:extLst>
                  <a:ext uri="{0D108BD9-81ED-4DB2-BD59-A6C34878D82A}">
                    <a16:rowId xmlns:a16="http://schemas.microsoft.com/office/drawing/2014/main" val="118566752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kern="1200" dirty="0">
                          <a:solidFill>
                            <a:schemeClr val="bg1"/>
                          </a:solidFill>
                          <a:latin typeface="Calibri" panose="020F0502020204030204" pitchFamily="34" charset="0"/>
                          <a:ea typeface="+mn-ea"/>
                          <a:cs typeface="Calibri" panose="020F0502020204030204" pitchFamily="34" charset="0"/>
                        </a:rPr>
                        <a:t>SAMHSA CCBHC Expansion Grants</a:t>
                      </a:r>
                    </a:p>
                  </a:txBody>
                  <a:tcPr>
                    <a:solidFill>
                      <a:srgbClr val="064F80"/>
                    </a:solidFill>
                  </a:tcPr>
                </a:tc>
                <a:extLst>
                  <a:ext uri="{0D108BD9-81ED-4DB2-BD59-A6C34878D82A}">
                    <a16:rowId xmlns:a16="http://schemas.microsoft.com/office/drawing/2014/main" val="3791604105"/>
                  </a:ext>
                </a:extLst>
              </a:tr>
              <a:tr h="19191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latin typeface="Calibri Light" panose="020F0302020204030204" pitchFamily="34" charset="0"/>
                          <a:ea typeface="+mn-ea"/>
                          <a:cs typeface="Calibri Light" panose="020F0302020204030204" pitchFamily="34" charset="0"/>
                        </a:rPr>
                        <a:t>SAMHSA provides direct-to-clinic funding to establish CCBHC model.</a:t>
                      </a:r>
                    </a:p>
                  </a:txBody>
                  <a:tcPr>
                    <a:solidFill>
                      <a:srgbClr val="ACCAD3"/>
                    </a:solidFill>
                  </a:tcPr>
                </a:tc>
                <a:extLst>
                  <a:ext uri="{0D108BD9-81ED-4DB2-BD59-A6C34878D82A}">
                    <a16:rowId xmlns:a16="http://schemas.microsoft.com/office/drawing/2014/main" val="4050546658"/>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latin typeface="Calibri Light" panose="020F0302020204030204" pitchFamily="34" charset="0"/>
                          <a:ea typeface="+mn-ea"/>
                          <a:cs typeface="Calibri Light" panose="020F0302020204030204" pitchFamily="34" charset="0"/>
                        </a:rPr>
                        <a:t>Clinics attest meeting the CCBHC criteria to SAMHSA.</a:t>
                      </a:r>
                    </a:p>
                  </a:txBody>
                  <a:tcPr>
                    <a:solidFill>
                      <a:srgbClr val="ACCAD3">
                        <a:alpha val="50000"/>
                      </a:srgbClr>
                    </a:solidFill>
                  </a:tcPr>
                </a:tc>
                <a:extLst>
                  <a:ext uri="{0D108BD9-81ED-4DB2-BD59-A6C34878D82A}">
                    <a16:rowId xmlns:a16="http://schemas.microsoft.com/office/drawing/2014/main" val="18846602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latin typeface="Calibri Light" panose="020F0302020204030204" pitchFamily="34" charset="0"/>
                          <a:ea typeface="+mn-ea"/>
                          <a:cs typeface="Calibri Light" panose="020F0302020204030204" pitchFamily="34" charset="0"/>
                        </a:rPr>
                        <a:t>Clinics receive grant funding to support CCBHC implementation, continue to bill Medicaid as normal for allowable services.</a:t>
                      </a:r>
                    </a:p>
                  </a:txBody>
                  <a:tcPr>
                    <a:solidFill>
                      <a:srgbClr val="ACCAD3"/>
                    </a:solidFill>
                  </a:tcPr>
                </a:tc>
                <a:extLst>
                  <a:ext uri="{0D108BD9-81ED-4DB2-BD59-A6C34878D82A}">
                    <a16:rowId xmlns:a16="http://schemas.microsoft.com/office/drawing/2014/main" val="3932814716"/>
                  </a:ext>
                </a:extLst>
              </a:tr>
            </a:tbl>
          </a:graphicData>
        </a:graphic>
      </p:graphicFrame>
    </p:spTree>
    <p:extLst>
      <p:ext uri="{BB962C8B-B14F-4D97-AF65-F5344CB8AC3E}">
        <p14:creationId xmlns:p14="http://schemas.microsoft.com/office/powerpoint/2010/main" val="788463231"/>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1AFE6-34EF-414A-BF16-0EC0EA951FB7}"/>
              </a:ext>
            </a:extLst>
          </p:cNvPr>
          <p:cNvSpPr>
            <a:spLocks noGrp="1"/>
          </p:cNvSpPr>
          <p:nvPr>
            <p:ph type="title"/>
          </p:nvPr>
        </p:nvSpPr>
        <p:spPr/>
        <p:txBody>
          <a:bodyPr/>
          <a:lstStyle/>
          <a:p>
            <a:r>
              <a:rPr lang="en-US" sz="4000" dirty="0"/>
              <a:t>CCBHC National Movement</a:t>
            </a:r>
          </a:p>
        </p:txBody>
      </p:sp>
      <p:graphicFrame>
        <p:nvGraphicFramePr>
          <p:cNvPr id="4" name="Content Placeholder 3">
            <a:extLst>
              <a:ext uri="{FF2B5EF4-FFF2-40B4-BE49-F238E27FC236}">
                <a16:creationId xmlns:a16="http://schemas.microsoft.com/office/drawing/2014/main" id="{05C87C99-B69F-4005-A438-EA48796DDD6C}"/>
              </a:ext>
            </a:extLst>
          </p:cNvPr>
          <p:cNvGraphicFramePr>
            <a:graphicFrameLocks noGrp="1"/>
          </p:cNvGraphicFramePr>
          <p:nvPr>
            <p:ph idx="1"/>
            <p:extLst>
              <p:ext uri="{D42A27DB-BD31-4B8C-83A1-F6EECF244321}">
                <p14:modId xmlns:p14="http://schemas.microsoft.com/office/powerpoint/2010/main" val="580235223"/>
              </p:ext>
            </p:extLst>
          </p:nvPr>
        </p:nvGraphicFramePr>
        <p:xfrm>
          <a:off x="564872" y="1645566"/>
          <a:ext cx="7479377" cy="4183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Rounded Corners 3">
            <a:extLst>
              <a:ext uri="{FF2B5EF4-FFF2-40B4-BE49-F238E27FC236}">
                <a16:creationId xmlns:a16="http://schemas.microsoft.com/office/drawing/2014/main" id="{2D2F7A21-5783-46CE-9B38-FC2E70D765CF}"/>
              </a:ext>
            </a:extLst>
          </p:cNvPr>
          <p:cNvSpPr/>
          <p:nvPr/>
        </p:nvSpPr>
        <p:spPr>
          <a:xfrm>
            <a:off x="8550876" y="1645566"/>
            <a:ext cx="3076250" cy="3151856"/>
          </a:xfrm>
          <a:prstGeom prst="round2DiagRect">
            <a:avLst/>
          </a:prstGeom>
          <a:solidFill>
            <a:schemeClr val="bg1"/>
          </a:solidFill>
          <a:ln w="38100">
            <a:solidFill>
              <a:srgbClr val="064F80"/>
            </a:solidFill>
          </a:ln>
          <a:effectLst>
            <a:outerShdw dist="152400" dir="2700000" algn="tl" rotWithShape="0">
              <a:srgbClr val="ACCAD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60"/>
              </a:lnSpc>
              <a:spcBef>
                <a:spcPts val="1200"/>
              </a:spcBef>
              <a:buClr>
                <a:srgbClr val="EA5E29"/>
              </a:buClr>
            </a:pPr>
            <a:r>
              <a:rPr lang="en-US" sz="1700" dirty="0">
                <a:solidFill>
                  <a:srgbClr val="064F80"/>
                </a:solidFill>
                <a:latin typeface="Calibri" panose="020F0502020204030204" pitchFamily="34" charset="0"/>
                <a:cs typeface="Calibri" panose="020F0502020204030204" pitchFamily="34" charset="0"/>
              </a:rPr>
              <a:t>The Bipartisan Safer Communities Act included provisions for expansion of the CCBHC Medicaid Demonstration Program. </a:t>
            </a:r>
          </a:p>
          <a:p>
            <a:pPr algn="ctr">
              <a:lnSpc>
                <a:spcPts val="2060"/>
              </a:lnSpc>
              <a:spcBef>
                <a:spcPts val="1200"/>
              </a:spcBef>
              <a:buClr>
                <a:srgbClr val="EA5E29"/>
              </a:buClr>
            </a:pPr>
            <a:r>
              <a:rPr lang="en-US" sz="1700" dirty="0">
                <a:solidFill>
                  <a:srgbClr val="064F80"/>
                </a:solidFill>
                <a:latin typeface="Calibri" panose="020F0502020204030204" pitchFamily="34" charset="0"/>
                <a:cs typeface="Calibri" panose="020F0502020204030204" pitchFamily="34" charset="0"/>
              </a:rPr>
              <a:t>Beginning July 1, 2024, and every two years thereafter, the legislation allows up to 10 additional states to join the demo.</a:t>
            </a:r>
          </a:p>
        </p:txBody>
      </p:sp>
    </p:spTree>
    <p:extLst>
      <p:ext uri="{BB962C8B-B14F-4D97-AF65-F5344CB8AC3E}">
        <p14:creationId xmlns:p14="http://schemas.microsoft.com/office/powerpoint/2010/main" val="1650038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C048-E946-A737-88C5-B831092E78CE}"/>
              </a:ext>
            </a:extLst>
          </p:cNvPr>
          <p:cNvSpPr>
            <a:spLocks noGrp="1"/>
          </p:cNvSpPr>
          <p:nvPr>
            <p:ph type="title"/>
          </p:nvPr>
        </p:nvSpPr>
        <p:spPr/>
        <p:txBody>
          <a:bodyPr/>
          <a:lstStyle/>
          <a:p>
            <a:r>
              <a:rPr lang="en-US" dirty="0"/>
              <a:t>Early Impact</a:t>
            </a:r>
          </a:p>
        </p:txBody>
      </p:sp>
      <p:sp>
        <p:nvSpPr>
          <p:cNvPr id="3" name="Content Placeholder 2">
            <a:extLst>
              <a:ext uri="{FF2B5EF4-FFF2-40B4-BE49-F238E27FC236}">
                <a16:creationId xmlns:a16="http://schemas.microsoft.com/office/drawing/2014/main" id="{EDF0338F-58A2-C5C7-FC96-8949690658E9}"/>
              </a:ext>
            </a:extLst>
          </p:cNvPr>
          <p:cNvSpPr>
            <a:spLocks noGrp="1"/>
          </p:cNvSpPr>
          <p:nvPr>
            <p:ph idx="1"/>
          </p:nvPr>
        </p:nvSpPr>
        <p:spPr>
          <a:xfrm>
            <a:off x="564874" y="1562986"/>
            <a:ext cx="7850078" cy="4276855"/>
          </a:xfrm>
        </p:spPr>
        <p:txBody>
          <a:bodyPr/>
          <a:lstStyle/>
          <a:p>
            <a:pPr marL="0" indent="0">
              <a:lnSpc>
                <a:spcPts val="2240"/>
              </a:lnSpc>
              <a:buNone/>
            </a:pPr>
            <a:r>
              <a:rPr lang="en-US" sz="1800" b="1" dirty="0">
                <a:latin typeface="Calibri" panose="020F0502020204030204" pitchFamily="34" charset="0"/>
                <a:cs typeface="Calibri" panose="020F0502020204030204" pitchFamily="34" charset="0"/>
              </a:rPr>
              <a:t>Since inception of the model, CCBHCs report:</a:t>
            </a:r>
          </a:p>
          <a:p>
            <a:pPr marL="685800" indent="-457200">
              <a:lnSpc>
                <a:spcPts val="2240"/>
              </a:lnSpc>
              <a:buClr>
                <a:srgbClr val="EA5E29"/>
              </a:buClr>
            </a:pPr>
            <a:r>
              <a:rPr lang="en-US" sz="1800" b="1" dirty="0">
                <a:solidFill>
                  <a:srgbClr val="064F80"/>
                </a:solidFill>
                <a:latin typeface="Calibri" panose="020F0502020204030204" pitchFamily="34" charset="0"/>
                <a:cs typeface="Calibri" panose="020F0502020204030204" pitchFamily="34" charset="0"/>
              </a:rPr>
              <a:t>STAFFING: </a:t>
            </a:r>
            <a:r>
              <a:rPr lang="en-US" sz="1800" dirty="0">
                <a:latin typeface="Calibri Light"/>
                <a:cs typeface="Calibri Light"/>
              </a:rPr>
              <a:t>Increased recruitment and hiring of staff, greater staff satisfaction and retention, redesigning care teams.</a:t>
            </a:r>
          </a:p>
          <a:p>
            <a:pPr marL="685800" indent="-457200">
              <a:lnSpc>
                <a:spcPts val="2240"/>
              </a:lnSpc>
              <a:buClr>
                <a:srgbClr val="EA5E29"/>
              </a:buClr>
            </a:pPr>
            <a:r>
              <a:rPr lang="en-US" sz="1800" b="1" dirty="0">
                <a:solidFill>
                  <a:srgbClr val="064F80"/>
                </a:solidFill>
                <a:latin typeface="Calibri" panose="020F0502020204030204" pitchFamily="34" charset="0"/>
                <a:cs typeface="Calibri" panose="020F0502020204030204" pitchFamily="34" charset="0"/>
              </a:rPr>
              <a:t>ACCESS: </a:t>
            </a:r>
            <a:r>
              <a:rPr lang="en-US" sz="1800" dirty="0">
                <a:latin typeface="Calibri Light"/>
                <a:cs typeface="Calibri Light"/>
              </a:rPr>
              <a:t>Decreased wait times for care and elimination of wait lists, targeted outreach to vulnerable, underserved and complex populations, expanding services offered outside the four walls of the clinic.</a:t>
            </a:r>
          </a:p>
          <a:p>
            <a:pPr marL="685800" indent="-457200">
              <a:lnSpc>
                <a:spcPts val="2240"/>
              </a:lnSpc>
              <a:buClr>
                <a:srgbClr val="EA5E29"/>
              </a:buClr>
            </a:pPr>
            <a:r>
              <a:rPr lang="en-US" sz="1800" b="1" dirty="0">
                <a:solidFill>
                  <a:srgbClr val="064F80"/>
                </a:solidFill>
                <a:latin typeface="Calibri" panose="020F0502020204030204" pitchFamily="34" charset="0"/>
                <a:cs typeface="Calibri" panose="020F0502020204030204" pitchFamily="34" charset="0"/>
              </a:rPr>
              <a:t>COMMUNITY IMPACT: </a:t>
            </a:r>
            <a:r>
              <a:rPr lang="en-US" sz="1800" dirty="0">
                <a:latin typeface="Calibri Light"/>
                <a:cs typeface="Calibri Light"/>
              </a:rPr>
              <a:t>Improved partnerships with schools, primary care, law enforcement, hospitals.</a:t>
            </a:r>
          </a:p>
          <a:p>
            <a:pPr marL="685800" indent="-457200">
              <a:lnSpc>
                <a:spcPts val="2240"/>
              </a:lnSpc>
              <a:buClr>
                <a:srgbClr val="EA5E29"/>
              </a:buClr>
            </a:pPr>
            <a:r>
              <a:rPr lang="en-US" sz="1800" b="1" dirty="0">
                <a:solidFill>
                  <a:srgbClr val="064F80"/>
                </a:solidFill>
                <a:latin typeface="Calibri" panose="020F0502020204030204" pitchFamily="34" charset="0"/>
                <a:cs typeface="Calibri" panose="020F0502020204030204" pitchFamily="34" charset="0"/>
              </a:rPr>
              <a:t>HEALTH IMPACT: </a:t>
            </a:r>
            <a:r>
              <a:rPr lang="en-US" sz="1800" dirty="0">
                <a:latin typeface="Calibri Light"/>
                <a:cs typeface="Calibri Light"/>
              </a:rPr>
              <a:t>Reduced hospitalizations/ED visits, improvements in physical health indicators.</a:t>
            </a:r>
          </a:p>
        </p:txBody>
      </p:sp>
      <p:sp>
        <p:nvSpPr>
          <p:cNvPr id="7" name="Rectangle: Rounded Corners 3">
            <a:extLst>
              <a:ext uri="{FF2B5EF4-FFF2-40B4-BE49-F238E27FC236}">
                <a16:creationId xmlns:a16="http://schemas.microsoft.com/office/drawing/2014/main" id="{90EB12A5-6170-3DAB-9F86-D97190DB7208}"/>
              </a:ext>
            </a:extLst>
          </p:cNvPr>
          <p:cNvSpPr/>
          <p:nvPr/>
        </p:nvSpPr>
        <p:spPr>
          <a:xfrm>
            <a:off x="8564419" y="1562986"/>
            <a:ext cx="3062125" cy="3047114"/>
          </a:xfrm>
          <a:prstGeom prst="round2DiagRect">
            <a:avLst/>
          </a:prstGeom>
          <a:solidFill>
            <a:schemeClr val="bg1"/>
          </a:solidFill>
          <a:ln w="38100">
            <a:solidFill>
              <a:srgbClr val="064F80"/>
            </a:solidFill>
          </a:ln>
          <a:effectLst>
            <a:outerShdw dist="152400" dir="2700000" algn="tl" rotWithShape="0">
              <a:srgbClr val="ACCAD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2060"/>
              </a:lnSpc>
              <a:spcBef>
                <a:spcPts val="1200"/>
              </a:spcBef>
              <a:buClr>
                <a:srgbClr val="EA5E29"/>
              </a:buClr>
            </a:pPr>
            <a:r>
              <a:rPr lang="en-US" sz="1700" dirty="0">
                <a:solidFill>
                  <a:srgbClr val="064F80"/>
                </a:solidFill>
                <a:latin typeface="Calibri" panose="020F0502020204030204" pitchFamily="34" charset="0"/>
                <a:cs typeface="Calibri" panose="020F0502020204030204" pitchFamily="34" charset="0"/>
              </a:rPr>
              <a:t>CCBHCs  expand service delivery services outside the clinic. The top locations included clients’ homes (78%), schools (97%), courts, police offices and other justice-related facilities (86%), and emergency departments (20%). </a:t>
            </a:r>
          </a:p>
        </p:txBody>
      </p:sp>
    </p:spTree>
    <p:extLst>
      <p:ext uri="{BB962C8B-B14F-4D97-AF65-F5344CB8AC3E}">
        <p14:creationId xmlns:p14="http://schemas.microsoft.com/office/powerpoint/2010/main" val="3505332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7B98A-490A-FE22-D21F-B323866B8CAC}"/>
              </a:ext>
            </a:extLst>
          </p:cNvPr>
          <p:cNvSpPr>
            <a:spLocks noGrp="1"/>
          </p:cNvSpPr>
          <p:nvPr>
            <p:ph type="title"/>
          </p:nvPr>
        </p:nvSpPr>
        <p:spPr/>
        <p:txBody>
          <a:bodyPr/>
          <a:lstStyle/>
          <a:p>
            <a:r>
              <a:rPr lang="en-US" dirty="0"/>
              <a:t>Early Impact</a:t>
            </a:r>
          </a:p>
        </p:txBody>
      </p:sp>
      <p:sp>
        <p:nvSpPr>
          <p:cNvPr id="4" name="Rectangle: Rounded Corners 3">
            <a:extLst>
              <a:ext uri="{FF2B5EF4-FFF2-40B4-BE49-F238E27FC236}">
                <a16:creationId xmlns:a16="http://schemas.microsoft.com/office/drawing/2014/main" id="{3CE71F5E-5D45-22B1-9329-39AAE236679F}"/>
              </a:ext>
            </a:extLst>
          </p:cNvPr>
          <p:cNvSpPr/>
          <p:nvPr/>
        </p:nvSpPr>
        <p:spPr>
          <a:xfrm>
            <a:off x="564874" y="1690688"/>
            <a:ext cx="3257826" cy="3257826"/>
          </a:xfrm>
          <a:prstGeom prst="round2DiagRect">
            <a:avLst/>
          </a:prstGeom>
          <a:solidFill>
            <a:schemeClr val="bg1"/>
          </a:solidFill>
          <a:ln w="38100">
            <a:solidFill>
              <a:srgbClr val="064F80"/>
            </a:solidFill>
          </a:ln>
          <a:effectLst>
            <a:outerShdw dist="152400" dir="2700000" algn="tl" rotWithShape="0">
              <a:srgbClr val="ACCAD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buClr>
                <a:srgbClr val="EA5E29"/>
              </a:buClr>
            </a:pPr>
            <a:br>
              <a:rPr lang="en-US" sz="2000" dirty="0">
                <a:solidFill>
                  <a:srgbClr val="064F80"/>
                </a:solidFill>
                <a:latin typeface="Calibri" panose="020F0502020204030204" pitchFamily="34" charset="0"/>
                <a:cs typeface="Calibri" panose="020F0502020204030204" pitchFamily="34" charset="0"/>
              </a:rPr>
            </a:br>
            <a:br>
              <a:rPr lang="en-US" sz="2000" dirty="0">
                <a:solidFill>
                  <a:srgbClr val="064F80"/>
                </a:solidFill>
                <a:latin typeface="Calibri" panose="020F0502020204030204" pitchFamily="34" charset="0"/>
                <a:cs typeface="Calibri" panose="020F0502020204030204" pitchFamily="34" charset="0"/>
              </a:rPr>
            </a:br>
            <a:br>
              <a:rPr lang="en-US" sz="2000" dirty="0">
                <a:solidFill>
                  <a:srgbClr val="064F80"/>
                </a:solidFill>
                <a:latin typeface="Calibri" panose="020F0502020204030204" pitchFamily="34" charset="0"/>
                <a:cs typeface="Calibri" panose="020F0502020204030204" pitchFamily="34" charset="0"/>
              </a:rPr>
            </a:br>
            <a:r>
              <a:rPr lang="en-US" sz="2000" dirty="0">
                <a:solidFill>
                  <a:srgbClr val="064F80"/>
                </a:solidFill>
                <a:latin typeface="Calibri" panose="020F0502020204030204" pitchFamily="34" charset="0"/>
                <a:cs typeface="Calibri" panose="020F0502020204030204" pitchFamily="34" charset="0"/>
              </a:rPr>
              <a:t>The average wait time </a:t>
            </a:r>
            <a:br>
              <a:rPr lang="en-US" sz="2000" dirty="0">
                <a:solidFill>
                  <a:srgbClr val="064F80"/>
                </a:solidFill>
                <a:latin typeface="Calibri" panose="020F0502020204030204" pitchFamily="34" charset="0"/>
                <a:cs typeface="Calibri" panose="020F0502020204030204" pitchFamily="34" charset="0"/>
              </a:rPr>
            </a:br>
            <a:r>
              <a:rPr lang="en-US" sz="2000" dirty="0">
                <a:solidFill>
                  <a:srgbClr val="064F80"/>
                </a:solidFill>
                <a:latin typeface="Calibri" panose="020F0502020204030204" pitchFamily="34" charset="0"/>
                <a:cs typeface="Calibri" panose="020F0502020204030204" pitchFamily="34" charset="0"/>
              </a:rPr>
              <a:t>for services is </a:t>
            </a:r>
          </a:p>
          <a:p>
            <a:pPr algn="ctr">
              <a:lnSpc>
                <a:spcPts val="6000"/>
              </a:lnSpc>
              <a:spcBef>
                <a:spcPts val="1200"/>
              </a:spcBef>
              <a:buClr>
                <a:srgbClr val="EA5E29"/>
              </a:buClr>
            </a:pPr>
            <a:r>
              <a:rPr lang="en-US" sz="6600" b="1" dirty="0">
                <a:solidFill>
                  <a:srgbClr val="EA5E29"/>
                </a:solidFill>
                <a:latin typeface="Calibri" panose="020F0502020204030204" pitchFamily="34" charset="0"/>
                <a:cs typeface="Calibri" panose="020F0502020204030204" pitchFamily="34" charset="0"/>
              </a:rPr>
              <a:t>48</a:t>
            </a:r>
            <a:r>
              <a:rPr lang="en-US" sz="4800" b="1" i="1" dirty="0">
                <a:solidFill>
                  <a:srgbClr val="EA5E29"/>
                </a:solidFill>
                <a:latin typeface="Calibri" panose="020F0502020204030204" pitchFamily="34" charset="0"/>
                <a:cs typeface="Calibri" panose="020F0502020204030204" pitchFamily="34" charset="0"/>
              </a:rPr>
              <a:t> days</a:t>
            </a:r>
          </a:p>
          <a:p>
            <a:pPr algn="ctr">
              <a:buClr>
                <a:srgbClr val="EA5E29"/>
              </a:buClr>
            </a:pPr>
            <a:r>
              <a:rPr lang="en-US" sz="2000" b="1" i="1" dirty="0">
                <a:solidFill>
                  <a:srgbClr val="064F80"/>
                </a:solidFill>
                <a:latin typeface="Calibri" panose="020F0502020204030204" pitchFamily="34" charset="0"/>
                <a:cs typeface="Calibri" panose="020F0502020204030204" pitchFamily="34" charset="0"/>
              </a:rPr>
              <a:t>nationwide.</a:t>
            </a:r>
          </a:p>
        </p:txBody>
      </p:sp>
      <p:sp>
        <p:nvSpPr>
          <p:cNvPr id="5" name="Rectangle: Rounded Corners 3">
            <a:extLst>
              <a:ext uri="{FF2B5EF4-FFF2-40B4-BE49-F238E27FC236}">
                <a16:creationId xmlns:a16="http://schemas.microsoft.com/office/drawing/2014/main" id="{2767DE9D-9C67-5502-7C14-FD60E40E0BAF}"/>
              </a:ext>
            </a:extLst>
          </p:cNvPr>
          <p:cNvSpPr/>
          <p:nvPr/>
        </p:nvSpPr>
        <p:spPr>
          <a:xfrm>
            <a:off x="4406624" y="1690688"/>
            <a:ext cx="3257826" cy="3257826"/>
          </a:xfrm>
          <a:prstGeom prst="round2DiagRect">
            <a:avLst/>
          </a:prstGeom>
          <a:solidFill>
            <a:schemeClr val="bg1"/>
          </a:solidFill>
          <a:ln w="38100">
            <a:solidFill>
              <a:srgbClr val="064F80"/>
            </a:solidFill>
          </a:ln>
          <a:effectLst>
            <a:outerShdw dist="152400" dir="2700000" algn="tl" rotWithShape="0">
              <a:srgbClr val="ACCAD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buClr>
                <a:srgbClr val="EA5E29"/>
              </a:buClr>
            </a:pPr>
            <a:br>
              <a:rPr lang="en-US" sz="2000" dirty="0">
                <a:solidFill>
                  <a:srgbClr val="064F80"/>
                </a:solidFill>
                <a:latin typeface="Calibri" panose="020F0502020204030204" pitchFamily="34" charset="0"/>
                <a:cs typeface="Calibri" panose="020F0502020204030204" pitchFamily="34" charset="0"/>
              </a:rPr>
            </a:br>
            <a:endParaRPr lang="en-US" sz="2000" dirty="0">
              <a:solidFill>
                <a:srgbClr val="064F80"/>
              </a:solidFill>
              <a:latin typeface="Calibri" panose="020F0502020204030204" pitchFamily="34" charset="0"/>
              <a:cs typeface="Calibri" panose="020F0502020204030204" pitchFamily="34" charset="0"/>
            </a:endParaRPr>
          </a:p>
          <a:p>
            <a:pPr algn="ctr">
              <a:spcBef>
                <a:spcPts val="1200"/>
              </a:spcBef>
              <a:buClr>
                <a:srgbClr val="EA5E29"/>
              </a:buClr>
            </a:pPr>
            <a:r>
              <a:rPr lang="en-US" sz="6600" b="1" dirty="0">
                <a:solidFill>
                  <a:srgbClr val="EA5E29"/>
                </a:solidFill>
                <a:latin typeface="Calibri" panose="020F0502020204030204" pitchFamily="34" charset="0"/>
                <a:cs typeface="Calibri" panose="020F0502020204030204" pitchFamily="34" charset="0"/>
              </a:rPr>
              <a:t>71% </a:t>
            </a:r>
          </a:p>
          <a:p>
            <a:pPr algn="ctr">
              <a:spcBef>
                <a:spcPts val="600"/>
              </a:spcBef>
              <a:buClr>
                <a:srgbClr val="EA5E29"/>
              </a:buClr>
            </a:pPr>
            <a:r>
              <a:rPr lang="en-US" sz="2000" dirty="0">
                <a:solidFill>
                  <a:srgbClr val="064F80"/>
                </a:solidFill>
                <a:latin typeface="Calibri" panose="020F0502020204030204" pitchFamily="34" charset="0"/>
                <a:cs typeface="Calibri" panose="020F0502020204030204" pitchFamily="34" charset="0"/>
              </a:rPr>
              <a:t>see clients for their </a:t>
            </a:r>
            <a:br>
              <a:rPr lang="en-US" sz="2000" dirty="0">
                <a:solidFill>
                  <a:srgbClr val="064F80"/>
                </a:solidFill>
                <a:latin typeface="Calibri" panose="020F0502020204030204" pitchFamily="34" charset="0"/>
                <a:cs typeface="Calibri" panose="020F0502020204030204" pitchFamily="34" charset="0"/>
              </a:rPr>
            </a:br>
            <a:r>
              <a:rPr lang="en-US" sz="2000" dirty="0">
                <a:solidFill>
                  <a:srgbClr val="064F80"/>
                </a:solidFill>
                <a:latin typeface="Calibri" panose="020F0502020204030204" pitchFamily="34" charset="0"/>
                <a:cs typeface="Calibri" panose="020F0502020204030204" pitchFamily="34" charset="0"/>
              </a:rPr>
              <a:t>first appointment within </a:t>
            </a:r>
            <a:r>
              <a:rPr lang="en-US" sz="2000" b="1" i="1" dirty="0">
                <a:solidFill>
                  <a:srgbClr val="064F80"/>
                </a:solidFill>
                <a:latin typeface="Calibri" panose="020F0502020204030204" pitchFamily="34" charset="0"/>
                <a:cs typeface="Calibri" panose="020F0502020204030204" pitchFamily="34" charset="0"/>
              </a:rPr>
              <a:t>one week.</a:t>
            </a:r>
          </a:p>
        </p:txBody>
      </p:sp>
      <p:sp>
        <p:nvSpPr>
          <p:cNvPr id="6" name="Rectangle: Rounded Corners 3">
            <a:extLst>
              <a:ext uri="{FF2B5EF4-FFF2-40B4-BE49-F238E27FC236}">
                <a16:creationId xmlns:a16="http://schemas.microsoft.com/office/drawing/2014/main" id="{3393685B-D764-EF6D-063B-8D822EE3B8D8}"/>
              </a:ext>
            </a:extLst>
          </p:cNvPr>
          <p:cNvSpPr/>
          <p:nvPr/>
        </p:nvSpPr>
        <p:spPr>
          <a:xfrm>
            <a:off x="8248374" y="1690688"/>
            <a:ext cx="3257826" cy="3257826"/>
          </a:xfrm>
          <a:prstGeom prst="round2DiagRect">
            <a:avLst/>
          </a:prstGeom>
          <a:solidFill>
            <a:schemeClr val="bg1"/>
          </a:solidFill>
          <a:ln w="38100">
            <a:solidFill>
              <a:srgbClr val="064F80"/>
            </a:solidFill>
          </a:ln>
          <a:effectLst>
            <a:outerShdw dist="152400" dir="2700000" algn="tl" rotWithShape="0">
              <a:srgbClr val="ACCAD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1200"/>
              </a:spcBef>
              <a:buClr>
                <a:srgbClr val="EA5E29"/>
              </a:buClr>
            </a:pPr>
            <a:br>
              <a:rPr lang="en-US" sz="2000" dirty="0">
                <a:solidFill>
                  <a:srgbClr val="064F80"/>
                </a:solidFill>
                <a:latin typeface="Calibri" panose="020F0502020204030204" pitchFamily="34" charset="0"/>
                <a:cs typeface="Calibri" panose="020F0502020204030204" pitchFamily="34" charset="0"/>
              </a:rPr>
            </a:br>
            <a:endParaRPr lang="en-US" sz="2000" dirty="0">
              <a:solidFill>
                <a:srgbClr val="064F80"/>
              </a:solidFill>
              <a:latin typeface="Calibri" panose="020F0502020204030204" pitchFamily="34" charset="0"/>
              <a:cs typeface="Calibri" panose="020F0502020204030204" pitchFamily="34" charset="0"/>
            </a:endParaRPr>
          </a:p>
          <a:p>
            <a:pPr algn="ctr">
              <a:spcBef>
                <a:spcPts val="1200"/>
              </a:spcBef>
              <a:buClr>
                <a:srgbClr val="EA5E29"/>
              </a:buClr>
            </a:pPr>
            <a:r>
              <a:rPr lang="en-US" sz="6600" b="1" dirty="0">
                <a:solidFill>
                  <a:srgbClr val="EA5E29"/>
                </a:solidFill>
                <a:latin typeface="Calibri" panose="020F0502020204030204" pitchFamily="34" charset="0"/>
                <a:cs typeface="Calibri" panose="020F0502020204030204" pitchFamily="34" charset="0"/>
              </a:rPr>
              <a:t>87% </a:t>
            </a:r>
          </a:p>
          <a:p>
            <a:pPr algn="ctr">
              <a:spcBef>
                <a:spcPts val="600"/>
              </a:spcBef>
              <a:buClr>
                <a:srgbClr val="EA5E29"/>
              </a:buClr>
            </a:pPr>
            <a:r>
              <a:rPr lang="en-US" sz="2000" dirty="0">
                <a:solidFill>
                  <a:srgbClr val="064F80"/>
                </a:solidFill>
                <a:latin typeface="Calibri" panose="020F0502020204030204" pitchFamily="34" charset="0"/>
                <a:cs typeface="Calibri" panose="020F0502020204030204" pitchFamily="34" charset="0"/>
              </a:rPr>
              <a:t>see clients within </a:t>
            </a:r>
            <a:br>
              <a:rPr lang="en-US" sz="2000" dirty="0">
                <a:solidFill>
                  <a:srgbClr val="064F80"/>
                </a:solidFill>
                <a:latin typeface="Calibri" panose="020F0502020204030204" pitchFamily="34" charset="0"/>
                <a:cs typeface="Calibri" panose="020F0502020204030204" pitchFamily="34" charset="0"/>
              </a:rPr>
            </a:br>
            <a:r>
              <a:rPr lang="en-US" sz="2000" b="1" i="1" dirty="0">
                <a:solidFill>
                  <a:srgbClr val="064F80"/>
                </a:solidFill>
                <a:latin typeface="Calibri" panose="020F0502020204030204" pitchFamily="34" charset="0"/>
                <a:cs typeface="Calibri" panose="020F0502020204030204" pitchFamily="34" charset="0"/>
              </a:rPr>
              <a:t>10 days.</a:t>
            </a:r>
            <a:br>
              <a:rPr lang="en-US" sz="2000" dirty="0">
                <a:solidFill>
                  <a:srgbClr val="064F80"/>
                </a:solidFill>
                <a:latin typeface="Calibri" panose="020F0502020204030204" pitchFamily="34" charset="0"/>
                <a:cs typeface="Calibri" panose="020F0502020204030204" pitchFamily="34" charset="0"/>
              </a:rPr>
            </a:br>
            <a:endParaRPr lang="en-US" sz="2000" dirty="0">
              <a:solidFill>
                <a:srgbClr val="064F80"/>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B1DF5D97-B589-BF99-852A-873BE5B7A794}"/>
              </a:ext>
            </a:extLst>
          </p:cNvPr>
          <p:cNvSpPr txBox="1"/>
          <p:nvPr/>
        </p:nvSpPr>
        <p:spPr>
          <a:xfrm>
            <a:off x="564874" y="5500746"/>
            <a:ext cx="8769626" cy="276999"/>
          </a:xfrm>
          <a:prstGeom prst="rect">
            <a:avLst/>
          </a:prstGeom>
          <a:noFill/>
        </p:spPr>
        <p:txBody>
          <a:bodyPr wrap="square">
            <a:spAutoFit/>
          </a:bodyPr>
          <a:lstStyle/>
          <a:p>
            <a:pPr>
              <a:spcBef>
                <a:spcPts val="1200"/>
              </a:spcBef>
              <a:buClr>
                <a:srgbClr val="EA5E29"/>
              </a:buClr>
            </a:pPr>
            <a:r>
              <a:rPr lang="en-US" sz="1200" dirty="0">
                <a:solidFill>
                  <a:srgbClr val="064F80"/>
                </a:solidFill>
                <a:latin typeface="Calibri" panose="020F0502020204030204" pitchFamily="34" charset="0"/>
                <a:cs typeface="Calibri" panose="020F0502020204030204" pitchFamily="34" charset="0"/>
              </a:rPr>
              <a:t>https://</a:t>
            </a:r>
            <a:r>
              <a:rPr lang="en-US" sz="1200" dirty="0" err="1">
                <a:solidFill>
                  <a:srgbClr val="064F80"/>
                </a:solidFill>
                <a:latin typeface="Calibri" panose="020F0502020204030204" pitchFamily="34" charset="0"/>
                <a:cs typeface="Calibri" panose="020F0502020204030204" pitchFamily="34" charset="0"/>
              </a:rPr>
              <a:t>www.thenationalcouncil.org</a:t>
            </a:r>
            <a:r>
              <a:rPr lang="en-US" sz="1200" dirty="0">
                <a:solidFill>
                  <a:srgbClr val="064F80"/>
                </a:solidFill>
                <a:latin typeface="Calibri" panose="020F0502020204030204" pitchFamily="34" charset="0"/>
                <a:cs typeface="Calibri" panose="020F0502020204030204" pitchFamily="34" charset="0"/>
              </a:rPr>
              <a:t>/resources/2022-ccbhc-impact-report/</a:t>
            </a:r>
          </a:p>
        </p:txBody>
      </p:sp>
      <p:pic>
        <p:nvPicPr>
          <p:cNvPr id="12" name="Graphic 11" descr="Stopwatch with solid fill">
            <a:extLst>
              <a:ext uri="{FF2B5EF4-FFF2-40B4-BE49-F238E27FC236}">
                <a16:creationId xmlns:a16="http://schemas.microsoft.com/office/drawing/2014/main" id="{A8F01579-B870-E830-CF61-4993752DE5F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736587" y="1836520"/>
            <a:ext cx="914400" cy="914400"/>
          </a:xfrm>
          <a:prstGeom prst="rect">
            <a:avLst/>
          </a:prstGeom>
        </p:spPr>
      </p:pic>
      <p:pic>
        <p:nvPicPr>
          <p:cNvPr id="14" name="Graphic 13" descr="Daily calendar with solid fill">
            <a:extLst>
              <a:ext uri="{FF2B5EF4-FFF2-40B4-BE49-F238E27FC236}">
                <a16:creationId xmlns:a16="http://schemas.microsoft.com/office/drawing/2014/main" id="{E0841912-841C-575F-5B46-57D74DA55A1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420087" y="1836520"/>
            <a:ext cx="914400" cy="914400"/>
          </a:xfrm>
          <a:prstGeom prst="rect">
            <a:avLst/>
          </a:prstGeom>
        </p:spPr>
      </p:pic>
      <p:pic>
        <p:nvPicPr>
          <p:cNvPr id="16" name="Graphic 15" descr="Users with solid fill">
            <a:extLst>
              <a:ext uri="{FF2B5EF4-FFF2-40B4-BE49-F238E27FC236}">
                <a16:creationId xmlns:a16="http://schemas.microsoft.com/office/drawing/2014/main" id="{8E4A588E-CFFF-582D-24BC-26D26DF4B39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578337" y="1836520"/>
            <a:ext cx="914400" cy="914400"/>
          </a:xfrm>
          <a:prstGeom prst="rect">
            <a:avLst/>
          </a:prstGeom>
        </p:spPr>
      </p:pic>
    </p:spTree>
    <p:extLst>
      <p:ext uri="{BB962C8B-B14F-4D97-AF65-F5344CB8AC3E}">
        <p14:creationId xmlns:p14="http://schemas.microsoft.com/office/powerpoint/2010/main" val="28634790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B46266964A23A4181B891C1489AAB8C" ma:contentTypeVersion="15" ma:contentTypeDescription="Create a new document." ma:contentTypeScope="" ma:versionID="802d0ce4a1ac3e52f4d53f9e04693f40">
  <xsd:schema xmlns:xsd="http://www.w3.org/2001/XMLSchema" xmlns:xs="http://www.w3.org/2001/XMLSchema" xmlns:p="http://schemas.microsoft.com/office/2006/metadata/properties" xmlns:ns2="cacf325c-7a22-41d3-8403-072ae64d6682" xmlns:ns3="324c3175-c74e-4e83-b1b5-461a4d30703a" targetNamespace="http://schemas.microsoft.com/office/2006/metadata/properties" ma:root="true" ma:fieldsID="a2b2fed7de5efb6b8feec9a07da6a5c0" ns2:_="" ns3:_="">
    <xsd:import namespace="cacf325c-7a22-41d3-8403-072ae64d6682"/>
    <xsd:import namespace="324c3175-c74e-4e83-b1b5-461a4d30703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acf325c-7a22-41d3-8403-072ae64d66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b98304ef-af6d-4835-9de1-cb437459200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24c3175-c74e-4e83-b1b5-461a4d30703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6990b8-2ba0-47f3-8f9a-fb1e10f37ec0}" ma:internalName="TaxCatchAll" ma:showField="CatchAllData" ma:web="324c3175-c74e-4e83-b1b5-461a4d30703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24c3175-c74e-4e83-b1b5-461a4d30703a" xsi:nil="true"/>
    <lcf76f155ced4ddcb4097134ff3c332f xmlns="cacf325c-7a22-41d3-8403-072ae64d668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EA5AB1C-4882-49EE-9612-6ECCC9A970C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acf325c-7a22-41d3-8403-072ae64d6682"/>
    <ds:schemaRef ds:uri="324c3175-c74e-4e83-b1b5-461a4d30703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D2843AB-67C6-4C45-A1C1-E4723613CD51}">
  <ds:schemaRefs>
    <ds:schemaRef ds:uri="http://schemas.microsoft.com/sharepoint/v3/contenttype/forms"/>
  </ds:schemaRefs>
</ds:datastoreItem>
</file>

<file path=customXml/itemProps3.xml><?xml version="1.0" encoding="utf-8"?>
<ds:datastoreItem xmlns:ds="http://schemas.openxmlformats.org/officeDocument/2006/customXml" ds:itemID="{99D1E659-3E34-4542-B08E-E0A277A4F1BB}">
  <ds:schemaRefs>
    <ds:schemaRef ds:uri="http://purl.org/dc/elements/1.1/"/>
    <ds:schemaRef ds:uri="http://schemas.microsoft.com/office/2006/metadata/properties"/>
    <ds:schemaRef ds:uri="http://www.w3.org/XML/1998/namespace"/>
    <ds:schemaRef ds:uri="324c3175-c74e-4e83-b1b5-461a4d30703a"/>
    <ds:schemaRef ds:uri="cacf325c-7a22-41d3-8403-072ae64d6682"/>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21630</TotalTime>
  <Words>3477</Words>
  <Application>Microsoft Office PowerPoint</Application>
  <PresentationFormat>Widescreen</PresentationFormat>
  <Paragraphs>248</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Open Sans</vt:lpstr>
      <vt:lpstr>Symbol</vt:lpstr>
      <vt:lpstr>Office Theme</vt:lpstr>
      <vt:lpstr>Certified Community Behavioral Health Clinic Overview</vt:lpstr>
      <vt:lpstr>Acknowledgements and Disclaimer</vt:lpstr>
      <vt:lpstr>What is a CCBHC?</vt:lpstr>
      <vt:lpstr>CCBHC Criteria Program Requirements</vt:lpstr>
      <vt:lpstr>Scope of Services 4.a – 4.k</vt:lpstr>
      <vt:lpstr>The CCBHC Landscape</vt:lpstr>
      <vt:lpstr>CCBHC National Movement</vt:lpstr>
      <vt:lpstr>Early Impact</vt:lpstr>
      <vt:lpstr>Early Impact</vt:lpstr>
      <vt:lpstr>Why CCBHC? The Vision for [Insert Org Name]</vt:lpstr>
      <vt:lpstr>[Insert Org Name] CCBHC Commitments </vt:lpstr>
      <vt:lpstr>Discussion</vt:lpstr>
      <vt:lpstr>Resources</vt:lpstr>
      <vt:lpstr>Resources</vt:lpstr>
      <vt:lpstr>PowerPoint Presentation</vt:lpstr>
      <vt:lpstr>Staffing (1.a-1.d)</vt:lpstr>
      <vt:lpstr>Access and Availability (2.a-2.c)</vt:lpstr>
      <vt:lpstr>Care Coordination (3.a-3.d)</vt:lpstr>
      <vt:lpstr>Data Collection, Reporting and Tracking  (5.a-5.b)</vt:lpstr>
      <vt:lpstr>Organizational Authority, Governance and Accreditation (6.a-6.b)</vt:lpstr>
      <vt:lpstr>CCBHC-E TTA Center Website</vt:lpstr>
      <vt:lpstr>Questions or Looking for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Wainwright</dc:creator>
  <cp:lastModifiedBy>Amber Williams</cp:lastModifiedBy>
  <cp:revision>5</cp:revision>
  <dcterms:created xsi:type="dcterms:W3CDTF">2021-03-18T18:22:02Z</dcterms:created>
  <dcterms:modified xsi:type="dcterms:W3CDTF">2023-01-03T20:36:08Z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0x0101006B46266964A23A4181B891C1489AAB8C</vt:lpwstr>
  </property>
  <property fmtid="{D5CDD505-2E9C-101B-9397-08002B2CF9AE}" pid="3" name="MediaServiceImageTags">
    <vt:lpwstr/>
  </property>
</Properties>
</file>