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56" r:id="rId5"/>
    <p:sldId id="13144" r:id="rId6"/>
    <p:sldId id="13145" r:id="rId7"/>
    <p:sldId id="13146" r:id="rId8"/>
    <p:sldId id="13151" r:id="rId9"/>
    <p:sldId id="13150" r:id="rId10"/>
    <p:sldId id="13152" r:id="rId11"/>
    <p:sldId id="13148" r:id="rId12"/>
    <p:sldId id="1314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9AE4E-8E4E-70AB-6526-99E8372ED349}" name="Whitney Serebour" initials="WS" userId="S::whitneys@thenationalcouncil.org::6d20e42f-9399-4ea7-8b1d-39e33ff51242" providerId="AD"/>
  <p188:author id="{9957B17E-5377-8017-D757-C180926DB861}" name="Sarah Neil" initials="SN" userId="S::sarahn@thenationalcouncil.org::1bb6b452-2e0e-46a3-950d-caba807b66e3" providerId="AD"/>
  <p188:author id="{5CE944AE-EAB0-24B1-E6C2-1FC48FB20187}" name="Paula Zaremba" initials="PZ" userId="S::paulaz@thenationalcouncil.org::6247db67-db2c-4e5d-9048-5b14b044ecce" providerId="AD"/>
  <p188:author id="{0AD729B7-7AD3-ED67-9976-6466600D8250}" name="Victoria Pauline" initials="VP" userId="S::victoriap@thenationalcouncil.org::f821283e-cc62-4558-9671-11af281f2b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ronson" initials="JB" lastIdx="2" clrIdx="0">
    <p:extLst>
      <p:ext uri="{19B8F6BF-5375-455C-9EA6-DF929625EA0E}">
        <p15:presenceInfo xmlns:p15="http://schemas.microsoft.com/office/powerpoint/2012/main" userId="S::jbronson@nri-inc.org::e8ba421b-b341-4da5-ace5-3ee5635cb6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E8E0D1"/>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946EF-0E0E-5D21-D73C-A9F2EB0740C3}" v="283" dt="2023-01-13T16:30:13.973"/>
    <p1510:client id="{65421964-2A8A-4208-848A-187B924CB958}" v="342" dt="2023-01-13T16:18:33.361"/>
    <p1510:client id="{8B1B08E6-6D87-DF54-5D5D-BDEEAA3479F5}" v="150" dt="2023-01-13T14:19:45.284"/>
    <p1510:client id="{D48B2B55-755B-3A43-7AF9-F208167F071A}" v="7" dt="2023-01-17T22:56:11.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4DA04-6ECD-4B47-BFBC-0D61B4515884}"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C3015-DDBF-476B-95DC-3FCCCCD86B86}" type="slidenum">
              <a:rPr lang="en-US" smtClean="0"/>
              <a:t>‹#›</a:t>
            </a:fld>
            <a:endParaRPr lang="en-US"/>
          </a:p>
        </p:txBody>
      </p:sp>
    </p:spTree>
    <p:extLst>
      <p:ext uri="{BB962C8B-B14F-4D97-AF65-F5344CB8AC3E}">
        <p14:creationId xmlns:p14="http://schemas.microsoft.com/office/powerpoint/2010/main" val="220528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bios here] </a:t>
            </a:r>
          </a:p>
          <a:p>
            <a:endParaRPr lang="en-US">
              <a:cs typeface="Calibri" panose="020F0502020204030204"/>
            </a:endParaRPr>
          </a:p>
          <a:p>
            <a:pPr marL="171450" indent="-171450">
              <a:buFont typeface="Arial"/>
              <a:buChar char="•"/>
            </a:pPr>
            <a:r>
              <a:rPr lang="en-US"/>
              <a:t>Ivanova Smith, </a:t>
            </a:r>
            <a:r>
              <a:rPr lang="en-US" i="1"/>
              <a:t>Rights Activist</a:t>
            </a:r>
            <a:r>
              <a:rPr lang="en-US"/>
              <a:t>, Chair of Self Advocates in Leadership (SAIL) and Advocate Faculty at the University of Washington Leadership Education in Neurodevelopmental and Related Disabilities (LEND) Program</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D725CCB-0B7B-4894-ADFB-46E3B42AC802}" type="slidenum">
              <a:t>4</a:t>
            </a:fld>
            <a:endParaRPr lang="en-US"/>
          </a:p>
        </p:txBody>
      </p:sp>
    </p:spTree>
    <p:extLst>
      <p:ext uri="{BB962C8B-B14F-4D97-AF65-F5344CB8AC3E}">
        <p14:creationId xmlns:p14="http://schemas.microsoft.com/office/powerpoint/2010/main" val="38784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bios here] </a:t>
            </a:r>
          </a:p>
          <a:p>
            <a:endParaRPr lang="en-US">
              <a:cs typeface="Calibri" panose="020F0502020204030204"/>
            </a:endParaRPr>
          </a:p>
          <a:p>
            <a:pPr marL="171450" indent="-171450">
              <a:buFont typeface="Arial"/>
              <a:buChar char="•"/>
            </a:pPr>
            <a:r>
              <a:rPr lang="en-US"/>
              <a:t>Ivanova Smith, </a:t>
            </a:r>
            <a:r>
              <a:rPr lang="en-US" i="1"/>
              <a:t>Rights Activist</a:t>
            </a:r>
            <a:r>
              <a:rPr lang="en-US"/>
              <a:t>, Chair of Self Advocates in Leadership (SAIL) and Advocate Faculty at the University of Washington Leadership Education in Neurodevelopmental and Related Disabilities (LEND) Program</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D725CCB-0B7B-4894-ADFB-46E3B42AC802}" type="slidenum">
              <a:t>6</a:t>
            </a:fld>
            <a:endParaRPr lang="en-US"/>
          </a:p>
        </p:txBody>
      </p:sp>
    </p:spTree>
    <p:extLst>
      <p:ext uri="{BB962C8B-B14F-4D97-AF65-F5344CB8AC3E}">
        <p14:creationId xmlns:p14="http://schemas.microsoft.com/office/powerpoint/2010/main" val="350626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200" b="0" i="0">
                <a:latin typeface="Calibri Light" panose="020F0302020204030204" pitchFamily="34" charset="0"/>
                <a:cs typeface="Calibri Light" panose="020F0302020204030204" pitchFamily="34" charset="0"/>
              </a:defRPr>
            </a:lvl1pPr>
            <a:lvl2pPr>
              <a:lnSpc>
                <a:spcPct val="100000"/>
              </a:lnSpc>
              <a:defRPr sz="2200" b="0" i="0">
                <a:latin typeface="Calibri Light" panose="020F0302020204030204" pitchFamily="34" charset="0"/>
                <a:cs typeface="Calibri Light" panose="020F0302020204030204" pitchFamily="34" charset="0"/>
              </a:defRPr>
            </a:lvl2pPr>
            <a:lvl3pPr>
              <a:lnSpc>
                <a:spcPct val="100000"/>
              </a:lnSpc>
              <a:defRPr sz="2200" b="0" i="0">
                <a:latin typeface="Calibri Light" panose="020F0302020204030204" pitchFamily="34" charset="0"/>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DFA69-656B-6C42-BCA9-A7EFA50B4608}" type="slidenum">
              <a:rPr lang="en-US" smtClean="0"/>
              <a:t>‹#›</a:t>
            </a:fld>
            <a:endParaRPr lang="en-US"/>
          </a:p>
        </p:txBody>
      </p:sp>
      <p:pic>
        <p:nvPicPr>
          <p:cNvPr id="10" name="Picture 9">
            <a:extLst>
              <a:ext uri="{FF2B5EF4-FFF2-40B4-BE49-F238E27FC236}">
                <a16:creationId xmlns:a16="http://schemas.microsoft.com/office/drawing/2014/main" id="{01FB75F9-8B38-475B-989D-EB0A2624DE29}"/>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28463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DFA69-656B-6C42-BCA9-A7EFA50B4608}" type="slidenum">
              <a:rPr lang="en-US" smtClean="0"/>
              <a:t>‹#›</a:t>
            </a:fld>
            <a:endParaRPr lang="en-US"/>
          </a:p>
        </p:txBody>
      </p:sp>
      <p:pic>
        <p:nvPicPr>
          <p:cNvPr id="6" name="Picture 5">
            <a:extLst>
              <a:ext uri="{FF2B5EF4-FFF2-40B4-BE49-F238E27FC236}">
                <a16:creationId xmlns:a16="http://schemas.microsoft.com/office/drawing/2014/main" id="{FB3E0DC0-9D0F-4527-A01E-64FC1E8F180B}"/>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77643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DFA69-656B-6C42-BCA9-A7EFA50B4608}" type="slidenum">
              <a:rPr lang="en-US" smtClean="0"/>
              <a:t>‹#›</a:t>
            </a:fld>
            <a:endParaRPr lang="en-US"/>
          </a:p>
        </p:txBody>
      </p:sp>
      <p:pic>
        <p:nvPicPr>
          <p:cNvPr id="5" name="Picture 4">
            <a:extLst>
              <a:ext uri="{FF2B5EF4-FFF2-40B4-BE49-F238E27FC236}">
                <a16:creationId xmlns:a16="http://schemas.microsoft.com/office/drawing/2014/main" id="{9D4727E0-FE9A-42DF-9D23-174990F04650}"/>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19056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pic>
        <p:nvPicPr>
          <p:cNvPr id="8" name="Picture 7">
            <a:extLst>
              <a:ext uri="{FF2B5EF4-FFF2-40B4-BE49-F238E27FC236}">
                <a16:creationId xmlns:a16="http://schemas.microsoft.com/office/drawing/2014/main" id="{6D2836A9-6FF4-4EBE-85EC-04D72A3A7CF5}"/>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107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pic>
        <p:nvPicPr>
          <p:cNvPr id="8" name="Picture 7">
            <a:extLst>
              <a:ext uri="{FF2B5EF4-FFF2-40B4-BE49-F238E27FC236}">
                <a16:creationId xmlns:a16="http://schemas.microsoft.com/office/drawing/2014/main" id="{D593EA71-FB08-4C69-996A-2DEEF2FC7770}"/>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88566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5A892-5E35-FD45-8F99-4777B996129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63401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5A892-5E35-FD45-8F99-4777B996129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44707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4"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8"/>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4"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2"/>
            <a:ext cx="4629150" cy="4873625"/>
          </a:xfrm>
        </p:spPr>
        <p:txBody>
          <a:bodyPr>
            <a:noAutofit/>
          </a:bodyPr>
          <a:lstStyle>
            <a:lvl1pPr>
              <a:lnSpc>
                <a:spcPct val="100000"/>
              </a:lnSpc>
              <a:defRPr sz="1500"/>
            </a:lvl1pPr>
            <a:lvl2pPr>
              <a:lnSpc>
                <a:spcPct val="100000"/>
              </a:lnSpc>
              <a:defRPr sz="1500"/>
            </a:lvl2pPr>
            <a:lvl3pPr>
              <a:lnSpc>
                <a:spcPct val="100000"/>
              </a:lnSpc>
              <a:defRPr sz="1500"/>
            </a:lvl3pPr>
            <a:lvl4pPr>
              <a:defRPr sz="1500"/>
            </a:lvl4pPr>
            <a:lvl5pPr>
              <a:defRPr sz="1500"/>
            </a:lvl5pPr>
            <a:lvl6pPr>
              <a:defRPr sz="1500"/>
            </a:lvl6pPr>
            <a:lvl7pPr>
              <a:defRPr sz="1500"/>
            </a:lvl7pPr>
            <a:lvl8pPr>
              <a:defRPr sz="1500"/>
            </a:lvl8pPr>
            <a:lvl9pPr>
              <a:defRPr sz="15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24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2677D-2D26-A64B-940C-753C0C6F15F5}"/>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CA5EF-9515-9804-0673-888B26C990E6}"/>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6A5875-C8B0-4245-8E4C-C4DFBD5B5CFC}"/>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C01F1-3CE0-B749-A01D-FAD48FF90E78}"/>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A77BD-11D8-8941-842D-4A895F70C64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2972973"/>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40-65pt</a:t>
            </a:r>
          </a:p>
        </p:txBody>
      </p:sp>
      <p:sp>
        <p:nvSpPr>
          <p:cNvPr id="3" name="Subtitle 2"/>
          <p:cNvSpPr>
            <a:spLocks noGrp="1"/>
          </p:cNvSpPr>
          <p:nvPr>
            <p:ph type="subTitle" idx="1" hasCustomPrompt="1"/>
          </p:nvPr>
        </p:nvSpPr>
        <p:spPr>
          <a:xfrm>
            <a:off x="685800" y="4750284"/>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21440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pic>
        <p:nvPicPr>
          <p:cNvPr id="7" name="Picture 6">
            <a:extLst>
              <a:ext uri="{FF2B5EF4-FFF2-40B4-BE49-F238E27FC236}">
                <a16:creationId xmlns:a16="http://schemas.microsoft.com/office/drawing/2014/main" id="{87028BE7-CC0B-45C1-85A1-78EA1FBBABA9}"/>
              </a:ext>
            </a:extLst>
          </p:cNvPr>
          <p:cNvPicPr>
            <a:picLocks noChangeAspect="1"/>
          </p:cNvPicPr>
          <p:nvPr userDrawn="1"/>
        </p:nvPicPr>
        <p:blipFill>
          <a:blip r:embed="rId2"/>
          <a:srcRect/>
          <a:stretch/>
        </p:blipFill>
        <p:spPr>
          <a:xfrm>
            <a:off x="0" y="7315"/>
            <a:ext cx="9144000" cy="6858000"/>
          </a:xfrm>
          <a:prstGeom prst="rect">
            <a:avLst/>
          </a:prstGeom>
        </p:spPr>
      </p:pic>
    </p:spTree>
    <p:extLst>
      <p:ext uri="{BB962C8B-B14F-4D97-AF65-F5344CB8AC3E}">
        <p14:creationId xmlns:p14="http://schemas.microsoft.com/office/powerpoint/2010/main" val="225507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pic>
        <p:nvPicPr>
          <p:cNvPr id="7" name="Picture 6">
            <a:extLst>
              <a:ext uri="{FF2B5EF4-FFF2-40B4-BE49-F238E27FC236}">
                <a16:creationId xmlns:a16="http://schemas.microsoft.com/office/drawing/2014/main" id="{9EE72175-3F1E-43E4-BE5D-CCCA11EC7495}"/>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26390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5A892-5E35-FD45-8F99-4777B996129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86392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8" name="Picture 7">
            <a:extLst>
              <a:ext uri="{FF2B5EF4-FFF2-40B4-BE49-F238E27FC236}">
                <a16:creationId xmlns:a16="http://schemas.microsoft.com/office/drawing/2014/main" id="{BDA9756C-F4B1-4CCD-81AC-779E713E7900}"/>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0DBD10DA-7BD6-4BF5-A39F-393932F04ECD}"/>
              </a:ext>
            </a:extLst>
          </p:cNvPr>
          <p:cNvSpPr txBox="1">
            <a:spLocks/>
          </p:cNvSpPr>
          <p:nvPr userDrawn="1"/>
        </p:nvSpPr>
        <p:spPr>
          <a:xfrm>
            <a:off x="6875394" y="6557202"/>
            <a:ext cx="2268607" cy="300798"/>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z="900" smtClean="0"/>
              <a:pPr/>
              <a:t>‹#›</a:t>
            </a:fld>
            <a:endParaRPr lang="en-US" sz="900"/>
          </a:p>
        </p:txBody>
      </p:sp>
    </p:spTree>
    <p:extLst>
      <p:ext uri="{BB962C8B-B14F-4D97-AF65-F5344CB8AC3E}">
        <p14:creationId xmlns:p14="http://schemas.microsoft.com/office/powerpoint/2010/main" val="411643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1/18/2023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670" r:id="rId3"/>
    <p:sldLayoutId id="2147483661" r:id="rId4"/>
    <p:sldLayoutId id="2147483662"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964" r:id="rId17"/>
    <p:sldLayoutId id="2147483965" r:id="rId18"/>
    <p:sldLayoutId id="2147483664" r:id="rId19"/>
    <p:sldLayoutId id="2147483665" r:id="rId20"/>
    <p:sldLayoutId id="2147483666" r:id="rId21"/>
    <p:sldLayoutId id="2147483667" r:id="rId22"/>
    <p:sldLayoutId id="2147483668" r:id="rId23"/>
    <p:sldLayoutId id="214748366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nationalcouncil.org/event/oral-health-integration-office-hou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henationalcouncil.org/wp-content/uploads/2022/12/22.12.01_CareQuest-Project-Overview-Report.pdf" TargetMode="Externa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www.thenationalcouncil.org/wp-content/uploads/2021/11/21.10.28_CoE_EnvironmentalScanOralHealth_REBRAND.pdf?daf=375ateTbd56" TargetMode="External"/><Relationship Id="rId3" Type="http://schemas.openxmlformats.org/officeDocument/2006/relationships/hyperlink" Target="https://www.thenationalcouncil.org/program/center-of-excellence/" TargetMode="External"/><Relationship Id="rId7" Type="http://schemas.openxmlformats.org/officeDocument/2006/relationships/hyperlink" Target="https://www.thenationalcouncil.org/resources/oral-health-mental-health-substance-use-treatment-toolkit/" TargetMode="Externa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thenationalcouncil.org/resources/echo-recommendations-findings-oral-health/" TargetMode="External"/><Relationship Id="rId11" Type="http://schemas.openxmlformats.org/officeDocument/2006/relationships/image" Target="../media/image9.png"/><Relationship Id="rId5" Type="http://schemas.openxmlformats.org/officeDocument/2006/relationships/hyperlink" Target="https://www.nationalcouncildocs.net/wp-content/uploads/2022/08/Resource-Repository.pdf" TargetMode="External"/><Relationship Id="rId10" Type="http://schemas.openxmlformats.org/officeDocument/2006/relationships/hyperlink" Target="https://www.thenationalcouncil.org/dental-as-mental-health/" TargetMode="External"/><Relationship Id="rId4" Type="http://schemas.openxmlformats.org/officeDocument/2006/relationships/hyperlink" Target="https://www.carequest.org/" TargetMode="External"/><Relationship Id="rId9" Type="http://schemas.openxmlformats.org/officeDocument/2006/relationships/hyperlink" Target="https://www.thenationalcouncil.org/resources/buprenorphine-and-oral-health/"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oregon.gov/oha/HPA/dsi-tc/Resources/Oral%20Health%20Toolkit%20-%20Resources%20for%20Supporting%20Oral%20Health%20Integration%20in%20Oregon.pdf" TargetMode="External"/><Relationship Id="rId3" Type="http://schemas.openxmlformats.org/officeDocument/2006/relationships/hyperlink" Target="https://www.orohc.org/s/348-Medications-that-cause-dry-mouth.pdf" TargetMode="External"/><Relationship Id="rId7" Type="http://schemas.openxmlformats.org/officeDocument/2006/relationships/hyperlink" Target="https://www.aetnabetterhealth.com/content/dam/aetna/medicaid/florida/provider/pdf/oralhealth_RiskAssessmentTool.pdf" TargetMode="External"/><Relationship Id="rId2" Type="http://schemas.openxmlformats.org/officeDocument/2006/relationships/hyperlink" Target="http://hmprg.org/wp-content/uploads/2019/01/Trauma-Informed-Care-and-Oral-Health.pdf" TargetMode="External"/><Relationship Id="rId1" Type="http://schemas.openxmlformats.org/officeDocument/2006/relationships/slideLayout" Target="../slideLayouts/slideLayout3.xml"/><Relationship Id="rId6" Type="http://schemas.openxmlformats.org/officeDocument/2006/relationships/hyperlink" Target="http://www.hpoe.org/Reports-HPOE/REAL-data-FINAL.pdf" TargetMode="External"/><Relationship Id="rId5" Type="http://schemas.openxmlformats.org/officeDocument/2006/relationships/hyperlink" Target="https://static1.squarespace.com/static/554bd5a0e4b06ed592559a39/t/57aa21984402438e9f3b7d50/1470767514339/Oral+Health+for+Children+with+Special+Needs+-+English-Spanish.pdf" TargetMode="External"/><Relationship Id="rId4" Type="http://schemas.openxmlformats.org/officeDocument/2006/relationships/hyperlink" Target="https://www.orohc.org/early-childhoo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henationalcouncil.org/integrated-health-coe/request-assistance/" TargetMode="External"/><Relationship Id="rId2" Type="http://schemas.openxmlformats.org/officeDocument/2006/relationships/hyperlink" Target="https://thenationalcouncil-org.zoom.us/webinar/register/WN_NGmGSwN7SAm0R5oKaiXWvw" TargetMode="External"/><Relationship Id="rId1" Type="http://schemas.openxmlformats.org/officeDocument/2006/relationships/slideLayout" Target="../slideLayouts/slideLayout3.xml"/><Relationship Id="rId6" Type="http://schemas.openxmlformats.org/officeDocument/2006/relationships/hyperlink" Target="https://thenationalcouncil-org.zoom.us/webinar/register/WN_Do5kRxN7S52K8a2VT8aBXw" TargetMode="External"/><Relationship Id="rId5" Type="http://schemas.openxmlformats.org/officeDocument/2006/relationships/hyperlink" Target="https://www.thenationalcouncil.org/integrated-health-coe/subscribe/" TargetMode="External"/><Relationship Id="rId4" Type="http://schemas.openxmlformats.org/officeDocument/2006/relationships/hyperlink" Target="https://www.thenationalcouncil.org/integrated-health-coe/training-eve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mailto:integration@thenationalcounci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383333" y="2629938"/>
            <a:ext cx="8877299" cy="1685235"/>
          </a:xfrm>
        </p:spPr>
        <p:txBody>
          <a:bodyPr>
            <a:noAutofit/>
          </a:bodyPr>
          <a:lstStyle/>
          <a:p>
            <a:pPr>
              <a:lnSpc>
                <a:spcPct val="100000"/>
              </a:lnSpc>
            </a:pPr>
            <a:r>
              <a:rPr lang="en-US" sz="4400" b="1" err="1">
                <a:latin typeface="+mj-lt"/>
                <a:ea typeface="Open Sans"/>
                <a:cs typeface="Open Sans"/>
              </a:rPr>
              <a:t>CoE</a:t>
            </a:r>
            <a:r>
              <a:rPr lang="en-US" sz="4400" b="1">
                <a:latin typeface="+mj-lt"/>
                <a:ea typeface="Open Sans"/>
                <a:cs typeface="Open Sans"/>
              </a:rPr>
              <a:t>-IHS Office Hour:</a:t>
            </a:r>
            <a:br>
              <a:rPr lang="en-US" sz="4400" b="1">
                <a:latin typeface="+mj-lt"/>
                <a:ea typeface="Open Sans"/>
                <a:cs typeface="Open Sans"/>
              </a:rPr>
            </a:br>
            <a:r>
              <a:rPr lang="en-US" sz="4400" b="1">
                <a:latin typeface="+mj-lt"/>
                <a:ea typeface="Open Sans"/>
                <a:cs typeface="Calibri Light"/>
              </a:rPr>
              <a:t>Findings and Recommendations from the Oral Health Integration ECHO</a:t>
            </a:r>
            <a:br>
              <a:rPr lang="en-US" sz="4400" b="1">
                <a:latin typeface="+mj-lt"/>
                <a:ea typeface="Open Sans"/>
                <a:cs typeface="Open Sans"/>
              </a:rPr>
            </a:br>
            <a:endParaRPr lang="en-US" sz="4400" b="1">
              <a:latin typeface="+mj-lt"/>
              <a:ea typeface="Open Sans"/>
              <a:cs typeface="Open Sans"/>
            </a:endParaRPr>
          </a:p>
        </p:txBody>
      </p:sp>
      <p:sp>
        <p:nvSpPr>
          <p:cNvPr id="4" name="Subtitle 2">
            <a:extLst>
              <a:ext uri="{FF2B5EF4-FFF2-40B4-BE49-F238E27FC236}">
                <a16:creationId xmlns:a16="http://schemas.microsoft.com/office/drawing/2014/main" id="{4246135B-D1DE-435C-B480-7F0353E6DCAF}"/>
              </a:ext>
            </a:extLst>
          </p:cNvPr>
          <p:cNvSpPr>
            <a:spLocks noGrp="1"/>
          </p:cNvSpPr>
          <p:nvPr>
            <p:ph type="subTitle" idx="1"/>
          </p:nvPr>
        </p:nvSpPr>
        <p:spPr>
          <a:xfrm>
            <a:off x="685800" y="5026007"/>
            <a:ext cx="7772399" cy="1248258"/>
          </a:xfrm>
        </p:spPr>
        <p:txBody>
          <a:bodyPr vert="horz" lIns="91440" tIns="45720" rIns="91440" bIns="45720" rtlCol="0" anchor="t">
            <a:noAutofit/>
          </a:bodyPr>
          <a:lstStyle/>
          <a:p>
            <a:pPr defTabSz="342900" fontAlgn="base">
              <a:lnSpc>
                <a:spcPct val="100000"/>
              </a:lnSpc>
              <a:spcAft>
                <a:spcPct val="0"/>
              </a:spcAft>
              <a:defRPr/>
            </a:pPr>
            <a:r>
              <a:rPr lang="en-US" b="1">
                <a:latin typeface="+mj-lt"/>
                <a:cs typeface="Calibri"/>
              </a:rPr>
              <a:t>Tuesday, January 17</a:t>
            </a:r>
            <a:r>
              <a:rPr lang="en-US" b="1">
                <a:latin typeface="+mj-lt"/>
                <a:ea typeface="MS PGothic"/>
                <a:cs typeface="Calibri"/>
              </a:rPr>
              <a:t>, 2023</a:t>
            </a:r>
            <a:endParaRPr lang="en-US" b="1" i="0" u="none" strike="noStrike" kern="1200" cap="none" spc="0" normalizeH="0" noProof="0">
              <a:ln>
                <a:noFill/>
              </a:ln>
              <a:effectLst/>
              <a:uLnTx/>
              <a:uFillTx/>
              <a:latin typeface="+mj-lt"/>
              <a:ea typeface="MS PGothic"/>
              <a:cs typeface="Calibri"/>
            </a:endParaRPr>
          </a:p>
          <a:p>
            <a:pPr marL="0" marR="0" lvl="0" indent="0" algn="ctr" defTabSz="342900" rtl="0" eaLnBrk="1" fontAlgn="base" latinLnBrk="0" hangingPunct="1">
              <a:lnSpc>
                <a:spcPct val="100000"/>
              </a:lnSpc>
              <a:spcAft>
                <a:spcPct val="0"/>
              </a:spcAft>
              <a:buClrTx/>
              <a:buSzTx/>
              <a:buFont typeface="Arial" charset="0"/>
              <a:buNone/>
              <a:tabLst/>
              <a:defRPr/>
            </a:pPr>
            <a:r>
              <a:rPr lang="en-US">
                <a:latin typeface="+mj-lt"/>
                <a:ea typeface="MS PGothic"/>
                <a:cs typeface="Calibri"/>
              </a:rPr>
              <a:t>2-3pm</a:t>
            </a:r>
            <a:r>
              <a:rPr kumimoji="0" lang="en-US" i="0" u="none" strike="noStrike" kern="1200" cap="none" spc="0" normalizeH="0" baseline="0" noProof="0">
                <a:ln>
                  <a:noFill/>
                </a:ln>
                <a:effectLst/>
                <a:uLnTx/>
                <a:uFillTx/>
                <a:latin typeface="+mj-lt"/>
                <a:ea typeface="MS PGothic"/>
                <a:cs typeface="Calibri"/>
              </a:rPr>
              <a:t> </a:t>
            </a:r>
            <a:r>
              <a:rPr kumimoji="0" lang="en-US" b="0" i="0" u="none" strike="noStrike" kern="1200" cap="none" spc="0" normalizeH="0" baseline="0" noProof="0">
                <a:ln>
                  <a:noFill/>
                </a:ln>
                <a:effectLst/>
                <a:uLnTx/>
                <a:uFillTx/>
                <a:latin typeface="+mj-lt"/>
                <a:ea typeface="MS PGothic"/>
                <a:cs typeface="Calibri"/>
              </a:rPr>
              <a:t>ET</a:t>
            </a:r>
            <a:endParaRPr lang="en-US" b="0" i="0" u="none" strike="noStrike" kern="1200" cap="none" spc="0" normalizeH="0" baseline="0" noProof="0">
              <a:ln>
                <a:noFill/>
              </a:ln>
              <a:effectLst/>
              <a:uLnTx/>
              <a:uFillTx/>
              <a:latin typeface="+mj-lt"/>
              <a:ea typeface="MS PGothic"/>
              <a:cs typeface="Calibri"/>
            </a:endParaRPr>
          </a:p>
          <a:p>
            <a:pPr>
              <a:lnSpc>
                <a:spcPct val="100000"/>
              </a:lnSpc>
            </a:pPr>
            <a:endParaRPr lang="en-US"/>
          </a:p>
        </p:txBody>
      </p:sp>
    </p:spTree>
    <p:extLst>
      <p:ext uri="{BB962C8B-B14F-4D97-AF65-F5344CB8AC3E}">
        <p14:creationId xmlns:p14="http://schemas.microsoft.com/office/powerpoint/2010/main" val="182661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p:txBody>
          <a:bodyPr/>
          <a:lstStyle/>
          <a:p>
            <a:pPr algn="ctr"/>
            <a:r>
              <a:rPr lang="en-US" sz="3500" b="1">
                <a:ea typeface="+mj-lt"/>
                <a:cs typeface="+mj-lt"/>
              </a:rPr>
              <a:t>Questions, Comments &amp; Closed Captioning</a:t>
            </a:r>
            <a:endParaRPr lang="en-US" sz="3500">
              <a:ea typeface="+mj-lt"/>
              <a:cs typeface="+mj-lt"/>
            </a:endParaRPr>
          </a:p>
          <a:p>
            <a:endParaRPr lang="en-US">
              <a:cs typeface="Calibri Light"/>
            </a:endParaRPr>
          </a:p>
        </p:txBody>
      </p:sp>
      <p:pic>
        <p:nvPicPr>
          <p:cNvPr id="8" name="Picture 8" descr="Graphical user interface, application&#10;&#10;Description automatically generated">
            <a:extLst>
              <a:ext uri="{FF2B5EF4-FFF2-40B4-BE49-F238E27FC236}">
                <a16:creationId xmlns:a16="http://schemas.microsoft.com/office/drawing/2014/main" id="{DE8806B0-11F5-E762-B6F7-FDDECAFB07CB}"/>
              </a:ext>
            </a:extLst>
          </p:cNvPr>
          <p:cNvPicPr>
            <a:picLocks noChangeAspect="1"/>
          </p:cNvPicPr>
          <p:nvPr/>
        </p:nvPicPr>
        <p:blipFill>
          <a:blip r:embed="rId2"/>
          <a:stretch>
            <a:fillRect/>
          </a:stretch>
        </p:blipFill>
        <p:spPr>
          <a:xfrm>
            <a:off x="416642" y="1879314"/>
            <a:ext cx="8467417" cy="3237638"/>
          </a:xfrm>
          <a:prstGeom prst="rect">
            <a:avLst/>
          </a:prstGeom>
        </p:spPr>
      </p:pic>
    </p:spTree>
    <p:extLst>
      <p:ext uri="{BB962C8B-B14F-4D97-AF65-F5344CB8AC3E}">
        <p14:creationId xmlns:p14="http://schemas.microsoft.com/office/powerpoint/2010/main" val="14536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9C8-2165-3F6D-BC6E-4C4C68FF4B00}"/>
              </a:ext>
            </a:extLst>
          </p:cNvPr>
          <p:cNvSpPr>
            <a:spLocks noGrp="1"/>
          </p:cNvSpPr>
          <p:nvPr>
            <p:ph type="title"/>
          </p:nvPr>
        </p:nvSpPr>
        <p:spPr/>
        <p:txBody>
          <a:bodyPr/>
          <a:lstStyle/>
          <a:p>
            <a:pPr algn="ctr"/>
            <a:r>
              <a:rPr lang="en-US" b="1">
                <a:cs typeface="Calibri Light"/>
              </a:rPr>
              <a:t>Disclaimer</a:t>
            </a:r>
            <a:endParaRPr lang="en-US">
              <a:cs typeface="Calibri Light" panose="020F0302020204030204"/>
            </a:endParaRPr>
          </a:p>
        </p:txBody>
      </p:sp>
      <p:sp>
        <p:nvSpPr>
          <p:cNvPr id="3" name="Content Placeholder 2">
            <a:extLst>
              <a:ext uri="{FF2B5EF4-FFF2-40B4-BE49-F238E27FC236}">
                <a16:creationId xmlns:a16="http://schemas.microsoft.com/office/drawing/2014/main" id="{2FE00C6C-B7BB-F651-2956-DCCE18089374}"/>
              </a:ext>
            </a:extLst>
          </p:cNvPr>
          <p:cNvSpPr>
            <a:spLocks noGrp="1"/>
          </p:cNvSpPr>
          <p:nvPr>
            <p:ph idx="1"/>
          </p:nvPr>
        </p:nvSpPr>
        <p:spPr/>
        <p:txBody>
          <a:bodyPr vert="horz" lIns="91440" tIns="45720" rIns="91440" bIns="45720" rtlCol="0" anchor="t">
            <a:noAutofit/>
          </a:bodyPr>
          <a:lstStyle/>
          <a:p>
            <a:pPr marL="0" indent="0">
              <a:buNone/>
            </a:pPr>
            <a:r>
              <a:rPr lang="en-US">
                <a:latin typeface="Calibri Light"/>
                <a:cs typeface="Calibri Light"/>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endParaRPr lang="en-US">
              <a:cs typeface="Calibri Light"/>
            </a:endParaRPr>
          </a:p>
        </p:txBody>
      </p:sp>
      <p:pic>
        <p:nvPicPr>
          <p:cNvPr id="4" name="Picture 4" descr="Logo&#10;&#10;Description automatically generated">
            <a:extLst>
              <a:ext uri="{FF2B5EF4-FFF2-40B4-BE49-F238E27FC236}">
                <a16:creationId xmlns:a16="http://schemas.microsoft.com/office/drawing/2014/main" id="{270A8BBA-3401-D667-02C6-FA60AEF63ED0}"/>
              </a:ext>
            </a:extLst>
          </p:cNvPr>
          <p:cNvPicPr>
            <a:picLocks noChangeAspect="1"/>
          </p:cNvPicPr>
          <p:nvPr/>
        </p:nvPicPr>
        <p:blipFill>
          <a:blip r:embed="rId2"/>
          <a:stretch>
            <a:fillRect/>
          </a:stretch>
        </p:blipFill>
        <p:spPr>
          <a:xfrm>
            <a:off x="2545940" y="3926121"/>
            <a:ext cx="3591232" cy="1420805"/>
          </a:xfrm>
          <a:prstGeom prst="rect">
            <a:avLst/>
          </a:prstGeom>
        </p:spPr>
      </p:pic>
      <p:sp>
        <p:nvSpPr>
          <p:cNvPr id="5" name="Rectangle 4">
            <a:extLst>
              <a:ext uri="{FF2B5EF4-FFF2-40B4-BE49-F238E27FC236}">
                <a16:creationId xmlns:a16="http://schemas.microsoft.com/office/drawing/2014/main" id="{B9272111-D4AB-895A-B1B7-9D7DB60CF536}"/>
              </a:ext>
            </a:extLst>
          </p:cNvPr>
          <p:cNvSpPr/>
          <p:nvPr/>
        </p:nvSpPr>
        <p:spPr>
          <a:xfrm>
            <a:off x="241504" y="5196358"/>
            <a:ext cx="820010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S PGothic" charset="-128"/>
                <a:cs typeface="+mn-cs"/>
              </a:rPr>
              <a:t>www.samhsa.gov</a:t>
            </a:r>
          </a:p>
        </p:txBody>
      </p:sp>
    </p:spTree>
    <p:extLst>
      <p:ext uri="{BB962C8B-B14F-4D97-AF65-F5344CB8AC3E}">
        <p14:creationId xmlns:p14="http://schemas.microsoft.com/office/powerpoint/2010/main" val="175676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AC4A-20AA-9133-19D9-12822482DBCB}"/>
              </a:ext>
            </a:extLst>
          </p:cNvPr>
          <p:cNvSpPr>
            <a:spLocks noGrp="1"/>
          </p:cNvSpPr>
          <p:nvPr>
            <p:ph type="title"/>
          </p:nvPr>
        </p:nvSpPr>
        <p:spPr>
          <a:xfrm>
            <a:off x="526773" y="80454"/>
            <a:ext cx="8090451" cy="1325563"/>
          </a:xfrm>
        </p:spPr>
        <p:txBody>
          <a:bodyPr/>
          <a:lstStyle/>
          <a:p>
            <a:pPr algn="ctr"/>
            <a:r>
              <a:rPr lang="en-US" b="1">
                <a:cs typeface="Calibri Light"/>
              </a:rPr>
              <a:t>Introductions</a:t>
            </a:r>
          </a:p>
        </p:txBody>
      </p:sp>
      <p:sp>
        <p:nvSpPr>
          <p:cNvPr id="3" name="Content Placeholder 2">
            <a:extLst>
              <a:ext uri="{FF2B5EF4-FFF2-40B4-BE49-F238E27FC236}">
                <a16:creationId xmlns:a16="http://schemas.microsoft.com/office/drawing/2014/main" id="{9890276A-DAD4-5513-BDC3-FCB566D97FD8}"/>
              </a:ext>
            </a:extLst>
          </p:cNvPr>
          <p:cNvSpPr>
            <a:spLocks noGrp="1"/>
          </p:cNvSpPr>
          <p:nvPr>
            <p:ph idx="1"/>
          </p:nvPr>
        </p:nvSpPr>
        <p:spPr>
          <a:xfrm>
            <a:off x="339035" y="1505364"/>
            <a:ext cx="8554277" cy="4197488"/>
          </a:xfrm>
        </p:spPr>
        <p:txBody>
          <a:bodyPr vert="horz" lIns="91440" tIns="45720" rIns="91440" bIns="45720" rtlCol="0" anchor="t">
            <a:noAutofit/>
          </a:bodyPr>
          <a:lstStyle/>
          <a:p>
            <a:pPr>
              <a:buNone/>
            </a:pPr>
            <a:r>
              <a:rPr lang="en-US" sz="1600" b="1" dirty="0">
                <a:ea typeface="+mn-lt"/>
                <a:cs typeface="+mn-lt"/>
              </a:rPr>
              <a:t>Moderator</a:t>
            </a:r>
            <a:endParaRPr lang="en-US" dirty="0">
              <a:ea typeface="+mn-lt"/>
              <a:cs typeface="+mn-lt"/>
            </a:endParaRPr>
          </a:p>
          <a:p>
            <a:pPr>
              <a:buNone/>
            </a:pPr>
            <a:r>
              <a:rPr lang="en-US" sz="1600" dirty="0">
                <a:ea typeface="+mn-lt"/>
                <a:cs typeface="+mn-lt"/>
              </a:rPr>
              <a:t>•</a:t>
            </a:r>
            <a:r>
              <a:rPr lang="en-US" sz="1600" b="1" dirty="0">
                <a:ea typeface="+mn-lt"/>
                <a:cs typeface="+mn-lt"/>
              </a:rPr>
              <a:t>Rachael Matulis, MPH</a:t>
            </a:r>
            <a:r>
              <a:rPr lang="en-US" sz="1600" dirty="0">
                <a:ea typeface="+mn-lt"/>
                <a:cs typeface="+mn-lt"/>
              </a:rPr>
              <a:t>, </a:t>
            </a:r>
            <a:r>
              <a:rPr lang="en-US" sz="1600" i="1" dirty="0">
                <a:ea typeface="+mn-lt"/>
                <a:cs typeface="+mn-lt"/>
              </a:rPr>
              <a:t>Principal</a:t>
            </a:r>
            <a:r>
              <a:rPr lang="en-US" sz="1600" dirty="0">
                <a:ea typeface="+mn-lt"/>
                <a:cs typeface="+mn-lt"/>
              </a:rPr>
              <a:t>, Bowling Business strategies</a:t>
            </a:r>
            <a:endParaRPr lang="en-US" dirty="0">
              <a:ea typeface="+mn-lt"/>
              <a:cs typeface="+mn-lt"/>
            </a:endParaRPr>
          </a:p>
          <a:p>
            <a:pPr>
              <a:buNone/>
            </a:pPr>
            <a:r>
              <a:rPr lang="en-US" sz="1600" b="1" dirty="0">
                <a:ea typeface="+mn-lt"/>
                <a:cs typeface="+mn-lt"/>
              </a:rPr>
              <a:t>Panelists</a:t>
            </a:r>
            <a:endParaRPr lang="en-US" dirty="0">
              <a:ea typeface="+mn-lt"/>
              <a:cs typeface="+mn-lt"/>
            </a:endParaRPr>
          </a:p>
          <a:p>
            <a:pPr>
              <a:buNone/>
            </a:pPr>
            <a:r>
              <a:rPr lang="en-US" sz="1600" dirty="0">
                <a:ea typeface="+mn-lt"/>
                <a:cs typeface="+mn-lt"/>
              </a:rPr>
              <a:t>•</a:t>
            </a:r>
            <a:r>
              <a:rPr lang="en-US" sz="1600" b="1" dirty="0">
                <a:ea typeface="+mn-lt"/>
                <a:cs typeface="+mn-lt"/>
              </a:rPr>
              <a:t>Mana </a:t>
            </a:r>
            <a:r>
              <a:rPr lang="en-US" sz="1600" b="1" dirty="0" err="1">
                <a:ea typeface="+mn-lt"/>
                <a:cs typeface="+mn-lt"/>
              </a:rPr>
              <a:t>Mozaffarian</a:t>
            </a:r>
            <a:r>
              <a:rPr lang="en-US" sz="1600" b="1" dirty="0">
                <a:ea typeface="+mn-lt"/>
                <a:cs typeface="+mn-lt"/>
              </a:rPr>
              <a:t>, DMD</a:t>
            </a:r>
            <a:r>
              <a:rPr lang="en-US" sz="1600" dirty="0">
                <a:ea typeface="+mn-lt"/>
                <a:cs typeface="+mn-lt"/>
              </a:rPr>
              <a:t>, </a:t>
            </a:r>
            <a:r>
              <a:rPr lang="en-US" sz="1600" i="1" dirty="0">
                <a:ea typeface="+mn-lt"/>
                <a:cs typeface="+mn-lt"/>
              </a:rPr>
              <a:t>Former Chief Dental Officer</a:t>
            </a:r>
            <a:r>
              <a:rPr lang="en-US" sz="1600" dirty="0">
                <a:ea typeface="+mn-lt"/>
                <a:cs typeface="+mn-lt"/>
              </a:rPr>
              <a:t>, Commonwealth of Pennsylvania, Integration Dental Consultant</a:t>
            </a:r>
            <a:endParaRPr lang="en-US" dirty="0"/>
          </a:p>
          <a:p>
            <a:pPr>
              <a:buNone/>
            </a:pPr>
            <a:r>
              <a:rPr lang="en-US" sz="1600" dirty="0">
                <a:ea typeface="+mn-lt"/>
                <a:cs typeface="+mn-lt"/>
              </a:rPr>
              <a:t>•</a:t>
            </a:r>
            <a:r>
              <a:rPr lang="en-US" sz="1600" b="1" dirty="0">
                <a:ea typeface="+mn-lt"/>
                <a:cs typeface="+mn-lt"/>
              </a:rPr>
              <a:t>Stacey Chazin, MPH, MSODL</a:t>
            </a:r>
            <a:r>
              <a:rPr lang="en-US" sz="1600" dirty="0">
                <a:ea typeface="+mn-lt"/>
                <a:cs typeface="+mn-lt"/>
              </a:rPr>
              <a:t>, </a:t>
            </a:r>
            <a:r>
              <a:rPr lang="en-US" sz="1600" i="1" dirty="0">
                <a:ea typeface="+mn-lt"/>
                <a:cs typeface="+mn-lt"/>
              </a:rPr>
              <a:t>Principal</a:t>
            </a:r>
            <a:r>
              <a:rPr lang="en-US" sz="1600" dirty="0">
                <a:ea typeface="+mn-lt"/>
                <a:cs typeface="+mn-lt"/>
              </a:rPr>
              <a:t>, Chazin Consulting</a:t>
            </a:r>
            <a:endParaRPr lang="en-US" dirty="0">
              <a:ea typeface="+mn-lt"/>
              <a:cs typeface="+mn-lt"/>
            </a:endParaRPr>
          </a:p>
          <a:p>
            <a:pPr>
              <a:buNone/>
            </a:pPr>
            <a:r>
              <a:rPr lang="en-US" sz="1600" dirty="0">
                <a:ea typeface="+mn-lt"/>
                <a:cs typeface="+mn-lt"/>
              </a:rPr>
              <a:t>•</a:t>
            </a:r>
            <a:r>
              <a:rPr lang="en-US" sz="1600" b="1" dirty="0" err="1">
                <a:ea typeface="+mn-lt"/>
                <a:cs typeface="+mn-lt"/>
              </a:rPr>
              <a:t>Yurilka</a:t>
            </a:r>
            <a:r>
              <a:rPr lang="en-US" sz="1600" b="1" dirty="0">
                <a:ea typeface="+mn-lt"/>
                <a:cs typeface="+mn-lt"/>
              </a:rPr>
              <a:t> A Hernandez, LCSW, CASAC</a:t>
            </a:r>
            <a:r>
              <a:rPr lang="en-US" sz="1600" dirty="0">
                <a:ea typeface="+mn-lt"/>
                <a:cs typeface="+mn-lt"/>
              </a:rPr>
              <a:t>, </a:t>
            </a:r>
            <a:r>
              <a:rPr lang="en-US" sz="1600" i="1" dirty="0">
                <a:ea typeface="+mn-lt"/>
                <a:cs typeface="+mn-lt"/>
              </a:rPr>
              <a:t>Vice President in Care Coordination in Crises Services Intervention</a:t>
            </a:r>
            <a:r>
              <a:rPr lang="en-US" sz="1600" dirty="0">
                <a:ea typeface="+mn-lt"/>
                <a:cs typeface="+mn-lt"/>
              </a:rPr>
              <a:t>, Acacia- Bronx, New York</a:t>
            </a:r>
            <a:endParaRPr lang="en-US" dirty="0">
              <a:ea typeface="+mn-lt"/>
              <a:cs typeface="+mn-lt"/>
            </a:endParaRPr>
          </a:p>
          <a:p>
            <a:pPr>
              <a:buNone/>
            </a:pPr>
            <a:r>
              <a:rPr lang="en-US" sz="1600" dirty="0">
                <a:ea typeface="+mn-lt"/>
                <a:cs typeface="+mn-lt"/>
              </a:rPr>
              <a:t>•</a:t>
            </a:r>
            <a:r>
              <a:rPr lang="en-US" sz="1600" b="1" dirty="0">
                <a:ea typeface="+mn-lt"/>
                <a:cs typeface="+mn-lt"/>
              </a:rPr>
              <a:t>Kaitlin E. Eddleman, MA</a:t>
            </a:r>
            <a:r>
              <a:rPr lang="en-US" sz="1600" dirty="0">
                <a:ea typeface="+mn-lt"/>
                <a:cs typeface="+mn-lt"/>
              </a:rPr>
              <a:t>, </a:t>
            </a:r>
            <a:r>
              <a:rPr lang="en-US" sz="1600" i="1" dirty="0">
                <a:ea typeface="+mn-lt"/>
                <a:cs typeface="+mn-lt"/>
              </a:rPr>
              <a:t>Clinical Care Coordinator Team Supervisor</a:t>
            </a:r>
            <a:r>
              <a:rPr lang="en-US" sz="1600" dirty="0">
                <a:ea typeface="+mn-lt"/>
                <a:cs typeface="+mn-lt"/>
              </a:rPr>
              <a:t>, Berks Counseling Center</a:t>
            </a:r>
            <a:endParaRPr lang="en-US" dirty="0">
              <a:ea typeface="+mn-lt"/>
              <a:cs typeface="+mn-lt"/>
            </a:endParaRPr>
          </a:p>
          <a:p>
            <a:pPr>
              <a:buNone/>
            </a:pPr>
            <a:r>
              <a:rPr lang="en-US" sz="1600" dirty="0">
                <a:ea typeface="+mn-lt"/>
                <a:cs typeface="+mn-lt"/>
              </a:rPr>
              <a:t>•</a:t>
            </a:r>
            <a:r>
              <a:rPr lang="en-US" sz="1600" b="1" dirty="0">
                <a:ea typeface="+mn-lt"/>
                <a:cs typeface="+mn-lt"/>
              </a:rPr>
              <a:t>Lynn Manganaro</a:t>
            </a:r>
            <a:r>
              <a:rPr lang="en-US" sz="1600" dirty="0">
                <a:ea typeface="+mn-lt"/>
                <a:cs typeface="+mn-lt"/>
              </a:rPr>
              <a:t>, </a:t>
            </a:r>
            <a:r>
              <a:rPr lang="en-US" sz="1600" i="1" dirty="0">
                <a:ea typeface="+mn-lt"/>
                <a:cs typeface="+mn-lt"/>
              </a:rPr>
              <a:t>Clinical Care Coordinator</a:t>
            </a:r>
            <a:r>
              <a:rPr lang="en-US" sz="1600" dirty="0">
                <a:ea typeface="+mn-lt"/>
                <a:cs typeface="+mn-lt"/>
              </a:rPr>
              <a:t>, Berks Counseling Center</a:t>
            </a:r>
            <a:endParaRPr lang="en-US" dirty="0">
              <a:ea typeface="+mn-lt"/>
              <a:cs typeface="+mn-lt"/>
            </a:endParaRPr>
          </a:p>
          <a:p>
            <a:pPr>
              <a:buFont typeface="Arial"/>
              <a:buChar char="•"/>
            </a:pPr>
            <a:endParaRPr lang="en-US" sz="1600">
              <a:cs typeface="Calibri"/>
            </a:endParaRPr>
          </a:p>
          <a:p>
            <a:pPr marL="0" indent="0">
              <a:buNone/>
            </a:pPr>
            <a:endParaRPr lang="en-US" sz="1600">
              <a:cs typeface="Calibri"/>
            </a:endParaRPr>
          </a:p>
          <a:p>
            <a:pPr marL="0" indent="0">
              <a:buNone/>
            </a:pPr>
            <a:r>
              <a:rPr lang="en-US" sz="1600" dirty="0">
                <a:cs typeface="Calibri"/>
              </a:rPr>
              <a:t>  </a:t>
            </a:r>
            <a:r>
              <a:rPr lang="en-US" sz="1400" dirty="0">
                <a:cs typeface="Calibri"/>
              </a:rPr>
              <a:t> </a:t>
            </a:r>
            <a:r>
              <a:rPr lang="en-US" sz="1400" dirty="0">
                <a:cs typeface="Calibri"/>
                <a:hlinkClick r:id="rId3"/>
              </a:rPr>
              <a:t>Learn more</a:t>
            </a:r>
            <a:r>
              <a:rPr lang="en-US" sz="1400" dirty="0">
                <a:cs typeface="Calibri"/>
              </a:rPr>
              <a:t> about our speakers &amp; their subject matter expertise on our website!</a:t>
            </a:r>
          </a:p>
          <a:p>
            <a:pPr marL="0" indent="0">
              <a:buNone/>
            </a:pPr>
            <a:endParaRPr lang="en-US" sz="1400">
              <a:cs typeface="Calibri"/>
            </a:endParaRPr>
          </a:p>
          <a:p>
            <a:pPr marL="0" indent="0">
              <a:buNone/>
            </a:pPr>
            <a:endParaRPr lang="en-US" sz="1600">
              <a:cs typeface="Calibri"/>
            </a:endParaRPr>
          </a:p>
          <a:p>
            <a:pPr marL="0" indent="0">
              <a:buNone/>
            </a:pPr>
            <a:endParaRPr lang="en-US" sz="1600">
              <a:cs typeface="Calibri"/>
            </a:endParaRPr>
          </a:p>
        </p:txBody>
      </p:sp>
    </p:spTree>
    <p:extLst>
      <p:ext uri="{BB962C8B-B14F-4D97-AF65-F5344CB8AC3E}">
        <p14:creationId xmlns:p14="http://schemas.microsoft.com/office/powerpoint/2010/main" val="135656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AA7FF775-2A8A-4F79-B175-EC6BBDE7DB12}"/>
              </a:ext>
            </a:extLst>
          </p:cNvPr>
          <p:cNvSpPr>
            <a:spLocks noGrp="1"/>
          </p:cNvSpPr>
          <p:nvPr>
            <p:ph type="title"/>
          </p:nvPr>
        </p:nvSpPr>
        <p:spPr>
          <a:xfrm>
            <a:off x="244396" y="1085148"/>
            <a:ext cx="3449520" cy="1656134"/>
          </a:xfrm>
        </p:spPr>
        <p:txBody>
          <a:bodyPr vert="horz" lIns="91440" tIns="45720" rIns="91440" bIns="45720" rtlCol="0" anchor="b">
            <a:normAutofit fontScale="90000"/>
          </a:bodyPr>
          <a:lstStyle/>
          <a:p>
            <a:r>
              <a:rPr lang="en-US" sz="4000" b="1">
                <a:solidFill>
                  <a:srgbClr val="EA5E29"/>
                </a:solidFill>
                <a:cs typeface="Calibri Light"/>
              </a:rPr>
              <a:t>Past Oral Health Integration ECHO</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a:extLst>
              <a:ext uri="{FF2B5EF4-FFF2-40B4-BE49-F238E27FC236}">
                <a16:creationId xmlns:a16="http://schemas.microsoft.com/office/drawing/2014/main" id="{934D05FD-963E-4EFD-9185-059B75138A2B}"/>
              </a:ext>
              <a:ext uri="{C183D7F6-B498-43B3-948B-1728B52AA6E4}">
                <adec:decorative xmlns:adec="http://schemas.microsoft.com/office/drawing/2017/decorative" val="1"/>
              </a:ext>
            </a:extLst>
          </p:cNvPr>
          <p:cNvSpPr txBox="1">
            <a:spLocks/>
          </p:cNvSpPr>
          <p:nvPr/>
        </p:nvSpPr>
        <p:spPr>
          <a:xfrm>
            <a:off x="450166" y="3325743"/>
            <a:ext cx="7886700" cy="28723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fontAlgn="auto">
              <a:spcAft>
                <a:spcPts val="0"/>
              </a:spcAft>
            </a:pPr>
            <a:endParaRPr lang="en-US">
              <a:latin typeface="Open Sans" panose="020B0606030504020204"/>
            </a:endParaRPr>
          </a:p>
          <a:p>
            <a:pPr fontAlgn="auto">
              <a:spcAft>
                <a:spcPts val="0"/>
              </a:spcAft>
            </a:pPr>
            <a:endParaRPr lang="en-US"/>
          </a:p>
        </p:txBody>
      </p:sp>
      <p:sp>
        <p:nvSpPr>
          <p:cNvPr id="7" name="Content Placeholder 6">
            <a:extLst>
              <a:ext uri="{FF2B5EF4-FFF2-40B4-BE49-F238E27FC236}">
                <a16:creationId xmlns:a16="http://schemas.microsoft.com/office/drawing/2014/main" id="{CDFD61AF-6C42-4C26-95AF-FCC02CAFBA4E}"/>
              </a:ext>
            </a:extLst>
          </p:cNvPr>
          <p:cNvSpPr>
            <a:spLocks noGrp="1"/>
          </p:cNvSpPr>
          <p:nvPr>
            <p:ph type="body" idx="4294967295"/>
          </p:nvPr>
        </p:nvSpPr>
        <p:spPr>
          <a:xfrm>
            <a:off x="212037" y="4734858"/>
            <a:ext cx="3941138" cy="1500187"/>
          </a:xfrm>
        </p:spPr>
        <p:txBody>
          <a:bodyPr>
            <a:noAutofit/>
          </a:bodyPr>
          <a:lstStyle/>
          <a:p>
            <a:r>
              <a:rPr lang="en-US" sz="1600" b="1"/>
              <a:t>15</a:t>
            </a:r>
            <a:r>
              <a:rPr lang="en-US" sz="1600"/>
              <a:t> participating organizations providing services to a total of </a:t>
            </a:r>
            <a:r>
              <a:rPr lang="en-US" sz="1600" b="1"/>
              <a:t>227,303 individuals</a:t>
            </a:r>
          </a:p>
          <a:p>
            <a:r>
              <a:rPr lang="en-US" sz="1600" b="1"/>
              <a:t>18-session</a:t>
            </a:r>
            <a:r>
              <a:rPr lang="en-US" sz="1600"/>
              <a:t> ECHO series</a:t>
            </a:r>
          </a:p>
          <a:p>
            <a:r>
              <a:rPr lang="en-US" sz="1600"/>
              <a:t>Peer-to-peer learning &amp; didactic presentations</a:t>
            </a:r>
          </a:p>
          <a:p>
            <a:r>
              <a:rPr lang="en-US" sz="1600"/>
              <a:t>Development of new tools and resources</a:t>
            </a:r>
          </a:p>
          <a:p>
            <a:r>
              <a:rPr lang="en-US" sz="1600"/>
              <a:t>Read more in our </a:t>
            </a:r>
            <a:r>
              <a:rPr lang="en-US" sz="1600">
                <a:hlinkClick r:id="rId2"/>
              </a:rPr>
              <a:t>final brief</a:t>
            </a:r>
            <a:endParaRPr lang="en-US" sz="1600"/>
          </a:p>
          <a:p>
            <a:pPr marL="0" indent="0">
              <a:buNone/>
            </a:pPr>
            <a:endParaRPr lang="en-US" sz="1600"/>
          </a:p>
        </p:txBody>
      </p:sp>
      <p:pic>
        <p:nvPicPr>
          <p:cNvPr id="6" name="Picture 8" descr="Logo&#10;&#10;Description automatically generated">
            <a:extLst>
              <a:ext uri="{FF2B5EF4-FFF2-40B4-BE49-F238E27FC236}">
                <a16:creationId xmlns:a16="http://schemas.microsoft.com/office/drawing/2014/main" id="{9A85F451-3D16-4C9A-B64A-03AB534819C4}"/>
              </a:ext>
            </a:extLst>
          </p:cNvPr>
          <p:cNvPicPr>
            <a:picLocks noChangeAspect="1"/>
          </p:cNvPicPr>
          <p:nvPr/>
        </p:nvPicPr>
        <p:blipFill>
          <a:blip r:embed="rId3"/>
          <a:stretch>
            <a:fillRect/>
          </a:stretch>
        </p:blipFill>
        <p:spPr>
          <a:xfrm>
            <a:off x="497931" y="2912081"/>
            <a:ext cx="2743200" cy="1355614"/>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986B862A-CCA4-8A90-D892-156C1EB749B9}"/>
              </a:ext>
            </a:extLst>
          </p:cNvPr>
          <p:cNvPicPr>
            <a:picLocks noChangeAspect="1"/>
          </p:cNvPicPr>
          <p:nvPr/>
        </p:nvPicPr>
        <p:blipFill rotWithShape="1">
          <a:blip r:embed="rId4"/>
          <a:srcRect l="67674" t="27334" r="21363" b="29371"/>
          <a:stretch/>
        </p:blipFill>
        <p:spPr bwMode="auto">
          <a:xfrm>
            <a:off x="4323726" y="698835"/>
            <a:ext cx="4370108" cy="5393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923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AC4A-20AA-9133-19D9-12822482DBCB}"/>
              </a:ext>
            </a:extLst>
          </p:cNvPr>
          <p:cNvSpPr>
            <a:spLocks noGrp="1"/>
          </p:cNvSpPr>
          <p:nvPr>
            <p:ph type="title"/>
          </p:nvPr>
        </p:nvSpPr>
        <p:spPr>
          <a:xfrm>
            <a:off x="569905" y="97707"/>
            <a:ext cx="8090451" cy="1325563"/>
          </a:xfrm>
        </p:spPr>
        <p:txBody>
          <a:bodyPr/>
          <a:lstStyle/>
          <a:p>
            <a:pPr algn="ctr"/>
            <a:r>
              <a:rPr lang="en-US" b="1">
                <a:cs typeface="Calibri Light"/>
              </a:rPr>
              <a:t>Tools &amp; Resources</a:t>
            </a:r>
            <a:endParaRPr lang="en-US"/>
          </a:p>
        </p:txBody>
      </p:sp>
      <p:sp>
        <p:nvSpPr>
          <p:cNvPr id="3" name="Content Placeholder 2">
            <a:extLst>
              <a:ext uri="{FF2B5EF4-FFF2-40B4-BE49-F238E27FC236}">
                <a16:creationId xmlns:a16="http://schemas.microsoft.com/office/drawing/2014/main" id="{9890276A-DAD4-5513-BDC3-FCB566D97FD8}"/>
              </a:ext>
            </a:extLst>
          </p:cNvPr>
          <p:cNvSpPr>
            <a:spLocks noGrp="1"/>
          </p:cNvSpPr>
          <p:nvPr>
            <p:ph idx="1"/>
          </p:nvPr>
        </p:nvSpPr>
        <p:spPr>
          <a:xfrm>
            <a:off x="3494441" y="1278349"/>
            <a:ext cx="5318700" cy="4646061"/>
          </a:xfrm>
        </p:spPr>
        <p:txBody>
          <a:bodyPr vert="horz" lIns="91440" tIns="45720" rIns="91440" bIns="45720" rtlCol="0" anchor="t">
            <a:noAutofit/>
          </a:bodyPr>
          <a:lstStyle/>
          <a:p>
            <a:r>
              <a:rPr lang="en-US" sz="1800">
                <a:cs typeface="Calibri"/>
                <a:hlinkClick r:id="rId3"/>
              </a:rPr>
              <a:t>Center of Excellence for Integrated Health Solutions</a:t>
            </a:r>
            <a:endParaRPr lang="en-US" sz="1800">
              <a:cs typeface="Calibri"/>
            </a:endParaRPr>
          </a:p>
          <a:p>
            <a:r>
              <a:rPr lang="en-US" sz="1800">
                <a:ea typeface="+mn-lt"/>
                <a:cs typeface="+mn-lt"/>
                <a:hlinkClick r:id="rId4"/>
              </a:rPr>
              <a:t>CareQuest Institute for Oral Health</a:t>
            </a:r>
            <a:endParaRPr lang="en-US" sz="1800">
              <a:ea typeface="+mn-lt"/>
              <a:cs typeface="Calibri Light"/>
            </a:endParaRPr>
          </a:p>
          <a:p>
            <a:r>
              <a:rPr lang="en-US" sz="1800">
                <a:ea typeface="+mn-lt"/>
                <a:cs typeface="Calibri"/>
                <a:hlinkClick r:id="rId5"/>
              </a:rPr>
              <a:t>Oral Health Integration Resource Repository</a:t>
            </a:r>
            <a:endParaRPr lang="en-US" sz="1800">
              <a:ea typeface="+mn-lt"/>
              <a:cs typeface="Calibri"/>
            </a:endParaRPr>
          </a:p>
          <a:p>
            <a:r>
              <a:rPr lang="en-US" sz="1800">
                <a:ea typeface="+mn-lt"/>
                <a:cs typeface="Calibri Light"/>
                <a:hlinkClick r:id="rId6"/>
              </a:rPr>
              <a:t>Oral</a:t>
            </a:r>
            <a:r>
              <a:rPr lang="en-US" sz="1800">
                <a:cs typeface="Calibri Light"/>
                <a:hlinkClick r:id="rId6"/>
              </a:rPr>
              <a:t> Health, Mental Health and Substance Use: Recommendations and Findings from the Oral Health Integration ECHO</a:t>
            </a:r>
            <a:endParaRPr lang="en-US" sz="1800">
              <a:ea typeface="+mn-lt"/>
              <a:cs typeface="Calibri Light"/>
            </a:endParaRPr>
          </a:p>
          <a:p>
            <a:r>
              <a:rPr lang="en-US" sz="1800">
                <a:ea typeface="+mn-lt"/>
                <a:cs typeface="Calibri Light"/>
                <a:hlinkClick r:id="rId7"/>
              </a:rPr>
              <a:t>Oral Health, Mental Health and Substance Use: A Framework for Increased Coordination &amp; Integration</a:t>
            </a:r>
            <a:endParaRPr lang="en-US" sz="1800">
              <a:ea typeface="+mn-lt"/>
              <a:cs typeface="Calibri Light"/>
            </a:endParaRPr>
          </a:p>
          <a:p>
            <a:pPr>
              <a:spcBef>
                <a:spcPts val="600"/>
              </a:spcBef>
            </a:pPr>
            <a:r>
              <a:rPr lang="en-US" sz="1800">
                <a:ea typeface="+mn-lt"/>
                <a:cs typeface="+mn-lt"/>
                <a:hlinkClick r:id="rId8"/>
              </a:rPr>
              <a:t>Environmental Scan of Oral Health Integration Models</a:t>
            </a:r>
            <a:r>
              <a:rPr lang="en-US" sz="1800">
                <a:ea typeface="+mn-lt"/>
                <a:cs typeface="+mn-lt"/>
              </a:rPr>
              <a:t> </a:t>
            </a:r>
          </a:p>
          <a:p>
            <a:pPr>
              <a:spcBef>
                <a:spcPts val="600"/>
              </a:spcBef>
            </a:pPr>
            <a:r>
              <a:rPr lang="en-US" sz="1800">
                <a:ea typeface="+mn-lt"/>
                <a:cs typeface="+mn-lt"/>
                <a:hlinkClick r:id="rId9"/>
              </a:rPr>
              <a:t>Buprenorphine &amp; Oral Health</a:t>
            </a:r>
            <a:r>
              <a:rPr lang="en-US" sz="1800">
                <a:ea typeface="+mn-lt"/>
                <a:cs typeface="+mn-lt"/>
              </a:rPr>
              <a:t> </a:t>
            </a:r>
          </a:p>
          <a:p>
            <a:pPr>
              <a:spcBef>
                <a:spcPts val="600"/>
              </a:spcBef>
            </a:pPr>
            <a:r>
              <a:rPr lang="en-US" sz="1800">
                <a:ea typeface="+mn-lt"/>
                <a:cs typeface="+mn-lt"/>
                <a:hlinkClick r:id="rId10"/>
              </a:rPr>
              <a:t>Dental as Mental Health – Blog Post</a:t>
            </a:r>
            <a:endParaRPr lang="en-US" sz="1800">
              <a:ea typeface="+mn-lt"/>
              <a:cs typeface="+mn-lt"/>
            </a:endParaRPr>
          </a:p>
          <a:p>
            <a:pPr>
              <a:spcBef>
                <a:spcPts val="600"/>
              </a:spcBef>
              <a:buFont typeface="Arial" panose="020B0604020202020204" pitchFamily="34" charset="0"/>
              <a:buChar char="•"/>
            </a:pPr>
            <a:endParaRPr lang="en-US" sz="1800">
              <a:cs typeface="Calibri"/>
            </a:endParaRPr>
          </a:p>
          <a:p>
            <a:pPr>
              <a:spcBef>
                <a:spcPts val="600"/>
              </a:spcBef>
              <a:buFont typeface="Arial" panose="020B0604020202020204" pitchFamily="34" charset="0"/>
              <a:buChar char="•"/>
            </a:pPr>
            <a:endParaRPr lang="en-US" sz="1800">
              <a:cs typeface="Calibri"/>
            </a:endParaRPr>
          </a:p>
          <a:p>
            <a:pPr>
              <a:spcBef>
                <a:spcPts val="600"/>
              </a:spcBef>
              <a:buFont typeface="Arial,Sans-Serif" panose="020B0604020202020204" pitchFamily="34" charset="0"/>
              <a:buChar char="•"/>
            </a:pPr>
            <a:endParaRPr lang="en-US" sz="1600">
              <a:cs typeface="Calibri"/>
            </a:endParaRPr>
          </a:p>
          <a:p>
            <a:pPr marL="0" indent="0">
              <a:buNone/>
            </a:pPr>
            <a:endParaRPr lang="en-US" sz="1600">
              <a:cs typeface="Calibri"/>
            </a:endParaRPr>
          </a:p>
          <a:p>
            <a:pPr marL="0" indent="0">
              <a:buNone/>
            </a:pPr>
            <a:endParaRPr lang="en-US" sz="1400">
              <a:cs typeface="Calibri"/>
            </a:endParaRPr>
          </a:p>
          <a:p>
            <a:pPr marL="0" indent="0">
              <a:buNone/>
            </a:pPr>
            <a:endParaRPr lang="en-US" sz="1600">
              <a:cs typeface="Calibri"/>
            </a:endParaRPr>
          </a:p>
          <a:p>
            <a:pPr marL="0" indent="0">
              <a:buNone/>
            </a:pPr>
            <a:endParaRPr lang="en-US" sz="1600">
              <a:cs typeface="Calibri"/>
            </a:endParaRPr>
          </a:p>
        </p:txBody>
      </p:sp>
      <p:pic>
        <p:nvPicPr>
          <p:cNvPr id="4" name="Picture 4">
            <a:extLst>
              <a:ext uri="{FF2B5EF4-FFF2-40B4-BE49-F238E27FC236}">
                <a16:creationId xmlns:a16="http://schemas.microsoft.com/office/drawing/2014/main" id="{DE76E87E-DFF9-E56D-7D92-5C4641270248}"/>
              </a:ext>
            </a:extLst>
          </p:cNvPr>
          <p:cNvPicPr>
            <a:picLocks noChangeAspect="1"/>
          </p:cNvPicPr>
          <p:nvPr/>
        </p:nvPicPr>
        <p:blipFill>
          <a:blip r:embed="rId11"/>
          <a:stretch>
            <a:fillRect/>
          </a:stretch>
        </p:blipFill>
        <p:spPr>
          <a:xfrm rot="-300000">
            <a:off x="161637" y="561253"/>
            <a:ext cx="2426526" cy="3040624"/>
          </a:xfrm>
          <a:prstGeom prst="rect">
            <a:avLst/>
          </a:prstGeom>
        </p:spPr>
      </p:pic>
      <p:pic>
        <p:nvPicPr>
          <p:cNvPr id="5" name="Picture 5">
            <a:extLst>
              <a:ext uri="{FF2B5EF4-FFF2-40B4-BE49-F238E27FC236}">
                <a16:creationId xmlns:a16="http://schemas.microsoft.com/office/drawing/2014/main" id="{E2E9FAA5-AC5C-4F34-2472-6457C0091CEE}"/>
              </a:ext>
            </a:extLst>
          </p:cNvPr>
          <p:cNvPicPr>
            <a:picLocks noChangeAspect="1"/>
          </p:cNvPicPr>
          <p:nvPr/>
        </p:nvPicPr>
        <p:blipFill>
          <a:blip r:embed="rId12"/>
          <a:stretch>
            <a:fillRect/>
          </a:stretch>
        </p:blipFill>
        <p:spPr>
          <a:xfrm rot="300000">
            <a:off x="764159" y="3601866"/>
            <a:ext cx="2337460" cy="2310998"/>
          </a:xfrm>
          <a:prstGeom prst="rect">
            <a:avLst/>
          </a:prstGeom>
          <a:ln w="63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1706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244E-9D52-84D4-613E-1EB372C9C2DE}"/>
              </a:ext>
            </a:extLst>
          </p:cNvPr>
          <p:cNvSpPr>
            <a:spLocks noGrp="1"/>
          </p:cNvSpPr>
          <p:nvPr>
            <p:ph type="title"/>
          </p:nvPr>
        </p:nvSpPr>
        <p:spPr/>
        <p:txBody>
          <a:bodyPr/>
          <a:lstStyle/>
          <a:p>
            <a:pPr algn="ctr"/>
            <a:r>
              <a:rPr lang="en-US" b="1">
                <a:cs typeface="Calibri Light"/>
              </a:rPr>
              <a:t>Additional Tools &amp; Resources </a:t>
            </a:r>
          </a:p>
        </p:txBody>
      </p:sp>
      <p:sp>
        <p:nvSpPr>
          <p:cNvPr id="3" name="Content Placeholder 2">
            <a:extLst>
              <a:ext uri="{FF2B5EF4-FFF2-40B4-BE49-F238E27FC236}">
                <a16:creationId xmlns:a16="http://schemas.microsoft.com/office/drawing/2014/main" id="{7B0B03EE-0132-D8F1-D34A-EF4E72A5D882}"/>
              </a:ext>
            </a:extLst>
          </p:cNvPr>
          <p:cNvSpPr>
            <a:spLocks noGrp="1"/>
          </p:cNvSpPr>
          <p:nvPr>
            <p:ph idx="1"/>
          </p:nvPr>
        </p:nvSpPr>
        <p:spPr/>
        <p:txBody>
          <a:bodyPr vert="horz" lIns="91440" tIns="45720" rIns="91440" bIns="45720" rtlCol="0" anchor="t">
            <a:noAutofit/>
          </a:bodyPr>
          <a:lstStyle/>
          <a:p>
            <a:pPr>
              <a:spcBef>
                <a:spcPts val="600"/>
              </a:spcBef>
            </a:pPr>
            <a:r>
              <a:rPr lang="en-US">
                <a:cs typeface="Calibri"/>
                <a:hlinkClick r:id="rId2"/>
              </a:rPr>
              <a:t>Trauma-Informed Care and Oral Health: Recommendations for Practitioners</a:t>
            </a:r>
            <a:endParaRPr lang="en-US">
              <a:ea typeface="+mn-lt"/>
              <a:cs typeface="+mn-lt"/>
            </a:endParaRPr>
          </a:p>
          <a:p>
            <a:pPr>
              <a:spcBef>
                <a:spcPts val="600"/>
              </a:spcBef>
            </a:pPr>
            <a:r>
              <a:rPr lang="en-US">
                <a:cs typeface="Calibri"/>
              </a:rPr>
              <a:t> </a:t>
            </a:r>
            <a:r>
              <a:rPr lang="en-US">
                <a:solidFill>
                  <a:srgbClr val="0563C1"/>
                </a:solidFill>
                <a:cs typeface="Calibri"/>
                <a:hlinkClick r:id="rId3"/>
              </a:rPr>
              <a:t>American Dental Association, Medications that Cause Dry Mouth</a:t>
            </a:r>
            <a:endParaRPr lang="en-US">
              <a:ea typeface="+mn-lt"/>
              <a:cs typeface="+mn-lt"/>
            </a:endParaRPr>
          </a:p>
          <a:p>
            <a:pPr>
              <a:spcBef>
                <a:spcPts val="600"/>
              </a:spcBef>
            </a:pPr>
            <a:r>
              <a:rPr lang="en-US">
                <a:cs typeface="Calibri"/>
              </a:rPr>
              <a:t> </a:t>
            </a:r>
            <a:r>
              <a:rPr lang="en-US">
                <a:solidFill>
                  <a:srgbClr val="0563C1"/>
                </a:solidFill>
                <a:cs typeface="Calibri"/>
                <a:hlinkClick r:id="rId4"/>
              </a:rPr>
              <a:t>Oregon Oral Health Coalition</a:t>
            </a:r>
            <a:endParaRPr lang="en-US">
              <a:ea typeface="+mn-lt"/>
              <a:cs typeface="+mn-lt"/>
            </a:endParaRPr>
          </a:p>
          <a:p>
            <a:pPr>
              <a:spcBef>
                <a:spcPts val="600"/>
              </a:spcBef>
            </a:pPr>
            <a:r>
              <a:rPr lang="en-US">
                <a:cs typeface="Calibri"/>
              </a:rPr>
              <a:t> </a:t>
            </a:r>
            <a:r>
              <a:rPr lang="en-US">
                <a:solidFill>
                  <a:srgbClr val="0563C1"/>
                </a:solidFill>
                <a:cs typeface="Calibri"/>
                <a:hlinkClick r:id="rId5"/>
              </a:rPr>
              <a:t>Oral Health Care Tips for Children with Developmental or Behavior Concerns</a:t>
            </a:r>
            <a:endParaRPr lang="en-US">
              <a:ea typeface="+mn-lt"/>
              <a:cs typeface="+mn-lt"/>
            </a:endParaRPr>
          </a:p>
          <a:p>
            <a:pPr>
              <a:spcBef>
                <a:spcPts val="600"/>
              </a:spcBef>
            </a:pPr>
            <a:r>
              <a:rPr lang="en-US">
                <a:cs typeface="Calibri"/>
              </a:rPr>
              <a:t> </a:t>
            </a:r>
            <a:r>
              <a:rPr lang="en-US">
                <a:cs typeface="Calibri"/>
                <a:hlinkClick r:id="rId6"/>
              </a:rPr>
              <a:t>A Framework for Stratifying Race, Ethnicity and Language Data</a:t>
            </a:r>
            <a:endParaRPr lang="en-US">
              <a:ea typeface="+mn-lt"/>
              <a:cs typeface="+mn-lt"/>
            </a:endParaRPr>
          </a:p>
          <a:p>
            <a:pPr>
              <a:spcBef>
                <a:spcPts val="600"/>
              </a:spcBef>
            </a:pPr>
            <a:r>
              <a:rPr lang="en-US">
                <a:cs typeface="Calibri"/>
              </a:rPr>
              <a:t> </a:t>
            </a:r>
            <a:r>
              <a:rPr lang="en-US">
                <a:cs typeface="Calibri"/>
                <a:hlinkClick r:id="rId7"/>
              </a:rPr>
              <a:t>Oral Health Risk Assessment Tool</a:t>
            </a:r>
            <a:endParaRPr lang="en-US">
              <a:ea typeface="+mn-lt"/>
              <a:cs typeface="+mn-lt"/>
              <a:hlinkClick r:id="rId7"/>
            </a:endParaRPr>
          </a:p>
          <a:p>
            <a:pPr>
              <a:spcBef>
                <a:spcPts val="600"/>
              </a:spcBef>
            </a:pPr>
            <a:r>
              <a:rPr lang="en-US">
                <a:cs typeface="Calibri"/>
                <a:hlinkClick r:id="rId8"/>
              </a:rPr>
              <a:t>Oregon Oral Health Coalition’s Oral Health Toolkit</a:t>
            </a:r>
            <a:endParaRPr lang="en-US">
              <a:ea typeface="+mn-lt"/>
              <a:cs typeface="+mn-lt"/>
            </a:endParaRPr>
          </a:p>
          <a:p>
            <a:endParaRPr lang="en-US"/>
          </a:p>
        </p:txBody>
      </p:sp>
    </p:spTree>
    <p:extLst>
      <p:ext uri="{BB962C8B-B14F-4D97-AF65-F5344CB8AC3E}">
        <p14:creationId xmlns:p14="http://schemas.microsoft.com/office/powerpoint/2010/main" val="347417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725B-FC6F-0A9C-40F1-12845C652301}"/>
              </a:ext>
            </a:extLst>
          </p:cNvPr>
          <p:cNvSpPr>
            <a:spLocks noGrp="1"/>
          </p:cNvSpPr>
          <p:nvPr>
            <p:ph type="title"/>
          </p:nvPr>
        </p:nvSpPr>
        <p:spPr/>
        <p:txBody>
          <a:bodyPr/>
          <a:lstStyle/>
          <a:p>
            <a:pPr algn="ctr"/>
            <a:r>
              <a:rPr lang="en-US" b="1">
                <a:cs typeface="Calibri Light"/>
              </a:rPr>
              <a:t>Upcoming </a:t>
            </a:r>
            <a:r>
              <a:rPr lang="en-US" b="1" err="1">
                <a:cs typeface="Calibri Light"/>
              </a:rPr>
              <a:t>CoE</a:t>
            </a:r>
            <a:r>
              <a:rPr lang="en-US" b="1">
                <a:cs typeface="Calibri Light"/>
              </a:rPr>
              <a:t> Events</a:t>
            </a:r>
          </a:p>
        </p:txBody>
      </p:sp>
      <p:sp>
        <p:nvSpPr>
          <p:cNvPr id="4" name="Content Placeholder 2">
            <a:extLst>
              <a:ext uri="{FF2B5EF4-FFF2-40B4-BE49-F238E27FC236}">
                <a16:creationId xmlns:a16="http://schemas.microsoft.com/office/drawing/2014/main" id="{B222FFE0-2D6F-6267-4322-E780C258E31E}"/>
              </a:ext>
              <a:ext uri="{C183D7F6-B498-43B3-948B-1728B52AA6E4}">
                <adec:decorative xmlns:adec="http://schemas.microsoft.com/office/drawing/2017/decorative" val="0"/>
              </a:ext>
            </a:extLst>
          </p:cNvPr>
          <p:cNvSpPr txBox="1">
            <a:spLocks/>
          </p:cNvSpPr>
          <p:nvPr/>
        </p:nvSpPr>
        <p:spPr bwMode="auto">
          <a:xfrm>
            <a:off x="618801" y="2661042"/>
            <a:ext cx="7886624" cy="714352"/>
          </a:xfrm>
          <a:prstGeom prst="rect">
            <a:avLst/>
          </a:prstGeom>
          <a:solidFill>
            <a:srgbClr val="E8E0D1"/>
          </a:solid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 uri="{FAA26D3D-D897-4be2-8F04-BA451C77F1D7}">
              <ma14:placeholderFlag xmlns="" xmlns:lc="http://schemas.openxmlformats.org/drawingml/2006/lockedCanvas" xmlns:ma14="http://schemas.microsoft.com/office/mac/drawingml/2011/main"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spcBef>
                <a:spcPct val="20000"/>
              </a:spcBef>
              <a:spcAft>
                <a:spcPct val="0"/>
              </a:spcAft>
            </a:pPr>
            <a:r>
              <a:rPr lang="en-US" sz="1600" b="1" err="1">
                <a:latin typeface="Calibri Light"/>
                <a:cs typeface="Calibri Light"/>
              </a:rPr>
              <a:t>CoE</a:t>
            </a:r>
            <a:r>
              <a:rPr lang="en-US" sz="1600" b="1">
                <a:latin typeface="Calibri Light"/>
                <a:cs typeface="Calibri Light"/>
              </a:rPr>
              <a:t> Office Webinar: Population Health Part 2- Measurement-Informed Care </a:t>
            </a:r>
          </a:p>
          <a:p>
            <a:pPr marL="257175" lvl="1">
              <a:spcBef>
                <a:spcPct val="20000"/>
              </a:spcBef>
              <a:spcAft>
                <a:spcPct val="0"/>
              </a:spcAft>
            </a:pPr>
            <a:r>
              <a:rPr lang="en-US" sz="1600" b="1">
                <a:latin typeface="Calibri Light"/>
                <a:cs typeface="Calibri Light"/>
                <a:hlinkClick r:id="rId2"/>
              </a:rPr>
              <a:t>Register for the webinar</a:t>
            </a:r>
            <a:r>
              <a:rPr lang="en-US" sz="1600" b="1">
                <a:latin typeface="Calibri Light"/>
                <a:cs typeface="Calibri Light"/>
              </a:rPr>
              <a:t> </a:t>
            </a:r>
            <a:r>
              <a:rPr lang="en-US" sz="1600">
                <a:latin typeface="Calibri Light"/>
                <a:cs typeface="Calibri Light"/>
              </a:rPr>
              <a:t>on Tuesday, January 31st, 1-2pm ET</a:t>
            </a:r>
            <a:endParaRPr lang="en-US"/>
          </a:p>
        </p:txBody>
      </p:sp>
      <p:sp>
        <p:nvSpPr>
          <p:cNvPr id="6" name="Content Placeholder 2">
            <a:extLst>
              <a:ext uri="{FF2B5EF4-FFF2-40B4-BE49-F238E27FC236}">
                <a16:creationId xmlns:a16="http://schemas.microsoft.com/office/drawing/2014/main" id="{3A13D3B1-5128-524A-C025-24DD231598B9}"/>
              </a:ext>
              <a:ext uri="{C183D7F6-B498-43B3-948B-1728B52AA6E4}">
                <adec:decorative xmlns:adec="http://schemas.microsoft.com/office/drawing/2017/decorative" val="0"/>
              </a:ext>
            </a:extLst>
          </p:cNvPr>
          <p:cNvSpPr txBox="1">
            <a:spLocks/>
          </p:cNvSpPr>
          <p:nvPr/>
        </p:nvSpPr>
        <p:spPr bwMode="auto">
          <a:xfrm>
            <a:off x="620623" y="3573356"/>
            <a:ext cx="7884318" cy="705611"/>
          </a:xfrm>
          <a:prstGeom prst="rect">
            <a:avLst/>
          </a:prstGeom>
          <a:solidFill>
            <a:srgbClr val="E8E0D1"/>
          </a:solid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 uri="{FAA26D3D-D897-4be2-8F04-BA451C77F1D7}">
              <ma14:placeholderFlag xmlns="" xmlns:lc="http://schemas.openxmlformats.org/drawingml/2006/lockedCanvas" xmlns:ma14="http://schemas.microsoft.com/office/mac/drawingml/2011/main"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indent="0">
              <a:buNone/>
            </a:pPr>
            <a:r>
              <a:rPr lang="en-US" sz="1600" b="1">
                <a:latin typeface="+mj-lt"/>
              </a:rPr>
              <a:t>Interested in an individual consultation with the CoE experts on integrated care?</a:t>
            </a:r>
          </a:p>
          <a:p>
            <a:pPr marL="257175" lvl="1" indent="0">
              <a:buNone/>
            </a:pPr>
            <a:r>
              <a:rPr lang="en-US" sz="1600" b="1">
                <a:latin typeface="+mj-lt"/>
                <a:hlinkClick r:id="rId3">
                  <a:extLst>
                    <a:ext uri="{A12FA001-AC4F-418D-AE19-62706E023703}">
                      <ahyp:hlinkClr xmlns:ahyp="http://schemas.microsoft.com/office/drawing/2018/hyperlinkcolor" val="tx"/>
                    </a:ext>
                  </a:extLst>
                </a:hlinkClick>
              </a:rPr>
              <a:t>Contact us through this form here!</a:t>
            </a:r>
            <a:endParaRPr lang="en-US" sz="1600" b="1">
              <a:latin typeface="+mj-lt"/>
            </a:endParaRPr>
          </a:p>
        </p:txBody>
      </p:sp>
      <p:sp>
        <p:nvSpPr>
          <p:cNvPr id="7" name="Content Placeholder 2">
            <a:extLst>
              <a:ext uri="{FF2B5EF4-FFF2-40B4-BE49-F238E27FC236}">
                <a16:creationId xmlns:a16="http://schemas.microsoft.com/office/drawing/2014/main" id="{3A125851-BBF1-2B47-6909-822CB0533CB8}"/>
              </a:ext>
              <a:ext uri="{C183D7F6-B498-43B3-948B-1728B52AA6E4}">
                <adec:decorative xmlns:adec="http://schemas.microsoft.com/office/drawing/2017/decorative" val="0"/>
              </a:ext>
            </a:extLst>
          </p:cNvPr>
          <p:cNvSpPr txBox="1">
            <a:spLocks/>
          </p:cNvSpPr>
          <p:nvPr/>
        </p:nvSpPr>
        <p:spPr bwMode="auto">
          <a:xfrm>
            <a:off x="620878" y="4531205"/>
            <a:ext cx="7884318" cy="585159"/>
          </a:xfrm>
          <a:prstGeom prst="rect">
            <a:avLst/>
          </a:prstGeom>
          <a:solidFill>
            <a:srgbClr val="E8E0D1"/>
          </a:solid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 uri="{FAA26D3D-D897-4be2-8F04-BA451C77F1D7}">
              <ma14:placeholderFlag xmlns="" xmlns:lc="http://schemas.openxmlformats.org/drawingml/2006/lockedCanvas" xmlns:ma14="http://schemas.microsoft.com/office/mac/drawingml/2011/main"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indent="0">
              <a:buNone/>
            </a:pPr>
            <a:r>
              <a:rPr lang="en-US" sz="1600" b="1">
                <a:latin typeface="+mj-lt"/>
              </a:rPr>
              <a:t>Looking for free trainings and credits? </a:t>
            </a:r>
          </a:p>
          <a:p>
            <a:pPr marL="257175" lvl="1" indent="0">
              <a:buNone/>
            </a:pPr>
            <a:r>
              <a:rPr lang="en-US" sz="1600" b="1">
                <a:latin typeface="+mj-lt"/>
                <a:hlinkClick r:id="rId4">
                  <a:extLst>
                    <a:ext uri="{A12FA001-AC4F-418D-AE19-62706E023703}">
                      <ahyp:hlinkClr xmlns:ahyp="http://schemas.microsoft.com/office/drawing/2018/hyperlinkcolor" val="tx"/>
                    </a:ext>
                  </a:extLst>
                </a:hlinkClick>
              </a:rPr>
              <a:t>Check out integrated health trainings from Relias here</a:t>
            </a:r>
            <a:endParaRPr lang="en-US" sz="1600" b="1">
              <a:latin typeface="+mj-lt"/>
            </a:endParaRPr>
          </a:p>
        </p:txBody>
      </p:sp>
      <p:sp>
        <p:nvSpPr>
          <p:cNvPr id="8" name="Content Placeholder 2">
            <a:extLst>
              <a:ext uri="{FF2B5EF4-FFF2-40B4-BE49-F238E27FC236}">
                <a16:creationId xmlns:a16="http://schemas.microsoft.com/office/drawing/2014/main" id="{88022ECC-F54F-4104-C90D-E8ED79DF9CF2}"/>
              </a:ext>
              <a:ext uri="{C183D7F6-B498-43B3-948B-1728B52AA6E4}">
                <adec:decorative xmlns:adec="http://schemas.microsoft.com/office/drawing/2017/decorative" val="0"/>
              </a:ext>
            </a:extLst>
          </p:cNvPr>
          <p:cNvSpPr txBox="1">
            <a:spLocks/>
          </p:cNvSpPr>
          <p:nvPr/>
        </p:nvSpPr>
        <p:spPr bwMode="auto">
          <a:xfrm>
            <a:off x="620660" y="5296522"/>
            <a:ext cx="6664094" cy="686156"/>
          </a:xfrm>
          <a:prstGeom prst="rect">
            <a:avLst/>
          </a:prstGeom>
          <a:solidFill>
            <a:srgbClr val="E8E0D1"/>
          </a:solid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 uri="{FAA26D3D-D897-4be2-8F04-BA451C77F1D7}">
              <ma14:placeholderFlag xmlns="" xmlns:lc="http://schemas.openxmlformats.org/drawingml/2006/lockedCanvas" xmlns:ma14="http://schemas.microsoft.com/office/mac/drawingml/2011/main"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indent="0">
              <a:buNone/>
            </a:pPr>
            <a:r>
              <a:rPr lang="en-US" sz="1600" b="1">
                <a:latin typeface="+mj-lt"/>
              </a:rPr>
              <a:t>Subscribe for Center of Excellence Updates</a:t>
            </a:r>
          </a:p>
          <a:p>
            <a:pPr marL="257175" lvl="1" indent="0">
              <a:buNone/>
            </a:pPr>
            <a:r>
              <a:rPr lang="en-US" sz="1600">
                <a:latin typeface="+mj-lt"/>
                <a:hlinkClick r:id="rId5">
                  <a:extLst>
                    <a:ext uri="{A12FA001-AC4F-418D-AE19-62706E023703}">
                      <ahyp:hlinkClr xmlns:ahyp="http://schemas.microsoft.com/office/drawing/2018/hyperlinkcolor" val="tx"/>
                    </a:ext>
                  </a:extLst>
                </a:hlinkClick>
              </a:rPr>
              <a:t>Subscribe here</a:t>
            </a:r>
            <a:endParaRPr lang="en-US" sz="1600">
              <a:latin typeface="+mj-lt"/>
            </a:endParaRPr>
          </a:p>
        </p:txBody>
      </p:sp>
      <p:sp>
        <p:nvSpPr>
          <p:cNvPr id="3" name="Content Placeholder 2">
            <a:extLst>
              <a:ext uri="{FF2B5EF4-FFF2-40B4-BE49-F238E27FC236}">
                <a16:creationId xmlns:a16="http://schemas.microsoft.com/office/drawing/2014/main" id="{8C0CCBF0-167F-7FBE-A670-C22789CDCD5A}"/>
              </a:ext>
              <a:ext uri="{C183D7F6-B498-43B3-948B-1728B52AA6E4}">
                <adec:decorative xmlns:adec="http://schemas.microsoft.com/office/drawing/2017/decorative" val="0"/>
              </a:ext>
            </a:extLst>
          </p:cNvPr>
          <p:cNvSpPr txBox="1">
            <a:spLocks/>
          </p:cNvSpPr>
          <p:nvPr/>
        </p:nvSpPr>
        <p:spPr bwMode="auto">
          <a:xfrm>
            <a:off x="618799" y="1802927"/>
            <a:ext cx="7886625" cy="717975"/>
          </a:xfrm>
          <a:prstGeom prst="rect">
            <a:avLst/>
          </a:prstGeom>
          <a:solidFill>
            <a:srgbClr val="E8E0D1"/>
          </a:solid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spcBef>
                <a:spcPct val="20000"/>
              </a:spcBef>
              <a:spcAft>
                <a:spcPct val="0"/>
              </a:spcAft>
            </a:pPr>
            <a:r>
              <a:rPr lang="en-US" sz="1600" b="1" dirty="0" err="1">
                <a:latin typeface="Calibri Light"/>
                <a:ea typeface="Open Sans"/>
                <a:cs typeface="Calibri Light"/>
              </a:rPr>
              <a:t>CoE</a:t>
            </a:r>
            <a:r>
              <a:rPr lang="en-US" sz="1600" b="1" dirty="0">
                <a:latin typeface="Calibri Light"/>
                <a:ea typeface="Open Sans"/>
                <a:cs typeface="Calibri Light"/>
              </a:rPr>
              <a:t> Office Hour: Advancing Health Equity ECHO Opportunity Information Session </a:t>
            </a:r>
            <a:endParaRPr lang="en-US" sz="1600" dirty="0">
              <a:ea typeface="+mn-lt"/>
              <a:cs typeface="+mn-lt"/>
            </a:endParaRPr>
          </a:p>
          <a:p>
            <a:pPr marL="257175" lvl="1">
              <a:spcBef>
                <a:spcPct val="20000"/>
              </a:spcBef>
              <a:spcAft>
                <a:spcPct val="0"/>
              </a:spcAft>
            </a:pPr>
            <a:r>
              <a:rPr lang="en-US" sz="1600" b="1" dirty="0">
                <a:latin typeface="Calibri Light"/>
                <a:ea typeface="Open Sans"/>
                <a:cs typeface="Calibri Light"/>
                <a:hlinkClick r:id="rId6"/>
              </a:rPr>
              <a:t>Register for the office hour</a:t>
            </a:r>
            <a:r>
              <a:rPr lang="en-US" sz="1600" b="1" dirty="0">
                <a:latin typeface="Calibri Light"/>
                <a:ea typeface="Open Sans"/>
                <a:cs typeface="Calibri Light"/>
              </a:rPr>
              <a:t> </a:t>
            </a:r>
            <a:r>
              <a:rPr lang="en-US" sz="1600" dirty="0">
                <a:latin typeface="Calibri Light"/>
                <a:ea typeface="Open Sans"/>
                <a:cs typeface="Calibri Light"/>
              </a:rPr>
              <a:t>on Tuesday, January 24th, 2-3pm ET</a:t>
            </a:r>
            <a:endParaRPr lang="en-US" dirty="0"/>
          </a:p>
        </p:txBody>
      </p:sp>
    </p:spTree>
    <p:extLst>
      <p:ext uri="{BB962C8B-B14F-4D97-AF65-F5344CB8AC3E}">
        <p14:creationId xmlns:p14="http://schemas.microsoft.com/office/powerpoint/2010/main" val="295180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p:txBody>
          <a:bodyPr/>
          <a:lstStyle/>
          <a:p>
            <a:pPr algn="ctr"/>
            <a:r>
              <a:rPr lang="en-US" sz="3000" b="1"/>
              <a:t>Thank</a:t>
            </a:r>
            <a:r>
              <a:rPr lang="en-US" sz="3000"/>
              <a:t> </a:t>
            </a:r>
            <a:r>
              <a:rPr lang="en-US" sz="3000" b="1"/>
              <a:t>You</a:t>
            </a:r>
          </a:p>
        </p:txBody>
      </p:sp>
      <p:sp>
        <p:nvSpPr>
          <p:cNvPr id="5" name="Content Placeholder 2">
            <a:extLst>
              <a:ext uri="{FF2B5EF4-FFF2-40B4-BE49-F238E27FC236}">
                <a16:creationId xmlns:a16="http://schemas.microsoft.com/office/drawing/2014/main" id="{12E57894-7530-4D26-B92E-59615BE6400B}"/>
              </a:ext>
            </a:extLst>
          </p:cNvPr>
          <p:cNvSpPr>
            <a:spLocks noGrp="1"/>
          </p:cNvSpPr>
          <p:nvPr>
            <p:ph idx="4294967295"/>
          </p:nvPr>
        </p:nvSpPr>
        <p:spPr>
          <a:xfrm>
            <a:off x="1450554" y="1794908"/>
            <a:ext cx="6172200" cy="3098800"/>
          </a:xfrm>
        </p:spPr>
        <p:txBody>
          <a:bodyPr vert="horz" lIns="91440" tIns="45720" rIns="91440" bIns="45720" rtlCol="0" anchor="t">
            <a:noAutofit/>
          </a:bodyPr>
          <a:lstStyle/>
          <a:p>
            <a:pPr marL="0" indent="0" algn="ctr">
              <a:buNone/>
            </a:pPr>
            <a:endParaRPr lang="en-US" sz="2000">
              <a:cs typeface="Calibri"/>
            </a:endParaRPr>
          </a:p>
          <a:p>
            <a:pPr marL="0" indent="0" algn="ctr">
              <a:buNone/>
            </a:pPr>
            <a:r>
              <a:rPr lang="en-US" sz="2000" b="1">
                <a:latin typeface="Calibri"/>
                <a:cs typeface="Calibri"/>
              </a:rPr>
              <a:t>Questions? </a:t>
            </a:r>
          </a:p>
          <a:p>
            <a:pPr marL="0" indent="0" algn="ctr">
              <a:buNone/>
            </a:pPr>
            <a:r>
              <a:rPr lang="en-US" sz="2000">
                <a:latin typeface="Calibri"/>
                <a:cs typeface="Calibri"/>
              </a:rPr>
              <a:t>Email </a:t>
            </a:r>
            <a:r>
              <a:rPr lang="en-US" sz="2000">
                <a:latin typeface="Calibri"/>
                <a:cs typeface="Calibri"/>
                <a:hlinkClick r:id="rId2"/>
              </a:rPr>
              <a:t>integration@thenationalcouncil.org</a:t>
            </a:r>
            <a:r>
              <a:rPr lang="en-US" sz="2000">
                <a:latin typeface="Calibri"/>
                <a:cs typeface="Calibri"/>
              </a:rPr>
              <a:t> </a:t>
            </a:r>
          </a:p>
          <a:p>
            <a:pPr marL="0" indent="0" algn="ctr">
              <a:buNone/>
            </a:pPr>
            <a:endParaRPr lang="en-US" sz="2000">
              <a:latin typeface="Calibri"/>
              <a:cs typeface="Calibri Light"/>
            </a:endParaRPr>
          </a:p>
          <a:p>
            <a:pPr marL="0" indent="0" algn="ctr">
              <a:buNone/>
            </a:pPr>
            <a:endParaRPr lang="en-US" sz="2000">
              <a:latin typeface="Calibri"/>
              <a:cs typeface="Calibri Light"/>
            </a:endParaRPr>
          </a:p>
          <a:p>
            <a:pPr marL="0" indent="0" algn="ctr">
              <a:buNone/>
            </a:pPr>
            <a:r>
              <a:rPr lang="en-US" sz="2000">
                <a:latin typeface="Calibri"/>
                <a:cs typeface="Calibri"/>
              </a:rPr>
              <a:t>SAMHSA’s Mission is to reduce the impact of substance abuse and mental illness on America’s communities. </a:t>
            </a:r>
          </a:p>
          <a:p>
            <a:pPr marL="0" indent="0" algn="ctr">
              <a:buNone/>
            </a:pPr>
            <a:r>
              <a:rPr lang="en-US" sz="2000" b="1">
                <a:latin typeface="Calibri"/>
                <a:cs typeface="Calibri"/>
                <a:hlinkClick r:id="rId3">
                  <a:extLst>
                    <a:ext uri="{A12FA001-AC4F-418D-AE19-62706E023703}">
                      <ahyp:hlinkClr xmlns:ahyp="http://schemas.microsoft.com/office/drawing/2018/hyperlinkcolor" val="tx"/>
                    </a:ext>
                  </a:extLst>
                </a:hlinkClick>
              </a:rPr>
              <a:t>www.samhsa.gov</a:t>
            </a:r>
            <a:endParaRPr lang="en-US" sz="2000" b="1">
              <a:latin typeface="Calibri"/>
              <a:cs typeface="Calibri"/>
            </a:endParaRPr>
          </a:p>
          <a:p>
            <a:pPr marL="0" indent="0" algn="ctr">
              <a:buNone/>
            </a:pPr>
            <a:r>
              <a:rPr lang="en-US" sz="2000">
                <a:latin typeface="Calibri"/>
                <a:cs typeface="Calibri"/>
              </a:rPr>
              <a:t>1-877-SAMHSA-7 (1-877-726-4727) 1-800-487-4889 (TDD)</a:t>
            </a:r>
          </a:p>
          <a:p>
            <a:pPr marL="0" indent="0" algn="ctr">
              <a:buNone/>
            </a:pPr>
            <a:endParaRPr lang="en-US"/>
          </a:p>
        </p:txBody>
      </p:sp>
    </p:spTree>
    <p:extLst>
      <p:ext uri="{BB962C8B-B14F-4D97-AF65-F5344CB8AC3E}">
        <p14:creationId xmlns:p14="http://schemas.microsoft.com/office/powerpoint/2010/main" val="17523691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280439cd-7be8-4e34-9529-981c77052902" xsi:nil="true"/>
    <SharedWithUsers xmlns="d86baf85-4bb8-4596-b259-836d2ebe1df6">
      <UserInfo>
        <DisplayName>Laura Leone</DisplayName>
        <AccountId>39</AccountId>
        <AccountType/>
      </UserInfo>
      <UserInfo>
        <DisplayName>Amelia Roeschlein</DisplayName>
        <AccountId>40</AccountId>
        <AccountType/>
      </UserInfo>
      <UserInfo>
        <DisplayName>Maura Gaswirth</DisplayName>
        <AccountId>19</AccountId>
        <AccountType/>
      </UserInfo>
      <UserInfo>
        <DisplayName>Aaron Williams</DisplayName>
        <AccountId>51</AccountId>
        <AccountType/>
      </UserInfo>
      <UserInfo>
        <DisplayName>Sarah Neil</DisplayName>
        <AccountId>12</AccountId>
        <AccountType/>
      </UserInfo>
      <UserInfo>
        <DisplayName>Paula Zaremba</DisplayName>
        <AccountId>17</AccountId>
        <AccountType/>
      </UserInfo>
      <UserInfo>
        <DisplayName>Alicia Kirley</DisplayName>
        <AccountId>13</AccountId>
        <AccountType/>
      </UserInfo>
      <UserInfo>
        <DisplayName>Brie Reimann</DisplayName>
        <AccountId>6</AccountId>
        <AccountType/>
      </UserInfo>
      <UserInfo>
        <DisplayName>Frannie Yin</DisplayName>
        <AccountId>52</AccountId>
        <AccountType/>
      </UserInfo>
      <UserInfo>
        <DisplayName>Claire Plagens</DisplayName>
        <AccountId>53</AccountId>
        <AccountType/>
      </UserInfo>
    </SharedWithUsers>
    <lcf76f155ced4ddcb4097134ff3c332f xmlns="280439cd-7be8-4e34-9529-981c77052902">
      <Terms xmlns="http://schemas.microsoft.com/office/infopath/2007/PartnerControls"/>
    </lcf76f155ced4ddcb4097134ff3c332f>
    <TaxCatchAll xmlns="d86baf85-4bb8-4596-b259-836d2ebe1d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BCA9CF9AAEBB49826BCC6ED630CA77" ma:contentTypeVersion="16" ma:contentTypeDescription="Create a new document." ma:contentTypeScope="" ma:versionID="b485dd16db3f1f566049d5cf149351de">
  <xsd:schema xmlns:xsd="http://www.w3.org/2001/XMLSchema" xmlns:xs="http://www.w3.org/2001/XMLSchema" xmlns:p="http://schemas.microsoft.com/office/2006/metadata/properties" xmlns:ns2="280439cd-7be8-4e34-9529-981c77052902" xmlns:ns3="d86baf85-4bb8-4596-b259-836d2ebe1df6" targetNamespace="http://schemas.microsoft.com/office/2006/metadata/properties" ma:root="true" ma:fieldsID="b18b55f06259c68897bd176650bc457f" ns2:_="" ns3:_="">
    <xsd:import namespace="280439cd-7be8-4e34-9529-981c77052902"/>
    <xsd:import namespace="d86baf85-4bb8-4596-b259-836d2ebe1d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0"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439cd-7be8-4e34-9529-981c77052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0" ma:index="14" nillable="true" ma:displayName="Notes"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6baf85-4bb8-4596-b259-836d2ebe1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d061c0-971c-4edf-ba63-00b8bf7d6a36}" ma:internalName="TaxCatchAll" ma:showField="CatchAllData" ma:web="d86baf85-4bb8-4596-b259-836d2ebe1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B159D-5D6B-4C34-B76E-D90271D96077}">
  <ds:schemaRefs>
    <ds:schemaRef ds:uri="280439cd-7be8-4e34-9529-981c77052902"/>
    <ds:schemaRef ds:uri="d86baf85-4bb8-4596-b259-836d2ebe1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5982D6-73BB-4EEB-85D8-7583817408EC}">
  <ds:schemaRefs>
    <ds:schemaRef ds:uri="http://schemas.microsoft.com/sharepoint/v3/contenttype/forms"/>
  </ds:schemaRefs>
</ds:datastoreItem>
</file>

<file path=customXml/itemProps3.xml><?xml version="1.0" encoding="utf-8"?>
<ds:datastoreItem xmlns:ds="http://schemas.openxmlformats.org/officeDocument/2006/customXml" ds:itemID="{B7F0FC4D-CC60-4FC9-B75C-EE310E307D01}">
  <ds:schemaRefs>
    <ds:schemaRef ds:uri="280439cd-7be8-4e34-9529-981c77052902"/>
    <ds:schemaRef ds:uri="d86baf85-4bb8-4596-b259-836d2ebe1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588</Words>
  <Application>Microsoft Office PowerPoint</Application>
  <PresentationFormat>On-screen Show (4:3)</PresentationFormat>
  <Paragraphs>76</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Arial,Sans-Serif</vt:lpstr>
      <vt:lpstr>Calibri</vt:lpstr>
      <vt:lpstr>Calibri Light</vt:lpstr>
      <vt:lpstr>Open Sans</vt:lpstr>
      <vt:lpstr>Office Theme</vt:lpstr>
      <vt:lpstr>CoE-IHS Office Hour: Findings and Recommendations from the Oral Health Integration ECHO </vt:lpstr>
      <vt:lpstr>Questions, Comments &amp; Closed Captioning </vt:lpstr>
      <vt:lpstr>Disclaimer</vt:lpstr>
      <vt:lpstr>Introductions</vt:lpstr>
      <vt:lpstr>Past Oral Health Integration ECHO</vt:lpstr>
      <vt:lpstr>Tools &amp; Resources</vt:lpstr>
      <vt:lpstr>Additional Tools &amp; Resources </vt:lpstr>
      <vt:lpstr>Upcoming CoE Events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Deanna Puglia</cp:lastModifiedBy>
  <cp:revision>7</cp:revision>
  <dcterms:created xsi:type="dcterms:W3CDTF">2021-03-18T16:38:40Z</dcterms:created>
  <dcterms:modified xsi:type="dcterms:W3CDTF">2023-01-18T13:19:21Z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0x010100BDBCA9CF9AAEBB49826BCC6ED630CA77</vt:lpwstr>
  </property>
  <property fmtid="{D5CDD505-2E9C-101B-9397-08002B2CF9AE}" pid="3" name="MediaServiceImageTags">
    <vt:lpwstr/>
  </property>
</Properties>
</file>