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968" r:id="rId5"/>
    <p:sldMasterId id="2147483648" r:id="rId6"/>
  </p:sldMasterIdLst>
  <p:notesMasterIdLst>
    <p:notesMasterId r:id="rId20"/>
  </p:notesMasterIdLst>
  <p:sldIdLst>
    <p:sldId id="284" r:id="rId7"/>
    <p:sldId id="283" r:id="rId8"/>
    <p:sldId id="282" r:id="rId9"/>
    <p:sldId id="281" r:id="rId10"/>
    <p:sldId id="287" r:id="rId11"/>
    <p:sldId id="280" r:id="rId12"/>
    <p:sldId id="279" r:id="rId13"/>
    <p:sldId id="278" r:id="rId14"/>
    <p:sldId id="277" r:id="rId15"/>
    <p:sldId id="285" r:id="rId16"/>
    <p:sldId id="286" r:id="rId17"/>
    <p:sldId id="27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F6809-174C-929D-4E4F-80518CC68F8B}" name="Paula Zaremba" initials="PZ" userId="S::PaulaZ@thenationalcouncil.org::6247db67-db2c-4e5d-9048-5b14b044ecce" providerId="AD"/>
  <p188:author id="{8799AE4E-8E4E-70AB-6526-99E8372ED349}" name="Whitney Serebour" initials="WS" userId="S::whitneys@thenationalcouncil.org::6d20e42f-9399-4ea7-8b1d-39e33ff51242" providerId="AD"/>
  <p188:author id="{0AD729B7-7AD3-ED67-9976-6466600D8250}" name="Victoria Pauline" initials="VP" userId="S::victoriap@thenationalcouncil.org::f821283e-cc62-4558-9671-11af281f2b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F6DB4-519E-DC72-B848-A95F4BB02926}" v="79" dt="2023-02-22T03:57:57.192"/>
    <p1510:client id="{49F4F70D-CF9C-5B93-2ECD-04C4F592E9C4}" v="294" dt="2023-02-22T14:20:02.341"/>
    <p1510:client id="{BBDF7388-7D92-CD5C-D26C-FFBE1E645813}" v="173" dt="2023-02-22T04:28:50.788"/>
    <p1510:client id="{D3F3EC70-B305-4D04-8427-E68CFD04C050}" v="17" dt="2023-01-10T21:08:11.361"/>
    <p1510:client id="{E668E136-6637-0195-F5C1-0BE980F3B1BC}" v="33" dt="2023-02-22T15:56:44.545"/>
    <p1510:client id="{FF5C0F5B-005B-1542-E764-0CB9A963C79A}" v="8" dt="2023-02-23T12:58:59.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662EB-5ED3-4A1C-AE34-0EF5B9D59884}" type="datetimeFigureOut">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B47CD-F804-4DE9-A3D2-DD923BBD8B2F}" type="slidenum">
              <a:t>‹#›</a:t>
            </a:fld>
            <a:endParaRPr lang="en-US"/>
          </a:p>
        </p:txBody>
      </p:sp>
    </p:spTree>
    <p:extLst>
      <p:ext uri="{BB962C8B-B14F-4D97-AF65-F5344CB8AC3E}">
        <p14:creationId xmlns:p14="http://schemas.microsoft.com/office/powerpoint/2010/main" val="379272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[insert bios here] </a:t>
            </a:r>
          </a:p>
          <a:p>
            <a:endParaRPr lang="en-US">
              <a:cs typeface="Calibri" panose="020F0502020204030204"/>
            </a:endParaRPr>
          </a:p>
          <a:p>
            <a:pPr marL="171450" indent="-171450">
              <a:buFont typeface="Arial"/>
              <a:buChar char="•"/>
            </a:pPr>
            <a:r>
              <a:rPr lang="en-US"/>
              <a:t>Ivanova Smith, </a:t>
            </a:r>
            <a:r>
              <a:rPr lang="en-US" i="1"/>
              <a:t>Rights Activist</a:t>
            </a:r>
            <a:r>
              <a:rPr lang="en-US"/>
              <a:t>, Chair of Self Advocates in Leadership (SAIL) and Advocate Faculty at the University of Washington Leadership Education in Neurodevelopmental and Related Disabilities (LEND) Program</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D725CCB-0B7B-4894-ADFB-46E3B42AC802}" type="slidenum">
              <a:t>4</a:t>
            </a:fld>
            <a:endParaRPr lang="en-US"/>
          </a:p>
        </p:txBody>
      </p:sp>
    </p:spTree>
    <p:extLst>
      <p:ext uri="{BB962C8B-B14F-4D97-AF65-F5344CB8AC3E}">
        <p14:creationId xmlns:p14="http://schemas.microsoft.com/office/powerpoint/2010/main" val="387846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702365" y="365127"/>
            <a:ext cx="10787268"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702366" y="1825625"/>
            <a:ext cx="10787269" cy="4197488"/>
          </a:xfrm>
        </p:spPr>
        <p:txBody>
          <a:bodyPr>
            <a:noAutofit/>
          </a:bodyPr>
          <a:lstStyle>
            <a:lvl1pPr>
              <a:lnSpc>
                <a:spcPct val="100000"/>
              </a:lnSpc>
              <a:defRPr sz="2200" b="0" i="0">
                <a:latin typeface="Calibri Light" panose="020F0302020204030204" pitchFamily="34" charset="0"/>
                <a:cs typeface="Calibri Light" panose="020F0302020204030204" pitchFamily="34" charset="0"/>
              </a:defRPr>
            </a:lvl1pPr>
            <a:lvl2pPr>
              <a:lnSpc>
                <a:spcPct val="100000"/>
              </a:lnSpc>
              <a:defRPr sz="2200" b="0" i="0">
                <a:latin typeface="Calibri Light" panose="020F0302020204030204" pitchFamily="34" charset="0"/>
                <a:cs typeface="Calibri Light" panose="020F0302020204030204" pitchFamily="34" charset="0"/>
              </a:defRPr>
            </a:lvl2pPr>
            <a:lvl3pPr>
              <a:lnSpc>
                <a:spcPct val="100000"/>
              </a:lnSpc>
              <a:defRPr sz="2200" b="0" i="0">
                <a:latin typeface="Calibri Light" panose="020F0302020204030204" pitchFamily="34" charset="0"/>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DFA69-656B-6C42-BCA9-A7EFA50B4608}" type="slidenum">
              <a:rPr lang="en-US" smtClean="0"/>
              <a:t>‹#›</a:t>
            </a:fld>
            <a:endParaRPr lang="en-US"/>
          </a:p>
        </p:txBody>
      </p:sp>
      <p:pic>
        <p:nvPicPr>
          <p:cNvPr id="5" name="Picture 4">
            <a:extLst>
              <a:ext uri="{FF2B5EF4-FFF2-40B4-BE49-F238E27FC236}">
                <a16:creationId xmlns:a16="http://schemas.microsoft.com/office/drawing/2014/main" id="{9D4727E0-FE9A-42DF-9D23-174990F0465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19056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pic>
        <p:nvPicPr>
          <p:cNvPr id="8" name="Picture 7">
            <a:extLst>
              <a:ext uri="{FF2B5EF4-FFF2-40B4-BE49-F238E27FC236}">
                <a16:creationId xmlns:a16="http://schemas.microsoft.com/office/drawing/2014/main" id="{6D2836A9-6FF4-4EBE-85EC-04D72A3A7CF5}"/>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071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DFA69-656B-6C42-BCA9-A7EFA50B4608}" type="slidenum">
              <a:rPr lang="en-US" smtClean="0"/>
              <a:t>‹#›</a:t>
            </a:fld>
            <a:endParaRPr lang="en-US"/>
          </a:p>
        </p:txBody>
      </p:sp>
      <p:pic>
        <p:nvPicPr>
          <p:cNvPr id="8" name="Picture 7">
            <a:extLst>
              <a:ext uri="{FF2B5EF4-FFF2-40B4-BE49-F238E27FC236}">
                <a16:creationId xmlns:a16="http://schemas.microsoft.com/office/drawing/2014/main" id="{D593EA71-FB08-4C69-996A-2DEEF2FC777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856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5A892-5E35-FD45-8F99-4777B996129A}"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63401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5A892-5E35-FD45-8F99-4777B996129A}"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447077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9167193" y="6557202"/>
            <a:ext cx="3024809"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839788" y="365129"/>
            <a:ext cx="105156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9167193" y="6557202"/>
            <a:ext cx="3024809"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5183188" y="457203"/>
            <a:ext cx="6172200" cy="4873625"/>
          </a:xfrm>
        </p:spPr>
        <p:txBody>
          <a:bodyPr>
            <a:noAutofit/>
          </a:bodyPr>
          <a:lstStyle>
            <a:lvl1pPr>
              <a:lnSpc>
                <a:spcPct val="100000"/>
              </a:lnSpc>
              <a:defRPr sz="1500"/>
            </a:lvl1pPr>
            <a:lvl2pPr>
              <a:lnSpc>
                <a:spcPct val="100000"/>
              </a:lnSpc>
              <a:defRPr sz="1500"/>
            </a:lvl2pPr>
            <a:lvl3pPr>
              <a:lnSpc>
                <a:spcPct val="100000"/>
              </a:lnSpc>
              <a:defRPr sz="1500"/>
            </a:lvl3pPr>
            <a:lvl4pPr>
              <a:defRPr sz="1500"/>
            </a:lvl4pPr>
            <a:lvl5pPr>
              <a:defRPr sz="1500"/>
            </a:lvl5pPr>
            <a:lvl6pPr>
              <a:defRPr sz="1500"/>
            </a:lvl6pPr>
            <a:lvl7pPr>
              <a:defRPr sz="1500"/>
            </a:lvl7pPr>
            <a:lvl8pPr>
              <a:defRPr sz="1500"/>
            </a:lvl8pPr>
            <a:lvl9pPr>
              <a:defRPr sz="15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839788" y="457200"/>
            <a:ext cx="3932237" cy="1600200"/>
          </a:xfrm>
        </p:spPr>
        <p:txBody>
          <a:bodyPr anchor="b">
            <a:noAutofit/>
          </a:bodyPr>
          <a:lstStyle>
            <a:lvl1pPr>
              <a:defRPr sz="24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2677D-2D26-A64B-940C-753C0C6F15F5}"/>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9167192" y="6557202"/>
            <a:ext cx="3024809"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z="1200" smtClean="0"/>
              <a:pPr/>
              <a:t>‹#›</a:t>
            </a:fld>
            <a:endParaRPr lang="en-US" sz="1200"/>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838200" y="1825626"/>
            <a:ext cx="51816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6172200" y="1825626"/>
            <a:ext cx="51816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6A5875-C8B0-4245-8E4C-C4DFBD5B5CFC}"/>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839788" y="365127"/>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839789" y="1681163"/>
            <a:ext cx="5157787"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839789" y="2505076"/>
            <a:ext cx="5157787"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6172201" y="2505076"/>
            <a:ext cx="5183188"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839788" y="365127"/>
            <a:ext cx="105156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12192000" cy="6858000"/>
          </a:xfrm>
          <a:prstGeom prst="rect">
            <a:avLst/>
          </a:prstGeom>
        </p:spPr>
      </p:pic>
      <p:sp>
        <p:nvSpPr>
          <p:cNvPr id="2" name="Title 1"/>
          <p:cNvSpPr>
            <a:spLocks noGrp="1"/>
          </p:cNvSpPr>
          <p:nvPr>
            <p:ph type="ctrTitle" hasCustomPrompt="1"/>
          </p:nvPr>
        </p:nvSpPr>
        <p:spPr>
          <a:xfrm>
            <a:off x="914400" y="2972974"/>
            <a:ext cx="103632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40-65pt</a:t>
            </a:r>
          </a:p>
        </p:txBody>
      </p:sp>
      <p:sp>
        <p:nvSpPr>
          <p:cNvPr id="3" name="Subtitle 2"/>
          <p:cNvSpPr>
            <a:spLocks noGrp="1"/>
          </p:cNvSpPr>
          <p:nvPr>
            <p:ph type="subTitle" idx="1" hasCustomPrompt="1"/>
          </p:nvPr>
        </p:nvSpPr>
        <p:spPr>
          <a:xfrm>
            <a:off x="914400" y="4750284"/>
            <a:ext cx="103632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9448800" y="6485561"/>
            <a:ext cx="2743200" cy="365125"/>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214405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C01F1-3CE0-B749-A01D-FAD48FF90E78}"/>
              </a:ext>
            </a:extLst>
          </p:cNvPr>
          <p:cNvPicPr>
            <a:picLocks noChangeAspect="1"/>
          </p:cNvPicPr>
          <p:nvPr userDrawn="1"/>
        </p:nvPicPr>
        <p:blipFill>
          <a:blip r:embed="rId2"/>
          <a:srcRect/>
          <a:stretch/>
        </p:blipFill>
        <p:spPr>
          <a:xfrm>
            <a:off x="0" y="0"/>
            <a:ext cx="12192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5183188" y="457201"/>
            <a:ext cx="617220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A77BD-11D8-8941-842D-4A895F70C64E}"/>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5183188" y="45720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702365" y="365127"/>
            <a:ext cx="10787268"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702366" y="1825625"/>
            <a:ext cx="10787269"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4B70B4-6764-0DDC-6DA7-F30AB3E6F93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9167192" y="6557202"/>
            <a:ext cx="3024809"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z="1200" smtClean="0"/>
              <a:pPr/>
              <a:t>‹#›</a:t>
            </a:fld>
            <a:endParaRPr lang="en-US" sz="1200"/>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838200" y="1825626"/>
            <a:ext cx="51816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6172200" y="1825626"/>
            <a:ext cx="51816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79DF8B-9208-AC36-ACC0-010C920AB6DA}"/>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839788" y="365127"/>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839789" y="1681163"/>
            <a:ext cx="5157787"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839789" y="2505076"/>
            <a:ext cx="5157787"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6172201" y="2505076"/>
            <a:ext cx="5183188"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9CA5EF-9515-9804-0673-888B26C990E6}"/>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839788" y="365127"/>
            <a:ext cx="105156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6E790-AB1A-84AB-C438-2CE6ABDED813}"/>
              </a:ext>
            </a:extLst>
          </p:cNvPr>
          <p:cNvPicPr>
            <a:picLocks noChangeAspect="1"/>
          </p:cNvPicPr>
          <p:nvPr userDrawn="1"/>
        </p:nvPicPr>
        <p:blipFill>
          <a:blip r:embed="rId2"/>
          <a:srcRect/>
          <a:stretch/>
        </p:blipFill>
        <p:spPr>
          <a:xfrm>
            <a:off x="0" y="0"/>
            <a:ext cx="12192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B89D9-E7D6-C350-9322-BB28C0BCDDAE}"/>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5183188" y="457201"/>
            <a:ext cx="617220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972743-908C-61B5-1C0C-7C2C4D229AD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5183188" y="45720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702365" y="365127"/>
            <a:ext cx="10787268"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702366" y="1825625"/>
            <a:ext cx="10787269"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9167192" y="6557202"/>
            <a:ext cx="3024809"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45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1800" b="0" i="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5" y="365127"/>
            <a:ext cx="11062252" cy="1325563"/>
          </a:xfrm>
        </p:spPr>
        <p:txBody>
          <a:bodyPr>
            <a:noAutofit/>
          </a:bodyPr>
          <a:lstStyle>
            <a:lvl1pPr>
              <a:defRPr sz="3375"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5" y="1825627"/>
            <a:ext cx="11062252" cy="4014215"/>
          </a:xfrm>
        </p:spPr>
        <p:txBody>
          <a:bodyPr>
            <a:noAutofit/>
          </a:bodyPr>
          <a:lstStyle>
            <a:lvl1pPr marL="257175" indent="-257175">
              <a:lnSpc>
                <a:spcPct val="100000"/>
              </a:lnSpc>
              <a:buFont typeface="Arial" panose="020B0604020202020204" pitchFamily="34" charset="0"/>
              <a:buChar char="•"/>
              <a:defRPr sz="1500" b="0" i="0">
                <a:latin typeface="+mn-lt"/>
                <a:cs typeface="Calibri Light" panose="020F0302020204030204" pitchFamily="34" charset="0"/>
              </a:defRPr>
            </a:lvl1pPr>
            <a:lvl2pPr>
              <a:defRPr sz="1500"/>
            </a:lvl2pPr>
            <a:lvl3pPr>
              <a:defRPr sz="1500"/>
            </a:lvl3pPr>
            <a:lvl4pPr>
              <a:defRPr sz="15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5762DB-DB1F-86BB-F7CE-B8A53DE59A5F}"/>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C18B21-E901-92A1-E99A-706275AA0D68}"/>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7"/>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9" y="1681163"/>
            <a:ext cx="5157787" cy="823912"/>
          </a:xfrm>
        </p:spPr>
        <p:txBody>
          <a:bodyPr anchor="b">
            <a:noAutofit/>
          </a:bodyPr>
          <a:lstStyle>
            <a:lvl1pPr marL="0" indent="0">
              <a:buNone/>
              <a:defRPr sz="1800" b="1">
                <a:solidFill>
                  <a:srgbClr val="EA5E2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9" y="2505075"/>
            <a:ext cx="5157787" cy="337991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1" y="1681163"/>
            <a:ext cx="5183188" cy="823912"/>
          </a:xfrm>
        </p:spPr>
        <p:txBody>
          <a:bodyPr anchor="b">
            <a:noAutofit/>
          </a:bodyPr>
          <a:lstStyle>
            <a:lvl1pPr marL="0" indent="0">
              <a:buNone/>
              <a:defRPr sz="1800" b="1">
                <a:solidFill>
                  <a:srgbClr val="EA5E2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1" y="2505075"/>
            <a:ext cx="5183188" cy="337991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71049-9052-42D5-6FC8-2EEF96F7DF9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pic>
        <p:nvPicPr>
          <p:cNvPr id="5" name="Picture 4">
            <a:extLst>
              <a:ext uri="{FF2B5EF4-FFF2-40B4-BE49-F238E27FC236}">
                <a16:creationId xmlns:a16="http://schemas.microsoft.com/office/drawing/2014/main" id="{DBD82000-E252-A419-3378-DA353ED5852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959753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822125-E8A7-0F38-3499-AC780C2A32FC}"/>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24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1500"/>
            </a:lvl1pPr>
            <a:lvl2pPr>
              <a:lnSpc>
                <a:spcPct val="100000"/>
              </a:lnSpc>
              <a:defRPr sz="1500"/>
            </a:lvl2pPr>
            <a:lvl3pPr>
              <a:lnSpc>
                <a:spcPct val="100000"/>
              </a:lnSpc>
              <a:defRPr sz="1500"/>
            </a:lvl3pPr>
            <a:lvl4pPr>
              <a:defRPr sz="1500"/>
            </a:lvl4pPr>
            <a:lvl5pPr>
              <a:defRPr sz="1500"/>
            </a:lvl5pPr>
            <a:lvl6pPr>
              <a:defRPr sz="1500"/>
            </a:lvl6pPr>
            <a:lvl7pPr>
              <a:defRPr sz="1500"/>
            </a:lvl7pPr>
            <a:lvl8pPr>
              <a:defRPr sz="1500"/>
            </a:lvl8pPr>
            <a:lvl9pPr>
              <a:defRPr sz="15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39FB4C-E3E5-D5BF-008D-290137D7891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7"/>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24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71049-9052-42D5-6FC8-2EEF96F7DF9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pic>
        <p:nvPicPr>
          <p:cNvPr id="7" name="Picture 6">
            <a:extLst>
              <a:ext uri="{FF2B5EF4-FFF2-40B4-BE49-F238E27FC236}">
                <a16:creationId xmlns:a16="http://schemas.microsoft.com/office/drawing/2014/main" id="{87028BE7-CC0B-45C1-85A1-78EA1FBBABA9}"/>
              </a:ext>
            </a:extLst>
          </p:cNvPr>
          <p:cNvPicPr>
            <a:picLocks noChangeAspect="1"/>
          </p:cNvPicPr>
          <p:nvPr userDrawn="1"/>
        </p:nvPicPr>
        <p:blipFill>
          <a:blip r:embed="rId2"/>
          <a:srcRect/>
          <a:stretch/>
        </p:blipFill>
        <p:spPr>
          <a:xfrm>
            <a:off x="0" y="7315"/>
            <a:ext cx="12192000" cy="6858000"/>
          </a:xfrm>
          <a:prstGeom prst="rect">
            <a:avLst/>
          </a:prstGeom>
        </p:spPr>
      </p:pic>
    </p:spTree>
    <p:extLst>
      <p:ext uri="{BB962C8B-B14F-4D97-AF65-F5344CB8AC3E}">
        <p14:creationId xmlns:p14="http://schemas.microsoft.com/office/powerpoint/2010/main" val="225507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pic>
        <p:nvPicPr>
          <p:cNvPr id="7" name="Picture 6">
            <a:extLst>
              <a:ext uri="{FF2B5EF4-FFF2-40B4-BE49-F238E27FC236}">
                <a16:creationId xmlns:a16="http://schemas.microsoft.com/office/drawing/2014/main" id="{9EE72175-3F1E-43E4-BE5D-CCCA11EC7495}"/>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26390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5A892-5E35-FD45-8F99-4777B996129A}" type="datetimeFigureOut">
              <a:rPr lang="en-US" smtClean="0"/>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86392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pic>
        <p:nvPicPr>
          <p:cNvPr id="8" name="Picture 7">
            <a:extLst>
              <a:ext uri="{FF2B5EF4-FFF2-40B4-BE49-F238E27FC236}">
                <a16:creationId xmlns:a16="http://schemas.microsoft.com/office/drawing/2014/main" id="{BDA9756C-F4B1-4CCD-81AC-779E713E7900}"/>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0DBD10DA-7BD6-4BF5-A39F-393932F04ECD}"/>
              </a:ext>
            </a:extLst>
          </p:cNvPr>
          <p:cNvSpPr txBox="1">
            <a:spLocks/>
          </p:cNvSpPr>
          <p:nvPr userDrawn="1"/>
        </p:nvSpPr>
        <p:spPr>
          <a:xfrm>
            <a:off x="9167193" y="6557202"/>
            <a:ext cx="3024809" cy="300798"/>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z="900" smtClean="0"/>
              <a:pPr/>
              <a:t>‹#›</a:t>
            </a:fld>
            <a:endParaRPr lang="en-US" sz="900"/>
          </a:p>
        </p:txBody>
      </p:sp>
    </p:spTree>
    <p:extLst>
      <p:ext uri="{BB962C8B-B14F-4D97-AF65-F5344CB8AC3E}">
        <p14:creationId xmlns:p14="http://schemas.microsoft.com/office/powerpoint/2010/main" val="411643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DFA69-656B-6C42-BCA9-A7EFA50B4608}" type="slidenum">
              <a:rPr lang="en-US" smtClean="0"/>
              <a:t>‹#›</a:t>
            </a:fld>
            <a:endParaRPr lang="en-US"/>
          </a:p>
        </p:txBody>
      </p:sp>
      <p:pic>
        <p:nvPicPr>
          <p:cNvPr id="10" name="Picture 9">
            <a:extLst>
              <a:ext uri="{FF2B5EF4-FFF2-40B4-BE49-F238E27FC236}">
                <a16:creationId xmlns:a16="http://schemas.microsoft.com/office/drawing/2014/main" id="{01FB75F9-8B38-475B-989D-EB0A2624DE2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2846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DFA69-656B-6C42-BCA9-A7EFA50B4608}" type="slidenum">
              <a:rPr lang="en-US" smtClean="0"/>
              <a:t>‹#›</a:t>
            </a:fld>
            <a:endParaRPr lang="en-US"/>
          </a:p>
        </p:txBody>
      </p:sp>
      <p:pic>
        <p:nvPicPr>
          <p:cNvPr id="6" name="Picture 5">
            <a:extLst>
              <a:ext uri="{FF2B5EF4-FFF2-40B4-BE49-F238E27FC236}">
                <a16:creationId xmlns:a16="http://schemas.microsoft.com/office/drawing/2014/main" id="{FB3E0DC0-9D0F-4527-A01E-64FC1E8F180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77643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2/23/2023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966" r:id="rId1"/>
    <p:sldLayoutId id="2147483661" r:id="rId2"/>
    <p:sldLayoutId id="2147483977"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964" r:id="rId15"/>
    <p:sldLayoutId id="2147483965" r:id="rId16"/>
    <p:sldLayoutId id="2147483978" r:id="rId17"/>
    <p:sldLayoutId id="2147483979" r:id="rId18"/>
    <p:sldLayoutId id="2147483980" r:id="rId19"/>
    <p:sldLayoutId id="2147483981" r:id="rId20"/>
    <p:sldLayoutId id="2147483982" r:id="rId21"/>
    <p:sldLayoutId id="2147483983" r:id="rId22"/>
    <p:sldLayoutId id="2147483662" r:id="rId23"/>
    <p:sldLayoutId id="2147483664" r:id="rId24"/>
    <p:sldLayoutId id="2147483665" r:id="rId25"/>
    <p:sldLayoutId id="2147483666" r:id="rId26"/>
    <p:sldLayoutId id="2147483667" r:id="rId27"/>
    <p:sldLayoutId id="2147483668" r:id="rId28"/>
    <p:sldLayoutId id="214748366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46214-5550-7C43-AB36-F5FA31A12F1C}" type="datetimeFigureOut">
              <a:rPr lang="en-US" smtClean="0"/>
              <a:t>2/23/2023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2/23/2023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50"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medicaid.gov/medicaid/benefits/behavioral-health-services/index.html" TargetMode="External"/><Relationship Id="rId3" Type="http://schemas.openxmlformats.org/officeDocument/2006/relationships/hyperlink" Target="http://www.kff.org/other/state-indicator/total-population/?currentTimeframe=0&amp;sortModel=%7B%22colId%22:%22Loca" TargetMode="External"/><Relationship Id="rId7" Type="http://schemas.openxmlformats.org/officeDocument/2006/relationships/hyperlink" Target="http://www.healthcare.gov/coverage/mental-health-substance-abuse-coverage/" TargetMode="External"/><Relationship Id="rId12" Type="http://schemas.openxmlformats.org/officeDocument/2006/relationships/hyperlink" Target="https://store.samhsa.gov/sites/default/files/d7/priv/pep12-recdef.pdf" TargetMode="External"/><Relationship Id="rId2" Type="http://schemas.openxmlformats.org/officeDocument/2006/relationships/hyperlink" Target="http://www.fda.gov/drugs/information-drug-class/information-about-medication-assisted-treatment-mat#:~:text=There%20" TargetMode="External"/><Relationship Id="rId1" Type="http://schemas.openxmlformats.org/officeDocument/2006/relationships/slideLayout" Target="../slideLayouts/slideLayout39.xml"/><Relationship Id="rId6" Type="http://schemas.openxmlformats.org/officeDocument/2006/relationships/hyperlink" Target="https://www.asam.org/quality-care/clinical-guidelines/national-practice-guideline" TargetMode="External"/><Relationship Id="rId11" Type="http://schemas.openxmlformats.org/officeDocument/2006/relationships/hyperlink" Target="https://www.cms.gov/files/document/medicare-mental-health.pdf" TargetMode="External"/><Relationship Id="rId5" Type="http://schemas.openxmlformats.org/officeDocument/2006/relationships/hyperlink" Target="https://scholars.law.unlv.edu/cgi/viewcontent.cgi?article=2247&amp;amp;context=facpub" TargetMode="External"/><Relationship Id="rId10" Type="http://schemas.openxmlformats.org/officeDocument/2006/relationships/hyperlink" Target="https://www.medicare.gov/coverage/mental-health-care-outpatient" TargetMode="External"/><Relationship Id="rId4" Type="http://schemas.openxmlformats.org/officeDocument/2006/relationships/hyperlink" Target="https://www.uspnf.com/" TargetMode="External"/><Relationship Id="rId9" Type="http://schemas.openxmlformats.org/officeDocument/2006/relationships/hyperlink" Target="https://www.medicare.gov/coverage/mental-health-care-inpatien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cms.gov/Medicare/Billing/TherapyServices/Functional-" TargetMode="External"/><Relationship Id="rId3" Type="http://schemas.openxmlformats.org/officeDocument/2006/relationships/hyperlink" Target="http://www.macpac.gov/subtopic/behavioral-health-services-covered-under-hcbs-waivers-and-spas/" TargetMode="External"/><Relationship Id="rId7" Type="http://schemas.openxmlformats.org/officeDocument/2006/relationships/hyperlink" Target="https://www.bls.gov/oes/current/oes211094.htm" TargetMode="External"/><Relationship Id="rId2" Type="http://schemas.openxmlformats.org/officeDocument/2006/relationships/hyperlink" Target="https://www.behavioralhealthworkforce.org/wp-content/uploads/2019/10/BHWRC-Peer-Workforce-Full-Report.pdf" TargetMode="External"/><Relationship Id="rId1" Type="http://schemas.openxmlformats.org/officeDocument/2006/relationships/slideLayout" Target="../slideLayouts/slideLayout39.xml"/><Relationship Id="rId6" Type="http://schemas.openxmlformats.org/officeDocument/2006/relationships/hyperlink" Target="http://www.cms.gov/CCIIO/Resources/Data-Resources/ehb" TargetMode="External"/><Relationship Id="rId5" Type="http://schemas.openxmlformats.org/officeDocument/2006/relationships/hyperlink" Target="https://www.cms.gov/Medicare/Health-Plans/MedicareAdvtgSpecRateStats/Downloads/Advance2020Part2.pdf" TargetMode="External"/><Relationship Id="rId10" Type="http://schemas.openxmlformats.org/officeDocument/2006/relationships/hyperlink" Target="https://www.chcs.org/media/VBP-for-SUD_Final_June-2018.pdf" TargetMode="External"/><Relationship Id="rId4" Type="http://schemas.openxmlformats.org/officeDocument/2006/relationships/hyperlink" Target="https://www.kff.org/other/state-indicator/medicaid-behavioral-health-services-peer-support-services/?currentTimeframe=0&amp;sortModel=%7B%22colId%22:%22Location%22,%22sort%22:%22asc%22%7D" TargetMode="External"/><Relationship Id="rId9" Type="http://schemas.openxmlformats.org/officeDocument/2006/relationships/hyperlink" Target="https://aspe.hhs.gov/basic-report/psychosocial-supports-medication-assisted-treatment-recent-evidence-and-current-practi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henationalcouncil.org/integrated-health-coe/request-assistance/" TargetMode="External"/><Relationship Id="rId2" Type="http://schemas.openxmlformats.org/officeDocument/2006/relationships/hyperlink" Target="https://thenationalcouncil-org.zoom.us/webinar/register/WN_ncKUyD-oR6aR33LiQ0qY1w" TargetMode="External"/><Relationship Id="rId1" Type="http://schemas.openxmlformats.org/officeDocument/2006/relationships/slideLayout" Target="../slideLayouts/slideLayout23.xml"/><Relationship Id="rId6" Type="http://schemas.openxmlformats.org/officeDocument/2006/relationships/hyperlink" Target="https://thenationalcouncil-org.zoom.us/webinar/register/WN_p6KyefiET1C_Rp1d_J6Fxw" TargetMode="External"/><Relationship Id="rId5" Type="http://schemas.openxmlformats.org/officeDocument/2006/relationships/hyperlink" Target="https://www.thenationalcouncil.org/integrated-health-coe/subscribe/" TargetMode="External"/><Relationship Id="rId4" Type="http://schemas.openxmlformats.org/officeDocument/2006/relationships/hyperlink" Target="https://www.thenationalcouncil.org/integrated-health-coe/training-even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mailto:integration@thenationalcouncil.org"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nationalcouncil.org/event/oral-health-integration-office-hour/"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hyperlink" Target="https://www.thenationalcouncil.org/resources/financing-the-future-of-integrated-care/" TargetMode="Externa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hyperlink" Target="https://www.thenationalcouncil.org/wp-content/uploads/2022/12/CoE-Billing-Modules_MODULE-4_Revisions-22.12.12.pdf" TargetMode="External"/><Relationship Id="rId3" Type="http://schemas.openxmlformats.org/officeDocument/2006/relationships/hyperlink" Target="https://www.thenationalcouncil.org/resources/financing-the-future-of-integrated-care/" TargetMode="External"/><Relationship Id="rId7" Type="http://schemas.openxmlformats.org/officeDocument/2006/relationships/hyperlink" Target="https://www.thenationalcouncil.org/wp-content/uploads/2022/12/CoE-Billing-Modules_MODULE-3_Revisions-22.12.12.pdf" TargetMode="External"/><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hyperlink" Target="https://www.thenationalcouncil.org/wp-content/uploads/2022/12/CoE-Billing-Modules_MODULE-2_Revisions-22.12.12.pdf" TargetMode="External"/><Relationship Id="rId5" Type="http://schemas.openxmlformats.org/officeDocument/2006/relationships/hyperlink" Target="https://www.thenationalcouncil.org/wp-content/uploads/2022/12/CoE-Billing-Modules_MODULE-1_Revisions-22.12.12.pdf" TargetMode="External"/><Relationship Id="rId4" Type="http://schemas.openxmlformats.org/officeDocument/2006/relationships/hyperlink" Target="https://www.thenationalcouncil.org/wp-content/uploads/2022/12/CoE-Billing-Modules_PRIMER_Revisions-22.12.12.pdf" TargetMode="External"/><Relationship Id="rId9" Type="http://schemas.openxmlformats.org/officeDocument/2006/relationships/hyperlink" Target="https://www.surveymonkey.com/r/MQR685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images/search?view=detailV2&amp;ccid=zdw6PIED&amp;id=30ABB1A2F4FF420CC0151D6157C80D79B5E37C31&amp;thid=OIP.zdw6PIEDJGYwdib_DNdb_gHaEK&amp;mediaurl=https%3a%2f%2fi.ytimg.com%2fvi%2fwxVWslhNCPU%2fmaxresdefault.jpg&amp;cdnurl=https%3a%2f%2fth.bing.com%2fth%2fid%2fR.cddc3a3c81032466307626ff0cd75bfe%3frik%3dMXzjtXkNyFdhHQ%26pid%3dImgRaw%26r%3d0&amp;exph=720&amp;expw=1280&amp;q=lan+apm+framework&amp;simid=608029432560103718&amp;FORM=IRPRST&amp;ck=C4783E58FDD536647BDE6907C4E86542&amp;selectedIndex=4&amp;ajaxhist=0&amp;ajaxserp=0" TargetMode="External"/><Relationship Id="rId2" Type="http://schemas.openxmlformats.org/officeDocument/2006/relationships/image" Target="../media/image10.jpeg"/><Relationship Id="rId1" Type="http://schemas.openxmlformats.org/officeDocument/2006/relationships/slideLayout" Target="../slideLayouts/slideLayout31.xml"/><Relationship Id="rId4" Type="http://schemas.openxmlformats.org/officeDocument/2006/relationships/hyperlink" Target="https://www.chcs.org/media/behavioral-health-provider-participation-in-medicaid-value-based-payment-models-an-environmental-scan-and-policy-considerations.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1907334" y="2629939"/>
            <a:ext cx="8877299" cy="1685235"/>
          </a:xfrm>
        </p:spPr>
        <p:txBody>
          <a:bodyPr>
            <a:noAutofit/>
          </a:bodyPr>
          <a:lstStyle/>
          <a:p>
            <a:pPr>
              <a:lnSpc>
                <a:spcPct val="100000"/>
              </a:lnSpc>
            </a:pPr>
            <a:r>
              <a:rPr lang="en-US" sz="4400" b="1" err="1">
                <a:latin typeface="+mj-lt"/>
                <a:ea typeface="Open Sans"/>
                <a:cs typeface="Open Sans"/>
              </a:rPr>
              <a:t>CoE</a:t>
            </a:r>
            <a:r>
              <a:rPr lang="en-US" sz="4400" b="1">
                <a:latin typeface="+mj-lt"/>
                <a:ea typeface="Open Sans"/>
                <a:cs typeface="Open Sans"/>
              </a:rPr>
              <a:t>-IHS Office Hour:</a:t>
            </a:r>
            <a:br>
              <a:rPr lang="en-US" sz="4400" b="1">
                <a:latin typeface="+mj-lt"/>
                <a:ea typeface="Open Sans"/>
                <a:cs typeface="Open Sans"/>
              </a:rPr>
            </a:br>
            <a:r>
              <a:rPr lang="en-US" sz="4400" b="1">
                <a:latin typeface="+mj-lt"/>
                <a:ea typeface="Open Sans"/>
                <a:cs typeface="Calibri Light"/>
              </a:rPr>
              <a:t>Financing the Future of Integrated Care Office Hour – Q &amp; A</a:t>
            </a:r>
            <a:br>
              <a:rPr lang="en-US" sz="4400" b="1">
                <a:latin typeface="+mj-lt"/>
                <a:ea typeface="Open Sans"/>
                <a:cs typeface="Open Sans"/>
              </a:rPr>
            </a:br>
            <a:endParaRPr lang="en-US" sz="4400" b="1">
              <a:latin typeface="+mj-lt"/>
              <a:ea typeface="Open Sans"/>
              <a:cs typeface="Open Sans"/>
            </a:endParaRPr>
          </a:p>
        </p:txBody>
      </p:sp>
      <p:sp>
        <p:nvSpPr>
          <p:cNvPr id="4" name="Subtitle 2">
            <a:extLst>
              <a:ext uri="{FF2B5EF4-FFF2-40B4-BE49-F238E27FC236}">
                <a16:creationId xmlns:a16="http://schemas.microsoft.com/office/drawing/2014/main" id="{4246135B-D1DE-435C-B480-7F0353E6DCAF}"/>
              </a:ext>
            </a:extLst>
          </p:cNvPr>
          <p:cNvSpPr>
            <a:spLocks noGrp="1"/>
          </p:cNvSpPr>
          <p:nvPr>
            <p:ph type="subTitle" idx="1"/>
          </p:nvPr>
        </p:nvSpPr>
        <p:spPr>
          <a:xfrm>
            <a:off x="2209801" y="5026007"/>
            <a:ext cx="7772399" cy="1248258"/>
          </a:xfrm>
        </p:spPr>
        <p:txBody>
          <a:bodyPr vert="horz" lIns="91440" tIns="45720" rIns="91440" bIns="45720" rtlCol="0" anchor="t">
            <a:noAutofit/>
          </a:bodyPr>
          <a:lstStyle/>
          <a:p>
            <a:pPr defTabSz="342900" fontAlgn="base">
              <a:lnSpc>
                <a:spcPct val="100000"/>
              </a:lnSpc>
              <a:spcAft>
                <a:spcPct val="0"/>
              </a:spcAft>
              <a:defRPr/>
            </a:pPr>
            <a:r>
              <a:rPr lang="en-US" b="1">
                <a:latin typeface="+mj-lt"/>
                <a:cs typeface="Calibri"/>
              </a:rPr>
              <a:t>Thursday, February </a:t>
            </a:r>
            <a:r>
              <a:rPr lang="en-US" b="1">
                <a:latin typeface="+mj-lt"/>
                <a:ea typeface="MS PGothic"/>
                <a:cs typeface="Calibri"/>
              </a:rPr>
              <a:t>23, 2023</a:t>
            </a:r>
          </a:p>
          <a:p>
            <a:pPr defTabSz="342900" fontAlgn="base">
              <a:lnSpc>
                <a:spcPct val="100000"/>
              </a:lnSpc>
              <a:spcAft>
                <a:spcPct val="0"/>
              </a:spcAft>
              <a:defRPr/>
            </a:pPr>
            <a:r>
              <a:rPr lang="en-US">
                <a:latin typeface="+mj-lt"/>
                <a:ea typeface="MS PGothic"/>
                <a:cs typeface="Calibri"/>
              </a:rPr>
              <a:t>1-2pm ET</a:t>
            </a:r>
          </a:p>
          <a:p>
            <a:pPr>
              <a:lnSpc>
                <a:spcPct val="100000"/>
              </a:lnSpc>
            </a:pPr>
            <a:endParaRPr lang="en-US"/>
          </a:p>
        </p:txBody>
      </p:sp>
    </p:spTree>
    <p:extLst>
      <p:ext uri="{BB962C8B-B14F-4D97-AF65-F5344CB8AC3E}">
        <p14:creationId xmlns:p14="http://schemas.microsoft.com/office/powerpoint/2010/main" val="3659389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A7F5-1AB7-F820-9DD5-8085239C0BA3}"/>
              </a:ext>
            </a:extLst>
          </p:cNvPr>
          <p:cNvSpPr>
            <a:spLocks noGrp="1"/>
          </p:cNvSpPr>
          <p:nvPr>
            <p:ph type="title"/>
          </p:nvPr>
        </p:nvSpPr>
        <p:spPr>
          <a:xfrm>
            <a:off x="801914" y="102054"/>
            <a:ext cx="10515600" cy="975403"/>
          </a:xfrm>
        </p:spPr>
        <p:txBody>
          <a:bodyPr/>
          <a:lstStyle/>
          <a:p>
            <a:pPr algn="ctr"/>
            <a:r>
              <a:rPr lang="en-US" b="1"/>
              <a:t>References for DST &amp; Billing Modules</a:t>
            </a:r>
          </a:p>
        </p:txBody>
      </p:sp>
      <p:sp>
        <p:nvSpPr>
          <p:cNvPr id="9" name="Content Placeholder 2">
            <a:extLst>
              <a:ext uri="{FF2B5EF4-FFF2-40B4-BE49-F238E27FC236}">
                <a16:creationId xmlns:a16="http://schemas.microsoft.com/office/drawing/2014/main" id="{F9D2FC85-415C-8728-457E-7F8713A32E96}"/>
              </a:ext>
            </a:extLst>
          </p:cNvPr>
          <p:cNvSpPr txBox="1">
            <a:spLocks/>
          </p:cNvSpPr>
          <p:nvPr/>
        </p:nvSpPr>
        <p:spPr>
          <a:xfrm>
            <a:off x="755682" y="1286100"/>
            <a:ext cx="11035801" cy="395538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270" marR="563245" indent="-171450">
              <a:lnSpc>
                <a:spcPct val="100000"/>
              </a:lnSpc>
              <a:spcBef>
                <a:spcPts val="0"/>
              </a:spcBef>
            </a:pPr>
            <a:r>
              <a:rPr lang="en-US" sz="1200">
                <a:effectLst/>
                <a:ea typeface="Arial" panose="020B0604020202020204" pitchFamily="34" charset="0"/>
              </a:rPr>
              <a:t>U.</a:t>
            </a:r>
            <a:r>
              <a:rPr lang="en-US" sz="1200" spc="-120">
                <a:effectLst/>
                <a:ea typeface="Arial" panose="020B0604020202020204" pitchFamily="34" charset="0"/>
              </a:rPr>
              <a:t> </a:t>
            </a:r>
            <a:r>
              <a:rPr lang="en-US" sz="1200">
                <a:effectLst/>
                <a:ea typeface="Arial" panose="020B0604020202020204" pitchFamily="34" charset="0"/>
              </a:rPr>
              <a:t>S.</a:t>
            </a:r>
            <a:r>
              <a:rPr lang="en-US" sz="1200" spc="-120">
                <a:effectLst/>
                <a:ea typeface="Arial" panose="020B0604020202020204" pitchFamily="34" charset="0"/>
              </a:rPr>
              <a:t> </a:t>
            </a:r>
            <a:r>
              <a:rPr lang="en-US" sz="1200">
                <a:effectLst/>
                <a:ea typeface="Arial" panose="020B0604020202020204" pitchFamily="34" charset="0"/>
              </a:rPr>
              <a:t>Food</a:t>
            </a:r>
            <a:r>
              <a:rPr lang="en-US" sz="1200" spc="-120">
                <a:effectLst/>
                <a:ea typeface="Arial" panose="020B0604020202020204" pitchFamily="34" charset="0"/>
              </a:rPr>
              <a:t> </a:t>
            </a:r>
            <a:r>
              <a:rPr lang="en-US" sz="1200">
                <a:effectLst/>
                <a:ea typeface="Arial" panose="020B0604020202020204" pitchFamily="34" charset="0"/>
              </a:rPr>
              <a:t>and</a:t>
            </a:r>
            <a:r>
              <a:rPr lang="en-US" sz="1200" spc="-120">
                <a:effectLst/>
                <a:ea typeface="Arial" panose="020B0604020202020204" pitchFamily="34" charset="0"/>
              </a:rPr>
              <a:t> </a:t>
            </a:r>
            <a:r>
              <a:rPr lang="en-US" sz="1200">
                <a:effectLst/>
                <a:ea typeface="Arial" panose="020B0604020202020204" pitchFamily="34" charset="0"/>
              </a:rPr>
              <a:t>Drug</a:t>
            </a:r>
            <a:r>
              <a:rPr lang="en-US" sz="1200" spc="-120">
                <a:effectLst/>
                <a:ea typeface="Arial" panose="020B0604020202020204" pitchFamily="34" charset="0"/>
              </a:rPr>
              <a:t> </a:t>
            </a:r>
            <a:r>
              <a:rPr lang="en-US" sz="1200">
                <a:effectLst/>
                <a:ea typeface="Arial" panose="020B0604020202020204" pitchFamily="34" charset="0"/>
              </a:rPr>
              <a:t>Administration.</a:t>
            </a:r>
            <a:r>
              <a:rPr lang="en-US" sz="1200" spc="-120">
                <a:effectLst/>
                <a:ea typeface="Arial" panose="020B0604020202020204" pitchFamily="34" charset="0"/>
              </a:rPr>
              <a:t> </a:t>
            </a:r>
            <a:r>
              <a:rPr lang="en-US" sz="1200">
                <a:effectLst/>
                <a:ea typeface="Arial" panose="020B0604020202020204" pitchFamily="34" charset="0"/>
              </a:rPr>
              <a:t>(2019,</a:t>
            </a:r>
            <a:r>
              <a:rPr lang="en-US" sz="1200" spc="-120">
                <a:effectLst/>
                <a:ea typeface="Arial" panose="020B0604020202020204" pitchFamily="34" charset="0"/>
              </a:rPr>
              <a:t> </a:t>
            </a:r>
            <a:r>
              <a:rPr lang="en-US" sz="1200">
                <a:effectLst/>
                <a:ea typeface="Arial" panose="020B0604020202020204" pitchFamily="34" charset="0"/>
              </a:rPr>
              <a:t>February</a:t>
            </a:r>
            <a:r>
              <a:rPr lang="en-US" sz="1200" spc="-120">
                <a:effectLst/>
                <a:ea typeface="Arial" panose="020B0604020202020204" pitchFamily="34" charset="0"/>
              </a:rPr>
              <a:t> </a:t>
            </a:r>
            <a:r>
              <a:rPr lang="en-US" sz="1200">
                <a:effectLst/>
                <a:ea typeface="Arial" panose="020B0604020202020204" pitchFamily="34" charset="0"/>
              </a:rPr>
              <a:t>14).</a:t>
            </a:r>
            <a:r>
              <a:rPr lang="en-US" sz="1200" spc="-120">
                <a:effectLst/>
                <a:ea typeface="Arial" panose="020B0604020202020204" pitchFamily="34" charset="0"/>
              </a:rPr>
              <a:t> </a:t>
            </a:r>
            <a:r>
              <a:rPr lang="en-US" sz="1200" i="1">
                <a:effectLst/>
                <a:ea typeface="Arial" panose="020B0604020202020204" pitchFamily="34" charset="0"/>
              </a:rPr>
              <a:t>Information</a:t>
            </a:r>
            <a:r>
              <a:rPr lang="en-US" sz="1200" i="1" spc="-105">
                <a:effectLst/>
                <a:ea typeface="Arial" panose="020B0604020202020204" pitchFamily="34" charset="0"/>
              </a:rPr>
              <a:t> </a:t>
            </a:r>
            <a:r>
              <a:rPr lang="en-US" sz="1200" i="1">
                <a:effectLst/>
                <a:ea typeface="Arial" panose="020B0604020202020204" pitchFamily="34" charset="0"/>
              </a:rPr>
              <a:t>about</a:t>
            </a:r>
            <a:r>
              <a:rPr lang="en-US" sz="1200" i="1" spc="-105">
                <a:effectLst/>
                <a:ea typeface="Arial" panose="020B0604020202020204" pitchFamily="34" charset="0"/>
              </a:rPr>
              <a:t> </a:t>
            </a:r>
            <a:r>
              <a:rPr lang="en-US" sz="1200" i="1">
                <a:effectLst/>
                <a:ea typeface="Arial" panose="020B0604020202020204" pitchFamily="34" charset="0"/>
              </a:rPr>
              <a:t>Medication-Assisted-Treatment</a:t>
            </a:r>
            <a:r>
              <a:rPr lang="en-US" sz="1200" i="1" spc="-105">
                <a:effectLst/>
                <a:ea typeface="Arial" panose="020B0604020202020204" pitchFamily="34" charset="0"/>
              </a:rPr>
              <a:t> </a:t>
            </a:r>
            <a:r>
              <a:rPr lang="en-US" sz="1200" i="1">
                <a:effectLst/>
                <a:ea typeface="Arial" panose="020B0604020202020204" pitchFamily="34" charset="0"/>
              </a:rPr>
              <a:t>(MAT)</a:t>
            </a:r>
            <a:r>
              <a:rPr lang="en-US" sz="1200">
                <a:effectLst/>
                <a:ea typeface="Arial" panose="020B0604020202020204" pitchFamily="34" charset="0"/>
              </a:rPr>
              <a:t>.</a:t>
            </a:r>
            <a:r>
              <a:rPr lang="en-US" sz="1200" spc="-120">
                <a:effectLst/>
                <a:ea typeface="Arial" panose="020B0604020202020204" pitchFamily="34" charset="0"/>
              </a:rPr>
              <a:t> </a:t>
            </a:r>
            <a:r>
              <a:rPr lang="en-US" sz="1200" u="sng">
                <a:solidFill>
                  <a:schemeClr val="accent1"/>
                </a:solidFill>
                <a:effectLst/>
                <a:uFill>
                  <a:solidFill>
                    <a:srgbClr val="EA5E29"/>
                  </a:solidFill>
                </a:uFill>
                <a:ea typeface="Arial" panose="020B0604020202020204" pitchFamily="34" charset="0"/>
              </a:rPr>
              <a:t>https:// </a:t>
            </a:r>
            <a:r>
              <a:rPr lang="en-US" sz="1200" u="sng">
                <a:solidFill>
                  <a:schemeClr val="accent1"/>
                </a:solidFill>
                <a:effectLst/>
                <a:ea typeface="Arial" panose="020B0604020202020204" pitchFamily="34" charset="0"/>
                <a:hlinkClick r:id="rId2">
                  <a:extLst>
                    <a:ext uri="{A12FA001-AC4F-418D-AE19-62706E023703}">
                      <ahyp:hlinkClr xmlns:ahyp="http://schemas.microsoft.com/office/drawing/2018/hyperlinkcolor" val="tx"/>
                    </a:ext>
                  </a:extLst>
                </a:hlinkClick>
              </a:rPr>
              <a:t>www.fda.gov/drugs/information-drug-class/information-about-medication-assisted-treatment-mat#:~:text=There%20</a:t>
            </a:r>
            <a:r>
              <a:rPr lang="en-US" sz="1200" u="sng">
                <a:solidFill>
                  <a:schemeClr val="accent1"/>
                </a:solidFill>
                <a:effectLst/>
                <a:uFill>
                  <a:solidFill>
                    <a:srgbClr val="EA5E29"/>
                  </a:solidFill>
                </a:uFill>
                <a:ea typeface="Arial" panose="020B0604020202020204" pitchFamily="34" charset="0"/>
              </a:rPr>
              <a:t> are%20three%20drugs%20approved,with%20counseling%20and%20psychosocial%20support</a:t>
            </a:r>
            <a:endParaRPr lang="en-US" sz="1200" spc="-120">
              <a:solidFill>
                <a:schemeClr val="accent1"/>
              </a:solidFill>
              <a:effectLst/>
              <a:ea typeface="Arial" panose="020B0604020202020204" pitchFamily="34" charset="0"/>
            </a:endParaRPr>
          </a:p>
          <a:p>
            <a:pPr marL="255270" marR="563245" indent="-171450">
              <a:lnSpc>
                <a:spcPct val="100000"/>
              </a:lnSpc>
              <a:spcBef>
                <a:spcPts val="0"/>
              </a:spcBef>
            </a:pPr>
            <a:r>
              <a:rPr lang="en-US" sz="1200">
                <a:effectLst/>
                <a:ea typeface="Arial" panose="020B0604020202020204" pitchFamily="34" charset="0"/>
              </a:rPr>
              <a:t>Kaiser Family Foundation. (n.d.). </a:t>
            </a:r>
            <a:r>
              <a:rPr lang="en-US" sz="1200" i="1">
                <a:effectLst/>
                <a:ea typeface="Arial" panose="020B0604020202020204" pitchFamily="34" charset="0"/>
              </a:rPr>
              <a:t>Health insurance coverage of the entire population. Timeframe 2019</a:t>
            </a:r>
            <a:r>
              <a:rPr lang="en-US" sz="1200">
                <a:effectLst/>
                <a:ea typeface="Arial" panose="020B0604020202020204" pitchFamily="34" charset="0"/>
              </a:rPr>
              <a:t>. State Health Facts. </a:t>
            </a:r>
            <a:r>
              <a:rPr lang="en-US" sz="1200" u="sng">
                <a:solidFill>
                  <a:schemeClr val="accent1"/>
                </a:solidFill>
                <a:effectLst/>
                <a:uFill>
                  <a:solidFill>
                    <a:srgbClr val="EA5E29"/>
                  </a:solidFill>
                </a:uFill>
                <a:ea typeface="Arial" panose="020B0604020202020204" pitchFamily="34" charset="0"/>
              </a:rPr>
              <a:t>https://</a:t>
            </a:r>
            <a:r>
              <a:rPr lang="en-US" sz="1200" u="sng">
                <a:solidFill>
                  <a:schemeClr val="accent1"/>
                </a:solidFill>
                <a:effectLst/>
                <a:ea typeface="Arial" panose="020B0604020202020204" pitchFamily="34" charset="0"/>
                <a:hlinkClick r:id="rId3">
                  <a:extLst>
                    <a:ext uri="{A12FA001-AC4F-418D-AE19-62706E023703}">
                      <ahyp:hlinkClr xmlns:ahyp="http://schemas.microsoft.com/office/drawing/2018/hyperlinkcolor" val="tx"/>
                    </a:ext>
                  </a:extLst>
                </a:hlinkClick>
              </a:rPr>
              <a:t>www.kff.org/other/state-indicator/total-population/?currentTimeframe=0&amp;sortModel=%7B%22colId%22:%22Loca</a:t>
            </a:r>
            <a:r>
              <a:rPr lang="en-US" sz="1200" u="sng">
                <a:solidFill>
                  <a:schemeClr val="accent1"/>
                </a:solidFill>
                <a:effectLst/>
                <a:uFill>
                  <a:solidFill>
                    <a:srgbClr val="EA5E29"/>
                  </a:solidFill>
                </a:uFill>
                <a:ea typeface="Arial" panose="020B0604020202020204" pitchFamily="34" charset="0"/>
              </a:rPr>
              <a:t> tion%22,%22sort%22:%22asc%22%7D</a:t>
            </a:r>
            <a:endParaRPr lang="en-US" sz="1200" u="sng">
              <a:solidFill>
                <a:schemeClr val="accent1"/>
              </a:solidFill>
              <a:effectLst/>
              <a:uFill>
                <a:solidFill>
                  <a:srgbClr val="EA5E29"/>
                </a:solidFill>
              </a:uFill>
              <a:ea typeface="Arial" panose="020B0604020202020204" pitchFamily="34" charset="0"/>
              <a:cs typeface="Calibri"/>
            </a:endParaRPr>
          </a:p>
          <a:p>
            <a:pPr marL="255270" marR="530860" indent="-171450">
              <a:lnSpc>
                <a:spcPct val="100000"/>
              </a:lnSpc>
              <a:spcBef>
                <a:spcPts val="0"/>
              </a:spcBef>
            </a:pPr>
            <a:r>
              <a:rPr lang="en-US" sz="1200">
                <a:effectLst/>
                <a:ea typeface="Arial" panose="020B0604020202020204" pitchFamily="34" charset="0"/>
              </a:rPr>
              <a:t>United States Pharmacopeial. (n.d.). </a:t>
            </a:r>
            <a:r>
              <a:rPr lang="en-US" sz="1200" i="1">
                <a:effectLst/>
                <a:ea typeface="Arial" panose="020B0604020202020204" pitchFamily="34" charset="0"/>
              </a:rPr>
              <a:t>United States Pharmacopeia–National Formulary</a:t>
            </a:r>
            <a:r>
              <a:rPr lang="en-US" sz="1200">
                <a:effectLst/>
                <a:ea typeface="Arial" panose="020B0604020202020204" pitchFamily="34" charset="0"/>
              </a:rPr>
              <a:t>. </a:t>
            </a:r>
            <a:r>
              <a:rPr lang="en-US" sz="1200" u="sng">
                <a:solidFill>
                  <a:srgbClr val="EA5E29"/>
                </a:solidFill>
                <a:effectLst/>
                <a:ea typeface="Arial" panose="020B0604020202020204" pitchFamily="34" charset="0"/>
                <a:hlinkClick r:id="rId4"/>
              </a:rPr>
              <a:t>https://www.uspnf.com/</a:t>
            </a:r>
            <a:endParaRPr lang="en-US" sz="1200">
              <a:effectLst/>
              <a:ea typeface="Arial" panose="020B0604020202020204" pitchFamily="34" charset="0"/>
            </a:endParaRPr>
          </a:p>
          <a:p>
            <a:pPr marL="255270" marR="621030" indent="-171450">
              <a:lnSpc>
                <a:spcPct val="100000"/>
              </a:lnSpc>
              <a:spcBef>
                <a:spcPts val="0"/>
              </a:spcBef>
            </a:pPr>
            <a:r>
              <a:rPr lang="en-US" sz="1200" err="1">
                <a:effectLst/>
                <a:ea typeface="Arial" panose="020B0604020202020204" pitchFamily="34" charset="0"/>
              </a:rPr>
              <a:t>Tovino</a:t>
            </a:r>
            <a:r>
              <a:rPr lang="en-US" sz="1200">
                <a:effectLst/>
                <a:ea typeface="Arial" panose="020B0604020202020204" pitchFamily="34" charset="0"/>
              </a:rPr>
              <a:t>,</a:t>
            </a:r>
            <a:r>
              <a:rPr lang="en-US" sz="1200" spc="-150">
                <a:effectLst/>
                <a:ea typeface="Arial" panose="020B0604020202020204" pitchFamily="34" charset="0"/>
              </a:rPr>
              <a:t> </a:t>
            </a:r>
            <a:r>
              <a:rPr lang="en-US" sz="1200">
                <a:effectLst/>
                <a:ea typeface="Arial" panose="020B0604020202020204" pitchFamily="34" charset="0"/>
              </a:rPr>
              <a:t>S.</a:t>
            </a:r>
            <a:r>
              <a:rPr lang="en-US" sz="1200" spc="-150">
                <a:effectLst/>
                <a:ea typeface="Arial" panose="020B0604020202020204" pitchFamily="34" charset="0"/>
              </a:rPr>
              <a:t> </a:t>
            </a:r>
            <a:r>
              <a:rPr lang="en-US" sz="1200" spc="15">
                <a:effectLst/>
                <a:ea typeface="Arial" panose="020B0604020202020204" pitchFamily="34" charset="0"/>
              </a:rPr>
              <a:t>A.</a:t>
            </a:r>
            <a:r>
              <a:rPr lang="en-US" sz="1200" spc="-150">
                <a:effectLst/>
                <a:ea typeface="Arial" panose="020B0604020202020204" pitchFamily="34" charset="0"/>
              </a:rPr>
              <a:t> </a:t>
            </a:r>
            <a:r>
              <a:rPr lang="en-US" sz="1200">
                <a:effectLst/>
                <a:ea typeface="Arial" panose="020B0604020202020204" pitchFamily="34" charset="0"/>
              </a:rPr>
              <a:t>(2019).</a:t>
            </a:r>
            <a:r>
              <a:rPr lang="en-US" sz="1200" spc="-150">
                <a:effectLst/>
                <a:ea typeface="Arial" panose="020B0604020202020204" pitchFamily="34" charset="0"/>
              </a:rPr>
              <a:t> </a:t>
            </a:r>
            <a:r>
              <a:rPr lang="en-US" sz="1200">
                <a:effectLst/>
                <a:ea typeface="Arial" panose="020B0604020202020204" pitchFamily="34" charset="0"/>
              </a:rPr>
              <a:t>State</a:t>
            </a:r>
            <a:r>
              <a:rPr lang="en-US" sz="1200" spc="-150">
                <a:effectLst/>
                <a:ea typeface="Arial" panose="020B0604020202020204" pitchFamily="34" charset="0"/>
              </a:rPr>
              <a:t> </a:t>
            </a:r>
            <a:r>
              <a:rPr lang="en-US" sz="1200">
                <a:effectLst/>
                <a:ea typeface="Arial" panose="020B0604020202020204" pitchFamily="34" charset="0"/>
              </a:rPr>
              <a:t>benchmark</a:t>
            </a:r>
            <a:r>
              <a:rPr lang="en-US" sz="1200" spc="-150">
                <a:effectLst/>
                <a:ea typeface="Arial" panose="020B0604020202020204" pitchFamily="34" charset="0"/>
              </a:rPr>
              <a:t> </a:t>
            </a:r>
            <a:r>
              <a:rPr lang="en-US" sz="1200">
                <a:effectLst/>
                <a:ea typeface="Arial" panose="020B0604020202020204" pitchFamily="34" charset="0"/>
              </a:rPr>
              <a:t>plan</a:t>
            </a:r>
            <a:r>
              <a:rPr lang="en-US" sz="1200" spc="-150">
                <a:effectLst/>
                <a:ea typeface="Arial" panose="020B0604020202020204" pitchFamily="34" charset="0"/>
              </a:rPr>
              <a:t> </a:t>
            </a:r>
            <a:r>
              <a:rPr lang="en-US" sz="1200">
                <a:effectLst/>
                <a:ea typeface="Arial" panose="020B0604020202020204" pitchFamily="34" charset="0"/>
              </a:rPr>
              <a:t>coverage</a:t>
            </a:r>
            <a:r>
              <a:rPr lang="en-US" sz="1200" spc="-150">
                <a:effectLst/>
                <a:ea typeface="Arial" panose="020B0604020202020204" pitchFamily="34" charset="0"/>
              </a:rPr>
              <a:t> </a:t>
            </a:r>
            <a:r>
              <a:rPr lang="en-US" sz="1200">
                <a:effectLst/>
                <a:ea typeface="Arial" panose="020B0604020202020204" pitchFamily="34" charset="0"/>
              </a:rPr>
              <a:t>of</a:t>
            </a:r>
            <a:r>
              <a:rPr lang="en-US" sz="1200" spc="-150">
                <a:effectLst/>
                <a:ea typeface="Arial" panose="020B0604020202020204" pitchFamily="34" charset="0"/>
              </a:rPr>
              <a:t> </a:t>
            </a:r>
            <a:r>
              <a:rPr lang="en-US" sz="1200">
                <a:effectLst/>
                <a:ea typeface="Arial" panose="020B0604020202020204" pitchFamily="34" charset="0"/>
              </a:rPr>
              <a:t>opioid</a:t>
            </a:r>
            <a:r>
              <a:rPr lang="en-US" sz="1200" spc="-150">
                <a:effectLst/>
                <a:ea typeface="Arial" panose="020B0604020202020204" pitchFamily="34" charset="0"/>
              </a:rPr>
              <a:t> </a:t>
            </a:r>
            <a:r>
              <a:rPr lang="en-US" sz="1200">
                <a:effectLst/>
                <a:ea typeface="Arial" panose="020B0604020202020204" pitchFamily="34" charset="0"/>
              </a:rPr>
              <a:t>use</a:t>
            </a:r>
            <a:r>
              <a:rPr lang="en-US" sz="1200" spc="-150">
                <a:effectLst/>
                <a:ea typeface="Arial" panose="020B0604020202020204" pitchFamily="34" charset="0"/>
              </a:rPr>
              <a:t> </a:t>
            </a:r>
            <a:r>
              <a:rPr lang="en-US" sz="1200">
                <a:effectLst/>
                <a:ea typeface="Arial" panose="020B0604020202020204" pitchFamily="34" charset="0"/>
              </a:rPr>
              <a:t>disorder</a:t>
            </a:r>
            <a:r>
              <a:rPr lang="en-US" sz="1200" spc="-150">
                <a:effectLst/>
                <a:ea typeface="Arial" panose="020B0604020202020204" pitchFamily="34" charset="0"/>
              </a:rPr>
              <a:t> </a:t>
            </a:r>
            <a:r>
              <a:rPr lang="en-US" sz="1200">
                <a:effectLst/>
                <a:ea typeface="Arial" panose="020B0604020202020204" pitchFamily="34" charset="0"/>
              </a:rPr>
              <a:t>treatments</a:t>
            </a:r>
            <a:r>
              <a:rPr lang="en-US" sz="1200" spc="-150">
                <a:effectLst/>
                <a:ea typeface="Arial" panose="020B0604020202020204" pitchFamily="34" charset="0"/>
              </a:rPr>
              <a:t> </a:t>
            </a:r>
            <a:r>
              <a:rPr lang="en-US" sz="1200">
                <a:effectLst/>
                <a:ea typeface="Arial" panose="020B0604020202020204" pitchFamily="34" charset="0"/>
              </a:rPr>
              <a:t>and</a:t>
            </a:r>
            <a:r>
              <a:rPr lang="en-US" sz="1200" spc="-150">
                <a:effectLst/>
                <a:ea typeface="Arial" panose="020B0604020202020204" pitchFamily="34" charset="0"/>
              </a:rPr>
              <a:t> </a:t>
            </a:r>
            <a:r>
              <a:rPr lang="en-US" sz="1200">
                <a:effectLst/>
                <a:ea typeface="Arial" panose="020B0604020202020204" pitchFamily="34" charset="0"/>
              </a:rPr>
              <a:t>services:</a:t>
            </a:r>
            <a:r>
              <a:rPr lang="en-US" sz="1200" spc="-150">
                <a:effectLst/>
                <a:ea typeface="Arial" panose="020B0604020202020204" pitchFamily="34" charset="0"/>
              </a:rPr>
              <a:t> </a:t>
            </a:r>
            <a:r>
              <a:rPr lang="en-US" sz="1200">
                <a:effectLst/>
                <a:ea typeface="Arial" panose="020B0604020202020204" pitchFamily="34" charset="0"/>
              </a:rPr>
              <a:t>Trends</a:t>
            </a:r>
            <a:r>
              <a:rPr lang="en-US" sz="1200" spc="-150">
                <a:effectLst/>
                <a:ea typeface="Arial" panose="020B0604020202020204" pitchFamily="34" charset="0"/>
              </a:rPr>
              <a:t> </a:t>
            </a:r>
            <a:r>
              <a:rPr lang="en-US" sz="1200" spc="10">
                <a:effectLst/>
                <a:ea typeface="Arial" panose="020B0604020202020204" pitchFamily="34" charset="0"/>
              </a:rPr>
              <a:t>and </a:t>
            </a:r>
            <a:r>
              <a:rPr lang="en-US" sz="1200">
                <a:effectLst/>
                <a:ea typeface="Arial" panose="020B0604020202020204" pitchFamily="34" charset="0"/>
              </a:rPr>
              <a:t>limitations. </a:t>
            </a:r>
            <a:r>
              <a:rPr lang="en-US" sz="1200" i="1">
                <a:effectLst/>
                <a:ea typeface="Arial" panose="020B0604020202020204" pitchFamily="34" charset="0"/>
              </a:rPr>
              <a:t>Scholarly Works</a:t>
            </a:r>
            <a:r>
              <a:rPr lang="en-US" sz="1200">
                <a:effectLst/>
                <a:ea typeface="Arial" panose="020B0604020202020204" pitchFamily="34" charset="0"/>
              </a:rPr>
              <a:t>. 1219.</a:t>
            </a:r>
            <a:r>
              <a:rPr lang="en-US" sz="1200" spc="195">
                <a:effectLst/>
                <a:ea typeface="Arial" panose="020B0604020202020204" pitchFamily="34" charset="0"/>
              </a:rPr>
              <a:t> </a:t>
            </a:r>
            <a:r>
              <a:rPr lang="en-US" sz="1200" u="sng">
                <a:solidFill>
                  <a:srgbClr val="EA5E29"/>
                </a:solidFill>
                <a:effectLst/>
                <a:ea typeface="Arial" panose="020B0604020202020204" pitchFamily="34" charset="0"/>
                <a:hlinkClick r:id="rId5"/>
              </a:rPr>
              <a:t>https://scholars.law.unlv.edu/cgi/viewcontent.cgi?article=2247&amp;context=facpub</a:t>
            </a:r>
            <a:endParaRPr lang="en-US" sz="1200">
              <a:effectLst/>
              <a:ea typeface="Arial" panose="020B0604020202020204" pitchFamily="34" charset="0"/>
            </a:endParaRPr>
          </a:p>
          <a:p>
            <a:pPr marL="255270" marR="666115" indent="-171450">
              <a:lnSpc>
                <a:spcPct val="111000"/>
              </a:lnSpc>
              <a:spcBef>
                <a:spcPts val="0"/>
              </a:spcBef>
            </a:pPr>
            <a:r>
              <a:rPr lang="en-US" sz="1200">
                <a:effectLst/>
                <a:ea typeface="Arial" panose="020B0604020202020204" pitchFamily="34" charset="0"/>
              </a:rPr>
              <a:t>American Society of Addiction Medicine. (2015, June 1). </a:t>
            </a:r>
            <a:r>
              <a:rPr lang="en-US" sz="1200" i="1">
                <a:effectLst/>
                <a:ea typeface="Arial" panose="020B0604020202020204" pitchFamily="34" charset="0"/>
              </a:rPr>
              <a:t>National practice guideline for the use of medications in </a:t>
            </a:r>
            <a:r>
              <a:rPr lang="en-US" sz="1200" i="1" spc="10">
                <a:effectLst/>
                <a:ea typeface="Arial" panose="020B0604020202020204" pitchFamily="34" charset="0"/>
              </a:rPr>
              <a:t>the </a:t>
            </a:r>
            <a:r>
              <a:rPr lang="en-US" sz="1200" i="1">
                <a:effectLst/>
                <a:ea typeface="Arial" panose="020B0604020202020204" pitchFamily="34" charset="0"/>
              </a:rPr>
              <a:t>treatment</a:t>
            </a:r>
            <a:r>
              <a:rPr lang="en-US" sz="1200" i="1" spc="-135">
                <a:effectLst/>
                <a:ea typeface="Arial" panose="020B0604020202020204" pitchFamily="34" charset="0"/>
              </a:rPr>
              <a:t> </a:t>
            </a:r>
            <a:r>
              <a:rPr lang="en-US" sz="1200" i="1">
                <a:effectLst/>
                <a:ea typeface="Arial" panose="020B0604020202020204" pitchFamily="34" charset="0"/>
              </a:rPr>
              <a:t>of</a:t>
            </a:r>
            <a:r>
              <a:rPr lang="en-US" sz="1200" i="1" spc="-135">
                <a:effectLst/>
                <a:ea typeface="Arial" panose="020B0604020202020204" pitchFamily="34" charset="0"/>
              </a:rPr>
              <a:t> </a:t>
            </a:r>
            <a:r>
              <a:rPr lang="en-US" sz="1200" i="1">
                <a:effectLst/>
                <a:ea typeface="Arial" panose="020B0604020202020204" pitchFamily="34" charset="0"/>
              </a:rPr>
              <a:t>addiction</a:t>
            </a:r>
            <a:r>
              <a:rPr lang="en-US" sz="1200" i="1" spc="-135">
                <a:effectLst/>
                <a:ea typeface="Arial" panose="020B0604020202020204" pitchFamily="34" charset="0"/>
              </a:rPr>
              <a:t> </a:t>
            </a:r>
            <a:r>
              <a:rPr lang="en-US" sz="1200" i="1">
                <a:effectLst/>
                <a:ea typeface="Arial" panose="020B0604020202020204" pitchFamily="34" charset="0"/>
              </a:rPr>
              <a:t>involving</a:t>
            </a:r>
            <a:r>
              <a:rPr lang="en-US" sz="1200" i="1" spc="-135">
                <a:effectLst/>
                <a:ea typeface="Arial" panose="020B0604020202020204" pitchFamily="34" charset="0"/>
              </a:rPr>
              <a:t> </a:t>
            </a:r>
            <a:r>
              <a:rPr lang="en-US" sz="1200" i="1">
                <a:effectLst/>
                <a:ea typeface="Arial" panose="020B0604020202020204" pitchFamily="34" charset="0"/>
              </a:rPr>
              <a:t>opioid</a:t>
            </a:r>
            <a:r>
              <a:rPr lang="en-US" sz="1200" i="1" spc="-135">
                <a:effectLst/>
                <a:ea typeface="Arial" panose="020B0604020202020204" pitchFamily="34" charset="0"/>
              </a:rPr>
              <a:t> </a:t>
            </a:r>
            <a:r>
              <a:rPr lang="en-US" sz="1200" i="1">
                <a:effectLst/>
                <a:ea typeface="Arial" panose="020B0604020202020204" pitchFamily="34" charset="0"/>
              </a:rPr>
              <a:t>use</a:t>
            </a:r>
            <a:r>
              <a:rPr lang="en-US" sz="1200">
                <a:effectLst/>
                <a:ea typeface="Arial" panose="020B0604020202020204" pitchFamily="34" charset="0"/>
              </a:rPr>
              <a:t>.</a:t>
            </a:r>
            <a:r>
              <a:rPr lang="en-US" sz="1200" spc="-155">
                <a:effectLst/>
                <a:ea typeface="Arial" panose="020B0604020202020204" pitchFamily="34" charset="0"/>
              </a:rPr>
              <a:t> </a:t>
            </a:r>
            <a:r>
              <a:rPr lang="en-US" sz="1200">
                <a:hlinkClick r:id="rId6"/>
              </a:rPr>
              <a:t>The ASAM National Practice Guideline for the Treatment of Opioid Use Disorder – 2020 Focused Update</a:t>
            </a:r>
            <a:endParaRPr lang="en-US" sz="1200" spc="-155">
              <a:effectLst/>
              <a:ea typeface="Arial" panose="020B0604020202020204" pitchFamily="34" charset="0"/>
            </a:endParaRPr>
          </a:p>
          <a:p>
            <a:pPr marL="255270" marR="666115" indent="-171450">
              <a:lnSpc>
                <a:spcPct val="111000"/>
              </a:lnSpc>
              <a:spcBef>
                <a:spcPts val="0"/>
              </a:spcBef>
            </a:pPr>
            <a:r>
              <a:rPr lang="en-US" sz="1200">
                <a:effectLst/>
                <a:ea typeface="Arial" panose="020B0604020202020204" pitchFamily="34" charset="0"/>
              </a:rPr>
              <a:t>U.S.</a:t>
            </a:r>
            <a:r>
              <a:rPr lang="en-US" sz="1200" spc="-130">
                <a:effectLst/>
                <a:ea typeface="Arial" panose="020B0604020202020204" pitchFamily="34" charset="0"/>
              </a:rPr>
              <a:t> </a:t>
            </a:r>
            <a:r>
              <a:rPr lang="en-US" sz="1200">
                <a:effectLst/>
                <a:ea typeface="Arial" panose="020B0604020202020204" pitchFamily="34" charset="0"/>
              </a:rPr>
              <a:t>Centers</a:t>
            </a:r>
            <a:r>
              <a:rPr lang="en-US" sz="1200" spc="-130">
                <a:effectLst/>
                <a:ea typeface="Arial" panose="020B0604020202020204" pitchFamily="34" charset="0"/>
              </a:rPr>
              <a:t> </a:t>
            </a:r>
            <a:r>
              <a:rPr lang="en-US" sz="1200">
                <a:effectLst/>
                <a:ea typeface="Arial" panose="020B0604020202020204" pitchFamily="34" charset="0"/>
              </a:rPr>
              <a:t>for</a:t>
            </a:r>
            <a:r>
              <a:rPr lang="en-US" sz="1200" spc="-130">
                <a:effectLst/>
                <a:ea typeface="Arial" panose="020B0604020202020204" pitchFamily="34" charset="0"/>
              </a:rPr>
              <a:t> </a:t>
            </a:r>
            <a:r>
              <a:rPr lang="en-US" sz="1200">
                <a:effectLst/>
                <a:ea typeface="Arial" panose="020B0604020202020204" pitchFamily="34" charset="0"/>
              </a:rPr>
              <a:t>Medicare</a:t>
            </a:r>
            <a:r>
              <a:rPr lang="en-US" sz="1200" spc="-130">
                <a:effectLst/>
                <a:ea typeface="Arial" panose="020B0604020202020204" pitchFamily="34" charset="0"/>
              </a:rPr>
              <a:t> </a:t>
            </a:r>
            <a:r>
              <a:rPr lang="en-US" sz="1200">
                <a:effectLst/>
                <a:ea typeface="Arial" panose="020B0604020202020204" pitchFamily="34" charset="0"/>
              </a:rPr>
              <a:t>&amp;</a:t>
            </a:r>
            <a:r>
              <a:rPr lang="en-US" sz="1200" spc="-130">
                <a:effectLst/>
                <a:ea typeface="Arial" panose="020B0604020202020204" pitchFamily="34" charset="0"/>
              </a:rPr>
              <a:t> </a:t>
            </a:r>
            <a:r>
              <a:rPr lang="en-US" sz="1200">
                <a:effectLst/>
                <a:ea typeface="Arial" panose="020B0604020202020204" pitchFamily="34" charset="0"/>
              </a:rPr>
              <a:t>Medicaid</a:t>
            </a:r>
            <a:r>
              <a:rPr lang="en-US" sz="1200" spc="-130">
                <a:effectLst/>
                <a:ea typeface="Arial" panose="020B0604020202020204" pitchFamily="34" charset="0"/>
              </a:rPr>
              <a:t> </a:t>
            </a:r>
            <a:r>
              <a:rPr lang="en-US" sz="1200">
                <a:effectLst/>
                <a:ea typeface="Arial" panose="020B0604020202020204" pitchFamily="34" charset="0"/>
              </a:rPr>
              <a:t>Services.</a:t>
            </a:r>
            <a:r>
              <a:rPr lang="en-US" sz="1200" spc="-130">
                <a:effectLst/>
                <a:ea typeface="Arial" panose="020B0604020202020204" pitchFamily="34" charset="0"/>
              </a:rPr>
              <a:t> </a:t>
            </a:r>
            <a:r>
              <a:rPr lang="en-US" sz="1200">
                <a:effectLst/>
                <a:ea typeface="Arial" panose="020B0604020202020204" pitchFamily="34" charset="0"/>
              </a:rPr>
              <a:t>(n.d.).</a:t>
            </a:r>
            <a:r>
              <a:rPr lang="en-US" sz="1200" spc="-130">
                <a:effectLst/>
                <a:ea typeface="Arial" panose="020B0604020202020204" pitchFamily="34" charset="0"/>
              </a:rPr>
              <a:t> </a:t>
            </a:r>
            <a:r>
              <a:rPr lang="en-US" sz="1200" i="1">
                <a:effectLst/>
                <a:ea typeface="Arial" panose="020B0604020202020204" pitchFamily="34" charset="0"/>
              </a:rPr>
              <a:t>Mental</a:t>
            </a:r>
            <a:r>
              <a:rPr lang="en-US" sz="1200" i="1" spc="-115">
                <a:effectLst/>
                <a:ea typeface="Arial" panose="020B0604020202020204" pitchFamily="34" charset="0"/>
              </a:rPr>
              <a:t> </a:t>
            </a:r>
            <a:r>
              <a:rPr lang="en-US" sz="1200" i="1">
                <a:effectLst/>
                <a:ea typeface="Arial" panose="020B0604020202020204" pitchFamily="34" charset="0"/>
              </a:rPr>
              <a:t>health</a:t>
            </a:r>
            <a:r>
              <a:rPr lang="en-US" sz="1200" i="1" spc="-115">
                <a:effectLst/>
                <a:ea typeface="Arial" panose="020B0604020202020204" pitchFamily="34" charset="0"/>
              </a:rPr>
              <a:t> </a:t>
            </a:r>
            <a:r>
              <a:rPr lang="en-US" sz="1200" i="1">
                <a:effectLst/>
                <a:ea typeface="Arial" panose="020B0604020202020204" pitchFamily="34" charset="0"/>
              </a:rPr>
              <a:t>substance</a:t>
            </a:r>
            <a:r>
              <a:rPr lang="en-US" sz="1200" i="1" spc="-115">
                <a:effectLst/>
                <a:ea typeface="Arial" panose="020B0604020202020204" pitchFamily="34" charset="0"/>
              </a:rPr>
              <a:t> </a:t>
            </a:r>
            <a:r>
              <a:rPr lang="en-US" sz="1200" i="1">
                <a:effectLst/>
                <a:ea typeface="Arial" panose="020B0604020202020204" pitchFamily="34" charset="0"/>
              </a:rPr>
              <a:t>abuse</a:t>
            </a:r>
            <a:r>
              <a:rPr lang="en-US" sz="1200" i="1" spc="-115">
                <a:effectLst/>
                <a:ea typeface="Arial" panose="020B0604020202020204" pitchFamily="34" charset="0"/>
              </a:rPr>
              <a:t> </a:t>
            </a:r>
            <a:r>
              <a:rPr lang="en-US" sz="1200" i="1">
                <a:effectLst/>
                <a:ea typeface="Arial" panose="020B0604020202020204" pitchFamily="34" charset="0"/>
              </a:rPr>
              <a:t>coverage</a:t>
            </a:r>
            <a:r>
              <a:rPr lang="en-US" sz="1200">
                <a:effectLst/>
                <a:ea typeface="Arial" panose="020B0604020202020204" pitchFamily="34" charset="0"/>
              </a:rPr>
              <a:t>.</a:t>
            </a:r>
            <a:r>
              <a:rPr lang="en-US" sz="1200" spc="-130">
                <a:effectLst/>
                <a:ea typeface="Arial" panose="020B0604020202020204" pitchFamily="34" charset="0"/>
              </a:rPr>
              <a:t> </a:t>
            </a:r>
            <a:r>
              <a:rPr lang="en-US" sz="1200">
                <a:effectLst/>
                <a:ea typeface="Arial" panose="020B0604020202020204" pitchFamily="34" charset="0"/>
              </a:rPr>
              <a:t>Healthcare.gov. </a:t>
            </a:r>
            <a:r>
              <a:rPr lang="en-US" sz="1200" u="sng">
                <a:solidFill>
                  <a:schemeClr val="accent1"/>
                </a:solidFill>
                <a:effectLst/>
                <a:uFill>
                  <a:solidFill>
                    <a:srgbClr val="EA5E29"/>
                  </a:solidFill>
                </a:uFill>
                <a:ea typeface="Arial" panose="020B0604020202020204" pitchFamily="34" charset="0"/>
              </a:rPr>
              <a:t>https://</a:t>
            </a:r>
            <a:r>
              <a:rPr lang="en-US" sz="1200" u="sng">
                <a:solidFill>
                  <a:schemeClr val="accent1"/>
                </a:solidFill>
                <a:effectLst/>
                <a:ea typeface="Arial" panose="020B0604020202020204" pitchFamily="34" charset="0"/>
                <a:hlinkClick r:id="rId7">
                  <a:extLst>
                    <a:ext uri="{A12FA001-AC4F-418D-AE19-62706E023703}">
                      <ahyp:hlinkClr xmlns:ahyp="http://schemas.microsoft.com/office/drawing/2018/hyperlinkcolor" val="tx"/>
                    </a:ext>
                  </a:extLst>
                </a:hlinkClick>
              </a:rPr>
              <a:t>www.healthcare.gov/coverage/mental-health-substance-abuse-coverage/</a:t>
            </a:r>
            <a:endParaRPr lang="en-US" sz="1200">
              <a:solidFill>
                <a:schemeClr val="accent1"/>
              </a:solidFill>
              <a:effectLst/>
              <a:ea typeface="Arial" panose="020B0604020202020204" pitchFamily="34" charset="0"/>
            </a:endParaRPr>
          </a:p>
          <a:p>
            <a:pPr marL="255270" marR="549275" indent="-171450">
              <a:lnSpc>
                <a:spcPct val="115000"/>
              </a:lnSpc>
              <a:spcBef>
                <a:spcPts val="0"/>
              </a:spcBef>
            </a:pPr>
            <a:r>
              <a:rPr lang="en-US" sz="1200">
                <a:effectLst/>
                <a:ea typeface="Arial" panose="020B0604020202020204" pitchFamily="34" charset="0"/>
              </a:rPr>
              <a:t>U.S.</a:t>
            </a:r>
            <a:r>
              <a:rPr lang="en-US" sz="1200" spc="-155">
                <a:effectLst/>
                <a:ea typeface="Arial" panose="020B0604020202020204" pitchFamily="34" charset="0"/>
              </a:rPr>
              <a:t> </a:t>
            </a:r>
            <a:r>
              <a:rPr lang="en-US" sz="1200">
                <a:effectLst/>
                <a:ea typeface="Arial" panose="020B0604020202020204" pitchFamily="34" charset="0"/>
              </a:rPr>
              <a:t>Centers</a:t>
            </a:r>
            <a:r>
              <a:rPr lang="en-US" sz="1200" spc="-155">
                <a:effectLst/>
                <a:ea typeface="Arial" panose="020B0604020202020204" pitchFamily="34" charset="0"/>
              </a:rPr>
              <a:t> </a:t>
            </a:r>
            <a:r>
              <a:rPr lang="en-US" sz="1200">
                <a:effectLst/>
                <a:ea typeface="Arial" panose="020B0604020202020204" pitchFamily="34" charset="0"/>
              </a:rPr>
              <a:t>for</a:t>
            </a:r>
            <a:r>
              <a:rPr lang="en-US" sz="1200" spc="-155">
                <a:effectLst/>
                <a:ea typeface="Arial" panose="020B0604020202020204" pitchFamily="34" charset="0"/>
              </a:rPr>
              <a:t> </a:t>
            </a:r>
            <a:r>
              <a:rPr lang="en-US" sz="1200">
                <a:effectLst/>
                <a:ea typeface="Arial" panose="020B0604020202020204" pitchFamily="34" charset="0"/>
              </a:rPr>
              <a:t>Medicare</a:t>
            </a:r>
            <a:r>
              <a:rPr lang="en-US" sz="1200" spc="-155">
                <a:effectLst/>
                <a:ea typeface="Arial" panose="020B0604020202020204" pitchFamily="34" charset="0"/>
              </a:rPr>
              <a:t> </a:t>
            </a:r>
            <a:r>
              <a:rPr lang="en-US" sz="1200">
                <a:effectLst/>
                <a:ea typeface="Arial" panose="020B0604020202020204" pitchFamily="34" charset="0"/>
              </a:rPr>
              <a:t>&amp;</a:t>
            </a:r>
            <a:r>
              <a:rPr lang="en-US" sz="1200" spc="-155">
                <a:effectLst/>
                <a:ea typeface="Arial" panose="020B0604020202020204" pitchFamily="34" charset="0"/>
              </a:rPr>
              <a:t> </a:t>
            </a:r>
            <a:r>
              <a:rPr lang="en-US" sz="1200">
                <a:effectLst/>
                <a:ea typeface="Arial" panose="020B0604020202020204" pitchFamily="34" charset="0"/>
              </a:rPr>
              <a:t>Medicaid</a:t>
            </a:r>
            <a:r>
              <a:rPr lang="en-US" sz="1200" spc="-155">
                <a:effectLst/>
                <a:ea typeface="Arial" panose="020B0604020202020204" pitchFamily="34" charset="0"/>
              </a:rPr>
              <a:t> </a:t>
            </a:r>
            <a:r>
              <a:rPr lang="en-US" sz="1200">
                <a:effectLst/>
                <a:ea typeface="Arial" panose="020B0604020202020204" pitchFamily="34" charset="0"/>
              </a:rPr>
              <a:t>Services.</a:t>
            </a:r>
            <a:r>
              <a:rPr lang="en-US" sz="1200" spc="-155">
                <a:effectLst/>
                <a:ea typeface="Arial" panose="020B0604020202020204" pitchFamily="34" charset="0"/>
              </a:rPr>
              <a:t> </a:t>
            </a:r>
            <a:r>
              <a:rPr lang="en-US" sz="1200">
                <a:effectLst/>
                <a:ea typeface="Arial" panose="020B0604020202020204" pitchFamily="34" charset="0"/>
              </a:rPr>
              <a:t>(n.d.).</a:t>
            </a:r>
            <a:r>
              <a:rPr lang="en-US" sz="1200" spc="-155">
                <a:effectLst/>
                <a:ea typeface="Arial" panose="020B0604020202020204" pitchFamily="34" charset="0"/>
              </a:rPr>
              <a:t> </a:t>
            </a:r>
            <a:r>
              <a:rPr lang="en-US" sz="1200" i="1">
                <a:effectLst/>
                <a:ea typeface="Arial" panose="020B0604020202020204" pitchFamily="34" charset="0"/>
              </a:rPr>
              <a:t>Behavioral</a:t>
            </a:r>
            <a:r>
              <a:rPr lang="en-US" sz="1200" i="1" spc="-135">
                <a:effectLst/>
                <a:ea typeface="Arial" panose="020B0604020202020204" pitchFamily="34" charset="0"/>
              </a:rPr>
              <a:t> </a:t>
            </a:r>
            <a:r>
              <a:rPr lang="en-US" sz="1200" i="1">
                <a:effectLst/>
                <a:ea typeface="Arial" panose="020B0604020202020204" pitchFamily="34" charset="0"/>
              </a:rPr>
              <a:t>health</a:t>
            </a:r>
            <a:r>
              <a:rPr lang="en-US" sz="1200" i="1" spc="-135">
                <a:effectLst/>
                <a:ea typeface="Arial" panose="020B0604020202020204" pitchFamily="34" charset="0"/>
              </a:rPr>
              <a:t> </a:t>
            </a:r>
            <a:r>
              <a:rPr lang="en-US" sz="1200" i="1">
                <a:effectLst/>
                <a:ea typeface="Arial" panose="020B0604020202020204" pitchFamily="34" charset="0"/>
              </a:rPr>
              <a:t>services</a:t>
            </a:r>
            <a:r>
              <a:rPr lang="en-US" sz="1200">
                <a:effectLst/>
                <a:ea typeface="Arial" panose="020B0604020202020204" pitchFamily="34" charset="0"/>
              </a:rPr>
              <a:t>.</a:t>
            </a:r>
            <a:r>
              <a:rPr lang="en-US" sz="1200" spc="-155">
                <a:effectLst/>
                <a:ea typeface="Arial" panose="020B0604020202020204" pitchFamily="34" charset="0"/>
              </a:rPr>
              <a:t> </a:t>
            </a:r>
            <a:r>
              <a:rPr lang="en-US" sz="1200">
                <a:effectLst/>
                <a:ea typeface="Arial" panose="020B0604020202020204" pitchFamily="34" charset="0"/>
              </a:rPr>
              <a:t>Medicaid.gov.</a:t>
            </a:r>
            <a:r>
              <a:rPr lang="en-US" sz="1200" spc="-155">
                <a:effectLst/>
                <a:ea typeface="Arial" panose="020B0604020202020204" pitchFamily="34" charset="0"/>
              </a:rPr>
              <a:t> </a:t>
            </a:r>
            <a:r>
              <a:rPr lang="en-US" sz="1200" u="sng">
                <a:solidFill>
                  <a:srgbClr val="EA5E29"/>
                </a:solidFill>
                <a:effectLst/>
                <a:ea typeface="Arial" panose="020B0604020202020204" pitchFamily="34" charset="0"/>
                <a:hlinkClick r:id="rId8"/>
              </a:rPr>
              <a:t>https://www.medicaid.gov/medicaid/benefits/behavioral-health-services/index.html</a:t>
            </a:r>
            <a:endParaRPr lang="en-US" sz="1200">
              <a:effectLst/>
              <a:ea typeface="Arial" panose="020B0604020202020204" pitchFamily="34" charset="0"/>
            </a:endParaRPr>
          </a:p>
          <a:p>
            <a:pPr marL="255270" marR="1715770" indent="-171450">
              <a:lnSpc>
                <a:spcPct val="115000"/>
              </a:lnSpc>
              <a:spcBef>
                <a:spcPts val="0"/>
              </a:spcBef>
            </a:pPr>
            <a:r>
              <a:rPr lang="en-US" sz="1200">
                <a:effectLst/>
                <a:ea typeface="Arial" panose="020B0604020202020204" pitchFamily="34" charset="0"/>
              </a:rPr>
              <a:t>U.S.</a:t>
            </a:r>
            <a:r>
              <a:rPr lang="en-US" sz="1200" spc="-135">
                <a:effectLst/>
                <a:ea typeface="Arial" panose="020B0604020202020204" pitchFamily="34" charset="0"/>
              </a:rPr>
              <a:t> </a:t>
            </a:r>
            <a:r>
              <a:rPr lang="en-US" sz="1200">
                <a:effectLst/>
                <a:ea typeface="Arial" panose="020B0604020202020204" pitchFamily="34" charset="0"/>
              </a:rPr>
              <a:t>Centers</a:t>
            </a:r>
            <a:r>
              <a:rPr lang="en-US" sz="1200" spc="-135">
                <a:effectLst/>
                <a:ea typeface="Arial" panose="020B0604020202020204" pitchFamily="34" charset="0"/>
              </a:rPr>
              <a:t> </a:t>
            </a:r>
            <a:r>
              <a:rPr lang="en-US" sz="1200">
                <a:effectLst/>
                <a:ea typeface="Arial" panose="020B0604020202020204" pitchFamily="34" charset="0"/>
              </a:rPr>
              <a:t>for</a:t>
            </a:r>
            <a:r>
              <a:rPr lang="en-US" sz="1200" spc="-135">
                <a:effectLst/>
                <a:ea typeface="Arial" panose="020B0604020202020204" pitchFamily="34" charset="0"/>
              </a:rPr>
              <a:t> </a:t>
            </a:r>
            <a:r>
              <a:rPr lang="en-US" sz="1200">
                <a:effectLst/>
                <a:ea typeface="Arial" panose="020B0604020202020204" pitchFamily="34" charset="0"/>
              </a:rPr>
              <a:t>Medicare</a:t>
            </a:r>
            <a:r>
              <a:rPr lang="en-US" sz="1200" spc="-135">
                <a:effectLst/>
                <a:ea typeface="Arial" panose="020B0604020202020204" pitchFamily="34" charset="0"/>
              </a:rPr>
              <a:t> </a:t>
            </a:r>
            <a:r>
              <a:rPr lang="en-US" sz="1200">
                <a:effectLst/>
                <a:ea typeface="Arial" panose="020B0604020202020204" pitchFamily="34" charset="0"/>
              </a:rPr>
              <a:t>&amp;</a:t>
            </a:r>
            <a:r>
              <a:rPr lang="en-US" sz="1200" spc="-135">
                <a:effectLst/>
                <a:ea typeface="Arial" panose="020B0604020202020204" pitchFamily="34" charset="0"/>
              </a:rPr>
              <a:t> </a:t>
            </a:r>
            <a:r>
              <a:rPr lang="en-US" sz="1200">
                <a:effectLst/>
                <a:ea typeface="Arial" panose="020B0604020202020204" pitchFamily="34" charset="0"/>
              </a:rPr>
              <a:t>Medicaid</a:t>
            </a:r>
            <a:r>
              <a:rPr lang="en-US" sz="1200" spc="-135">
                <a:effectLst/>
                <a:ea typeface="Arial" panose="020B0604020202020204" pitchFamily="34" charset="0"/>
              </a:rPr>
              <a:t> </a:t>
            </a:r>
            <a:r>
              <a:rPr lang="en-US" sz="1200">
                <a:effectLst/>
                <a:ea typeface="Arial" panose="020B0604020202020204" pitchFamily="34" charset="0"/>
              </a:rPr>
              <a:t>Services.</a:t>
            </a:r>
            <a:r>
              <a:rPr lang="en-US" sz="1200" spc="-135">
                <a:effectLst/>
                <a:ea typeface="Arial" panose="020B0604020202020204" pitchFamily="34" charset="0"/>
              </a:rPr>
              <a:t> </a:t>
            </a:r>
            <a:r>
              <a:rPr lang="en-US" sz="1200">
                <a:effectLst/>
                <a:ea typeface="Arial" panose="020B0604020202020204" pitchFamily="34" charset="0"/>
              </a:rPr>
              <a:t>(n.d.).</a:t>
            </a:r>
            <a:r>
              <a:rPr lang="en-US" sz="1200" spc="-135">
                <a:effectLst/>
                <a:ea typeface="Arial" panose="020B0604020202020204" pitchFamily="34" charset="0"/>
              </a:rPr>
              <a:t> </a:t>
            </a:r>
            <a:r>
              <a:rPr lang="en-US" sz="1200" i="1">
                <a:effectLst/>
                <a:ea typeface="Arial" panose="020B0604020202020204" pitchFamily="34" charset="0"/>
              </a:rPr>
              <a:t>Mental</a:t>
            </a:r>
            <a:r>
              <a:rPr lang="en-US" sz="1200" i="1" spc="-120">
                <a:effectLst/>
                <a:ea typeface="Arial" panose="020B0604020202020204" pitchFamily="34" charset="0"/>
              </a:rPr>
              <a:t> </a:t>
            </a:r>
            <a:r>
              <a:rPr lang="en-US" sz="1200" i="1">
                <a:effectLst/>
                <a:ea typeface="Arial" panose="020B0604020202020204" pitchFamily="34" charset="0"/>
              </a:rPr>
              <a:t>Health</a:t>
            </a:r>
            <a:r>
              <a:rPr lang="en-US" sz="1200" i="1" spc="-120">
                <a:effectLst/>
                <a:ea typeface="Arial" panose="020B0604020202020204" pitchFamily="34" charset="0"/>
              </a:rPr>
              <a:t> </a:t>
            </a:r>
            <a:r>
              <a:rPr lang="en-US" sz="1200" i="1">
                <a:effectLst/>
                <a:ea typeface="Arial" panose="020B0604020202020204" pitchFamily="34" charset="0"/>
              </a:rPr>
              <a:t>Care</a:t>
            </a:r>
            <a:r>
              <a:rPr lang="en-US" sz="1200" i="1" spc="-120">
                <a:effectLst/>
                <a:ea typeface="Arial" panose="020B0604020202020204" pitchFamily="34" charset="0"/>
              </a:rPr>
              <a:t> </a:t>
            </a:r>
            <a:r>
              <a:rPr lang="en-US" sz="1200" i="1">
                <a:effectLst/>
                <a:ea typeface="Arial" panose="020B0604020202020204" pitchFamily="34" charset="0"/>
              </a:rPr>
              <a:t>(inpatient).</a:t>
            </a:r>
            <a:r>
              <a:rPr lang="en-US" sz="1200" i="1" spc="-120">
                <a:effectLst/>
                <a:ea typeface="Arial" panose="020B0604020202020204" pitchFamily="34" charset="0"/>
              </a:rPr>
              <a:t> </a:t>
            </a:r>
            <a:r>
              <a:rPr lang="en-US" sz="1200">
                <a:effectLst/>
                <a:ea typeface="Arial" panose="020B0604020202020204" pitchFamily="34" charset="0"/>
              </a:rPr>
              <a:t>Medicare.gov. </a:t>
            </a:r>
            <a:r>
              <a:rPr lang="en-US" sz="1200" u="sng">
                <a:solidFill>
                  <a:srgbClr val="EA5E29"/>
                </a:solidFill>
                <a:effectLst/>
                <a:ea typeface="Arial" panose="020B0604020202020204" pitchFamily="34" charset="0"/>
                <a:hlinkClick r:id="rId9"/>
              </a:rPr>
              <a:t>https://www.medicare.gov/coverage/mental-health-care-inpatient</a:t>
            </a:r>
            <a:endParaRPr lang="en-US" sz="1200">
              <a:effectLst/>
              <a:ea typeface="Arial" panose="020B0604020202020204" pitchFamily="34" charset="0"/>
            </a:endParaRPr>
          </a:p>
          <a:p>
            <a:pPr marL="255270" marR="1700530" indent="-171450">
              <a:lnSpc>
                <a:spcPct val="115000"/>
              </a:lnSpc>
              <a:spcBef>
                <a:spcPts val="0"/>
              </a:spcBef>
            </a:pPr>
            <a:r>
              <a:rPr lang="en-US" sz="1200">
                <a:effectLst/>
                <a:ea typeface="Arial" panose="020B0604020202020204" pitchFamily="34" charset="0"/>
              </a:rPr>
              <a:t>U.S.</a:t>
            </a:r>
            <a:r>
              <a:rPr lang="en-US" sz="1200" spc="-125">
                <a:effectLst/>
                <a:ea typeface="Arial" panose="020B0604020202020204" pitchFamily="34" charset="0"/>
              </a:rPr>
              <a:t> </a:t>
            </a:r>
            <a:r>
              <a:rPr lang="en-US" sz="1200">
                <a:effectLst/>
                <a:ea typeface="Arial" panose="020B0604020202020204" pitchFamily="34" charset="0"/>
              </a:rPr>
              <a:t>Centers</a:t>
            </a:r>
            <a:r>
              <a:rPr lang="en-US" sz="1200" spc="-125">
                <a:effectLst/>
                <a:ea typeface="Arial" panose="020B0604020202020204" pitchFamily="34" charset="0"/>
              </a:rPr>
              <a:t> </a:t>
            </a:r>
            <a:r>
              <a:rPr lang="en-US" sz="1200">
                <a:effectLst/>
                <a:ea typeface="Arial" panose="020B0604020202020204" pitchFamily="34" charset="0"/>
              </a:rPr>
              <a:t>for</a:t>
            </a:r>
            <a:r>
              <a:rPr lang="en-US" sz="1200" spc="-125">
                <a:effectLst/>
                <a:ea typeface="Arial" panose="020B0604020202020204" pitchFamily="34" charset="0"/>
              </a:rPr>
              <a:t> </a:t>
            </a:r>
            <a:r>
              <a:rPr lang="en-US" sz="1200">
                <a:effectLst/>
                <a:ea typeface="Arial" panose="020B0604020202020204" pitchFamily="34" charset="0"/>
              </a:rPr>
              <a:t>Medicare</a:t>
            </a:r>
            <a:r>
              <a:rPr lang="en-US" sz="1200" spc="-125">
                <a:effectLst/>
                <a:ea typeface="Arial" panose="020B0604020202020204" pitchFamily="34" charset="0"/>
              </a:rPr>
              <a:t> </a:t>
            </a:r>
            <a:r>
              <a:rPr lang="en-US" sz="1200">
                <a:effectLst/>
                <a:ea typeface="Arial" panose="020B0604020202020204" pitchFamily="34" charset="0"/>
              </a:rPr>
              <a:t>&amp;</a:t>
            </a:r>
            <a:r>
              <a:rPr lang="en-US" sz="1200" spc="-125">
                <a:effectLst/>
                <a:ea typeface="Arial" panose="020B0604020202020204" pitchFamily="34" charset="0"/>
              </a:rPr>
              <a:t> </a:t>
            </a:r>
            <a:r>
              <a:rPr lang="en-US" sz="1200">
                <a:effectLst/>
                <a:ea typeface="Arial" panose="020B0604020202020204" pitchFamily="34" charset="0"/>
              </a:rPr>
              <a:t>Medicaid</a:t>
            </a:r>
            <a:r>
              <a:rPr lang="en-US" sz="1200" spc="-125">
                <a:effectLst/>
                <a:ea typeface="Arial" panose="020B0604020202020204" pitchFamily="34" charset="0"/>
              </a:rPr>
              <a:t> </a:t>
            </a:r>
            <a:r>
              <a:rPr lang="en-US" sz="1200">
                <a:effectLst/>
                <a:ea typeface="Arial" panose="020B0604020202020204" pitchFamily="34" charset="0"/>
              </a:rPr>
              <a:t>Services.</a:t>
            </a:r>
            <a:r>
              <a:rPr lang="en-US" sz="1200" spc="-125">
                <a:effectLst/>
                <a:ea typeface="Arial" panose="020B0604020202020204" pitchFamily="34" charset="0"/>
              </a:rPr>
              <a:t> </a:t>
            </a:r>
            <a:r>
              <a:rPr lang="en-US" sz="1200">
                <a:effectLst/>
                <a:ea typeface="Arial" panose="020B0604020202020204" pitchFamily="34" charset="0"/>
              </a:rPr>
              <a:t>(n.d.).</a:t>
            </a:r>
            <a:r>
              <a:rPr lang="en-US" sz="1200" spc="-125">
                <a:effectLst/>
                <a:ea typeface="Arial" panose="020B0604020202020204" pitchFamily="34" charset="0"/>
              </a:rPr>
              <a:t> </a:t>
            </a:r>
            <a:r>
              <a:rPr lang="en-US" sz="1200" i="1">
                <a:effectLst/>
                <a:ea typeface="Arial" panose="020B0604020202020204" pitchFamily="34" charset="0"/>
              </a:rPr>
              <a:t>Mental</a:t>
            </a:r>
            <a:r>
              <a:rPr lang="en-US" sz="1200" i="1" spc="-110">
                <a:effectLst/>
                <a:ea typeface="Arial" panose="020B0604020202020204" pitchFamily="34" charset="0"/>
              </a:rPr>
              <a:t> </a:t>
            </a:r>
            <a:r>
              <a:rPr lang="en-US" sz="1200" i="1">
                <a:effectLst/>
                <a:ea typeface="Arial" panose="020B0604020202020204" pitchFamily="34" charset="0"/>
              </a:rPr>
              <a:t>health</a:t>
            </a:r>
            <a:r>
              <a:rPr lang="en-US" sz="1200" i="1" spc="-110">
                <a:effectLst/>
                <a:ea typeface="Arial" panose="020B0604020202020204" pitchFamily="34" charset="0"/>
              </a:rPr>
              <a:t> </a:t>
            </a:r>
            <a:r>
              <a:rPr lang="en-US" sz="1200" i="1">
                <a:effectLst/>
                <a:ea typeface="Arial" panose="020B0604020202020204" pitchFamily="34" charset="0"/>
              </a:rPr>
              <a:t>care</a:t>
            </a:r>
            <a:r>
              <a:rPr lang="en-US" sz="1200" i="1" spc="-110">
                <a:effectLst/>
                <a:ea typeface="Arial" panose="020B0604020202020204" pitchFamily="34" charset="0"/>
              </a:rPr>
              <a:t> </a:t>
            </a:r>
            <a:r>
              <a:rPr lang="en-US" sz="1200" i="1">
                <a:effectLst/>
                <a:ea typeface="Arial" panose="020B0604020202020204" pitchFamily="34" charset="0"/>
              </a:rPr>
              <a:t>(outpatient).</a:t>
            </a:r>
            <a:r>
              <a:rPr lang="en-US" sz="1200" i="1" spc="-110">
                <a:effectLst/>
                <a:ea typeface="Arial" panose="020B0604020202020204" pitchFamily="34" charset="0"/>
              </a:rPr>
              <a:t> </a:t>
            </a:r>
            <a:r>
              <a:rPr lang="en-US" sz="1200">
                <a:effectLst/>
                <a:ea typeface="Arial" panose="020B0604020202020204" pitchFamily="34" charset="0"/>
              </a:rPr>
              <a:t>Medicare.gov. </a:t>
            </a:r>
            <a:r>
              <a:rPr lang="en-US" sz="1200" u="sng">
                <a:solidFill>
                  <a:srgbClr val="EA5E29"/>
                </a:solidFill>
                <a:effectLst/>
                <a:ea typeface="Arial" panose="020B0604020202020204" pitchFamily="34" charset="0"/>
                <a:hlinkClick r:id="rId10"/>
              </a:rPr>
              <a:t>https://www.medicare.gov/coverage/mental-health-care-outpatient</a:t>
            </a:r>
            <a:endParaRPr lang="en-US" sz="1200">
              <a:effectLst/>
              <a:ea typeface="Arial" panose="020B0604020202020204" pitchFamily="34" charset="0"/>
            </a:endParaRPr>
          </a:p>
          <a:p>
            <a:pPr marL="255270" marR="549275" indent="-171450">
              <a:lnSpc>
                <a:spcPct val="115000"/>
              </a:lnSpc>
              <a:spcBef>
                <a:spcPts val="0"/>
              </a:spcBef>
            </a:pPr>
            <a:r>
              <a:rPr lang="en-US" sz="1200">
                <a:effectLst/>
                <a:ea typeface="Arial" panose="020B0604020202020204" pitchFamily="34" charset="0"/>
              </a:rPr>
              <a:t>Medicare</a:t>
            </a:r>
            <a:r>
              <a:rPr lang="en-US" sz="1200" spc="-140">
                <a:effectLst/>
                <a:ea typeface="Arial" panose="020B0604020202020204" pitchFamily="34" charset="0"/>
              </a:rPr>
              <a:t> </a:t>
            </a:r>
            <a:r>
              <a:rPr lang="en-US" sz="1200">
                <a:effectLst/>
                <a:ea typeface="Arial" panose="020B0604020202020204" pitchFamily="34" charset="0"/>
              </a:rPr>
              <a:t>Learning</a:t>
            </a:r>
            <a:r>
              <a:rPr lang="en-US" sz="1200" spc="-140">
                <a:effectLst/>
                <a:ea typeface="Arial" panose="020B0604020202020204" pitchFamily="34" charset="0"/>
              </a:rPr>
              <a:t> </a:t>
            </a:r>
            <a:r>
              <a:rPr lang="en-US" sz="1200">
                <a:effectLst/>
                <a:ea typeface="Arial" panose="020B0604020202020204" pitchFamily="34" charset="0"/>
              </a:rPr>
              <a:t>Network.</a:t>
            </a:r>
            <a:r>
              <a:rPr lang="en-US" sz="1200" spc="-140">
                <a:effectLst/>
                <a:ea typeface="Arial" panose="020B0604020202020204" pitchFamily="34" charset="0"/>
              </a:rPr>
              <a:t> </a:t>
            </a:r>
            <a:r>
              <a:rPr lang="en-US" sz="1200">
                <a:effectLst/>
                <a:ea typeface="Arial" panose="020B0604020202020204" pitchFamily="34" charset="0"/>
              </a:rPr>
              <a:t>(2021,</a:t>
            </a:r>
            <a:r>
              <a:rPr lang="en-US" sz="1200" spc="-140">
                <a:effectLst/>
                <a:ea typeface="Arial" panose="020B0604020202020204" pitchFamily="34" charset="0"/>
              </a:rPr>
              <a:t> </a:t>
            </a:r>
            <a:r>
              <a:rPr lang="en-US" sz="1200">
                <a:effectLst/>
                <a:ea typeface="Arial" panose="020B0604020202020204" pitchFamily="34" charset="0"/>
              </a:rPr>
              <a:t>June).</a:t>
            </a:r>
            <a:r>
              <a:rPr lang="en-US" sz="1200" spc="-140">
                <a:effectLst/>
                <a:ea typeface="Arial" panose="020B0604020202020204" pitchFamily="34" charset="0"/>
              </a:rPr>
              <a:t> </a:t>
            </a:r>
            <a:r>
              <a:rPr lang="en-US" sz="1200" i="1">
                <a:effectLst/>
                <a:ea typeface="Arial" panose="020B0604020202020204" pitchFamily="34" charset="0"/>
              </a:rPr>
              <a:t>Medicare</a:t>
            </a:r>
            <a:r>
              <a:rPr lang="en-US" sz="1200" i="1" spc="-120">
                <a:effectLst/>
                <a:ea typeface="Arial" panose="020B0604020202020204" pitchFamily="34" charset="0"/>
              </a:rPr>
              <a:t> </a:t>
            </a:r>
            <a:r>
              <a:rPr lang="en-US" sz="1200" i="1">
                <a:effectLst/>
                <a:ea typeface="Arial" panose="020B0604020202020204" pitchFamily="34" charset="0"/>
              </a:rPr>
              <a:t>mental</a:t>
            </a:r>
            <a:r>
              <a:rPr lang="en-US" sz="1200" i="1" spc="-120">
                <a:effectLst/>
                <a:ea typeface="Arial" panose="020B0604020202020204" pitchFamily="34" charset="0"/>
              </a:rPr>
              <a:t> </a:t>
            </a:r>
            <a:r>
              <a:rPr lang="en-US" sz="1200" i="1">
                <a:effectLst/>
                <a:ea typeface="Arial" panose="020B0604020202020204" pitchFamily="34" charset="0"/>
              </a:rPr>
              <a:t>health</a:t>
            </a:r>
            <a:r>
              <a:rPr lang="en-US" sz="1200">
                <a:effectLst/>
                <a:ea typeface="Arial" panose="020B0604020202020204" pitchFamily="34" charset="0"/>
              </a:rPr>
              <a:t>.</a:t>
            </a:r>
            <a:r>
              <a:rPr lang="en-US" sz="1200" spc="-140">
                <a:effectLst/>
                <a:ea typeface="Arial" panose="020B0604020202020204" pitchFamily="34" charset="0"/>
              </a:rPr>
              <a:t> </a:t>
            </a:r>
            <a:r>
              <a:rPr lang="en-US" sz="1200">
                <a:effectLst/>
                <a:ea typeface="Arial" panose="020B0604020202020204" pitchFamily="34" charset="0"/>
              </a:rPr>
              <a:t>U.S.</a:t>
            </a:r>
            <a:r>
              <a:rPr lang="en-US" sz="1200" spc="-140">
                <a:effectLst/>
                <a:ea typeface="Arial" panose="020B0604020202020204" pitchFamily="34" charset="0"/>
              </a:rPr>
              <a:t> </a:t>
            </a:r>
            <a:r>
              <a:rPr lang="en-US" sz="1200">
                <a:effectLst/>
                <a:ea typeface="Arial" panose="020B0604020202020204" pitchFamily="34" charset="0"/>
              </a:rPr>
              <a:t>Centers</a:t>
            </a:r>
            <a:r>
              <a:rPr lang="en-US" sz="1200" spc="-140">
                <a:effectLst/>
                <a:ea typeface="Arial" panose="020B0604020202020204" pitchFamily="34" charset="0"/>
              </a:rPr>
              <a:t> </a:t>
            </a:r>
            <a:r>
              <a:rPr lang="en-US" sz="1200">
                <a:effectLst/>
                <a:ea typeface="Arial" panose="020B0604020202020204" pitchFamily="34" charset="0"/>
              </a:rPr>
              <a:t>for</a:t>
            </a:r>
            <a:r>
              <a:rPr lang="en-US" sz="1200" spc="-140">
                <a:effectLst/>
                <a:ea typeface="Arial" panose="020B0604020202020204" pitchFamily="34" charset="0"/>
              </a:rPr>
              <a:t> </a:t>
            </a:r>
            <a:r>
              <a:rPr lang="en-US" sz="1200">
                <a:effectLst/>
                <a:ea typeface="Arial" panose="020B0604020202020204" pitchFamily="34" charset="0"/>
              </a:rPr>
              <a:t>Medicare</a:t>
            </a:r>
            <a:r>
              <a:rPr lang="en-US" sz="1200" spc="-140">
                <a:effectLst/>
                <a:ea typeface="Arial" panose="020B0604020202020204" pitchFamily="34" charset="0"/>
              </a:rPr>
              <a:t> </a:t>
            </a:r>
            <a:r>
              <a:rPr lang="en-US" sz="1200">
                <a:effectLst/>
                <a:ea typeface="Arial" panose="020B0604020202020204" pitchFamily="34" charset="0"/>
              </a:rPr>
              <a:t>&amp;</a:t>
            </a:r>
            <a:r>
              <a:rPr lang="en-US" sz="1200" spc="-140">
                <a:effectLst/>
                <a:ea typeface="Arial" panose="020B0604020202020204" pitchFamily="34" charset="0"/>
              </a:rPr>
              <a:t> </a:t>
            </a:r>
            <a:r>
              <a:rPr lang="en-US" sz="1200">
                <a:effectLst/>
                <a:ea typeface="Arial" panose="020B0604020202020204" pitchFamily="34" charset="0"/>
              </a:rPr>
              <a:t>Medicaid</a:t>
            </a:r>
            <a:r>
              <a:rPr lang="en-US" sz="1200" spc="-140">
                <a:effectLst/>
                <a:ea typeface="Arial" panose="020B0604020202020204" pitchFamily="34" charset="0"/>
              </a:rPr>
              <a:t> </a:t>
            </a:r>
            <a:r>
              <a:rPr lang="en-US" sz="1200">
                <a:effectLst/>
                <a:ea typeface="Arial" panose="020B0604020202020204" pitchFamily="34" charset="0"/>
              </a:rPr>
              <a:t>Services.</a:t>
            </a:r>
            <a:r>
              <a:rPr lang="en-US" sz="1200" spc="-140">
                <a:effectLst/>
                <a:ea typeface="Arial" panose="020B0604020202020204" pitchFamily="34" charset="0"/>
              </a:rPr>
              <a:t> </a:t>
            </a:r>
            <a:r>
              <a:rPr lang="en-US" sz="1200" u="sng">
                <a:solidFill>
                  <a:srgbClr val="EA5E29"/>
                </a:solidFill>
                <a:effectLst/>
                <a:ea typeface="Arial" panose="020B0604020202020204" pitchFamily="34" charset="0"/>
                <a:hlinkClick r:id="rId11"/>
              </a:rPr>
              <a:t>https://www.cms.gov/files/document/medicare-mental-health.pdf</a:t>
            </a:r>
            <a:endParaRPr lang="en-US" sz="1200">
              <a:effectLst/>
              <a:ea typeface="Arial" panose="020B0604020202020204" pitchFamily="34" charset="0"/>
            </a:endParaRPr>
          </a:p>
          <a:p>
            <a:pPr marL="255270" marR="621030" indent="-171450">
              <a:lnSpc>
                <a:spcPct val="125000"/>
              </a:lnSpc>
              <a:spcBef>
                <a:spcPts val="0"/>
              </a:spcBef>
            </a:pPr>
            <a:r>
              <a:rPr lang="en-US" sz="1200">
                <a:effectLst/>
                <a:ea typeface="Arial" panose="020B0604020202020204" pitchFamily="34" charset="0"/>
              </a:rPr>
              <a:t>Substance</a:t>
            </a:r>
            <a:r>
              <a:rPr lang="en-US" sz="1200" spc="-140">
                <a:effectLst/>
                <a:ea typeface="Arial" panose="020B0604020202020204" pitchFamily="34" charset="0"/>
              </a:rPr>
              <a:t> </a:t>
            </a:r>
            <a:r>
              <a:rPr lang="en-US" sz="1200">
                <a:effectLst/>
                <a:ea typeface="Arial" panose="020B0604020202020204" pitchFamily="34" charset="0"/>
              </a:rPr>
              <a:t>Abuse</a:t>
            </a:r>
            <a:r>
              <a:rPr lang="en-US" sz="1200" spc="-140">
                <a:effectLst/>
                <a:ea typeface="Arial" panose="020B0604020202020204" pitchFamily="34" charset="0"/>
              </a:rPr>
              <a:t> </a:t>
            </a:r>
            <a:r>
              <a:rPr lang="en-US" sz="1200">
                <a:effectLst/>
                <a:ea typeface="Arial" panose="020B0604020202020204" pitchFamily="34" charset="0"/>
              </a:rPr>
              <a:t>and</a:t>
            </a:r>
            <a:r>
              <a:rPr lang="en-US" sz="1200" spc="-140">
                <a:effectLst/>
                <a:ea typeface="Arial" panose="020B0604020202020204" pitchFamily="34" charset="0"/>
              </a:rPr>
              <a:t> </a:t>
            </a:r>
            <a:r>
              <a:rPr lang="en-US" sz="1200">
                <a:effectLst/>
                <a:ea typeface="Arial" panose="020B0604020202020204" pitchFamily="34" charset="0"/>
              </a:rPr>
              <a:t>Mental</a:t>
            </a:r>
            <a:r>
              <a:rPr lang="en-US" sz="1200" spc="-140">
                <a:effectLst/>
                <a:ea typeface="Arial" panose="020B0604020202020204" pitchFamily="34" charset="0"/>
              </a:rPr>
              <a:t> </a:t>
            </a:r>
            <a:r>
              <a:rPr lang="en-US" sz="1200">
                <a:effectLst/>
                <a:ea typeface="Arial" panose="020B0604020202020204" pitchFamily="34" charset="0"/>
              </a:rPr>
              <a:t>Health</a:t>
            </a:r>
            <a:r>
              <a:rPr lang="en-US" sz="1200" spc="-140">
                <a:effectLst/>
                <a:ea typeface="Arial" panose="020B0604020202020204" pitchFamily="34" charset="0"/>
              </a:rPr>
              <a:t> </a:t>
            </a:r>
            <a:r>
              <a:rPr lang="en-US" sz="1200">
                <a:effectLst/>
                <a:ea typeface="Arial" panose="020B0604020202020204" pitchFamily="34" charset="0"/>
              </a:rPr>
              <a:t>Services</a:t>
            </a:r>
            <a:r>
              <a:rPr lang="en-US" sz="1200" spc="-140">
                <a:effectLst/>
                <a:ea typeface="Arial" panose="020B0604020202020204" pitchFamily="34" charset="0"/>
              </a:rPr>
              <a:t> </a:t>
            </a:r>
            <a:r>
              <a:rPr lang="en-US" sz="1200">
                <a:effectLst/>
                <a:ea typeface="Arial" panose="020B0604020202020204" pitchFamily="34" charset="0"/>
              </a:rPr>
              <a:t>Administration</a:t>
            </a:r>
            <a:r>
              <a:rPr lang="en-US" sz="1200" spc="-140">
                <a:effectLst/>
                <a:ea typeface="Arial" panose="020B0604020202020204" pitchFamily="34" charset="0"/>
              </a:rPr>
              <a:t> </a:t>
            </a:r>
            <a:r>
              <a:rPr lang="en-US" sz="1200">
                <a:effectLst/>
                <a:ea typeface="Arial" panose="020B0604020202020204" pitchFamily="34" charset="0"/>
              </a:rPr>
              <a:t>(SAMHSA).</a:t>
            </a:r>
            <a:r>
              <a:rPr lang="en-US" sz="1200" spc="-140">
                <a:effectLst/>
                <a:ea typeface="Arial" panose="020B0604020202020204" pitchFamily="34" charset="0"/>
              </a:rPr>
              <a:t> </a:t>
            </a:r>
            <a:r>
              <a:rPr lang="en-US" sz="1200">
                <a:effectLst/>
                <a:ea typeface="Arial" panose="020B0604020202020204" pitchFamily="34" charset="0"/>
              </a:rPr>
              <a:t>(2012).</a:t>
            </a:r>
            <a:r>
              <a:rPr lang="en-US" sz="1200" spc="-140">
                <a:effectLst/>
                <a:ea typeface="Arial" panose="020B0604020202020204" pitchFamily="34" charset="0"/>
              </a:rPr>
              <a:t> </a:t>
            </a:r>
            <a:r>
              <a:rPr lang="en-US" sz="1200">
                <a:effectLst/>
                <a:ea typeface="Arial" panose="020B0604020202020204" pitchFamily="34" charset="0"/>
              </a:rPr>
              <a:t>SAMHSA’s</a:t>
            </a:r>
            <a:r>
              <a:rPr lang="en-US" sz="1200" spc="-140">
                <a:effectLst/>
                <a:ea typeface="Arial" panose="020B0604020202020204" pitchFamily="34" charset="0"/>
              </a:rPr>
              <a:t> </a:t>
            </a:r>
            <a:r>
              <a:rPr lang="en-US" sz="1200">
                <a:effectLst/>
                <a:ea typeface="Arial" panose="020B0604020202020204" pitchFamily="34" charset="0"/>
              </a:rPr>
              <a:t>working</a:t>
            </a:r>
            <a:r>
              <a:rPr lang="en-US" sz="1200" spc="-140">
                <a:effectLst/>
                <a:ea typeface="Arial" panose="020B0604020202020204" pitchFamily="34" charset="0"/>
              </a:rPr>
              <a:t> </a:t>
            </a:r>
            <a:r>
              <a:rPr lang="en-US" sz="1200">
                <a:effectLst/>
                <a:ea typeface="Arial" panose="020B0604020202020204" pitchFamily="34" charset="0"/>
              </a:rPr>
              <a:t>definition</a:t>
            </a:r>
            <a:r>
              <a:rPr lang="en-US" sz="1200" spc="-140">
                <a:effectLst/>
                <a:ea typeface="Arial" panose="020B0604020202020204" pitchFamily="34" charset="0"/>
              </a:rPr>
              <a:t> </a:t>
            </a:r>
            <a:r>
              <a:rPr lang="en-US" sz="1200">
                <a:effectLst/>
                <a:ea typeface="Arial" panose="020B0604020202020204" pitchFamily="34" charset="0"/>
              </a:rPr>
              <a:t>of recovery.</a:t>
            </a:r>
            <a:r>
              <a:rPr lang="en-US" sz="1200">
                <a:ea typeface="Arial" panose="020B0604020202020204" pitchFamily="34" charset="0"/>
              </a:rPr>
              <a:t> </a:t>
            </a:r>
            <a:r>
              <a:rPr lang="en-US" sz="1200" spc="140">
                <a:effectLst/>
                <a:ea typeface="Arial" panose="020B0604020202020204" pitchFamily="34" charset="0"/>
              </a:rPr>
              <a:t> </a:t>
            </a:r>
            <a:r>
              <a:rPr lang="en-US" sz="1200" u="sng">
                <a:solidFill>
                  <a:srgbClr val="EA5E29"/>
                </a:solidFill>
                <a:effectLst/>
                <a:ea typeface="Arial" panose="020B0604020202020204" pitchFamily="34" charset="0"/>
                <a:hlinkClick r:id="rId12"/>
              </a:rPr>
              <a:t>https://store.samhsa.gov/sites/default/files/d7/priv/pep12-recdef.pdf</a:t>
            </a:r>
            <a:endParaRPr lang="en-US" sz="1200">
              <a:effectLst/>
              <a:ea typeface="Arial" panose="020B0604020202020204" pitchFamily="34" charset="0"/>
            </a:endParaRPr>
          </a:p>
          <a:p>
            <a:pPr marL="299720" marR="530860" indent="-215900">
              <a:lnSpc>
                <a:spcPct val="100000"/>
              </a:lnSpc>
              <a:spcBef>
                <a:spcPts val="0"/>
              </a:spcBef>
              <a:spcAft>
                <a:spcPts val="0"/>
              </a:spcAft>
            </a:pPr>
            <a:endParaRPr lang="en-US" sz="12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7103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A7F5-1AB7-F820-9DD5-8085239C0BA3}"/>
              </a:ext>
            </a:extLst>
          </p:cNvPr>
          <p:cNvSpPr>
            <a:spLocks noGrp="1"/>
          </p:cNvSpPr>
          <p:nvPr>
            <p:ph type="title"/>
          </p:nvPr>
        </p:nvSpPr>
        <p:spPr>
          <a:xfrm>
            <a:off x="937986" y="56696"/>
            <a:ext cx="10515600" cy="1072677"/>
          </a:xfrm>
        </p:spPr>
        <p:txBody>
          <a:bodyPr/>
          <a:lstStyle/>
          <a:p>
            <a:pPr algn="ctr"/>
            <a:r>
              <a:rPr lang="en-US" b="1"/>
              <a:t>References for DST &amp; Billing Modules cont.</a:t>
            </a:r>
          </a:p>
        </p:txBody>
      </p:sp>
      <p:sp>
        <p:nvSpPr>
          <p:cNvPr id="9" name="Content Placeholder 2">
            <a:extLst>
              <a:ext uri="{FF2B5EF4-FFF2-40B4-BE49-F238E27FC236}">
                <a16:creationId xmlns:a16="http://schemas.microsoft.com/office/drawing/2014/main" id="{F9D2FC85-415C-8728-457E-7F8713A32E96}"/>
              </a:ext>
            </a:extLst>
          </p:cNvPr>
          <p:cNvSpPr txBox="1">
            <a:spLocks/>
          </p:cNvSpPr>
          <p:nvPr/>
        </p:nvSpPr>
        <p:spPr>
          <a:xfrm>
            <a:off x="393018" y="1238232"/>
            <a:ext cx="11035801" cy="430605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9720" marR="705485" indent="-215900">
              <a:lnSpc>
                <a:spcPts val="1450"/>
              </a:lnSpc>
              <a:spcBef>
                <a:spcPts val="0"/>
              </a:spcBef>
              <a:spcAft>
                <a:spcPts val="0"/>
              </a:spcAft>
            </a:pPr>
            <a:r>
              <a:rPr lang="en-US" sz="1200" err="1">
                <a:effectLst/>
                <a:ea typeface="Arial" panose="020B0604020202020204" pitchFamily="34" charset="0"/>
              </a:rPr>
              <a:t>Videka</a:t>
            </a:r>
            <a:r>
              <a:rPr lang="en-US" sz="1200">
                <a:effectLst/>
                <a:ea typeface="Arial" panose="020B0604020202020204" pitchFamily="34" charset="0"/>
              </a:rPr>
              <a:t>,</a:t>
            </a:r>
            <a:r>
              <a:rPr lang="en-US" sz="1200" spc="-150">
                <a:effectLst/>
                <a:ea typeface="Arial" panose="020B0604020202020204" pitchFamily="34" charset="0"/>
              </a:rPr>
              <a:t> </a:t>
            </a:r>
            <a:r>
              <a:rPr lang="en-US" sz="1200" spc="10">
                <a:effectLst/>
                <a:ea typeface="Arial" panose="020B0604020202020204" pitchFamily="34" charset="0"/>
              </a:rPr>
              <a:t>L.,</a:t>
            </a:r>
            <a:r>
              <a:rPr lang="en-US" sz="1200" spc="-150">
                <a:effectLst/>
                <a:ea typeface="Arial" panose="020B0604020202020204" pitchFamily="34" charset="0"/>
              </a:rPr>
              <a:t> </a:t>
            </a:r>
            <a:r>
              <a:rPr lang="en-US" sz="1200">
                <a:effectLst/>
                <a:ea typeface="Arial" panose="020B0604020202020204" pitchFamily="34" charset="0"/>
              </a:rPr>
              <a:t>Neale,</a:t>
            </a:r>
            <a:r>
              <a:rPr lang="en-US" sz="1200" spc="-150">
                <a:effectLst/>
                <a:ea typeface="Arial" panose="020B0604020202020204" pitchFamily="34" charset="0"/>
              </a:rPr>
              <a:t> </a:t>
            </a:r>
            <a:r>
              <a:rPr lang="en-US" sz="1200">
                <a:effectLst/>
                <a:ea typeface="Arial" panose="020B0604020202020204" pitchFamily="34" charset="0"/>
              </a:rPr>
              <a:t>J.,</a:t>
            </a:r>
            <a:r>
              <a:rPr lang="en-US" sz="1200" spc="-150">
                <a:effectLst/>
                <a:ea typeface="Arial" panose="020B0604020202020204" pitchFamily="34" charset="0"/>
              </a:rPr>
              <a:t> </a:t>
            </a:r>
            <a:r>
              <a:rPr lang="en-US" sz="1200">
                <a:effectLst/>
                <a:ea typeface="Arial" panose="020B0604020202020204" pitchFamily="34" charset="0"/>
              </a:rPr>
              <a:t>Page,</a:t>
            </a:r>
            <a:r>
              <a:rPr lang="en-US" sz="1200" spc="-150">
                <a:effectLst/>
                <a:ea typeface="Arial" panose="020B0604020202020204" pitchFamily="34" charset="0"/>
              </a:rPr>
              <a:t> </a:t>
            </a:r>
            <a:r>
              <a:rPr lang="en-US" sz="1200">
                <a:effectLst/>
                <a:ea typeface="Arial" panose="020B0604020202020204" pitchFamily="34" charset="0"/>
              </a:rPr>
              <a:t>C.,</a:t>
            </a:r>
            <a:r>
              <a:rPr lang="en-US" sz="1200" spc="-150">
                <a:effectLst/>
                <a:ea typeface="Arial" panose="020B0604020202020204" pitchFamily="34" charset="0"/>
              </a:rPr>
              <a:t> </a:t>
            </a:r>
            <a:r>
              <a:rPr lang="en-US" sz="1200">
                <a:effectLst/>
                <a:ea typeface="Arial" panose="020B0604020202020204" pitchFamily="34" charset="0"/>
              </a:rPr>
              <a:t>Buche,</a:t>
            </a:r>
            <a:r>
              <a:rPr lang="en-US" sz="1200" spc="-150">
                <a:effectLst/>
                <a:ea typeface="Arial" panose="020B0604020202020204" pitchFamily="34" charset="0"/>
              </a:rPr>
              <a:t> </a:t>
            </a:r>
            <a:r>
              <a:rPr lang="en-US" sz="1200">
                <a:effectLst/>
                <a:ea typeface="Arial" panose="020B0604020202020204" pitchFamily="34" charset="0"/>
              </a:rPr>
              <a:t>J.,</a:t>
            </a:r>
            <a:r>
              <a:rPr lang="en-US" sz="1200" spc="-150">
                <a:effectLst/>
                <a:ea typeface="Arial" panose="020B0604020202020204" pitchFamily="34" charset="0"/>
              </a:rPr>
              <a:t> </a:t>
            </a:r>
            <a:r>
              <a:rPr lang="en-US" sz="1200">
                <a:effectLst/>
                <a:ea typeface="Arial" panose="020B0604020202020204" pitchFamily="34" charset="0"/>
              </a:rPr>
              <a:t>Beck,</a:t>
            </a:r>
            <a:r>
              <a:rPr lang="en-US" sz="1200" spc="-150">
                <a:effectLst/>
                <a:ea typeface="Arial" panose="020B0604020202020204" pitchFamily="34" charset="0"/>
              </a:rPr>
              <a:t> </a:t>
            </a:r>
            <a:r>
              <a:rPr lang="en-US" sz="1200" spc="10">
                <a:effectLst/>
                <a:ea typeface="Arial" panose="020B0604020202020204" pitchFamily="34" charset="0"/>
              </a:rPr>
              <a:t>A.,</a:t>
            </a:r>
            <a:r>
              <a:rPr lang="en-US" sz="1200" spc="-150">
                <a:effectLst/>
                <a:ea typeface="Arial" panose="020B0604020202020204" pitchFamily="34" charset="0"/>
              </a:rPr>
              <a:t> </a:t>
            </a:r>
            <a:r>
              <a:rPr lang="en-US" sz="1200">
                <a:effectLst/>
                <a:ea typeface="Arial" panose="020B0604020202020204" pitchFamily="34" charset="0"/>
              </a:rPr>
              <a:t>Wayment,</a:t>
            </a:r>
            <a:r>
              <a:rPr lang="en-US" sz="1200" spc="-150">
                <a:effectLst/>
                <a:ea typeface="Arial" panose="020B0604020202020204" pitchFamily="34" charset="0"/>
              </a:rPr>
              <a:t> </a:t>
            </a:r>
            <a:r>
              <a:rPr lang="en-US" sz="1200">
                <a:effectLst/>
                <a:ea typeface="Arial" panose="020B0604020202020204" pitchFamily="34" charset="0"/>
              </a:rPr>
              <a:t>C.,</a:t>
            </a:r>
            <a:r>
              <a:rPr lang="en-US" sz="1200" spc="-150">
                <a:effectLst/>
                <a:ea typeface="Arial" panose="020B0604020202020204" pitchFamily="34" charset="0"/>
              </a:rPr>
              <a:t> </a:t>
            </a:r>
            <a:r>
              <a:rPr lang="en-US" sz="1200">
                <a:effectLst/>
                <a:ea typeface="Arial" panose="020B0604020202020204" pitchFamily="34" charset="0"/>
              </a:rPr>
              <a:t>&amp;</a:t>
            </a:r>
            <a:r>
              <a:rPr lang="en-US" sz="1200" spc="-150">
                <a:effectLst/>
                <a:ea typeface="Arial" panose="020B0604020202020204" pitchFamily="34" charset="0"/>
              </a:rPr>
              <a:t> </a:t>
            </a:r>
            <a:r>
              <a:rPr lang="en-US" sz="1200">
                <a:effectLst/>
                <a:ea typeface="Arial" panose="020B0604020202020204" pitchFamily="34" charset="0"/>
              </a:rPr>
              <a:t>Gaiser,</a:t>
            </a:r>
            <a:r>
              <a:rPr lang="en-US" sz="1200" spc="-150">
                <a:effectLst/>
                <a:ea typeface="Arial" panose="020B0604020202020204" pitchFamily="34" charset="0"/>
              </a:rPr>
              <a:t> </a:t>
            </a:r>
            <a:r>
              <a:rPr lang="en-US" sz="1200">
                <a:effectLst/>
                <a:ea typeface="Arial" panose="020B0604020202020204" pitchFamily="34" charset="0"/>
              </a:rPr>
              <a:t>M.</a:t>
            </a:r>
            <a:r>
              <a:rPr lang="en-US" sz="1200" spc="-150">
                <a:effectLst/>
                <a:ea typeface="Arial" panose="020B0604020202020204" pitchFamily="34" charset="0"/>
              </a:rPr>
              <a:t> </a:t>
            </a:r>
            <a:r>
              <a:rPr lang="en-US" sz="1200">
                <a:effectLst/>
                <a:ea typeface="Arial" panose="020B0604020202020204" pitchFamily="34" charset="0"/>
              </a:rPr>
              <a:t>(2019,</a:t>
            </a:r>
            <a:r>
              <a:rPr lang="en-US" sz="1200" spc="-150">
                <a:effectLst/>
                <a:ea typeface="Arial" panose="020B0604020202020204" pitchFamily="34" charset="0"/>
              </a:rPr>
              <a:t> </a:t>
            </a:r>
            <a:r>
              <a:rPr lang="en-US" sz="1200">
                <a:effectLst/>
                <a:ea typeface="Arial" panose="020B0604020202020204" pitchFamily="34" charset="0"/>
              </a:rPr>
              <a:t>August).</a:t>
            </a:r>
            <a:r>
              <a:rPr lang="en-US" sz="1200" spc="-25">
                <a:effectLst/>
                <a:ea typeface="Arial" panose="020B0604020202020204" pitchFamily="34" charset="0"/>
              </a:rPr>
              <a:t> </a:t>
            </a:r>
            <a:r>
              <a:rPr lang="en-US" sz="1200" i="1">
                <a:effectLst/>
                <a:ea typeface="Arial" panose="020B0604020202020204" pitchFamily="34" charset="0"/>
              </a:rPr>
              <a:t>National</a:t>
            </a:r>
            <a:r>
              <a:rPr lang="en-US" sz="1200" i="1" spc="-135">
                <a:effectLst/>
                <a:ea typeface="Arial" panose="020B0604020202020204" pitchFamily="34" charset="0"/>
              </a:rPr>
              <a:t> </a:t>
            </a:r>
            <a:r>
              <a:rPr lang="en-US" sz="1200" i="1">
                <a:effectLst/>
                <a:ea typeface="Arial" panose="020B0604020202020204" pitchFamily="34" charset="0"/>
              </a:rPr>
              <a:t>analysis</a:t>
            </a:r>
            <a:r>
              <a:rPr lang="en-US" sz="1200" i="1" spc="-135">
                <a:effectLst/>
                <a:ea typeface="Arial" panose="020B0604020202020204" pitchFamily="34" charset="0"/>
              </a:rPr>
              <a:t> </a:t>
            </a:r>
            <a:r>
              <a:rPr lang="en-US" sz="1200" i="1">
                <a:effectLst/>
                <a:ea typeface="Arial" panose="020B0604020202020204" pitchFamily="34" charset="0"/>
              </a:rPr>
              <a:t>of</a:t>
            </a:r>
            <a:r>
              <a:rPr lang="en-US" sz="1200" i="1" spc="-135">
                <a:effectLst/>
                <a:ea typeface="Arial" panose="020B0604020202020204" pitchFamily="34" charset="0"/>
              </a:rPr>
              <a:t> </a:t>
            </a:r>
            <a:r>
              <a:rPr lang="en-US" sz="1200" i="1">
                <a:effectLst/>
                <a:ea typeface="Arial" panose="020B0604020202020204" pitchFamily="34" charset="0"/>
              </a:rPr>
              <a:t>peer support providers: Practice settings, requirements, roles, and reimbursement</a:t>
            </a:r>
            <a:r>
              <a:rPr lang="en-US" sz="1200">
                <a:effectLst/>
                <a:ea typeface="Arial" panose="020B0604020202020204" pitchFamily="34" charset="0"/>
              </a:rPr>
              <a:t>. University of Michigan Behavioral Health Workforce Research Center. Ann Arbor, MI. </a:t>
            </a:r>
            <a:r>
              <a:rPr lang="en-US" sz="1200" u="sng">
                <a:solidFill>
                  <a:srgbClr val="EA5E29"/>
                </a:solidFill>
                <a:effectLst/>
                <a:ea typeface="Arial" panose="020B0604020202020204" pitchFamily="34" charset="0"/>
                <a:hlinkClick r:id="rId2"/>
              </a:rPr>
              <a:t>https://www.behavioralhealthworkforce.org/wp-content/uploads/2019/10/BHWRC-Peer-Workforce-Full-Report.pdf</a:t>
            </a:r>
            <a:endParaRPr lang="en-US" sz="1200">
              <a:effectLst/>
              <a:ea typeface="Arial" panose="020B0604020202020204" pitchFamily="34" charset="0"/>
            </a:endParaRPr>
          </a:p>
          <a:p>
            <a:pPr marL="299720" marR="504825" indent="-215900">
              <a:lnSpc>
                <a:spcPct val="106000"/>
              </a:lnSpc>
              <a:spcBef>
                <a:spcPts val="0"/>
              </a:spcBef>
            </a:pPr>
            <a:r>
              <a:rPr lang="en-US" sz="1200">
                <a:effectLst/>
                <a:ea typeface="Arial" panose="020B0604020202020204" pitchFamily="34" charset="0"/>
              </a:rPr>
              <a:t>Medicaid</a:t>
            </a:r>
            <a:r>
              <a:rPr lang="en-US" sz="1200" spc="-120">
                <a:effectLst/>
                <a:ea typeface="Arial" panose="020B0604020202020204" pitchFamily="34" charset="0"/>
              </a:rPr>
              <a:t> </a:t>
            </a:r>
            <a:r>
              <a:rPr lang="en-US" sz="1200">
                <a:effectLst/>
                <a:ea typeface="Arial" panose="020B0604020202020204" pitchFamily="34" charset="0"/>
              </a:rPr>
              <a:t>and</a:t>
            </a:r>
            <a:r>
              <a:rPr lang="en-US" sz="1200" spc="-120">
                <a:effectLst/>
                <a:ea typeface="Arial" panose="020B0604020202020204" pitchFamily="34" charset="0"/>
              </a:rPr>
              <a:t> </a:t>
            </a:r>
            <a:r>
              <a:rPr lang="en-US" sz="1200">
                <a:effectLst/>
                <a:ea typeface="Arial" panose="020B0604020202020204" pitchFamily="34" charset="0"/>
              </a:rPr>
              <a:t>CHIP</a:t>
            </a:r>
            <a:r>
              <a:rPr lang="en-US" sz="1200" spc="-120">
                <a:effectLst/>
                <a:ea typeface="Arial" panose="020B0604020202020204" pitchFamily="34" charset="0"/>
              </a:rPr>
              <a:t> </a:t>
            </a:r>
            <a:r>
              <a:rPr lang="en-US" sz="1200">
                <a:effectLst/>
                <a:ea typeface="Arial" panose="020B0604020202020204" pitchFamily="34" charset="0"/>
              </a:rPr>
              <a:t>Payment</a:t>
            </a:r>
            <a:r>
              <a:rPr lang="en-US" sz="1200" spc="-120">
                <a:effectLst/>
                <a:ea typeface="Arial" panose="020B0604020202020204" pitchFamily="34" charset="0"/>
              </a:rPr>
              <a:t> </a:t>
            </a:r>
            <a:r>
              <a:rPr lang="en-US" sz="1200">
                <a:effectLst/>
                <a:ea typeface="Arial" panose="020B0604020202020204" pitchFamily="34" charset="0"/>
              </a:rPr>
              <a:t>and</a:t>
            </a:r>
            <a:r>
              <a:rPr lang="en-US" sz="1200" spc="-120">
                <a:effectLst/>
                <a:ea typeface="Arial" panose="020B0604020202020204" pitchFamily="34" charset="0"/>
              </a:rPr>
              <a:t> </a:t>
            </a:r>
            <a:r>
              <a:rPr lang="en-US" sz="1200">
                <a:effectLst/>
                <a:ea typeface="Arial" panose="020B0604020202020204" pitchFamily="34" charset="0"/>
              </a:rPr>
              <a:t>Access</a:t>
            </a:r>
            <a:r>
              <a:rPr lang="en-US" sz="1200" spc="-120">
                <a:effectLst/>
                <a:ea typeface="Arial" panose="020B0604020202020204" pitchFamily="34" charset="0"/>
              </a:rPr>
              <a:t> </a:t>
            </a:r>
            <a:r>
              <a:rPr lang="en-US" sz="1200">
                <a:effectLst/>
                <a:ea typeface="Arial" panose="020B0604020202020204" pitchFamily="34" charset="0"/>
              </a:rPr>
              <a:t>Commission.</a:t>
            </a:r>
            <a:r>
              <a:rPr lang="en-US" sz="1200" spc="-120">
                <a:effectLst/>
                <a:ea typeface="Arial" panose="020B0604020202020204" pitchFamily="34" charset="0"/>
              </a:rPr>
              <a:t> </a:t>
            </a:r>
            <a:r>
              <a:rPr lang="en-US" sz="1200">
                <a:effectLst/>
                <a:ea typeface="Arial" panose="020B0604020202020204" pitchFamily="34" charset="0"/>
              </a:rPr>
              <a:t>(n.d.).</a:t>
            </a:r>
            <a:r>
              <a:rPr lang="en-US" sz="1200" spc="-120">
                <a:effectLst/>
                <a:ea typeface="Arial" panose="020B0604020202020204" pitchFamily="34" charset="0"/>
              </a:rPr>
              <a:t> </a:t>
            </a:r>
            <a:r>
              <a:rPr lang="en-US" sz="1200" i="1">
                <a:effectLst/>
                <a:ea typeface="Arial" panose="020B0604020202020204" pitchFamily="34" charset="0"/>
              </a:rPr>
              <a:t>Behavioral</a:t>
            </a:r>
            <a:r>
              <a:rPr lang="en-US" sz="1200" i="1" spc="-105">
                <a:effectLst/>
                <a:ea typeface="Arial" panose="020B0604020202020204" pitchFamily="34" charset="0"/>
              </a:rPr>
              <a:t> </a:t>
            </a:r>
            <a:r>
              <a:rPr lang="en-US" sz="1200" i="1">
                <a:effectLst/>
                <a:ea typeface="Arial" panose="020B0604020202020204" pitchFamily="34" charset="0"/>
              </a:rPr>
              <a:t>health</a:t>
            </a:r>
            <a:r>
              <a:rPr lang="en-US" sz="1200" i="1" spc="-105">
                <a:effectLst/>
                <a:ea typeface="Arial" panose="020B0604020202020204" pitchFamily="34" charset="0"/>
              </a:rPr>
              <a:t> </a:t>
            </a:r>
            <a:r>
              <a:rPr lang="en-US" sz="1200" i="1">
                <a:effectLst/>
                <a:ea typeface="Arial" panose="020B0604020202020204" pitchFamily="34" charset="0"/>
              </a:rPr>
              <a:t>services</a:t>
            </a:r>
            <a:r>
              <a:rPr lang="en-US" sz="1200" i="1" spc="-105">
                <a:effectLst/>
                <a:ea typeface="Arial" panose="020B0604020202020204" pitchFamily="34" charset="0"/>
              </a:rPr>
              <a:t> </a:t>
            </a:r>
            <a:r>
              <a:rPr lang="en-US" sz="1200" i="1">
                <a:effectLst/>
                <a:ea typeface="Arial" panose="020B0604020202020204" pitchFamily="34" charset="0"/>
              </a:rPr>
              <a:t>covered</a:t>
            </a:r>
            <a:r>
              <a:rPr lang="en-US" sz="1200" i="1" spc="-105">
                <a:effectLst/>
                <a:ea typeface="Arial" panose="020B0604020202020204" pitchFamily="34" charset="0"/>
              </a:rPr>
              <a:t> </a:t>
            </a:r>
            <a:r>
              <a:rPr lang="en-US" sz="1200" i="1">
                <a:effectLst/>
                <a:ea typeface="Arial" panose="020B0604020202020204" pitchFamily="34" charset="0"/>
              </a:rPr>
              <a:t>under</a:t>
            </a:r>
            <a:r>
              <a:rPr lang="en-US" sz="1200" i="1" spc="-105">
                <a:effectLst/>
                <a:ea typeface="Arial" panose="020B0604020202020204" pitchFamily="34" charset="0"/>
              </a:rPr>
              <a:t> </a:t>
            </a:r>
            <a:r>
              <a:rPr lang="en-US" sz="1200" i="1">
                <a:effectLst/>
                <a:ea typeface="Arial" panose="020B0604020202020204" pitchFamily="34" charset="0"/>
              </a:rPr>
              <a:t>HCBS</a:t>
            </a:r>
            <a:r>
              <a:rPr lang="en-US" sz="1200" i="1" spc="-105">
                <a:effectLst/>
                <a:ea typeface="Arial" panose="020B0604020202020204" pitchFamily="34" charset="0"/>
              </a:rPr>
              <a:t> </a:t>
            </a:r>
            <a:r>
              <a:rPr lang="en-US" sz="1200" i="1">
                <a:effectLst/>
                <a:ea typeface="Arial" panose="020B0604020202020204" pitchFamily="34" charset="0"/>
              </a:rPr>
              <a:t>waivers</a:t>
            </a:r>
            <a:r>
              <a:rPr lang="en-US" sz="1200" i="1" spc="-105">
                <a:effectLst/>
                <a:ea typeface="Arial" panose="020B0604020202020204" pitchFamily="34" charset="0"/>
              </a:rPr>
              <a:t> </a:t>
            </a:r>
            <a:r>
              <a:rPr lang="en-US" sz="1200" i="1" spc="10">
                <a:effectLst/>
                <a:ea typeface="Arial" panose="020B0604020202020204" pitchFamily="34" charset="0"/>
              </a:rPr>
              <a:t>and </a:t>
            </a:r>
            <a:r>
              <a:rPr lang="en-US" sz="1200" i="1">
                <a:effectLst/>
                <a:ea typeface="Arial" panose="020B0604020202020204" pitchFamily="34" charset="0"/>
              </a:rPr>
              <a:t>1915(</a:t>
            </a:r>
            <a:r>
              <a:rPr lang="en-US" sz="1200" i="1" err="1">
                <a:effectLst/>
                <a:ea typeface="Arial" panose="020B0604020202020204" pitchFamily="34" charset="0"/>
              </a:rPr>
              <a:t>i</a:t>
            </a:r>
            <a:r>
              <a:rPr lang="en-US" sz="1200" i="1">
                <a:effectLst/>
                <a:ea typeface="Arial" panose="020B0604020202020204" pitchFamily="34" charset="0"/>
              </a:rPr>
              <a:t>) SPAs</a:t>
            </a:r>
            <a:r>
              <a:rPr lang="en-US" sz="1200">
                <a:effectLst/>
                <a:ea typeface="Arial" panose="020B0604020202020204" pitchFamily="34" charset="0"/>
              </a:rPr>
              <a:t>.</a:t>
            </a:r>
            <a:r>
              <a:rPr lang="en-US" sz="1200">
                <a:ea typeface="Arial" panose="020B0604020202020204" pitchFamily="34" charset="0"/>
              </a:rPr>
              <a:t> </a:t>
            </a:r>
            <a:r>
              <a:rPr lang="en-US" sz="1200" spc="250">
                <a:effectLst/>
                <a:ea typeface="Arial" panose="020B0604020202020204" pitchFamily="34" charset="0"/>
              </a:rPr>
              <a:t> </a:t>
            </a:r>
            <a:r>
              <a:rPr lang="en-US" sz="1200" u="sng">
                <a:solidFill>
                  <a:schemeClr val="accent1"/>
                </a:solidFill>
                <a:effectLst/>
                <a:uFill>
                  <a:solidFill>
                    <a:srgbClr val="EA5E29"/>
                  </a:solidFill>
                </a:uFill>
                <a:ea typeface="Arial" panose="020B0604020202020204" pitchFamily="34" charset="0"/>
              </a:rPr>
              <a:t>https://</a:t>
            </a:r>
            <a:r>
              <a:rPr lang="en-US" sz="1200" u="sng">
                <a:solidFill>
                  <a:schemeClr val="accent1"/>
                </a:solidFill>
                <a:effectLst/>
                <a:ea typeface="Arial" panose="020B0604020202020204" pitchFamily="34" charset="0"/>
                <a:hlinkClick r:id="rId3">
                  <a:extLst>
                    <a:ext uri="{A12FA001-AC4F-418D-AE19-62706E023703}">
                      <ahyp:hlinkClr xmlns:ahyp="http://schemas.microsoft.com/office/drawing/2018/hyperlinkcolor" val="tx"/>
                    </a:ext>
                  </a:extLst>
                </a:hlinkClick>
              </a:rPr>
              <a:t>www.macpac.gov/subtopic/behavioral-health-services-covered-under-hcbs-waivers-and-spas/</a:t>
            </a:r>
            <a:endParaRPr lang="en-US" sz="1200">
              <a:solidFill>
                <a:schemeClr val="accent1"/>
              </a:solidFill>
              <a:effectLst/>
              <a:ea typeface="Arial" panose="020B0604020202020204" pitchFamily="34" charset="0"/>
            </a:endParaRPr>
          </a:p>
          <a:p>
            <a:pPr marL="299720" marR="542925" indent="-215900">
              <a:lnSpc>
                <a:spcPct val="120000"/>
              </a:lnSpc>
              <a:spcBef>
                <a:spcPts val="0"/>
              </a:spcBef>
              <a:spcAft>
                <a:spcPts val="0"/>
              </a:spcAft>
            </a:pPr>
            <a:r>
              <a:rPr lang="en-US" sz="1200">
                <a:effectLst/>
                <a:ea typeface="Arial" panose="020B0604020202020204" pitchFamily="34" charset="0"/>
              </a:rPr>
              <a:t>Kaiser Family Foundation. (n.d.). </a:t>
            </a:r>
            <a:r>
              <a:rPr lang="en-US" sz="1200" i="1">
                <a:effectLst/>
                <a:ea typeface="Arial" panose="020B0604020202020204" pitchFamily="34" charset="0"/>
              </a:rPr>
              <a:t>Medicaid behavioral health services: Peer support services</a:t>
            </a:r>
            <a:r>
              <a:rPr lang="en-US" sz="1200">
                <a:effectLst/>
                <a:ea typeface="Arial" panose="020B0604020202020204" pitchFamily="34" charset="0"/>
              </a:rPr>
              <a:t>. State Health Facts. </a:t>
            </a:r>
            <a:r>
              <a:rPr lang="en-US" sz="1200" u="sng">
                <a:solidFill>
                  <a:srgbClr val="EA5E29"/>
                </a:solidFill>
                <a:effectLst/>
                <a:ea typeface="Arial" panose="020B0604020202020204" pitchFamily="34" charset="0"/>
                <a:hlinkClick r:id="rId4"/>
              </a:rPr>
              <a:t>https://www.kff.org/other/state-indicator/medicaid-behavioral-health-services-peer-support-services/?currentTimeframe=0&amp;sortModel=%7B%22colId%22:%22Location%22,%22sort%22:%22asc%22%7D</a:t>
            </a:r>
            <a:endParaRPr lang="en-US" sz="1200">
              <a:effectLst/>
              <a:ea typeface="Arial" panose="020B0604020202020204" pitchFamily="34" charset="0"/>
            </a:endParaRPr>
          </a:p>
          <a:p>
            <a:pPr marL="299720" marR="621030" indent="-215900">
              <a:lnSpc>
                <a:spcPct val="110000"/>
              </a:lnSpc>
              <a:spcBef>
                <a:spcPts val="0"/>
              </a:spcBef>
              <a:spcAft>
                <a:spcPts val="0"/>
              </a:spcAft>
            </a:pPr>
            <a:r>
              <a:rPr lang="en-US" sz="1200">
                <a:effectLst/>
                <a:ea typeface="Arial" panose="020B0604020202020204" pitchFamily="34" charset="0"/>
              </a:rPr>
              <a:t>Centers for Medicare and Medicaid Services (CMS). (2019, January 30). </a:t>
            </a:r>
            <a:r>
              <a:rPr lang="en-US" sz="1200" i="1">
                <a:effectLst/>
                <a:ea typeface="Arial" panose="020B0604020202020204" pitchFamily="34" charset="0"/>
              </a:rPr>
              <a:t>Advance notice of Methodological Changes for Calendar</a:t>
            </a:r>
            <a:r>
              <a:rPr lang="en-US" sz="1200" i="1" spc="-60">
                <a:effectLst/>
                <a:ea typeface="Arial" panose="020B0604020202020204" pitchFamily="34" charset="0"/>
              </a:rPr>
              <a:t> </a:t>
            </a:r>
            <a:r>
              <a:rPr lang="en-US" sz="1200" i="1" spc="-15">
                <a:effectLst/>
                <a:ea typeface="Arial" panose="020B0604020202020204" pitchFamily="34" charset="0"/>
              </a:rPr>
              <a:t>Year</a:t>
            </a:r>
            <a:r>
              <a:rPr lang="en-US" sz="1200" i="1" spc="-60">
                <a:effectLst/>
                <a:ea typeface="Arial" panose="020B0604020202020204" pitchFamily="34" charset="0"/>
              </a:rPr>
              <a:t> </a:t>
            </a:r>
            <a:r>
              <a:rPr lang="en-US" sz="1200" i="1" spc="10">
                <a:effectLst/>
                <a:ea typeface="Arial" panose="020B0604020202020204" pitchFamily="34" charset="0"/>
              </a:rPr>
              <a:t>(CY)</a:t>
            </a:r>
            <a:r>
              <a:rPr lang="en-US" sz="1200" i="1" spc="-60">
                <a:effectLst/>
                <a:ea typeface="Arial" panose="020B0604020202020204" pitchFamily="34" charset="0"/>
              </a:rPr>
              <a:t> </a:t>
            </a:r>
            <a:r>
              <a:rPr lang="en-US" sz="1200" i="1">
                <a:effectLst/>
                <a:ea typeface="Arial" panose="020B0604020202020204" pitchFamily="34" charset="0"/>
              </a:rPr>
              <a:t>2020</a:t>
            </a:r>
            <a:r>
              <a:rPr lang="en-US" sz="1200" i="1" spc="-60">
                <a:effectLst/>
                <a:ea typeface="Arial" panose="020B0604020202020204" pitchFamily="34" charset="0"/>
              </a:rPr>
              <a:t> </a:t>
            </a:r>
            <a:r>
              <a:rPr lang="en-US" sz="1200" i="1">
                <a:effectLst/>
                <a:ea typeface="Arial" panose="020B0604020202020204" pitchFamily="34" charset="0"/>
              </a:rPr>
              <a:t>for</a:t>
            </a:r>
            <a:r>
              <a:rPr lang="en-US" sz="1200" i="1" spc="-60">
                <a:effectLst/>
                <a:ea typeface="Arial" panose="020B0604020202020204" pitchFamily="34" charset="0"/>
              </a:rPr>
              <a:t> </a:t>
            </a:r>
            <a:r>
              <a:rPr lang="en-US" sz="1200" i="1">
                <a:effectLst/>
                <a:ea typeface="Arial" panose="020B0604020202020204" pitchFamily="34" charset="0"/>
              </a:rPr>
              <a:t>Medicare</a:t>
            </a:r>
            <a:r>
              <a:rPr lang="en-US" sz="1200" i="1" spc="-60">
                <a:effectLst/>
                <a:ea typeface="Arial" panose="020B0604020202020204" pitchFamily="34" charset="0"/>
              </a:rPr>
              <a:t> </a:t>
            </a:r>
            <a:r>
              <a:rPr lang="en-US" sz="1200" i="1">
                <a:effectLst/>
                <a:ea typeface="Arial" panose="020B0604020202020204" pitchFamily="34" charset="0"/>
              </a:rPr>
              <a:t>Advantage</a:t>
            </a:r>
            <a:r>
              <a:rPr lang="en-US" sz="1200" i="1" spc="-60">
                <a:effectLst/>
                <a:ea typeface="Arial" panose="020B0604020202020204" pitchFamily="34" charset="0"/>
              </a:rPr>
              <a:t> </a:t>
            </a:r>
            <a:r>
              <a:rPr lang="en-US" sz="1200" i="1">
                <a:effectLst/>
                <a:ea typeface="Arial" panose="020B0604020202020204" pitchFamily="34" charset="0"/>
              </a:rPr>
              <a:t>(MA)</a:t>
            </a:r>
            <a:r>
              <a:rPr lang="en-US" sz="1200" i="1" spc="-60">
                <a:effectLst/>
                <a:ea typeface="Arial" panose="020B0604020202020204" pitchFamily="34" charset="0"/>
              </a:rPr>
              <a:t> </a:t>
            </a:r>
            <a:r>
              <a:rPr lang="en-US" sz="1200" i="1">
                <a:effectLst/>
                <a:ea typeface="Arial" panose="020B0604020202020204" pitchFamily="34" charset="0"/>
              </a:rPr>
              <a:t>Capitation</a:t>
            </a:r>
            <a:r>
              <a:rPr lang="en-US" sz="1200" i="1" spc="-60">
                <a:effectLst/>
                <a:ea typeface="Arial" panose="020B0604020202020204" pitchFamily="34" charset="0"/>
              </a:rPr>
              <a:t> </a:t>
            </a:r>
            <a:r>
              <a:rPr lang="en-US" sz="1200" i="1">
                <a:effectLst/>
                <a:ea typeface="Arial" panose="020B0604020202020204" pitchFamily="34" charset="0"/>
              </a:rPr>
              <a:t>Rates,</a:t>
            </a:r>
            <a:r>
              <a:rPr lang="en-US" sz="1200" i="1" spc="-60">
                <a:effectLst/>
                <a:ea typeface="Arial" panose="020B0604020202020204" pitchFamily="34" charset="0"/>
              </a:rPr>
              <a:t> </a:t>
            </a:r>
            <a:r>
              <a:rPr lang="en-US" sz="1200" i="1">
                <a:effectLst/>
                <a:ea typeface="Arial" panose="020B0604020202020204" pitchFamily="34" charset="0"/>
              </a:rPr>
              <a:t>Part</a:t>
            </a:r>
            <a:r>
              <a:rPr lang="en-US" sz="1200" i="1" spc="-60">
                <a:effectLst/>
                <a:ea typeface="Arial" panose="020B0604020202020204" pitchFamily="34" charset="0"/>
              </a:rPr>
              <a:t> </a:t>
            </a:r>
            <a:r>
              <a:rPr lang="en-US" sz="1200" i="1">
                <a:effectLst/>
                <a:ea typeface="Arial" panose="020B0604020202020204" pitchFamily="34" charset="0"/>
              </a:rPr>
              <a:t>C</a:t>
            </a:r>
            <a:r>
              <a:rPr lang="en-US" sz="1200" i="1" spc="-60">
                <a:effectLst/>
                <a:ea typeface="Arial" panose="020B0604020202020204" pitchFamily="34" charset="0"/>
              </a:rPr>
              <a:t> </a:t>
            </a:r>
            <a:r>
              <a:rPr lang="en-US" sz="1200" i="1">
                <a:effectLst/>
                <a:ea typeface="Arial" panose="020B0604020202020204" pitchFamily="34" charset="0"/>
              </a:rPr>
              <a:t>and</a:t>
            </a:r>
            <a:r>
              <a:rPr lang="en-US" sz="1200" i="1" spc="-60">
                <a:effectLst/>
                <a:ea typeface="Arial" panose="020B0604020202020204" pitchFamily="34" charset="0"/>
              </a:rPr>
              <a:t> </a:t>
            </a:r>
            <a:r>
              <a:rPr lang="en-US" sz="1200" i="1">
                <a:effectLst/>
                <a:ea typeface="Arial" panose="020B0604020202020204" pitchFamily="34" charset="0"/>
              </a:rPr>
              <a:t>Part</a:t>
            </a:r>
            <a:r>
              <a:rPr lang="en-US" sz="1200" i="1" spc="-60">
                <a:effectLst/>
                <a:ea typeface="Arial" panose="020B0604020202020204" pitchFamily="34" charset="0"/>
              </a:rPr>
              <a:t> </a:t>
            </a:r>
            <a:r>
              <a:rPr lang="en-US" sz="1200" i="1">
                <a:effectLst/>
                <a:ea typeface="Arial" panose="020B0604020202020204" pitchFamily="34" charset="0"/>
              </a:rPr>
              <a:t>D</a:t>
            </a:r>
            <a:r>
              <a:rPr lang="en-US" sz="1200" i="1" spc="-60">
                <a:effectLst/>
                <a:ea typeface="Arial" panose="020B0604020202020204" pitchFamily="34" charset="0"/>
              </a:rPr>
              <a:t> </a:t>
            </a:r>
            <a:r>
              <a:rPr lang="en-US" sz="1200" i="1">
                <a:effectLst/>
                <a:ea typeface="Arial" panose="020B0604020202020204" pitchFamily="34" charset="0"/>
              </a:rPr>
              <a:t>Payment</a:t>
            </a:r>
            <a:r>
              <a:rPr lang="en-US" sz="1200" i="1" spc="-60">
                <a:effectLst/>
                <a:ea typeface="Arial" panose="020B0604020202020204" pitchFamily="34" charset="0"/>
              </a:rPr>
              <a:t> </a:t>
            </a:r>
            <a:r>
              <a:rPr lang="en-US" sz="1200" i="1">
                <a:effectLst/>
                <a:ea typeface="Arial" panose="020B0604020202020204" pitchFamily="34" charset="0"/>
              </a:rPr>
              <a:t>Policies</a:t>
            </a:r>
            <a:r>
              <a:rPr lang="en-US" sz="1200" i="1" spc="-60">
                <a:effectLst/>
                <a:ea typeface="Arial" panose="020B0604020202020204" pitchFamily="34" charset="0"/>
              </a:rPr>
              <a:t> </a:t>
            </a:r>
            <a:r>
              <a:rPr lang="en-US" sz="1200" i="1">
                <a:effectLst/>
                <a:ea typeface="Arial" panose="020B0604020202020204" pitchFamily="34" charset="0"/>
              </a:rPr>
              <a:t>and</a:t>
            </a:r>
            <a:r>
              <a:rPr lang="en-US" sz="1200" i="1" spc="-60">
                <a:effectLst/>
                <a:ea typeface="Arial" panose="020B0604020202020204" pitchFamily="34" charset="0"/>
              </a:rPr>
              <a:t> </a:t>
            </a:r>
            <a:r>
              <a:rPr lang="en-US" sz="1200" i="1">
                <a:effectLst/>
                <a:ea typeface="Arial" panose="020B0604020202020204" pitchFamily="34" charset="0"/>
              </a:rPr>
              <a:t>2020</a:t>
            </a:r>
            <a:r>
              <a:rPr lang="en-US" sz="1200" i="1" spc="-60">
                <a:effectLst/>
                <a:ea typeface="Arial" panose="020B0604020202020204" pitchFamily="34" charset="0"/>
              </a:rPr>
              <a:t> </a:t>
            </a:r>
            <a:r>
              <a:rPr lang="en-US" sz="1200" i="1">
                <a:effectLst/>
                <a:ea typeface="Arial" panose="020B0604020202020204" pitchFamily="34" charset="0"/>
              </a:rPr>
              <a:t>Draft Call Letter. </a:t>
            </a:r>
            <a:r>
              <a:rPr lang="en-US" sz="1200" u="sng">
                <a:solidFill>
                  <a:srgbClr val="EA5E29"/>
                </a:solidFill>
                <a:effectLst/>
                <a:ea typeface="Arial" panose="020B0604020202020204" pitchFamily="34" charset="0"/>
                <a:hlinkClick r:id="rId5"/>
              </a:rPr>
              <a:t>https://www.cms.gov/Medicare/Health-Plans/MedicareAdvtgSpecRateStats/Downloads/Advance2020Part2.</a:t>
            </a:r>
            <a:r>
              <a:rPr lang="en-US" sz="1200" u="sng" spc="10">
                <a:solidFill>
                  <a:srgbClr val="EA5E29"/>
                </a:solidFill>
                <a:effectLst/>
                <a:ea typeface="Arial" panose="020B0604020202020204" pitchFamily="34" charset="0"/>
                <a:hlinkClick r:id="rId5"/>
              </a:rPr>
              <a:t>pdf</a:t>
            </a:r>
            <a:endParaRPr lang="en-US" sz="1200">
              <a:effectLst/>
              <a:ea typeface="Arial" panose="020B0604020202020204" pitchFamily="34" charset="0"/>
            </a:endParaRPr>
          </a:p>
          <a:p>
            <a:pPr marL="299720" marR="621030" indent="-215900">
              <a:lnSpc>
                <a:spcPct val="106000"/>
              </a:lnSpc>
              <a:spcBef>
                <a:spcPts val="0"/>
              </a:spcBef>
            </a:pPr>
            <a:r>
              <a:rPr lang="en-US" sz="1200">
                <a:effectLst/>
                <a:ea typeface="Arial" panose="020B0604020202020204" pitchFamily="34" charset="0"/>
              </a:rPr>
              <a:t>U.S. Centers for Medicare &amp; Medicaid Services. (2020). </a:t>
            </a:r>
            <a:r>
              <a:rPr lang="en-US" sz="1200" i="1">
                <a:effectLst/>
                <a:ea typeface="Arial" panose="020B0604020202020204" pitchFamily="34" charset="0"/>
              </a:rPr>
              <a:t>Information on Essential Health Benefits (EHB) Benchmark Plans | CMS.</a:t>
            </a:r>
            <a:r>
              <a:rPr lang="en-US" sz="1200" i="1">
                <a:ea typeface="Arial" panose="020B0604020202020204" pitchFamily="34" charset="0"/>
              </a:rPr>
              <a:t> </a:t>
            </a:r>
            <a:r>
              <a:rPr lang="en-US" sz="1200" i="1">
                <a:effectLst/>
                <a:ea typeface="Arial" panose="020B0604020202020204" pitchFamily="34" charset="0"/>
              </a:rPr>
              <a:t> </a:t>
            </a:r>
            <a:r>
              <a:rPr lang="en-US" sz="1200" u="sng">
                <a:solidFill>
                  <a:schemeClr val="accent1"/>
                </a:solidFill>
                <a:effectLst/>
                <a:uFill>
                  <a:solidFill>
                    <a:srgbClr val="EA5E29"/>
                  </a:solidFill>
                </a:uFill>
                <a:ea typeface="Arial" panose="020B0604020202020204" pitchFamily="34" charset="0"/>
              </a:rPr>
              <a:t>https://</a:t>
            </a:r>
            <a:r>
              <a:rPr lang="en-US" sz="1200" u="sng">
                <a:solidFill>
                  <a:schemeClr val="accent1"/>
                </a:solidFill>
                <a:effectLst/>
                <a:ea typeface="Arial" panose="020B0604020202020204" pitchFamily="34" charset="0"/>
                <a:hlinkClick r:id="rId6">
                  <a:extLst>
                    <a:ext uri="{A12FA001-AC4F-418D-AE19-62706E023703}">
                      <ahyp:hlinkClr xmlns:ahyp="http://schemas.microsoft.com/office/drawing/2018/hyperlinkcolor" val="tx"/>
                    </a:ext>
                  </a:extLst>
                </a:hlinkClick>
              </a:rPr>
              <a:t>www.cms.gov/CCIIO/Resources/Data-Resources/ehb</a:t>
            </a:r>
            <a:endParaRPr lang="en-US" sz="1200">
              <a:solidFill>
                <a:schemeClr val="accent1"/>
              </a:solidFill>
              <a:effectLst/>
              <a:ea typeface="Arial" panose="020B0604020202020204" pitchFamily="34" charset="0"/>
            </a:endParaRPr>
          </a:p>
          <a:p>
            <a:pPr marL="299720" marR="504825" indent="-215900">
              <a:lnSpc>
                <a:spcPct val="106000"/>
              </a:lnSpc>
              <a:spcBef>
                <a:spcPts val="0"/>
              </a:spcBef>
              <a:spcAft>
                <a:spcPts val="0"/>
              </a:spcAft>
            </a:pPr>
            <a:r>
              <a:rPr lang="en-US" sz="1200">
                <a:effectLst/>
                <a:ea typeface="Arial" panose="020B0604020202020204" pitchFamily="34" charset="0"/>
              </a:rPr>
              <a:t>U.S.</a:t>
            </a:r>
            <a:r>
              <a:rPr lang="en-US" sz="1200" spc="-115">
                <a:effectLst/>
                <a:ea typeface="Arial" panose="020B0604020202020204" pitchFamily="34" charset="0"/>
              </a:rPr>
              <a:t> </a:t>
            </a:r>
            <a:r>
              <a:rPr lang="en-US" sz="1200">
                <a:effectLst/>
                <a:ea typeface="Arial" panose="020B0604020202020204" pitchFamily="34" charset="0"/>
              </a:rPr>
              <a:t>Bureau</a:t>
            </a:r>
            <a:r>
              <a:rPr lang="en-US" sz="1200" spc="-115">
                <a:effectLst/>
                <a:ea typeface="Arial" panose="020B0604020202020204" pitchFamily="34" charset="0"/>
              </a:rPr>
              <a:t> </a:t>
            </a:r>
            <a:r>
              <a:rPr lang="en-US" sz="1200">
                <a:effectLst/>
                <a:ea typeface="Arial" panose="020B0604020202020204" pitchFamily="34" charset="0"/>
              </a:rPr>
              <a:t>of</a:t>
            </a:r>
            <a:r>
              <a:rPr lang="en-US" sz="1200" spc="-115">
                <a:effectLst/>
                <a:ea typeface="Arial" panose="020B0604020202020204" pitchFamily="34" charset="0"/>
              </a:rPr>
              <a:t> </a:t>
            </a:r>
            <a:r>
              <a:rPr lang="en-US" sz="1200">
                <a:effectLst/>
                <a:ea typeface="Arial" panose="020B0604020202020204" pitchFamily="34" charset="0"/>
              </a:rPr>
              <a:t>Labor</a:t>
            </a:r>
            <a:r>
              <a:rPr lang="en-US" sz="1200" spc="-115">
                <a:effectLst/>
                <a:ea typeface="Arial" panose="020B0604020202020204" pitchFamily="34" charset="0"/>
              </a:rPr>
              <a:t> </a:t>
            </a:r>
            <a:r>
              <a:rPr lang="en-US" sz="1200">
                <a:effectLst/>
                <a:ea typeface="Arial" panose="020B0604020202020204" pitchFamily="34" charset="0"/>
              </a:rPr>
              <a:t>Statistics.</a:t>
            </a:r>
            <a:r>
              <a:rPr lang="en-US" sz="1200" spc="-115">
                <a:effectLst/>
                <a:ea typeface="Arial" panose="020B0604020202020204" pitchFamily="34" charset="0"/>
              </a:rPr>
              <a:t> </a:t>
            </a:r>
            <a:r>
              <a:rPr lang="en-US" sz="1200">
                <a:effectLst/>
                <a:ea typeface="Arial" panose="020B0604020202020204" pitchFamily="34" charset="0"/>
              </a:rPr>
              <a:t>(2021,</a:t>
            </a:r>
            <a:r>
              <a:rPr lang="en-US" sz="1200" spc="-115">
                <a:effectLst/>
                <a:ea typeface="Arial" panose="020B0604020202020204" pitchFamily="34" charset="0"/>
              </a:rPr>
              <a:t> </a:t>
            </a:r>
            <a:r>
              <a:rPr lang="en-US" sz="1200">
                <a:effectLst/>
                <a:ea typeface="Arial" panose="020B0604020202020204" pitchFamily="34" charset="0"/>
              </a:rPr>
              <a:t>March).</a:t>
            </a:r>
            <a:r>
              <a:rPr lang="en-US" sz="1200" spc="-115">
                <a:effectLst/>
                <a:ea typeface="Arial" panose="020B0604020202020204" pitchFamily="34" charset="0"/>
              </a:rPr>
              <a:t> </a:t>
            </a:r>
            <a:r>
              <a:rPr lang="en-US" sz="1200" i="1">
                <a:effectLst/>
                <a:ea typeface="Arial" panose="020B0604020202020204" pitchFamily="34" charset="0"/>
              </a:rPr>
              <a:t>Occupational</a:t>
            </a:r>
            <a:r>
              <a:rPr lang="en-US" sz="1200" i="1" spc="-100">
                <a:effectLst/>
                <a:ea typeface="Arial" panose="020B0604020202020204" pitchFamily="34" charset="0"/>
              </a:rPr>
              <a:t> </a:t>
            </a:r>
            <a:r>
              <a:rPr lang="en-US" sz="1200" i="1">
                <a:effectLst/>
                <a:ea typeface="Arial" panose="020B0604020202020204" pitchFamily="34" charset="0"/>
              </a:rPr>
              <a:t>employment</a:t>
            </a:r>
            <a:r>
              <a:rPr lang="en-US" sz="1200" i="1" spc="-100">
                <a:effectLst/>
                <a:ea typeface="Arial" panose="020B0604020202020204" pitchFamily="34" charset="0"/>
              </a:rPr>
              <a:t> </a:t>
            </a:r>
            <a:r>
              <a:rPr lang="en-US" sz="1200" i="1">
                <a:effectLst/>
                <a:ea typeface="Arial" panose="020B0604020202020204" pitchFamily="34" charset="0"/>
              </a:rPr>
              <a:t>and</a:t>
            </a:r>
            <a:r>
              <a:rPr lang="en-US" sz="1200" i="1" spc="-100">
                <a:effectLst/>
                <a:ea typeface="Arial" panose="020B0604020202020204" pitchFamily="34" charset="0"/>
              </a:rPr>
              <a:t> </a:t>
            </a:r>
            <a:r>
              <a:rPr lang="en-US" sz="1200" i="1">
                <a:effectLst/>
                <a:ea typeface="Arial" panose="020B0604020202020204" pitchFamily="34" charset="0"/>
              </a:rPr>
              <a:t>wages,</a:t>
            </a:r>
            <a:r>
              <a:rPr lang="en-US" sz="1200" i="1" spc="-100">
                <a:effectLst/>
                <a:ea typeface="Arial" panose="020B0604020202020204" pitchFamily="34" charset="0"/>
              </a:rPr>
              <a:t> </a:t>
            </a:r>
            <a:r>
              <a:rPr lang="en-US" sz="1200" i="1">
                <a:effectLst/>
                <a:ea typeface="Arial" panose="020B0604020202020204" pitchFamily="34" charset="0"/>
              </a:rPr>
              <a:t>May</a:t>
            </a:r>
            <a:r>
              <a:rPr lang="en-US" sz="1200" i="1" spc="-100">
                <a:effectLst/>
                <a:ea typeface="Arial" panose="020B0604020202020204" pitchFamily="34" charset="0"/>
              </a:rPr>
              <a:t> </a:t>
            </a:r>
            <a:r>
              <a:rPr lang="en-US" sz="1200" i="1">
                <a:effectLst/>
                <a:ea typeface="Arial" panose="020B0604020202020204" pitchFamily="34" charset="0"/>
              </a:rPr>
              <a:t>2020:</a:t>
            </a:r>
            <a:r>
              <a:rPr lang="en-US" sz="1200" i="1" spc="-100">
                <a:effectLst/>
                <a:ea typeface="Arial" panose="020B0604020202020204" pitchFamily="34" charset="0"/>
              </a:rPr>
              <a:t> </a:t>
            </a:r>
            <a:r>
              <a:rPr lang="en-US" sz="1200" i="1">
                <a:effectLst/>
                <a:ea typeface="Arial" panose="020B0604020202020204" pitchFamily="34" charset="0"/>
              </a:rPr>
              <a:t>21-1094</a:t>
            </a:r>
            <a:r>
              <a:rPr lang="en-US" sz="1200" i="1" spc="-100">
                <a:effectLst/>
                <a:ea typeface="Arial" panose="020B0604020202020204" pitchFamily="34" charset="0"/>
              </a:rPr>
              <a:t> </a:t>
            </a:r>
            <a:r>
              <a:rPr lang="en-US" sz="1200" i="1">
                <a:effectLst/>
                <a:ea typeface="Arial" panose="020B0604020202020204" pitchFamily="34" charset="0"/>
              </a:rPr>
              <a:t>community</a:t>
            </a:r>
            <a:r>
              <a:rPr lang="en-US" sz="1200" i="1" spc="-100">
                <a:effectLst/>
                <a:ea typeface="Arial" panose="020B0604020202020204" pitchFamily="34" charset="0"/>
              </a:rPr>
              <a:t> </a:t>
            </a:r>
            <a:r>
              <a:rPr lang="en-US" sz="1200" i="1">
                <a:effectLst/>
                <a:ea typeface="Arial" panose="020B0604020202020204" pitchFamily="34" charset="0"/>
              </a:rPr>
              <a:t>health workers</a:t>
            </a:r>
            <a:r>
              <a:rPr lang="en-US" sz="1200">
                <a:effectLst/>
                <a:ea typeface="Arial" panose="020B0604020202020204" pitchFamily="34" charset="0"/>
              </a:rPr>
              <a:t>. U.S. Department of Labor.</a:t>
            </a:r>
            <a:r>
              <a:rPr lang="en-US" sz="1200" spc="-110">
                <a:effectLst/>
                <a:ea typeface="Arial" panose="020B0604020202020204" pitchFamily="34" charset="0"/>
              </a:rPr>
              <a:t> </a:t>
            </a:r>
            <a:r>
              <a:rPr lang="en-US" sz="1200" u="sng">
                <a:solidFill>
                  <a:srgbClr val="EA5E29"/>
                </a:solidFill>
                <a:effectLst/>
                <a:ea typeface="Arial" panose="020B0604020202020204" pitchFamily="34" charset="0"/>
                <a:hlinkClick r:id="rId7"/>
              </a:rPr>
              <a:t>https://www.bls.gov/oes/current/oes211094.htm</a:t>
            </a:r>
            <a:endParaRPr lang="en-US" sz="1200">
              <a:effectLst/>
              <a:ea typeface="Arial" panose="020B0604020202020204" pitchFamily="34" charset="0"/>
            </a:endParaRPr>
          </a:p>
          <a:p>
            <a:pPr marL="299720" marR="504825" indent="-215900">
              <a:lnSpc>
                <a:spcPct val="115000"/>
              </a:lnSpc>
              <a:spcBef>
                <a:spcPts val="0"/>
              </a:spcBef>
              <a:spcAft>
                <a:spcPts val="0"/>
              </a:spcAft>
            </a:pPr>
            <a:r>
              <a:rPr lang="en-US" sz="1200">
                <a:effectLst/>
                <a:ea typeface="Arial" panose="020B0604020202020204" pitchFamily="34" charset="0"/>
              </a:rPr>
              <a:t>CMS. (2021, December 1). </a:t>
            </a:r>
            <a:r>
              <a:rPr lang="en-US" sz="1200" i="1">
                <a:effectLst/>
                <a:ea typeface="Arial" panose="020B0604020202020204" pitchFamily="34" charset="0"/>
              </a:rPr>
              <a:t>Functional Reporting</a:t>
            </a:r>
            <a:r>
              <a:rPr lang="en-US" sz="1200">
                <a:effectLst/>
                <a:ea typeface="Arial" panose="020B0604020202020204" pitchFamily="34" charset="0"/>
              </a:rPr>
              <a:t>. </a:t>
            </a:r>
            <a:r>
              <a:rPr lang="en-US" sz="1200" u="sng">
                <a:solidFill>
                  <a:schemeClr val="accent1"/>
                </a:solidFill>
                <a:effectLst/>
                <a:uFill>
                  <a:solidFill>
                    <a:srgbClr val="EA5E29"/>
                  </a:solidFill>
                </a:uFill>
                <a:ea typeface="Arial" panose="020B0604020202020204" pitchFamily="34" charset="0"/>
              </a:rPr>
              <a:t>https://</a:t>
            </a:r>
            <a:r>
              <a:rPr lang="en-US" sz="1200" u="sng">
                <a:solidFill>
                  <a:schemeClr val="accent1"/>
                </a:solidFill>
                <a:effectLst/>
                <a:ea typeface="Arial" panose="020B0604020202020204" pitchFamily="34" charset="0"/>
                <a:hlinkClick r:id="rId8">
                  <a:extLst>
                    <a:ext uri="{A12FA001-AC4F-418D-AE19-62706E023703}">
                      <ahyp:hlinkClr xmlns:ahyp="http://schemas.microsoft.com/office/drawing/2018/hyperlinkcolor" val="tx"/>
                    </a:ext>
                  </a:extLst>
                </a:hlinkClick>
              </a:rPr>
              <a:t>www.cms.gov/Medicare/Billing/TherapyServices/Functional-</a:t>
            </a:r>
            <a:r>
              <a:rPr lang="en-US" sz="1200" u="sng">
                <a:solidFill>
                  <a:schemeClr val="accent1"/>
                </a:solidFill>
                <a:effectLst/>
                <a:uFill>
                  <a:solidFill>
                    <a:srgbClr val="EA5E29"/>
                  </a:solidFill>
                </a:uFill>
                <a:ea typeface="Arial" panose="020B0604020202020204" pitchFamily="34" charset="0"/>
              </a:rPr>
              <a:t>Reporting</a:t>
            </a:r>
            <a:endParaRPr lang="en-US" sz="1200">
              <a:solidFill>
                <a:schemeClr val="accent1"/>
              </a:solidFill>
              <a:effectLst/>
              <a:ea typeface="Arial" panose="020B0604020202020204" pitchFamily="34" charset="0"/>
            </a:endParaRPr>
          </a:p>
          <a:p>
            <a:pPr marL="299720" marR="502920" indent="-215900">
              <a:lnSpc>
                <a:spcPts val="1450"/>
              </a:lnSpc>
              <a:spcBef>
                <a:spcPts val="0"/>
              </a:spcBef>
              <a:spcAft>
                <a:spcPts val="0"/>
              </a:spcAft>
            </a:pPr>
            <a:r>
              <a:rPr lang="en-US" sz="1200">
                <a:effectLst/>
                <a:ea typeface="Arial" panose="020B0604020202020204" pitchFamily="34" charset="0"/>
              </a:rPr>
              <a:t>Moran, G., Knudsen, H., &amp; Snyder, C. (2019, July). </a:t>
            </a:r>
            <a:r>
              <a:rPr lang="en-US" sz="1200" i="1">
                <a:effectLst/>
                <a:ea typeface="Arial" panose="020B0604020202020204" pitchFamily="34" charset="0"/>
              </a:rPr>
              <a:t>Psychosocial supports in medication assisted-treatment: Recent evidence and</a:t>
            </a:r>
            <a:r>
              <a:rPr lang="en-US" sz="1200" i="1" spc="-110">
                <a:effectLst/>
                <a:ea typeface="Arial" panose="020B0604020202020204" pitchFamily="34" charset="0"/>
              </a:rPr>
              <a:t> </a:t>
            </a:r>
            <a:r>
              <a:rPr lang="en-US" sz="1200" i="1">
                <a:effectLst/>
                <a:ea typeface="Arial" panose="020B0604020202020204" pitchFamily="34" charset="0"/>
              </a:rPr>
              <a:t>current</a:t>
            </a:r>
            <a:r>
              <a:rPr lang="en-US" sz="1200" i="1" spc="-110">
                <a:effectLst/>
                <a:ea typeface="Arial" panose="020B0604020202020204" pitchFamily="34" charset="0"/>
              </a:rPr>
              <a:t> </a:t>
            </a:r>
            <a:r>
              <a:rPr lang="en-US" sz="1200" i="1">
                <a:effectLst/>
                <a:ea typeface="Arial" panose="020B0604020202020204" pitchFamily="34" charset="0"/>
              </a:rPr>
              <a:t>practice</a:t>
            </a:r>
            <a:r>
              <a:rPr lang="en-US" sz="1200">
                <a:effectLst/>
                <a:ea typeface="Arial" panose="020B0604020202020204" pitchFamily="34" charset="0"/>
              </a:rPr>
              <a:t>.</a:t>
            </a:r>
            <a:r>
              <a:rPr lang="en-US" sz="1200" spc="-125">
                <a:effectLst/>
                <a:ea typeface="Arial" panose="020B0604020202020204" pitchFamily="34" charset="0"/>
              </a:rPr>
              <a:t> </a:t>
            </a:r>
            <a:r>
              <a:rPr lang="en-US" sz="1200">
                <a:effectLst/>
                <a:ea typeface="Arial" panose="020B0604020202020204" pitchFamily="34" charset="0"/>
              </a:rPr>
              <a:t>Office</a:t>
            </a:r>
            <a:r>
              <a:rPr lang="en-US" sz="1200" spc="-125">
                <a:effectLst/>
                <a:ea typeface="Arial" panose="020B0604020202020204" pitchFamily="34" charset="0"/>
              </a:rPr>
              <a:t> </a:t>
            </a:r>
            <a:r>
              <a:rPr lang="en-US" sz="1200">
                <a:effectLst/>
                <a:ea typeface="Arial" panose="020B0604020202020204" pitchFamily="34" charset="0"/>
              </a:rPr>
              <a:t>of</a:t>
            </a:r>
            <a:r>
              <a:rPr lang="en-US" sz="1200" spc="-125">
                <a:effectLst/>
                <a:ea typeface="Arial" panose="020B0604020202020204" pitchFamily="34" charset="0"/>
              </a:rPr>
              <a:t> </a:t>
            </a:r>
            <a:r>
              <a:rPr lang="en-US" sz="1200">
                <a:effectLst/>
                <a:ea typeface="Arial" panose="020B0604020202020204" pitchFamily="34" charset="0"/>
              </a:rPr>
              <a:t>the</a:t>
            </a:r>
            <a:r>
              <a:rPr lang="en-US" sz="1200" spc="-125">
                <a:effectLst/>
                <a:ea typeface="Arial" panose="020B0604020202020204" pitchFamily="34" charset="0"/>
              </a:rPr>
              <a:t> </a:t>
            </a:r>
            <a:r>
              <a:rPr lang="en-US" sz="1200">
                <a:effectLst/>
                <a:ea typeface="Arial" panose="020B0604020202020204" pitchFamily="34" charset="0"/>
              </a:rPr>
              <a:t>Assistant</a:t>
            </a:r>
            <a:r>
              <a:rPr lang="en-US" sz="1200" spc="-125">
                <a:effectLst/>
                <a:ea typeface="Arial" panose="020B0604020202020204" pitchFamily="34" charset="0"/>
              </a:rPr>
              <a:t> </a:t>
            </a:r>
            <a:r>
              <a:rPr lang="en-US" sz="1200">
                <a:effectLst/>
                <a:ea typeface="Arial" panose="020B0604020202020204" pitchFamily="34" charset="0"/>
              </a:rPr>
              <a:t>Secretary</a:t>
            </a:r>
            <a:r>
              <a:rPr lang="en-US" sz="1200" spc="-125">
                <a:effectLst/>
                <a:ea typeface="Arial" panose="020B0604020202020204" pitchFamily="34" charset="0"/>
              </a:rPr>
              <a:t> </a:t>
            </a:r>
            <a:r>
              <a:rPr lang="en-US" sz="1200">
                <a:effectLst/>
                <a:ea typeface="Arial" panose="020B0604020202020204" pitchFamily="34" charset="0"/>
              </a:rPr>
              <a:t>for</a:t>
            </a:r>
            <a:r>
              <a:rPr lang="en-US" sz="1200" spc="-125">
                <a:effectLst/>
                <a:ea typeface="Arial" panose="020B0604020202020204" pitchFamily="34" charset="0"/>
              </a:rPr>
              <a:t> </a:t>
            </a:r>
            <a:r>
              <a:rPr lang="en-US" sz="1200">
                <a:effectLst/>
                <a:ea typeface="Arial" panose="020B0604020202020204" pitchFamily="34" charset="0"/>
              </a:rPr>
              <a:t>Planning</a:t>
            </a:r>
            <a:r>
              <a:rPr lang="en-US" sz="1200" spc="-125">
                <a:effectLst/>
                <a:ea typeface="Arial" panose="020B0604020202020204" pitchFamily="34" charset="0"/>
              </a:rPr>
              <a:t> </a:t>
            </a:r>
            <a:r>
              <a:rPr lang="en-US" sz="1200">
                <a:effectLst/>
                <a:ea typeface="Arial" panose="020B0604020202020204" pitchFamily="34" charset="0"/>
              </a:rPr>
              <a:t>and</a:t>
            </a:r>
            <a:r>
              <a:rPr lang="en-US" sz="1200" spc="-125">
                <a:effectLst/>
                <a:ea typeface="Arial" panose="020B0604020202020204" pitchFamily="34" charset="0"/>
              </a:rPr>
              <a:t> </a:t>
            </a:r>
            <a:r>
              <a:rPr lang="en-US" sz="1200">
                <a:effectLst/>
                <a:ea typeface="Arial" panose="020B0604020202020204" pitchFamily="34" charset="0"/>
              </a:rPr>
              <a:t>Evaluation.</a:t>
            </a:r>
            <a:r>
              <a:rPr lang="en-US" sz="1200" spc="-125">
                <a:effectLst/>
                <a:ea typeface="Arial" panose="020B0604020202020204" pitchFamily="34" charset="0"/>
              </a:rPr>
              <a:t> </a:t>
            </a:r>
            <a:r>
              <a:rPr lang="en-US" sz="1200">
                <a:effectLst/>
                <a:ea typeface="Arial" panose="020B0604020202020204" pitchFamily="34" charset="0"/>
              </a:rPr>
              <a:t>U.S.</a:t>
            </a:r>
            <a:r>
              <a:rPr lang="en-US" sz="1200" spc="-125">
                <a:effectLst/>
                <a:ea typeface="Arial" panose="020B0604020202020204" pitchFamily="34" charset="0"/>
              </a:rPr>
              <a:t> </a:t>
            </a:r>
            <a:r>
              <a:rPr lang="en-US" sz="1200">
                <a:effectLst/>
                <a:ea typeface="Arial" panose="020B0604020202020204" pitchFamily="34" charset="0"/>
              </a:rPr>
              <a:t>Department</a:t>
            </a:r>
            <a:r>
              <a:rPr lang="en-US" sz="1200" spc="-125">
                <a:effectLst/>
                <a:ea typeface="Arial" panose="020B0604020202020204" pitchFamily="34" charset="0"/>
              </a:rPr>
              <a:t> </a:t>
            </a:r>
            <a:r>
              <a:rPr lang="en-US" sz="1200">
                <a:effectLst/>
                <a:ea typeface="Arial" panose="020B0604020202020204" pitchFamily="34" charset="0"/>
              </a:rPr>
              <a:t>of</a:t>
            </a:r>
            <a:r>
              <a:rPr lang="en-US" sz="1200" spc="-125">
                <a:effectLst/>
                <a:ea typeface="Arial" panose="020B0604020202020204" pitchFamily="34" charset="0"/>
              </a:rPr>
              <a:t> </a:t>
            </a:r>
            <a:r>
              <a:rPr lang="en-US" sz="1200">
                <a:effectLst/>
                <a:ea typeface="Arial" panose="020B0604020202020204" pitchFamily="34" charset="0"/>
              </a:rPr>
              <a:t>Health</a:t>
            </a:r>
            <a:r>
              <a:rPr lang="en-US" sz="1200" spc="-125">
                <a:effectLst/>
                <a:ea typeface="Arial" panose="020B0604020202020204" pitchFamily="34" charset="0"/>
              </a:rPr>
              <a:t> </a:t>
            </a:r>
            <a:r>
              <a:rPr lang="en-US" sz="1200">
                <a:effectLst/>
                <a:ea typeface="Arial" panose="020B0604020202020204" pitchFamily="34" charset="0"/>
              </a:rPr>
              <a:t>and</a:t>
            </a:r>
            <a:r>
              <a:rPr lang="en-US" sz="1200" spc="-125">
                <a:effectLst/>
                <a:ea typeface="Arial" panose="020B0604020202020204" pitchFamily="34" charset="0"/>
              </a:rPr>
              <a:t> </a:t>
            </a:r>
            <a:r>
              <a:rPr lang="en-US" sz="1200">
                <a:effectLst/>
                <a:ea typeface="Arial" panose="020B0604020202020204" pitchFamily="34" charset="0"/>
              </a:rPr>
              <a:t>Human Services. </a:t>
            </a:r>
            <a:r>
              <a:rPr lang="en-US" sz="1200" u="sng">
                <a:solidFill>
                  <a:srgbClr val="EA5E29"/>
                </a:solidFill>
                <a:effectLst/>
                <a:ea typeface="Arial" panose="020B0604020202020204" pitchFamily="34" charset="0"/>
                <a:hlinkClick r:id="rId9"/>
              </a:rPr>
              <a:t>https://aspe.hhs.gov/basic-report/psychosocial-supports-medication-assisted-treatment-recent-evidence-and-current-practice</a:t>
            </a:r>
            <a:endParaRPr lang="en-US" sz="1200">
              <a:effectLst/>
              <a:ea typeface="Arial" panose="020B0604020202020204" pitchFamily="34" charset="0"/>
            </a:endParaRPr>
          </a:p>
          <a:p>
            <a:pPr marL="299720" marR="574675" indent="-215900">
              <a:lnSpc>
                <a:spcPct val="111000"/>
              </a:lnSpc>
              <a:spcBef>
                <a:spcPts val="0"/>
              </a:spcBef>
              <a:spcAft>
                <a:spcPts val="0"/>
              </a:spcAft>
            </a:pPr>
            <a:r>
              <a:rPr lang="en-US" sz="1200">
                <a:effectLst/>
                <a:ea typeface="Arial" panose="020B0604020202020204" pitchFamily="34" charset="0"/>
              </a:rPr>
              <a:t>Schulman, M., O’Brien, J., Pierre-Wright, M., &amp; Thomas-Henkel, C. (2018, June). </a:t>
            </a:r>
            <a:r>
              <a:rPr lang="en-US" sz="1200" i="1">
                <a:effectLst/>
                <a:ea typeface="Arial" panose="020B0604020202020204" pitchFamily="34" charset="0"/>
              </a:rPr>
              <a:t>Exploring value-based payment to encourage</a:t>
            </a:r>
            <a:r>
              <a:rPr lang="en-US" sz="1200" i="1" spc="-115">
                <a:effectLst/>
                <a:ea typeface="Arial" panose="020B0604020202020204" pitchFamily="34" charset="0"/>
              </a:rPr>
              <a:t> </a:t>
            </a:r>
            <a:r>
              <a:rPr lang="en-US" sz="1200" i="1">
                <a:effectLst/>
                <a:ea typeface="Arial" panose="020B0604020202020204" pitchFamily="34" charset="0"/>
              </a:rPr>
              <a:t>substance</a:t>
            </a:r>
            <a:r>
              <a:rPr lang="en-US" sz="1200" i="1" spc="-115">
                <a:effectLst/>
                <a:ea typeface="Arial" panose="020B0604020202020204" pitchFamily="34" charset="0"/>
              </a:rPr>
              <a:t> </a:t>
            </a:r>
            <a:r>
              <a:rPr lang="en-US" sz="1200" i="1">
                <a:effectLst/>
                <a:ea typeface="Arial" panose="020B0604020202020204" pitchFamily="34" charset="0"/>
              </a:rPr>
              <a:t>use</a:t>
            </a:r>
            <a:r>
              <a:rPr lang="en-US" sz="1200" i="1" spc="-115">
                <a:effectLst/>
                <a:ea typeface="Arial" panose="020B0604020202020204" pitchFamily="34" charset="0"/>
              </a:rPr>
              <a:t> </a:t>
            </a:r>
            <a:r>
              <a:rPr lang="en-US" sz="1200" i="1">
                <a:effectLst/>
                <a:ea typeface="Arial" panose="020B0604020202020204" pitchFamily="34" charset="0"/>
              </a:rPr>
              <a:t>disorder</a:t>
            </a:r>
            <a:r>
              <a:rPr lang="en-US" sz="1200" i="1" spc="-115">
                <a:effectLst/>
                <a:ea typeface="Arial" panose="020B0604020202020204" pitchFamily="34" charset="0"/>
              </a:rPr>
              <a:t> </a:t>
            </a:r>
            <a:r>
              <a:rPr lang="en-US" sz="1200" i="1">
                <a:effectLst/>
                <a:ea typeface="Arial" panose="020B0604020202020204" pitchFamily="34" charset="0"/>
              </a:rPr>
              <a:t>treatment</a:t>
            </a:r>
            <a:r>
              <a:rPr lang="en-US" sz="1200" i="1" spc="-115">
                <a:effectLst/>
                <a:ea typeface="Arial" panose="020B0604020202020204" pitchFamily="34" charset="0"/>
              </a:rPr>
              <a:t> </a:t>
            </a:r>
            <a:r>
              <a:rPr lang="en-US" sz="1200" i="1">
                <a:effectLst/>
                <a:ea typeface="Arial" panose="020B0604020202020204" pitchFamily="34" charset="0"/>
              </a:rPr>
              <a:t>in</a:t>
            </a:r>
            <a:r>
              <a:rPr lang="en-US" sz="1200" i="1" spc="-115">
                <a:effectLst/>
                <a:ea typeface="Arial" panose="020B0604020202020204" pitchFamily="34" charset="0"/>
              </a:rPr>
              <a:t> </a:t>
            </a:r>
            <a:r>
              <a:rPr lang="en-US" sz="1200" i="1">
                <a:effectLst/>
                <a:ea typeface="Arial" panose="020B0604020202020204" pitchFamily="34" charset="0"/>
              </a:rPr>
              <a:t>primary</a:t>
            </a:r>
            <a:r>
              <a:rPr lang="en-US" sz="1200" i="1" spc="-115">
                <a:effectLst/>
                <a:ea typeface="Arial" panose="020B0604020202020204" pitchFamily="34" charset="0"/>
              </a:rPr>
              <a:t> </a:t>
            </a:r>
            <a:r>
              <a:rPr lang="en-US" sz="1200" i="1">
                <a:effectLst/>
                <a:ea typeface="Arial" panose="020B0604020202020204" pitchFamily="34" charset="0"/>
              </a:rPr>
              <a:t>care</a:t>
            </a:r>
            <a:r>
              <a:rPr lang="en-US" sz="1200">
                <a:effectLst/>
                <a:ea typeface="Arial" panose="020B0604020202020204" pitchFamily="34" charset="0"/>
              </a:rPr>
              <a:t>.</a:t>
            </a:r>
            <a:r>
              <a:rPr lang="en-US" sz="1200" spc="-130">
                <a:effectLst/>
                <a:ea typeface="Arial" panose="020B0604020202020204" pitchFamily="34" charset="0"/>
              </a:rPr>
              <a:t> </a:t>
            </a:r>
            <a:r>
              <a:rPr lang="en-US" sz="1200">
                <a:effectLst/>
                <a:ea typeface="Arial" panose="020B0604020202020204" pitchFamily="34" charset="0"/>
              </a:rPr>
              <a:t>Center</a:t>
            </a:r>
            <a:r>
              <a:rPr lang="en-US" sz="1200" spc="-130">
                <a:effectLst/>
                <a:ea typeface="Arial" panose="020B0604020202020204" pitchFamily="34" charset="0"/>
              </a:rPr>
              <a:t> </a:t>
            </a:r>
            <a:r>
              <a:rPr lang="en-US" sz="1200">
                <a:effectLst/>
                <a:ea typeface="Arial" panose="020B0604020202020204" pitchFamily="34" charset="0"/>
              </a:rPr>
              <a:t>for</a:t>
            </a:r>
            <a:r>
              <a:rPr lang="en-US" sz="1200" spc="-130">
                <a:effectLst/>
                <a:ea typeface="Arial" panose="020B0604020202020204" pitchFamily="34" charset="0"/>
              </a:rPr>
              <a:t> </a:t>
            </a:r>
            <a:r>
              <a:rPr lang="en-US" sz="1200">
                <a:effectLst/>
                <a:ea typeface="Arial" panose="020B0604020202020204" pitchFamily="34" charset="0"/>
              </a:rPr>
              <a:t>Health</a:t>
            </a:r>
            <a:r>
              <a:rPr lang="en-US" sz="1200" spc="-130">
                <a:effectLst/>
                <a:ea typeface="Arial" panose="020B0604020202020204" pitchFamily="34" charset="0"/>
              </a:rPr>
              <a:t> </a:t>
            </a:r>
            <a:r>
              <a:rPr lang="en-US" sz="1200">
                <a:effectLst/>
                <a:ea typeface="Arial" panose="020B0604020202020204" pitchFamily="34" charset="0"/>
              </a:rPr>
              <a:t>Care</a:t>
            </a:r>
            <a:r>
              <a:rPr lang="en-US" sz="1200" spc="-130">
                <a:effectLst/>
                <a:ea typeface="Arial" panose="020B0604020202020204" pitchFamily="34" charset="0"/>
              </a:rPr>
              <a:t> </a:t>
            </a:r>
            <a:r>
              <a:rPr lang="en-US" sz="1200">
                <a:effectLst/>
                <a:ea typeface="Arial" panose="020B0604020202020204" pitchFamily="34" charset="0"/>
              </a:rPr>
              <a:t>Strategies.</a:t>
            </a:r>
            <a:r>
              <a:rPr lang="en-US" sz="1200" spc="-130">
                <a:effectLst/>
                <a:ea typeface="Arial" panose="020B0604020202020204" pitchFamily="34" charset="0"/>
              </a:rPr>
              <a:t> </a:t>
            </a:r>
            <a:r>
              <a:rPr lang="en-US" sz="1200" u="sng">
                <a:solidFill>
                  <a:schemeClr val="accent1"/>
                </a:solidFill>
                <a:effectLst/>
                <a:uFill>
                  <a:solidFill>
                    <a:srgbClr val="EA5E29"/>
                  </a:solidFill>
                </a:uFill>
                <a:ea typeface="Arial" panose="020B0604020202020204" pitchFamily="34" charset="0"/>
                <a:hlinkClick r:id="rId10">
                  <a:extLst>
                    <a:ext uri="{A12FA001-AC4F-418D-AE19-62706E023703}">
                      <ahyp:hlinkClr xmlns:ahyp="http://schemas.microsoft.com/office/drawing/2018/hyperlinkcolor" val="tx"/>
                    </a:ext>
                  </a:extLst>
                </a:hlinkClick>
              </a:rPr>
              <a:t>https://</a:t>
            </a:r>
            <a:r>
              <a:rPr lang="en-US" sz="1200" u="sng">
                <a:solidFill>
                  <a:schemeClr val="accent1"/>
                </a:solidFill>
                <a:effectLst/>
                <a:ea typeface="Arial" panose="020B0604020202020204" pitchFamily="34" charset="0"/>
                <a:hlinkClick r:id="rId10">
                  <a:extLst>
                    <a:ext uri="{A12FA001-AC4F-418D-AE19-62706E023703}">
                      <ahyp:hlinkClr xmlns:ahyp="http://schemas.microsoft.com/office/drawing/2018/hyperlinkcolor" val="tx"/>
                    </a:ext>
                  </a:extLst>
                </a:hlinkClick>
              </a:rPr>
              <a:t>www.chcs.org/media/</a:t>
            </a:r>
            <a:r>
              <a:rPr lang="en-US" sz="1200" u="sng">
                <a:solidFill>
                  <a:schemeClr val="accent1"/>
                </a:solidFill>
                <a:effectLst/>
                <a:uFill>
                  <a:solidFill>
                    <a:srgbClr val="EA5E29"/>
                  </a:solidFill>
                </a:uFill>
                <a:ea typeface="Arial" panose="020B0604020202020204" pitchFamily="34" charset="0"/>
                <a:hlinkClick r:id="rId10">
                  <a:extLst>
                    <a:ext uri="{A12FA001-AC4F-418D-AE19-62706E023703}">
                      <ahyp:hlinkClr xmlns:ahyp="http://schemas.microsoft.com/office/drawing/2018/hyperlinkcolor" val="tx"/>
                    </a:ext>
                  </a:extLst>
                </a:hlinkClick>
              </a:rPr>
              <a:t>VBP-for-SUD_Final_June-2018.pdf</a:t>
            </a:r>
            <a:endParaRPr lang="en-US" sz="1200">
              <a:solidFill>
                <a:schemeClr val="accent1"/>
              </a:solidFill>
              <a:effectLst/>
              <a:ea typeface="Arial" panose="020B0604020202020204" pitchFamily="34" charset="0"/>
            </a:endParaRPr>
          </a:p>
          <a:p>
            <a:pPr marL="83820" marR="574675" indent="0">
              <a:lnSpc>
                <a:spcPct val="111000"/>
              </a:lnSpc>
              <a:spcBef>
                <a:spcPts val="0"/>
              </a:spcBef>
              <a:buNone/>
            </a:pPr>
            <a:endParaRPr lang="en-US" sz="1200">
              <a:solidFill>
                <a:srgbClr val="000000"/>
              </a:solidFill>
              <a:uFill>
                <a:solidFill>
                  <a:srgbClr val="EA5E29"/>
                </a:solidFill>
              </a:uFill>
              <a:latin typeface="Calibri"/>
              <a:ea typeface="Arial" panose="020B0604020202020204" pitchFamily="34" charset="0"/>
              <a:cs typeface="Calibri"/>
            </a:endParaRPr>
          </a:p>
          <a:p>
            <a:pPr marL="83820" marR="530860" indent="0">
              <a:lnSpc>
                <a:spcPct val="100000"/>
              </a:lnSpc>
              <a:spcBef>
                <a:spcPts val="0"/>
              </a:spcBef>
              <a:spcAft>
                <a:spcPts val="0"/>
              </a:spcAft>
              <a:buNone/>
            </a:pPr>
            <a:endPar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42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725B-FC6F-0A9C-40F1-12845C652301}"/>
              </a:ext>
            </a:extLst>
          </p:cNvPr>
          <p:cNvSpPr>
            <a:spLocks noGrp="1"/>
          </p:cNvSpPr>
          <p:nvPr>
            <p:ph type="title"/>
          </p:nvPr>
        </p:nvSpPr>
        <p:spPr>
          <a:xfrm>
            <a:off x="702365" y="88036"/>
            <a:ext cx="10787268" cy="1325563"/>
          </a:xfrm>
        </p:spPr>
        <p:txBody>
          <a:bodyPr/>
          <a:lstStyle/>
          <a:p>
            <a:pPr algn="ctr"/>
            <a:r>
              <a:rPr lang="en-US" b="1">
                <a:cs typeface="Calibri Light"/>
              </a:rPr>
              <a:t>Upcoming </a:t>
            </a:r>
            <a:r>
              <a:rPr lang="en-US" b="1" err="1">
                <a:cs typeface="Calibri Light"/>
              </a:rPr>
              <a:t>CoE</a:t>
            </a:r>
            <a:r>
              <a:rPr lang="en-US" b="1">
                <a:cs typeface="Calibri Light"/>
              </a:rPr>
              <a:t> Events</a:t>
            </a:r>
          </a:p>
        </p:txBody>
      </p:sp>
      <p:sp>
        <p:nvSpPr>
          <p:cNvPr id="4" name="Content Placeholder 2">
            <a:extLst>
              <a:ext uri="{FF2B5EF4-FFF2-40B4-BE49-F238E27FC236}">
                <a16:creationId xmlns:a16="http://schemas.microsoft.com/office/drawing/2014/main" id="{B222FFE0-2D6F-6267-4322-E780C258E31E}"/>
              </a:ext>
              <a:ext uri="{C183D7F6-B498-43B3-948B-1728B52AA6E4}">
                <adec:decorative xmlns:adec="http://schemas.microsoft.com/office/drawing/2017/decorative" val="0"/>
              </a:ext>
            </a:extLst>
          </p:cNvPr>
          <p:cNvSpPr txBox="1">
            <a:spLocks/>
          </p:cNvSpPr>
          <p:nvPr/>
        </p:nvSpPr>
        <p:spPr bwMode="auto">
          <a:xfrm>
            <a:off x="670756" y="2427247"/>
            <a:ext cx="10648874" cy="774768"/>
          </a:xfrm>
          <a:prstGeom prst="rect">
            <a:avLst/>
          </a:prstGeom>
          <a:solidFill>
            <a:srgbClr val="E8E0D1"/>
          </a:solid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spcBef>
                <a:spcPct val="20000"/>
              </a:spcBef>
              <a:spcAft>
                <a:spcPct val="0"/>
              </a:spcAft>
            </a:pPr>
            <a:r>
              <a:rPr lang="en-US" b="1" err="1">
                <a:latin typeface="Calibri Light"/>
                <a:cs typeface="Calibri Light"/>
              </a:rPr>
              <a:t>CoE</a:t>
            </a:r>
            <a:r>
              <a:rPr lang="en-US" b="1">
                <a:latin typeface="Calibri Light"/>
                <a:cs typeface="Calibri Light"/>
              </a:rPr>
              <a:t> Office Hour: Population Health Part 4 – Real World Examples in Integrated Care</a:t>
            </a:r>
          </a:p>
          <a:p>
            <a:pPr marL="257175" lvl="1">
              <a:spcBef>
                <a:spcPct val="20000"/>
              </a:spcBef>
              <a:spcAft>
                <a:spcPct val="0"/>
              </a:spcAft>
            </a:pPr>
            <a:r>
              <a:rPr lang="en-US" b="1">
                <a:latin typeface="Calibri Light"/>
                <a:cs typeface="Calibri Light"/>
                <a:hlinkClick r:id="rId2"/>
              </a:rPr>
              <a:t>Register for the webinar</a:t>
            </a:r>
            <a:r>
              <a:rPr lang="en-US" b="1">
                <a:latin typeface="Calibri Light"/>
                <a:cs typeface="Calibri Light"/>
              </a:rPr>
              <a:t> </a:t>
            </a:r>
            <a:r>
              <a:rPr lang="en-US">
                <a:latin typeface="Calibri Light"/>
                <a:cs typeface="Calibri Light"/>
              </a:rPr>
              <a:t>on Thursday, March 9th, 2-3pm ET</a:t>
            </a:r>
            <a:endParaRPr lang="en-US" sz="2000">
              <a:cs typeface="Calibri"/>
            </a:endParaRPr>
          </a:p>
        </p:txBody>
      </p:sp>
      <p:sp>
        <p:nvSpPr>
          <p:cNvPr id="6" name="Content Placeholder 2">
            <a:extLst>
              <a:ext uri="{FF2B5EF4-FFF2-40B4-BE49-F238E27FC236}">
                <a16:creationId xmlns:a16="http://schemas.microsoft.com/office/drawing/2014/main" id="{3A13D3B1-5128-524A-C025-24DD231598B9}"/>
              </a:ext>
              <a:ext uri="{C183D7F6-B498-43B3-948B-1728B52AA6E4}">
                <adec:decorative xmlns:adec="http://schemas.microsoft.com/office/drawing/2017/decorative" val="0"/>
              </a:ext>
            </a:extLst>
          </p:cNvPr>
          <p:cNvSpPr txBox="1">
            <a:spLocks/>
          </p:cNvSpPr>
          <p:nvPr/>
        </p:nvSpPr>
        <p:spPr bwMode="auto">
          <a:xfrm>
            <a:off x="672578" y="3348220"/>
            <a:ext cx="10655226" cy="783543"/>
          </a:xfrm>
          <a:prstGeom prst="rect">
            <a:avLst/>
          </a:prstGeom>
          <a:solidFill>
            <a:srgbClr val="E8E0D1"/>
          </a:solid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r>
              <a:rPr lang="en-US" b="1">
                <a:latin typeface="+mj-lt"/>
              </a:rPr>
              <a:t>Interested in an individual consultation with the CoE experts on integrated care?</a:t>
            </a:r>
          </a:p>
          <a:p>
            <a:pPr marL="257175" lvl="1"/>
            <a:r>
              <a:rPr lang="en-US" b="1">
                <a:latin typeface="+mj-lt"/>
                <a:hlinkClick r:id="rId3">
                  <a:extLst>
                    <a:ext uri="{A12FA001-AC4F-418D-AE19-62706E023703}">
                      <ahyp:hlinkClr xmlns:ahyp="http://schemas.microsoft.com/office/drawing/2018/hyperlinkcolor" val="tx"/>
                    </a:ext>
                  </a:extLst>
                </a:hlinkClick>
              </a:rPr>
              <a:t>Contact us through this form here!</a:t>
            </a:r>
            <a:endParaRPr lang="en-US" b="1">
              <a:latin typeface="+mj-lt"/>
            </a:endParaRPr>
          </a:p>
        </p:txBody>
      </p:sp>
      <p:sp>
        <p:nvSpPr>
          <p:cNvPr id="7" name="Content Placeholder 2">
            <a:extLst>
              <a:ext uri="{FF2B5EF4-FFF2-40B4-BE49-F238E27FC236}">
                <a16:creationId xmlns:a16="http://schemas.microsoft.com/office/drawing/2014/main" id="{3A125851-BBF1-2B47-6909-822CB0533CB8}"/>
              </a:ext>
              <a:ext uri="{C183D7F6-B498-43B3-948B-1728B52AA6E4}">
                <adec:decorative xmlns:adec="http://schemas.microsoft.com/office/drawing/2017/decorative" val="0"/>
              </a:ext>
            </a:extLst>
          </p:cNvPr>
          <p:cNvSpPr txBox="1">
            <a:spLocks/>
          </p:cNvSpPr>
          <p:nvPr/>
        </p:nvSpPr>
        <p:spPr bwMode="auto">
          <a:xfrm>
            <a:off x="672834" y="4288752"/>
            <a:ext cx="10655226" cy="749681"/>
          </a:xfrm>
          <a:prstGeom prst="rect">
            <a:avLst/>
          </a:prstGeom>
          <a:solidFill>
            <a:srgbClr val="E8E0D1"/>
          </a:solid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r>
              <a:rPr lang="en-US" b="1">
                <a:latin typeface="+mj-lt"/>
              </a:rPr>
              <a:t>Looking for free trainings and credits? </a:t>
            </a:r>
          </a:p>
          <a:p>
            <a:pPr marL="257175" lvl="1"/>
            <a:r>
              <a:rPr lang="en-US" b="1">
                <a:latin typeface="+mj-lt"/>
                <a:hlinkClick r:id="rId4">
                  <a:extLst>
                    <a:ext uri="{A12FA001-AC4F-418D-AE19-62706E023703}">
                      <ahyp:hlinkClr xmlns:ahyp="http://schemas.microsoft.com/office/drawing/2018/hyperlinkcolor" val="tx"/>
                    </a:ext>
                  </a:extLst>
                </a:hlinkClick>
              </a:rPr>
              <a:t>Check out integrated health trainings from Relias here</a:t>
            </a:r>
            <a:endParaRPr lang="en-US" b="1">
              <a:latin typeface="+mj-lt"/>
            </a:endParaRPr>
          </a:p>
        </p:txBody>
      </p:sp>
      <p:sp>
        <p:nvSpPr>
          <p:cNvPr id="8" name="Content Placeholder 2">
            <a:extLst>
              <a:ext uri="{FF2B5EF4-FFF2-40B4-BE49-F238E27FC236}">
                <a16:creationId xmlns:a16="http://schemas.microsoft.com/office/drawing/2014/main" id="{88022ECC-F54F-4104-C90D-E8ED79DF9CF2}"/>
              </a:ext>
              <a:ext uri="{C183D7F6-B498-43B3-948B-1728B52AA6E4}">
                <adec:decorative xmlns:adec="http://schemas.microsoft.com/office/drawing/2017/decorative" val="0"/>
              </a:ext>
            </a:extLst>
          </p:cNvPr>
          <p:cNvSpPr txBox="1">
            <a:spLocks/>
          </p:cNvSpPr>
          <p:nvPr/>
        </p:nvSpPr>
        <p:spPr bwMode="auto">
          <a:xfrm>
            <a:off x="672615" y="5183954"/>
            <a:ext cx="9045343" cy="755428"/>
          </a:xfrm>
          <a:prstGeom prst="rect">
            <a:avLst/>
          </a:prstGeom>
          <a:solidFill>
            <a:srgbClr val="E8E0D1"/>
          </a:solid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r>
              <a:rPr lang="en-US" b="1">
                <a:latin typeface="+mj-lt"/>
              </a:rPr>
              <a:t>Subscribe for Center of Excellence Updates</a:t>
            </a:r>
          </a:p>
          <a:p>
            <a:pPr marL="257175" lvl="1"/>
            <a:r>
              <a:rPr lang="en-US">
                <a:latin typeface="+mj-lt"/>
                <a:hlinkClick r:id="rId5">
                  <a:extLst>
                    <a:ext uri="{A12FA001-AC4F-418D-AE19-62706E023703}">
                      <ahyp:hlinkClr xmlns:ahyp="http://schemas.microsoft.com/office/drawing/2018/hyperlinkcolor" val="tx"/>
                    </a:ext>
                  </a:extLst>
                </a:hlinkClick>
              </a:rPr>
              <a:t>Subscribe here</a:t>
            </a:r>
            <a:endParaRPr lang="en-US">
              <a:latin typeface="+mj-lt"/>
            </a:endParaRPr>
          </a:p>
        </p:txBody>
      </p:sp>
      <p:sp>
        <p:nvSpPr>
          <p:cNvPr id="3" name="Content Placeholder 2">
            <a:extLst>
              <a:ext uri="{FF2B5EF4-FFF2-40B4-BE49-F238E27FC236}">
                <a16:creationId xmlns:a16="http://schemas.microsoft.com/office/drawing/2014/main" id="{8C0CCBF0-167F-7FBE-A670-C22789CDCD5A}"/>
              </a:ext>
              <a:ext uri="{C183D7F6-B498-43B3-948B-1728B52AA6E4}">
                <adec:decorative xmlns:adec="http://schemas.microsoft.com/office/drawing/2017/decorative" val="0"/>
              </a:ext>
            </a:extLst>
          </p:cNvPr>
          <p:cNvSpPr txBox="1">
            <a:spLocks/>
          </p:cNvSpPr>
          <p:nvPr/>
        </p:nvSpPr>
        <p:spPr bwMode="auto">
          <a:xfrm>
            <a:off x="670755" y="1491626"/>
            <a:ext cx="10648875" cy="778164"/>
          </a:xfrm>
          <a:prstGeom prst="rect">
            <a:avLst/>
          </a:prstGeom>
          <a:solidFill>
            <a:srgbClr val="E8E0D1"/>
          </a:solid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spcBef>
                <a:spcPct val="20000"/>
              </a:spcBef>
              <a:spcAft>
                <a:spcPct val="0"/>
              </a:spcAft>
            </a:pPr>
            <a:r>
              <a:rPr lang="en-US" b="1">
                <a:latin typeface="Calibri Light"/>
                <a:ea typeface="Open Sans"/>
                <a:cs typeface="Calibri Light"/>
              </a:rPr>
              <a:t> Peers Part 1 - Leveraging the Untapped Potential of Peer Services in Integrated Care</a:t>
            </a:r>
          </a:p>
          <a:p>
            <a:pPr marL="257175" lvl="1">
              <a:spcBef>
                <a:spcPct val="20000"/>
              </a:spcBef>
              <a:spcAft>
                <a:spcPct val="0"/>
              </a:spcAft>
            </a:pPr>
            <a:r>
              <a:rPr lang="en-US" b="1">
                <a:latin typeface="Calibri Light"/>
                <a:ea typeface="Open Sans"/>
                <a:cs typeface="Calibri Light"/>
                <a:hlinkClick r:id="rId6"/>
              </a:rPr>
              <a:t>Register for the office hour</a:t>
            </a:r>
            <a:r>
              <a:rPr lang="en-US" b="1">
                <a:latin typeface="Calibri Light"/>
                <a:ea typeface="Open Sans"/>
                <a:cs typeface="Calibri Light"/>
              </a:rPr>
              <a:t> </a:t>
            </a:r>
            <a:r>
              <a:rPr lang="en-US">
                <a:latin typeface="Calibri Light"/>
                <a:ea typeface="Open Sans"/>
                <a:cs typeface="Calibri Light"/>
              </a:rPr>
              <a:t>on Tuesday, February 28th, 12-1pm ET</a:t>
            </a:r>
            <a:endParaRPr lang="en-US" sz="2000"/>
          </a:p>
        </p:txBody>
      </p:sp>
    </p:spTree>
    <p:extLst>
      <p:ext uri="{BB962C8B-B14F-4D97-AF65-F5344CB8AC3E}">
        <p14:creationId xmlns:p14="http://schemas.microsoft.com/office/powerpoint/2010/main" val="244690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p:txBody>
          <a:bodyPr/>
          <a:lstStyle/>
          <a:p>
            <a:pPr algn="ctr"/>
            <a:r>
              <a:rPr lang="en-US" sz="3000" b="1"/>
              <a:t>Thank</a:t>
            </a:r>
            <a:r>
              <a:rPr lang="en-US" sz="3000"/>
              <a:t> </a:t>
            </a:r>
            <a:r>
              <a:rPr lang="en-US" sz="3000" b="1"/>
              <a:t>You</a:t>
            </a:r>
          </a:p>
        </p:txBody>
      </p:sp>
      <p:sp>
        <p:nvSpPr>
          <p:cNvPr id="5" name="Content Placeholder 2">
            <a:extLst>
              <a:ext uri="{FF2B5EF4-FFF2-40B4-BE49-F238E27FC236}">
                <a16:creationId xmlns:a16="http://schemas.microsoft.com/office/drawing/2014/main" id="{12E57894-7530-4D26-B92E-59615BE6400B}"/>
              </a:ext>
            </a:extLst>
          </p:cNvPr>
          <p:cNvSpPr>
            <a:spLocks noGrp="1"/>
          </p:cNvSpPr>
          <p:nvPr>
            <p:ph idx="4294967295"/>
          </p:nvPr>
        </p:nvSpPr>
        <p:spPr>
          <a:xfrm>
            <a:off x="2974554" y="1794908"/>
            <a:ext cx="6172200" cy="3098800"/>
          </a:xfrm>
        </p:spPr>
        <p:txBody>
          <a:bodyPr vert="horz" lIns="91440" tIns="45720" rIns="91440" bIns="45720" rtlCol="0" anchor="t">
            <a:noAutofit/>
          </a:bodyPr>
          <a:lstStyle/>
          <a:p>
            <a:pPr marL="0" indent="0" algn="ctr">
              <a:buNone/>
            </a:pPr>
            <a:endParaRPr lang="en-US" sz="2000">
              <a:cs typeface="Calibri"/>
            </a:endParaRPr>
          </a:p>
          <a:p>
            <a:pPr marL="0" indent="0" algn="ctr">
              <a:buNone/>
            </a:pPr>
            <a:r>
              <a:rPr lang="en-US" sz="2000" b="1">
                <a:latin typeface="Calibri"/>
                <a:cs typeface="Calibri"/>
              </a:rPr>
              <a:t>Questions? </a:t>
            </a:r>
          </a:p>
          <a:p>
            <a:pPr marL="0" indent="0" algn="ctr">
              <a:buNone/>
            </a:pPr>
            <a:r>
              <a:rPr lang="en-US" sz="2000">
                <a:latin typeface="Calibri"/>
                <a:cs typeface="Calibri"/>
              </a:rPr>
              <a:t>Email </a:t>
            </a:r>
            <a:r>
              <a:rPr lang="en-US" sz="2000">
                <a:latin typeface="Calibri"/>
                <a:cs typeface="Calibri"/>
                <a:hlinkClick r:id="rId2"/>
              </a:rPr>
              <a:t>integration@thenationalcouncil.org</a:t>
            </a:r>
            <a:r>
              <a:rPr lang="en-US" sz="2000">
                <a:latin typeface="Calibri"/>
                <a:cs typeface="Calibri"/>
              </a:rPr>
              <a:t> </a:t>
            </a:r>
          </a:p>
          <a:p>
            <a:pPr marL="0" indent="0" algn="ctr">
              <a:buNone/>
            </a:pPr>
            <a:endParaRPr lang="en-US" sz="2000">
              <a:latin typeface="Calibri"/>
              <a:cs typeface="Calibri Light"/>
            </a:endParaRPr>
          </a:p>
          <a:p>
            <a:pPr marL="0" indent="0" algn="ctr">
              <a:buNone/>
            </a:pPr>
            <a:endParaRPr lang="en-US" sz="2000">
              <a:latin typeface="Calibri"/>
              <a:cs typeface="Calibri Light"/>
            </a:endParaRPr>
          </a:p>
          <a:p>
            <a:pPr marL="0" indent="0" algn="ctr">
              <a:buNone/>
            </a:pPr>
            <a:r>
              <a:rPr lang="en-US" sz="2000">
                <a:latin typeface="Calibri"/>
                <a:cs typeface="Calibri"/>
              </a:rPr>
              <a:t>SAMHSA’s Mission is to reduce the impact of substance abuse and mental illness on America’s communities. </a:t>
            </a:r>
          </a:p>
          <a:p>
            <a:pPr marL="0" indent="0" algn="ctr">
              <a:buNone/>
            </a:pPr>
            <a:r>
              <a:rPr lang="en-US" sz="2000" b="1">
                <a:latin typeface="Calibri"/>
                <a:cs typeface="Calibri"/>
                <a:hlinkClick r:id="rId3">
                  <a:extLst>
                    <a:ext uri="{A12FA001-AC4F-418D-AE19-62706E023703}">
                      <ahyp:hlinkClr xmlns:ahyp="http://schemas.microsoft.com/office/drawing/2018/hyperlinkcolor" val="tx"/>
                    </a:ext>
                  </a:extLst>
                </a:hlinkClick>
              </a:rPr>
              <a:t>www.samhsa.gov</a:t>
            </a:r>
            <a:endParaRPr lang="en-US" sz="2000" b="1">
              <a:latin typeface="Calibri"/>
              <a:cs typeface="Calibri"/>
            </a:endParaRPr>
          </a:p>
          <a:p>
            <a:pPr marL="0" indent="0" algn="ctr">
              <a:buNone/>
            </a:pPr>
            <a:r>
              <a:rPr lang="en-US" sz="2000">
                <a:latin typeface="Calibri"/>
                <a:cs typeface="Calibri"/>
              </a:rPr>
              <a:t>1-877-SAMHSA-7 (1-877-726-4727) 1-800-487-4889 (TDD)</a:t>
            </a:r>
          </a:p>
          <a:p>
            <a:pPr marL="0" indent="0" algn="ctr">
              <a:buNone/>
            </a:pPr>
            <a:endParaRPr lang="en-US"/>
          </a:p>
        </p:txBody>
      </p:sp>
    </p:spTree>
    <p:extLst>
      <p:ext uri="{BB962C8B-B14F-4D97-AF65-F5344CB8AC3E}">
        <p14:creationId xmlns:p14="http://schemas.microsoft.com/office/powerpoint/2010/main" val="389798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A15AE-8967-0345-ADF3-17E882F5F8DE}"/>
              </a:ext>
            </a:extLst>
          </p:cNvPr>
          <p:cNvSpPr>
            <a:spLocks noGrp="1"/>
          </p:cNvSpPr>
          <p:nvPr>
            <p:ph type="title"/>
          </p:nvPr>
        </p:nvSpPr>
        <p:spPr/>
        <p:txBody>
          <a:bodyPr/>
          <a:lstStyle/>
          <a:p>
            <a:pPr algn="ctr"/>
            <a:r>
              <a:rPr lang="en-US" sz="3500" b="1">
                <a:ea typeface="+mj-lt"/>
                <a:cs typeface="+mj-lt"/>
              </a:rPr>
              <a:t>Questions, Comments &amp; Closed Captioning</a:t>
            </a:r>
            <a:endParaRPr lang="en-US" sz="3500">
              <a:ea typeface="+mj-lt"/>
              <a:cs typeface="+mj-lt"/>
            </a:endParaRPr>
          </a:p>
          <a:p>
            <a:endParaRPr lang="en-US">
              <a:cs typeface="Calibri Light"/>
            </a:endParaRPr>
          </a:p>
        </p:txBody>
      </p:sp>
      <p:pic>
        <p:nvPicPr>
          <p:cNvPr id="8" name="Picture 8" descr="Graphical user interface, application&#10;&#10;Description automatically generated">
            <a:extLst>
              <a:ext uri="{FF2B5EF4-FFF2-40B4-BE49-F238E27FC236}">
                <a16:creationId xmlns:a16="http://schemas.microsoft.com/office/drawing/2014/main" id="{DE8806B0-11F5-E762-B6F7-FDDECAFB07CB}"/>
              </a:ext>
            </a:extLst>
          </p:cNvPr>
          <p:cNvPicPr>
            <a:picLocks noChangeAspect="1"/>
          </p:cNvPicPr>
          <p:nvPr/>
        </p:nvPicPr>
        <p:blipFill>
          <a:blip r:embed="rId2"/>
          <a:stretch>
            <a:fillRect/>
          </a:stretch>
        </p:blipFill>
        <p:spPr>
          <a:xfrm>
            <a:off x="1940643" y="1879314"/>
            <a:ext cx="8467417" cy="3237638"/>
          </a:xfrm>
          <a:prstGeom prst="rect">
            <a:avLst/>
          </a:prstGeom>
        </p:spPr>
      </p:pic>
    </p:spTree>
    <p:extLst>
      <p:ext uri="{BB962C8B-B14F-4D97-AF65-F5344CB8AC3E}">
        <p14:creationId xmlns:p14="http://schemas.microsoft.com/office/powerpoint/2010/main" val="28212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D9C8-2165-3F6D-BC6E-4C4C68FF4B00}"/>
              </a:ext>
            </a:extLst>
          </p:cNvPr>
          <p:cNvSpPr>
            <a:spLocks noGrp="1"/>
          </p:cNvSpPr>
          <p:nvPr>
            <p:ph type="title"/>
          </p:nvPr>
        </p:nvSpPr>
        <p:spPr/>
        <p:txBody>
          <a:bodyPr/>
          <a:lstStyle/>
          <a:p>
            <a:pPr algn="ctr"/>
            <a:r>
              <a:rPr lang="en-US" b="1">
                <a:cs typeface="Calibri Light"/>
              </a:rPr>
              <a:t>Disclaimer</a:t>
            </a:r>
            <a:endParaRPr lang="en-US">
              <a:cs typeface="Calibri Light" panose="020F0302020204030204"/>
            </a:endParaRPr>
          </a:p>
        </p:txBody>
      </p:sp>
      <p:sp>
        <p:nvSpPr>
          <p:cNvPr id="3" name="Content Placeholder 2">
            <a:extLst>
              <a:ext uri="{FF2B5EF4-FFF2-40B4-BE49-F238E27FC236}">
                <a16:creationId xmlns:a16="http://schemas.microsoft.com/office/drawing/2014/main" id="{2FE00C6C-B7BB-F651-2956-DCCE18089374}"/>
              </a:ext>
            </a:extLst>
          </p:cNvPr>
          <p:cNvSpPr>
            <a:spLocks noGrp="1"/>
          </p:cNvSpPr>
          <p:nvPr>
            <p:ph idx="1"/>
          </p:nvPr>
        </p:nvSpPr>
        <p:spPr/>
        <p:txBody>
          <a:bodyPr vert="horz" lIns="91440" tIns="45720" rIns="91440" bIns="45720" rtlCol="0" anchor="t">
            <a:noAutofit/>
          </a:bodyPr>
          <a:lstStyle/>
          <a:p>
            <a:pPr marL="0" indent="0">
              <a:buNone/>
            </a:pPr>
            <a:r>
              <a:rPr lang="en-US">
                <a:latin typeface="Calibri Light"/>
                <a:cs typeface="Calibri Light"/>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endParaRPr lang="en-US">
              <a:cs typeface="Calibri Light"/>
            </a:endParaRPr>
          </a:p>
        </p:txBody>
      </p:sp>
      <p:pic>
        <p:nvPicPr>
          <p:cNvPr id="4" name="Picture 4" descr="Logo&#10;&#10;Description automatically generated">
            <a:extLst>
              <a:ext uri="{FF2B5EF4-FFF2-40B4-BE49-F238E27FC236}">
                <a16:creationId xmlns:a16="http://schemas.microsoft.com/office/drawing/2014/main" id="{270A8BBA-3401-D667-02C6-FA60AEF63ED0}"/>
              </a:ext>
            </a:extLst>
          </p:cNvPr>
          <p:cNvPicPr>
            <a:picLocks noChangeAspect="1"/>
          </p:cNvPicPr>
          <p:nvPr/>
        </p:nvPicPr>
        <p:blipFill>
          <a:blip r:embed="rId2"/>
          <a:stretch>
            <a:fillRect/>
          </a:stretch>
        </p:blipFill>
        <p:spPr>
          <a:xfrm>
            <a:off x="4069940" y="3926122"/>
            <a:ext cx="3591232" cy="1420805"/>
          </a:xfrm>
          <a:prstGeom prst="rect">
            <a:avLst/>
          </a:prstGeom>
        </p:spPr>
      </p:pic>
      <p:sp>
        <p:nvSpPr>
          <p:cNvPr id="5" name="Rectangle 4">
            <a:extLst>
              <a:ext uri="{FF2B5EF4-FFF2-40B4-BE49-F238E27FC236}">
                <a16:creationId xmlns:a16="http://schemas.microsoft.com/office/drawing/2014/main" id="{B9272111-D4AB-895A-B1B7-9D7DB60CF536}"/>
              </a:ext>
            </a:extLst>
          </p:cNvPr>
          <p:cNvSpPr/>
          <p:nvPr/>
        </p:nvSpPr>
        <p:spPr>
          <a:xfrm>
            <a:off x="1765505" y="5196358"/>
            <a:ext cx="820010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2000">
                <a:solidFill>
                  <a:prstClr val="black"/>
                </a:solidFill>
                <a:latin typeface="Calibri"/>
                <a:ea typeface="MS PGothic" charset="-128"/>
              </a:rPr>
              <a:t>www.samhsa.gov</a:t>
            </a:r>
          </a:p>
        </p:txBody>
      </p:sp>
    </p:spTree>
    <p:extLst>
      <p:ext uri="{BB962C8B-B14F-4D97-AF65-F5344CB8AC3E}">
        <p14:creationId xmlns:p14="http://schemas.microsoft.com/office/powerpoint/2010/main" val="30136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AC4A-20AA-9133-19D9-12822482DBCB}"/>
              </a:ext>
            </a:extLst>
          </p:cNvPr>
          <p:cNvSpPr>
            <a:spLocks noGrp="1"/>
          </p:cNvSpPr>
          <p:nvPr>
            <p:ph type="title"/>
          </p:nvPr>
        </p:nvSpPr>
        <p:spPr/>
        <p:txBody>
          <a:bodyPr/>
          <a:lstStyle/>
          <a:p>
            <a:pPr algn="ctr"/>
            <a:r>
              <a:rPr lang="en-US" b="1">
                <a:cs typeface="Calibri Light"/>
              </a:rPr>
              <a:t>Introductions</a:t>
            </a:r>
          </a:p>
        </p:txBody>
      </p:sp>
      <p:sp>
        <p:nvSpPr>
          <p:cNvPr id="3" name="Content Placeholder 2">
            <a:extLst>
              <a:ext uri="{FF2B5EF4-FFF2-40B4-BE49-F238E27FC236}">
                <a16:creationId xmlns:a16="http://schemas.microsoft.com/office/drawing/2014/main" id="{9890276A-DAD4-5513-BDC3-FCB566D97FD8}"/>
              </a:ext>
            </a:extLst>
          </p:cNvPr>
          <p:cNvSpPr>
            <a:spLocks noGrp="1"/>
          </p:cNvSpPr>
          <p:nvPr>
            <p:ph idx="1"/>
          </p:nvPr>
        </p:nvSpPr>
        <p:spPr/>
        <p:txBody>
          <a:bodyPr vert="horz" lIns="91440" tIns="45720" rIns="91440" bIns="45720" rtlCol="0" anchor="t">
            <a:noAutofit/>
          </a:bodyPr>
          <a:lstStyle/>
          <a:p>
            <a:pPr>
              <a:buNone/>
            </a:pPr>
            <a:r>
              <a:rPr lang="en-US" sz="1600" b="1" dirty="0">
                <a:ea typeface="+mn-lt"/>
                <a:cs typeface="+mn-lt"/>
              </a:rPr>
              <a:t>Moderator</a:t>
            </a:r>
            <a:endParaRPr lang="en-US" dirty="0">
              <a:ea typeface="+mn-lt"/>
              <a:cs typeface="+mn-lt"/>
            </a:endParaRPr>
          </a:p>
          <a:p>
            <a:pPr marL="285750" indent="-285750">
              <a:lnSpc>
                <a:spcPct val="150000"/>
              </a:lnSpc>
              <a:spcBef>
                <a:spcPts val="0"/>
              </a:spcBef>
            </a:pPr>
            <a:r>
              <a:rPr lang="en-US" sz="1600" b="1" dirty="0">
                <a:ea typeface="+mn-lt"/>
                <a:cs typeface="+mn-lt"/>
              </a:rPr>
              <a:t>Xavior Robinson,</a:t>
            </a:r>
            <a:r>
              <a:rPr lang="en-US" sz="1600" b="1" i="1" dirty="0">
                <a:ea typeface="+mn-lt"/>
                <a:cs typeface="+mn-lt"/>
              </a:rPr>
              <a:t> MHSA</a:t>
            </a:r>
            <a:r>
              <a:rPr lang="en-US" sz="1600" b="1" dirty="0">
                <a:ea typeface="+mn-lt"/>
                <a:cs typeface="+mn-lt"/>
              </a:rPr>
              <a:t>, </a:t>
            </a:r>
            <a:r>
              <a:rPr lang="en-US" sz="1600" i="1" dirty="0">
                <a:ea typeface="+mn-lt"/>
                <a:cs typeface="+mn-lt"/>
              </a:rPr>
              <a:t>Consultant, </a:t>
            </a:r>
            <a:r>
              <a:rPr lang="en-US" sz="1600" dirty="0">
                <a:ea typeface="+mn-lt"/>
                <a:cs typeface="+mn-lt"/>
              </a:rPr>
              <a:t>Bowling Business Strategies</a:t>
            </a:r>
            <a:endParaRPr lang="en-US" dirty="0"/>
          </a:p>
          <a:p>
            <a:pPr>
              <a:buNone/>
            </a:pPr>
            <a:endParaRPr lang="en-US" sz="1600" b="1">
              <a:ea typeface="+mn-lt"/>
              <a:cs typeface="+mn-lt"/>
            </a:endParaRPr>
          </a:p>
          <a:p>
            <a:pPr>
              <a:buNone/>
            </a:pPr>
            <a:r>
              <a:rPr lang="en-US" sz="1600" b="1" dirty="0">
                <a:ea typeface="+mn-lt"/>
                <a:cs typeface="+mn-lt"/>
              </a:rPr>
              <a:t>Panelists</a:t>
            </a:r>
            <a:endParaRPr lang="en-US" dirty="0">
              <a:ea typeface="+mn-lt"/>
              <a:cs typeface="+mn-lt"/>
            </a:endParaRPr>
          </a:p>
          <a:p>
            <a:r>
              <a:rPr lang="en-US" sz="1600" b="1" dirty="0">
                <a:ea typeface="+mn-lt"/>
                <a:cs typeface="+mn-lt"/>
              </a:rPr>
              <a:t>Rachael Matulis, </a:t>
            </a:r>
            <a:r>
              <a:rPr lang="en-US" sz="1600" b="1" i="1" dirty="0">
                <a:ea typeface="+mn-lt"/>
                <a:cs typeface="+mn-lt"/>
              </a:rPr>
              <a:t>MPH</a:t>
            </a:r>
            <a:r>
              <a:rPr lang="en-US" sz="1600" dirty="0">
                <a:ea typeface="+mn-lt"/>
                <a:cs typeface="+mn-lt"/>
              </a:rPr>
              <a:t>, </a:t>
            </a:r>
            <a:r>
              <a:rPr lang="en-US" sz="1600" i="1" dirty="0">
                <a:ea typeface="+mn-lt"/>
                <a:cs typeface="+mn-lt"/>
              </a:rPr>
              <a:t>Principal</a:t>
            </a:r>
            <a:r>
              <a:rPr lang="en-US" sz="1600" dirty="0">
                <a:ea typeface="+mn-lt"/>
                <a:cs typeface="+mn-lt"/>
              </a:rPr>
              <a:t>, Bowling Business strategies</a:t>
            </a:r>
            <a:endParaRPr lang="en-US" dirty="0"/>
          </a:p>
          <a:p>
            <a:pPr>
              <a:lnSpc>
                <a:spcPct val="150000"/>
              </a:lnSpc>
              <a:spcBef>
                <a:spcPts val="0"/>
              </a:spcBef>
            </a:pPr>
            <a:r>
              <a:rPr lang="en-US" sz="1600" b="1" dirty="0">
                <a:ea typeface="+mn-lt"/>
                <a:cs typeface="+mn-lt"/>
              </a:rPr>
              <a:t>Virna Little, </a:t>
            </a:r>
            <a:r>
              <a:rPr lang="en-US" sz="1600" b="1" i="1" dirty="0" err="1">
                <a:ea typeface="+mn-lt"/>
                <a:cs typeface="+mn-lt"/>
              </a:rPr>
              <a:t>PSyD</a:t>
            </a:r>
            <a:r>
              <a:rPr lang="en-US" sz="1600" b="1" i="1" dirty="0">
                <a:ea typeface="+mn-lt"/>
                <a:cs typeface="+mn-lt"/>
              </a:rPr>
              <a:t>, LCSW-r, SAP, CCM</a:t>
            </a:r>
            <a:r>
              <a:rPr lang="en-US" sz="1600" dirty="0">
                <a:ea typeface="+mn-lt"/>
                <a:cs typeface="+mn-lt"/>
              </a:rPr>
              <a:t>,</a:t>
            </a:r>
            <a:r>
              <a:rPr lang="en-US" sz="1600" b="1" dirty="0">
                <a:ea typeface="+mn-lt"/>
                <a:cs typeface="+mn-lt"/>
              </a:rPr>
              <a:t> </a:t>
            </a:r>
            <a:r>
              <a:rPr lang="en-US" sz="1600" i="1" dirty="0">
                <a:ea typeface="+mn-lt"/>
                <a:cs typeface="+mn-lt"/>
              </a:rPr>
              <a:t>Co-Founder &amp; COO, </a:t>
            </a:r>
            <a:r>
              <a:rPr lang="en-US" sz="1600" dirty="0">
                <a:ea typeface="+mn-lt"/>
                <a:cs typeface="+mn-lt"/>
              </a:rPr>
              <a:t>Concert Health </a:t>
            </a:r>
            <a:endParaRPr lang="en-US" dirty="0"/>
          </a:p>
          <a:p>
            <a:pPr>
              <a:buFont typeface="Arial"/>
              <a:buChar char="•"/>
            </a:pPr>
            <a:endParaRPr lang="en-US" sz="1600">
              <a:cs typeface="Calibri"/>
            </a:endParaRPr>
          </a:p>
          <a:p>
            <a:pPr marL="0" indent="0">
              <a:buNone/>
            </a:pPr>
            <a:endParaRPr lang="en-US" sz="1600">
              <a:cs typeface="Calibri"/>
            </a:endParaRPr>
          </a:p>
          <a:p>
            <a:pPr marL="0" indent="0">
              <a:buNone/>
            </a:pPr>
            <a:endParaRPr lang="en-US" sz="1600">
              <a:cs typeface="Calibri"/>
            </a:endParaRPr>
          </a:p>
          <a:p>
            <a:pPr marL="0" indent="0">
              <a:buNone/>
            </a:pPr>
            <a:endParaRPr lang="en-US" sz="1600">
              <a:cs typeface="Calibri"/>
            </a:endParaRPr>
          </a:p>
          <a:p>
            <a:pPr marL="0" indent="0">
              <a:buNone/>
            </a:pPr>
            <a:endParaRPr lang="en-US" sz="1600">
              <a:cs typeface="Calibri"/>
            </a:endParaRPr>
          </a:p>
          <a:p>
            <a:pPr marL="0" indent="0">
              <a:buNone/>
            </a:pPr>
            <a:r>
              <a:rPr lang="en-US" sz="1600" dirty="0">
                <a:cs typeface="Calibri"/>
              </a:rPr>
              <a:t>  </a:t>
            </a:r>
            <a:r>
              <a:rPr lang="en-US" sz="1400" dirty="0">
                <a:cs typeface="Calibri"/>
              </a:rPr>
              <a:t> </a:t>
            </a:r>
            <a:r>
              <a:rPr lang="en-US" sz="1400" dirty="0">
                <a:cs typeface="Calibri"/>
                <a:hlinkClick r:id="rId3"/>
              </a:rPr>
              <a:t>Learn more</a:t>
            </a:r>
            <a:r>
              <a:rPr lang="en-US" sz="1400" dirty="0">
                <a:cs typeface="Calibri"/>
              </a:rPr>
              <a:t> about our speakers &amp; their subject matter expertise on our website!</a:t>
            </a:r>
          </a:p>
          <a:p>
            <a:pPr marL="0" indent="0">
              <a:buNone/>
            </a:pPr>
            <a:endParaRPr lang="en-US" sz="1400">
              <a:cs typeface="Calibri"/>
            </a:endParaRPr>
          </a:p>
          <a:p>
            <a:pPr marL="0" indent="0">
              <a:buNone/>
            </a:pPr>
            <a:endParaRPr lang="en-US" sz="1600">
              <a:cs typeface="Calibri"/>
            </a:endParaRPr>
          </a:p>
          <a:p>
            <a:pPr marL="0" indent="0">
              <a:buNone/>
            </a:pPr>
            <a:endParaRPr lang="en-US" sz="1600">
              <a:cs typeface="Calibri"/>
            </a:endParaRPr>
          </a:p>
        </p:txBody>
      </p:sp>
    </p:spTree>
    <p:extLst>
      <p:ext uri="{BB962C8B-B14F-4D97-AF65-F5344CB8AC3E}">
        <p14:creationId xmlns:p14="http://schemas.microsoft.com/office/powerpoint/2010/main" val="251356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AA493D-0D37-51D3-34FC-6CCEAA63982C}"/>
              </a:ext>
              <a:ext uri="{C183D7F6-B498-43B3-948B-1728B52AA6E4}">
                <adec:decorative xmlns:adec="http://schemas.microsoft.com/office/drawing/2017/decorative" val="1"/>
              </a:ext>
            </a:extLst>
          </p:cNvPr>
          <p:cNvSpPr/>
          <p:nvPr/>
        </p:nvSpPr>
        <p:spPr>
          <a:xfrm>
            <a:off x="0" y="0"/>
            <a:ext cx="12192000" cy="695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a:t>
            </a:r>
            <a:r>
              <a:rPr lang="en-US" dirty="0" err="1"/>
              <a:t>www.thenationalcouncil.org</a:t>
            </a:r>
            <a:r>
              <a:rPr lang="en-US" dirty="0"/>
              <a:t>/resources/financing-the-future-of-integrated-care/</a:t>
            </a:r>
          </a:p>
        </p:txBody>
      </p:sp>
      <p:sp>
        <p:nvSpPr>
          <p:cNvPr id="2" name="Title 1">
            <a:extLst>
              <a:ext uri="{FF2B5EF4-FFF2-40B4-BE49-F238E27FC236}">
                <a16:creationId xmlns:a16="http://schemas.microsoft.com/office/drawing/2014/main" id="{F1B89837-7DD5-1A3A-0A98-C06045B6536C}"/>
              </a:ext>
            </a:extLst>
          </p:cNvPr>
          <p:cNvSpPr>
            <a:spLocks noGrp="1"/>
          </p:cNvSpPr>
          <p:nvPr>
            <p:ph type="title"/>
          </p:nvPr>
        </p:nvSpPr>
        <p:spPr>
          <a:xfrm>
            <a:off x="702365" y="152305"/>
            <a:ext cx="10787268" cy="1325563"/>
          </a:xfrm>
        </p:spPr>
        <p:txBody>
          <a:bodyPr/>
          <a:lstStyle/>
          <a:p>
            <a:pPr algn="ctr"/>
            <a:r>
              <a:rPr lang="en-US" b="1"/>
              <a:t>Module and Decision Support Tool Overview</a:t>
            </a:r>
          </a:p>
        </p:txBody>
      </p:sp>
      <p:sp>
        <p:nvSpPr>
          <p:cNvPr id="5" name="Google Shape;74;p15">
            <a:extLst>
              <a:ext uri="{FF2B5EF4-FFF2-40B4-BE49-F238E27FC236}">
                <a16:creationId xmlns:a16="http://schemas.microsoft.com/office/drawing/2014/main" id="{21D7276C-C034-7884-164F-B412EC108142}"/>
              </a:ext>
            </a:extLst>
          </p:cNvPr>
          <p:cNvSpPr/>
          <p:nvPr/>
        </p:nvSpPr>
        <p:spPr>
          <a:xfrm>
            <a:off x="531186" y="2131219"/>
            <a:ext cx="6848892" cy="768502"/>
          </a:xfrm>
          <a:prstGeom prst="flowChartExtract">
            <a:avLst/>
          </a:prstGeom>
          <a:solidFill>
            <a:srgbClr val="EEE8DD"/>
          </a:solidFill>
          <a:ln w="9525" cap="flat" cmpd="sng">
            <a:solidFill>
              <a:srgbClr val="EEE8DD"/>
            </a:solidFill>
            <a:prstDash val="solid"/>
            <a:round/>
            <a:headEnd type="none" w="sm" len="sm"/>
            <a:tailEnd type="none" w="sm" len="sm"/>
          </a:ln>
        </p:spPr>
        <p:txBody>
          <a:bodyPr spcFirstLastPara="1" wrap="square" lIns="91425" tIns="91425" rIns="91425" bIns="91425" anchor="ctr" anchorCtr="0">
            <a:noAutofit/>
          </a:bodyPr>
          <a:lstStyle/>
          <a:p>
            <a:pPr algn="ctr"/>
            <a:r>
              <a:rPr lang="en" sz="2000"/>
              <a:t>Modules</a:t>
            </a:r>
            <a:endParaRPr sz="2000"/>
          </a:p>
        </p:txBody>
      </p:sp>
      <p:sp>
        <p:nvSpPr>
          <p:cNvPr id="13" name="Google Shape;75;p15">
            <a:extLst>
              <a:ext uri="{FF2B5EF4-FFF2-40B4-BE49-F238E27FC236}">
                <a16:creationId xmlns:a16="http://schemas.microsoft.com/office/drawing/2014/main" id="{6EEFF672-4396-CC5A-E477-60DEBA70BF74}"/>
              </a:ext>
            </a:extLst>
          </p:cNvPr>
          <p:cNvSpPr/>
          <p:nvPr/>
        </p:nvSpPr>
        <p:spPr>
          <a:xfrm>
            <a:off x="461639" y="2996350"/>
            <a:ext cx="1307592" cy="2383781"/>
          </a:xfrm>
          <a:prstGeom prst="rect">
            <a:avLst/>
          </a:prstGeom>
          <a:solidFill>
            <a:srgbClr val="EEE8DD"/>
          </a:solidFill>
          <a:ln w="9525" cap="flat" cmpd="sng">
            <a:noFill/>
            <a:prstDash val="solid"/>
            <a:round/>
            <a:headEnd type="none" w="sm" len="sm"/>
            <a:tailEnd type="none" w="sm" len="sm"/>
          </a:ln>
        </p:spPr>
        <p:txBody>
          <a:bodyPr spcFirstLastPara="1" vert="horz" wrap="square" lIns="91425" tIns="91425" rIns="91425" bIns="91425" anchor="ctr" anchorCtr="0">
            <a:noAutofit/>
          </a:bodyPr>
          <a:lstStyle/>
          <a:p>
            <a:pPr algn="ctr"/>
            <a:r>
              <a:rPr lang="en-US" sz="1600"/>
              <a:t>Primer</a:t>
            </a:r>
            <a:endParaRPr sz="1600"/>
          </a:p>
        </p:txBody>
      </p:sp>
      <p:sp>
        <p:nvSpPr>
          <p:cNvPr id="6" name="Google Shape;75;p15">
            <a:extLst>
              <a:ext uri="{FF2B5EF4-FFF2-40B4-BE49-F238E27FC236}">
                <a16:creationId xmlns:a16="http://schemas.microsoft.com/office/drawing/2014/main" id="{619151C7-B200-3908-7680-2F907F6D5647}"/>
              </a:ext>
            </a:extLst>
          </p:cNvPr>
          <p:cNvSpPr/>
          <p:nvPr/>
        </p:nvSpPr>
        <p:spPr>
          <a:xfrm>
            <a:off x="1864624" y="2996351"/>
            <a:ext cx="1307592" cy="2383781"/>
          </a:xfrm>
          <a:prstGeom prst="rect">
            <a:avLst/>
          </a:prstGeom>
          <a:solidFill>
            <a:srgbClr val="EEE8DD"/>
          </a:solidFill>
          <a:ln w="9525" cap="flat" cmpd="sng">
            <a:noFill/>
            <a:prstDash val="solid"/>
            <a:round/>
            <a:headEnd type="none" w="sm" len="sm"/>
            <a:tailEnd type="none" w="sm" len="sm"/>
          </a:ln>
        </p:spPr>
        <p:txBody>
          <a:bodyPr spcFirstLastPara="1" vert="horz" wrap="square" lIns="91425" tIns="91425" rIns="91425" bIns="91425" anchor="ctr" anchorCtr="0">
            <a:noAutofit/>
          </a:bodyPr>
          <a:lstStyle/>
          <a:p>
            <a:pPr algn="ctr"/>
            <a:r>
              <a:rPr lang="en-US" sz="1600"/>
              <a:t>Medication Assisted Treatment/ Medication for Opioid Use Disorder</a:t>
            </a:r>
            <a:endParaRPr sz="1600"/>
          </a:p>
        </p:txBody>
      </p:sp>
      <p:sp>
        <p:nvSpPr>
          <p:cNvPr id="7" name="Google Shape;76;p15">
            <a:extLst>
              <a:ext uri="{FF2B5EF4-FFF2-40B4-BE49-F238E27FC236}">
                <a16:creationId xmlns:a16="http://schemas.microsoft.com/office/drawing/2014/main" id="{63C2B776-CA8F-BC1B-7560-1F1FD8223F8A}"/>
              </a:ext>
            </a:extLst>
          </p:cNvPr>
          <p:cNvSpPr/>
          <p:nvPr/>
        </p:nvSpPr>
        <p:spPr>
          <a:xfrm>
            <a:off x="3267609" y="2996349"/>
            <a:ext cx="1307592" cy="2383781"/>
          </a:xfrm>
          <a:prstGeom prst="rect">
            <a:avLst/>
          </a:prstGeom>
          <a:solidFill>
            <a:srgbClr val="EEE8DD"/>
          </a:solidFill>
          <a:ln w="9525" cap="flat" cmpd="sng">
            <a:noFill/>
            <a:prstDash val="solid"/>
            <a:round/>
            <a:headEnd type="none" w="sm" len="sm"/>
            <a:tailEnd type="none" w="sm" len="sm"/>
          </a:ln>
        </p:spPr>
        <p:txBody>
          <a:bodyPr spcFirstLastPara="1" vert="horz" wrap="square" lIns="91425" tIns="91425" rIns="91425" bIns="91425" anchor="ctr" anchorCtr="0">
            <a:noAutofit/>
          </a:bodyPr>
          <a:lstStyle/>
          <a:p>
            <a:pPr algn="ctr"/>
            <a:r>
              <a:rPr lang="en-US" sz="1600"/>
              <a:t>Care Coordination</a:t>
            </a:r>
            <a:endParaRPr sz="1600"/>
          </a:p>
        </p:txBody>
      </p:sp>
      <p:sp>
        <p:nvSpPr>
          <p:cNvPr id="8" name="Google Shape;77;p15">
            <a:extLst>
              <a:ext uri="{FF2B5EF4-FFF2-40B4-BE49-F238E27FC236}">
                <a16:creationId xmlns:a16="http://schemas.microsoft.com/office/drawing/2014/main" id="{8A9BE3E6-5088-D42C-F2CE-86A3E565B1D1}"/>
              </a:ext>
            </a:extLst>
          </p:cNvPr>
          <p:cNvSpPr/>
          <p:nvPr/>
        </p:nvSpPr>
        <p:spPr>
          <a:xfrm>
            <a:off x="4670594" y="2996351"/>
            <a:ext cx="1307592" cy="2383781"/>
          </a:xfrm>
          <a:prstGeom prst="rect">
            <a:avLst/>
          </a:prstGeom>
          <a:solidFill>
            <a:srgbClr val="EEE8DD"/>
          </a:solidFill>
          <a:ln w="9525" cap="flat" cmpd="sng">
            <a:noFill/>
            <a:prstDash val="solid"/>
            <a:round/>
            <a:headEnd type="none" w="sm" len="sm"/>
            <a:tailEnd type="none" w="sm" len="sm"/>
          </a:ln>
        </p:spPr>
        <p:txBody>
          <a:bodyPr spcFirstLastPara="1" vert="horz" wrap="square" lIns="91425" tIns="91425" rIns="91425" bIns="91425" anchor="ctr" anchorCtr="0">
            <a:noAutofit/>
          </a:bodyPr>
          <a:lstStyle/>
          <a:p>
            <a:pPr algn="ctr"/>
            <a:r>
              <a:rPr lang="en-US" sz="1600"/>
              <a:t>Screening in Behavioral Health and Primary Care Settings</a:t>
            </a:r>
            <a:endParaRPr sz="1600"/>
          </a:p>
        </p:txBody>
      </p:sp>
      <p:sp>
        <p:nvSpPr>
          <p:cNvPr id="9" name="Google Shape;78;p15">
            <a:extLst>
              <a:ext uri="{FF2B5EF4-FFF2-40B4-BE49-F238E27FC236}">
                <a16:creationId xmlns:a16="http://schemas.microsoft.com/office/drawing/2014/main" id="{26D2219F-37CD-A85F-5395-45BF36A0BF24}"/>
              </a:ext>
            </a:extLst>
          </p:cNvPr>
          <p:cNvSpPr/>
          <p:nvPr/>
        </p:nvSpPr>
        <p:spPr>
          <a:xfrm>
            <a:off x="6073579" y="2996351"/>
            <a:ext cx="1306499" cy="2383781"/>
          </a:xfrm>
          <a:prstGeom prst="rect">
            <a:avLst/>
          </a:prstGeom>
          <a:solidFill>
            <a:srgbClr val="EEE8DD"/>
          </a:solidFill>
          <a:ln w="9525" cap="flat" cmpd="sng">
            <a:noFill/>
            <a:prstDash val="solid"/>
            <a:round/>
            <a:headEnd type="none" w="sm" len="sm"/>
            <a:tailEnd type="none" w="sm" len="sm"/>
          </a:ln>
        </p:spPr>
        <p:txBody>
          <a:bodyPr spcFirstLastPara="1" vert="horz" wrap="square" lIns="91425" tIns="91425" rIns="91425" bIns="91425" anchor="ctr" anchorCtr="0">
            <a:noAutofit/>
          </a:bodyPr>
          <a:lstStyle/>
          <a:p>
            <a:pPr algn="ctr"/>
            <a:r>
              <a:rPr lang="en-US" sz="1600"/>
              <a:t>Metabolic Monitoring</a:t>
            </a:r>
            <a:endParaRPr sz="1600"/>
          </a:p>
        </p:txBody>
      </p:sp>
      <p:sp>
        <p:nvSpPr>
          <p:cNvPr id="10" name="Google Shape;79;p15">
            <a:extLst>
              <a:ext uri="{FF2B5EF4-FFF2-40B4-BE49-F238E27FC236}">
                <a16:creationId xmlns:a16="http://schemas.microsoft.com/office/drawing/2014/main" id="{6E7E008F-4321-8E30-191D-F9F1E9938C55}"/>
              </a:ext>
            </a:extLst>
          </p:cNvPr>
          <p:cNvSpPr/>
          <p:nvPr/>
        </p:nvSpPr>
        <p:spPr>
          <a:xfrm>
            <a:off x="461639" y="5476758"/>
            <a:ext cx="6918439" cy="567128"/>
          </a:xfrm>
          <a:prstGeom prst="rect">
            <a:avLst/>
          </a:prstGeom>
          <a:solidFill>
            <a:srgbClr val="EA5E29"/>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r>
              <a:rPr lang="en"/>
              <a:t>Decision Support Tool</a:t>
            </a:r>
            <a:endParaRPr/>
          </a:p>
        </p:txBody>
      </p:sp>
      <p:sp>
        <p:nvSpPr>
          <p:cNvPr id="11" name="Google Shape;80;p15">
            <a:extLst>
              <a:ext uri="{FF2B5EF4-FFF2-40B4-BE49-F238E27FC236}">
                <a16:creationId xmlns:a16="http://schemas.microsoft.com/office/drawing/2014/main" id="{E945514D-1AD1-BC4F-3748-E63FA7DC1B80}"/>
              </a:ext>
            </a:extLst>
          </p:cNvPr>
          <p:cNvSpPr/>
          <p:nvPr/>
        </p:nvSpPr>
        <p:spPr>
          <a:xfrm rot="5400000">
            <a:off x="9391884" y="3692995"/>
            <a:ext cx="1784325" cy="3222913"/>
          </a:xfrm>
          <a:prstGeom prst="wedgeRectCallout">
            <a:avLst>
              <a:gd name="adj1" fmla="val 38973"/>
              <a:gd name="adj2" fmla="val 94521"/>
            </a:avLst>
          </a:prstGeom>
          <a:solidFill>
            <a:srgbClr val="EA5E29"/>
          </a:solidFill>
          <a:ln w="9525" cap="flat" cmpd="sng">
            <a:noFill/>
            <a:prstDash val="solid"/>
            <a:round/>
            <a:headEnd type="none" w="sm" len="sm"/>
            <a:tailEnd type="none" w="sm" len="sm"/>
          </a:ln>
        </p:spPr>
        <p:txBody>
          <a:bodyPr spcFirstLastPara="1" vert="vert270" wrap="square" lIns="91425" tIns="91425" rIns="91425" bIns="91425" anchor="ctr" anchorCtr="0">
            <a:noAutofit/>
          </a:bodyPr>
          <a:lstStyle/>
          <a:p>
            <a:pPr marL="285750" indent="-285750">
              <a:buFontTx/>
              <a:buChar char="-"/>
            </a:pPr>
            <a:r>
              <a:rPr lang="en-US" sz="1600"/>
              <a:t>Excel document</a:t>
            </a:r>
          </a:p>
          <a:p>
            <a:pPr marL="285750" indent="-285750">
              <a:buFontTx/>
              <a:buChar char="-"/>
            </a:pPr>
            <a:r>
              <a:rPr lang="en-US" sz="1600"/>
              <a:t>Aligns billing codes with staffing capacity and Medicare and Medicaid rates</a:t>
            </a:r>
          </a:p>
          <a:p>
            <a:pPr marL="285750" indent="-285750">
              <a:buFontTx/>
              <a:buChar char="-"/>
            </a:pPr>
            <a:r>
              <a:rPr lang="en-US" sz="1600"/>
              <a:t>Aims to replace existing billing and coding sheets</a:t>
            </a:r>
            <a:endParaRPr sz="1600"/>
          </a:p>
        </p:txBody>
      </p:sp>
      <p:sp>
        <p:nvSpPr>
          <p:cNvPr id="12" name="Google Shape;81;p15">
            <a:extLst>
              <a:ext uri="{FF2B5EF4-FFF2-40B4-BE49-F238E27FC236}">
                <a16:creationId xmlns:a16="http://schemas.microsoft.com/office/drawing/2014/main" id="{B0E32F4D-5866-3389-FA00-1827DCAFC3EC}"/>
              </a:ext>
            </a:extLst>
          </p:cNvPr>
          <p:cNvSpPr/>
          <p:nvPr/>
        </p:nvSpPr>
        <p:spPr>
          <a:xfrm rot="5400405">
            <a:off x="8727698" y="1126509"/>
            <a:ext cx="2931382" cy="3359389"/>
          </a:xfrm>
          <a:prstGeom prst="wedgeRectCallout">
            <a:avLst>
              <a:gd name="adj1" fmla="val 54350"/>
              <a:gd name="adj2" fmla="val 89563"/>
            </a:avLst>
          </a:prstGeom>
          <a:solidFill>
            <a:srgbClr val="EEE8DD"/>
          </a:solidFill>
          <a:ln w="9525" cap="flat" cmpd="sng">
            <a:noFill/>
            <a:prstDash val="solid"/>
            <a:round/>
            <a:headEnd type="none" w="sm" len="sm"/>
            <a:tailEnd type="none" w="sm" len="sm"/>
          </a:ln>
        </p:spPr>
        <p:txBody>
          <a:bodyPr spcFirstLastPara="1" vert="vert270" wrap="square" lIns="91425" tIns="91425" rIns="91425" bIns="91425" anchor="ctr" anchorCtr="0">
            <a:noAutofit/>
          </a:bodyPr>
          <a:lstStyle/>
          <a:p>
            <a:r>
              <a:rPr lang="en-US"/>
              <a:t> </a:t>
            </a:r>
          </a:p>
          <a:p>
            <a:pPr marL="285750" indent="-285750">
              <a:buFontTx/>
              <a:buChar char="-"/>
            </a:pPr>
            <a:r>
              <a:rPr lang="en-US" sz="1600"/>
              <a:t>Contextualizes the DST</a:t>
            </a:r>
          </a:p>
          <a:p>
            <a:pPr marL="285750" indent="-285750">
              <a:buFontTx/>
              <a:buChar char="-"/>
            </a:pPr>
            <a:r>
              <a:rPr lang="en-US" sz="1600"/>
              <a:t>Designed to be standalone resources and make sense as a collective</a:t>
            </a:r>
          </a:p>
          <a:p>
            <a:pPr marL="285750" indent="-285750">
              <a:buFontTx/>
              <a:buChar char="-"/>
            </a:pPr>
            <a:r>
              <a:rPr lang="en-US" sz="1600"/>
              <a:t>General format includes: Background, Coverage Landscape, Implementation Considerations, Staffing, Maximizing Revenue, Social Determinants of Health, Preparing for Value Based Payment</a:t>
            </a:r>
          </a:p>
          <a:p>
            <a:pPr marL="285750" indent="-285750">
              <a:buFontTx/>
              <a:buChar char="-"/>
            </a:pPr>
            <a:endParaRPr/>
          </a:p>
        </p:txBody>
      </p:sp>
      <p:sp>
        <p:nvSpPr>
          <p:cNvPr id="4" name="TextBox 3">
            <a:extLst>
              <a:ext uri="{FF2B5EF4-FFF2-40B4-BE49-F238E27FC236}">
                <a16:creationId xmlns:a16="http://schemas.microsoft.com/office/drawing/2014/main" id="{3AC7A24E-D17E-1100-F643-E44EB3D46FAA}"/>
              </a:ext>
            </a:extLst>
          </p:cNvPr>
          <p:cNvSpPr txBox="1"/>
          <p:nvPr/>
        </p:nvSpPr>
        <p:spPr>
          <a:xfrm>
            <a:off x="871538" y="6196614"/>
            <a:ext cx="8450647" cy="646331"/>
          </a:xfrm>
          <a:prstGeom prst="rect">
            <a:avLst/>
          </a:prstGeom>
          <a:noFill/>
        </p:spPr>
        <p:txBody>
          <a:bodyPr wrap="none" rtlCol="0">
            <a:spAutoFit/>
          </a:bodyPr>
          <a:lstStyle/>
          <a:p>
            <a:r>
              <a:rPr lang="en-US" dirty="0">
                <a:hlinkClick r:id="rId2">
                  <a:extLst>
                    <a:ext uri="{A12FA001-AC4F-418D-AE19-62706E023703}">
                      <ahyp:hlinkClr xmlns:ahyp="http://schemas.microsoft.com/office/drawing/2018/hyperlinkcolor" val="tx"/>
                    </a:ext>
                  </a:extLst>
                </a:hlinkClick>
              </a:rPr>
              <a:t>Find the DST and modules here:</a:t>
            </a:r>
          </a:p>
          <a:p>
            <a:r>
              <a:rPr lang="en-US" dirty="0">
                <a:solidFill>
                  <a:srgbClr val="0563C1"/>
                </a:solidFill>
                <a:hlinkClick r:id="rId2">
                  <a:extLst>
                    <a:ext uri="{A12FA001-AC4F-418D-AE19-62706E023703}">
                      <ahyp:hlinkClr xmlns:ahyp="http://schemas.microsoft.com/office/drawing/2018/hyperlinkcolor" val="tx"/>
                    </a:ext>
                  </a:extLst>
                </a:hlinkClick>
              </a:rPr>
              <a:t>https://www.thenationalcouncil.org/resources/financing-the-future-of-integrated-care/</a:t>
            </a:r>
            <a:r>
              <a:rPr lang="en-US" dirty="0"/>
              <a:t> </a:t>
            </a:r>
          </a:p>
        </p:txBody>
      </p:sp>
    </p:spTree>
    <p:extLst>
      <p:ext uri="{BB962C8B-B14F-4D97-AF65-F5344CB8AC3E}">
        <p14:creationId xmlns:p14="http://schemas.microsoft.com/office/powerpoint/2010/main" val="35391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6F25-92EA-AA27-F71B-89169FB2444B}"/>
              </a:ext>
            </a:extLst>
          </p:cNvPr>
          <p:cNvSpPr>
            <a:spLocks noGrp="1"/>
          </p:cNvSpPr>
          <p:nvPr>
            <p:ph type="title"/>
          </p:nvPr>
        </p:nvSpPr>
        <p:spPr>
          <a:xfrm>
            <a:off x="532218" y="-4987"/>
            <a:ext cx="11062252" cy="1325563"/>
          </a:xfrm>
        </p:spPr>
        <p:txBody>
          <a:bodyPr/>
          <a:lstStyle/>
          <a:p>
            <a:pPr algn="ctr"/>
            <a:r>
              <a:rPr lang="en-US" sz="4000" b="1">
                <a:cs typeface="Calibri Light"/>
              </a:rPr>
              <a:t>Decision Support Tool &amp; Billing Modules </a:t>
            </a:r>
            <a:endParaRPr lang="en-US" sz="4000" b="1"/>
          </a:p>
        </p:txBody>
      </p:sp>
      <p:pic>
        <p:nvPicPr>
          <p:cNvPr id="4" name="Picture 4" descr="A picture containing text&#10;&#10;Description automatically generated">
            <a:extLst>
              <a:ext uri="{FF2B5EF4-FFF2-40B4-BE49-F238E27FC236}">
                <a16:creationId xmlns:a16="http://schemas.microsoft.com/office/drawing/2014/main" id="{FC24F9E2-2C43-9C11-ACFD-EFA0F7AC8F90}"/>
              </a:ext>
            </a:extLst>
          </p:cNvPr>
          <p:cNvPicPr>
            <a:picLocks noGrp="1" noChangeAspect="1"/>
          </p:cNvPicPr>
          <p:nvPr>
            <p:ph idx="1"/>
          </p:nvPr>
        </p:nvPicPr>
        <p:blipFill>
          <a:blip r:embed="rId2"/>
          <a:stretch>
            <a:fillRect/>
          </a:stretch>
        </p:blipFill>
        <p:spPr>
          <a:xfrm>
            <a:off x="8423368" y="2652939"/>
            <a:ext cx="3455122" cy="2000931"/>
          </a:xfrm>
        </p:spPr>
      </p:pic>
      <p:sp>
        <p:nvSpPr>
          <p:cNvPr id="5" name="Content Placeholder 2">
            <a:extLst>
              <a:ext uri="{FF2B5EF4-FFF2-40B4-BE49-F238E27FC236}">
                <a16:creationId xmlns:a16="http://schemas.microsoft.com/office/drawing/2014/main" id="{1465FF3E-E782-D245-29B0-539FD8EC90D4}"/>
              </a:ext>
            </a:extLst>
          </p:cNvPr>
          <p:cNvSpPr txBox="1">
            <a:spLocks/>
          </p:cNvSpPr>
          <p:nvPr/>
        </p:nvSpPr>
        <p:spPr bwMode="auto">
          <a:xfrm>
            <a:off x="529829" y="5021755"/>
            <a:ext cx="9052659" cy="1073529"/>
          </a:xfrm>
          <a:prstGeom prst="rect">
            <a:avLst/>
          </a:prstGeom>
          <a:solidFill>
            <a:srgbClr val="E8E0D1"/>
          </a:solid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7175" lvl="1" algn="ctr"/>
            <a:r>
              <a:rPr lang="en-US" sz="1600" b="1">
                <a:latin typeface="Open Sans" panose="020B0606030504020204"/>
                <a:hlinkClick r:id="rId3"/>
              </a:rPr>
              <a:t>Financing the Future of Integrated Care</a:t>
            </a:r>
            <a:endParaRPr lang="en-US" sz="1600" b="1">
              <a:latin typeface="Open Sans" panose="020B0606030504020204"/>
              <a:ea typeface="Open Sans"/>
              <a:cs typeface="Open Sans"/>
            </a:endParaRPr>
          </a:p>
          <a:p>
            <a:pPr marL="257175" lvl="1" algn="ctr"/>
            <a:r>
              <a:rPr lang="en-US" sz="1600" i="1">
                <a:latin typeface="Open Sans" panose="020B0606030504020204"/>
              </a:rPr>
              <a:t>National Council for Mental Wellbeing</a:t>
            </a:r>
            <a:endParaRPr lang="en-US" sz="1600" b="1">
              <a:latin typeface="Open Sans" panose="020B0606030504020204"/>
            </a:endParaRPr>
          </a:p>
          <a:p>
            <a:pPr marL="257175" lvl="1" algn="ctr"/>
            <a:r>
              <a:rPr lang="en-US" sz="1400" i="1">
                <a:latin typeface="Open Sans" panose="020B0606030504020204"/>
              </a:rPr>
              <a:t>See our page for more information on Webinars and Upcoming Events, Resources and Tools, and Training and Technical Assistance focused on the Decision Support Tool &amp; Billing Modules</a:t>
            </a:r>
            <a:endParaRPr lang="en-US" sz="1400" i="1">
              <a:latin typeface="Open Sans" panose="020B0606030504020204"/>
              <a:ea typeface="Open Sans"/>
              <a:cs typeface="Open Sans"/>
            </a:endParaRPr>
          </a:p>
        </p:txBody>
      </p:sp>
      <p:sp>
        <p:nvSpPr>
          <p:cNvPr id="6" name="Content Placeholder 2">
            <a:extLst>
              <a:ext uri="{FF2B5EF4-FFF2-40B4-BE49-F238E27FC236}">
                <a16:creationId xmlns:a16="http://schemas.microsoft.com/office/drawing/2014/main" id="{018FD25D-0FD0-DB8C-99B5-6F333F81570F}"/>
              </a:ext>
            </a:extLst>
          </p:cNvPr>
          <p:cNvSpPr txBox="1">
            <a:spLocks/>
          </p:cNvSpPr>
          <p:nvPr/>
        </p:nvSpPr>
        <p:spPr>
          <a:xfrm>
            <a:off x="528195" y="1313997"/>
            <a:ext cx="10787269" cy="4197488"/>
          </a:xfrm>
          <a:prstGeom prst="rect">
            <a:avLst/>
          </a:prstGeom>
        </p:spPr>
        <p:txBody>
          <a:bodyPr vert="horz" lIns="91440" tIns="45720" rIns="91440" bIns="45720" rtlCol="0" anchor="t">
            <a:noAutofit/>
          </a:bodyPr>
          <a:lstStyle>
            <a:lvl1pPr marL="257175" indent="-257175" algn="l" defTabSz="685800" rtl="0" eaLnBrk="1" latinLnBrk="0" hangingPunct="1">
              <a:lnSpc>
                <a:spcPct val="100000"/>
              </a:lnSpc>
              <a:spcBef>
                <a:spcPts val="750"/>
              </a:spcBef>
              <a:buFont typeface="Arial" panose="020B0604020202020204" pitchFamily="34" charset="0"/>
              <a:buChar char="•"/>
              <a:defRPr sz="1500" b="0" i="0" kern="1200">
                <a:solidFill>
                  <a:schemeClr val="tx1"/>
                </a:solidFill>
                <a:latin typeface="+mn-lt"/>
                <a:ea typeface="+mn-ea"/>
                <a:cs typeface="Calibri Light" panose="020F03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a:ea typeface="Calibri"/>
                <a:cs typeface="Calibri"/>
                <a:hlinkClick r:id="rId4"/>
              </a:rPr>
              <a:t>Integrated Care Financing Series: Primer</a:t>
            </a:r>
            <a:endParaRPr lang="en-US" sz="2000">
              <a:ea typeface="Calibri"/>
              <a:cs typeface="Calibri"/>
            </a:endParaRPr>
          </a:p>
          <a:p>
            <a:r>
              <a:rPr lang="en-US" sz="2000">
                <a:ea typeface="Calibri"/>
                <a:cs typeface="Calibri"/>
                <a:hlinkClick r:id="rId5"/>
              </a:rPr>
              <a:t>Integrated Care Financing Series: Module 1- Medication for Opioid Use Disorder</a:t>
            </a:r>
            <a:endParaRPr lang="en-US" sz="2000">
              <a:ea typeface="Calibri"/>
              <a:cs typeface="Calibri"/>
            </a:endParaRPr>
          </a:p>
          <a:p>
            <a:r>
              <a:rPr lang="en-US" sz="2000">
                <a:ea typeface="Calibri"/>
                <a:cs typeface="Calibri"/>
                <a:hlinkClick r:id="rId6"/>
              </a:rPr>
              <a:t>Integrated Care Financing Series: Module 2- Screening in Behavioral Health and PrimaryCare Settings</a:t>
            </a:r>
          </a:p>
          <a:p>
            <a:r>
              <a:rPr lang="en-US" sz="2000">
                <a:ea typeface="Calibri"/>
                <a:cs typeface="Calibri"/>
                <a:hlinkClick r:id="rId7"/>
              </a:rPr>
              <a:t>Integrated Care Financing Series: Module 3- Care Coordination</a:t>
            </a:r>
            <a:endParaRPr lang="en-US" sz="2000">
              <a:ea typeface="Calibri"/>
              <a:cs typeface="Calibri"/>
            </a:endParaRPr>
          </a:p>
          <a:p>
            <a:r>
              <a:rPr lang="en-US" sz="2000">
                <a:ea typeface="Calibri"/>
                <a:cs typeface="Calibri"/>
                <a:hlinkClick r:id="rId8"/>
              </a:rPr>
              <a:t>Integrated Care Financing Series: Module 4- Metabolic Monitoring</a:t>
            </a:r>
            <a:endParaRPr lang="en-US" sz="2000">
              <a:ea typeface="Calibri"/>
              <a:cs typeface="Calibri"/>
            </a:endParaRPr>
          </a:p>
          <a:p>
            <a:pPr marL="0" indent="0" algn="ctr">
              <a:buNone/>
            </a:pPr>
            <a:endParaRPr lang="en-US" sz="1800" b="1">
              <a:ea typeface="+mn-lt"/>
              <a:cs typeface="+mn-lt"/>
            </a:endParaRPr>
          </a:p>
          <a:p>
            <a:pPr marL="0" indent="0" algn="ctr">
              <a:buNone/>
            </a:pPr>
            <a:r>
              <a:rPr lang="en-US" sz="1800" b="1">
                <a:ea typeface="+mn-lt"/>
                <a:cs typeface="+mn-lt"/>
              </a:rPr>
              <a:t>Do you have ideas for improving these tools?</a:t>
            </a:r>
            <a:endParaRPr lang="en-US" sz="1800">
              <a:ea typeface="Calibri"/>
            </a:endParaRPr>
          </a:p>
          <a:p>
            <a:pPr marL="0" indent="0" algn="ctr">
              <a:buNone/>
            </a:pPr>
            <a:r>
              <a:rPr lang="en-US" sz="1600" b="1">
                <a:ea typeface="Calibri" panose="020F0502020204030204"/>
                <a:cs typeface="Calibri"/>
                <a:hlinkClick r:id="rId9"/>
              </a:rPr>
              <a:t>Provide Your Feedback</a:t>
            </a:r>
          </a:p>
          <a:p>
            <a:pPr marL="0" indent="0">
              <a:buNone/>
            </a:pPr>
            <a:endParaRPr lang="en-US" sz="1600">
              <a:ea typeface="Calibri" panose="020F0502020204030204"/>
              <a:cs typeface="Calibri"/>
            </a:endParaRPr>
          </a:p>
        </p:txBody>
      </p:sp>
    </p:spTree>
    <p:extLst>
      <p:ext uri="{BB962C8B-B14F-4D97-AF65-F5344CB8AC3E}">
        <p14:creationId xmlns:p14="http://schemas.microsoft.com/office/powerpoint/2010/main" val="334923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E790-C6B0-8AC7-1D11-0C47C793E69F}"/>
              </a:ext>
            </a:extLst>
          </p:cNvPr>
          <p:cNvSpPr>
            <a:spLocks noGrp="1"/>
          </p:cNvSpPr>
          <p:nvPr>
            <p:ph type="title"/>
          </p:nvPr>
        </p:nvSpPr>
        <p:spPr>
          <a:xfrm>
            <a:off x="702365" y="1848"/>
            <a:ext cx="10787268" cy="1325563"/>
          </a:xfrm>
        </p:spPr>
        <p:txBody>
          <a:bodyPr/>
          <a:lstStyle/>
          <a:p>
            <a:pPr algn="ctr"/>
            <a:r>
              <a:rPr lang="en-US" sz="4000" b="1"/>
              <a:t>National Behavioral Health Payment Landscape</a:t>
            </a:r>
          </a:p>
        </p:txBody>
      </p:sp>
      <p:sp>
        <p:nvSpPr>
          <p:cNvPr id="3" name="Content Placeholder 2">
            <a:extLst>
              <a:ext uri="{FF2B5EF4-FFF2-40B4-BE49-F238E27FC236}">
                <a16:creationId xmlns:a16="http://schemas.microsoft.com/office/drawing/2014/main" id="{A5669C0B-7041-B076-345D-965DC328D20F}"/>
              </a:ext>
            </a:extLst>
          </p:cNvPr>
          <p:cNvSpPr>
            <a:spLocks noGrp="1"/>
          </p:cNvSpPr>
          <p:nvPr>
            <p:ph idx="1"/>
          </p:nvPr>
        </p:nvSpPr>
        <p:spPr>
          <a:xfrm>
            <a:off x="702366" y="1373077"/>
            <a:ext cx="10787269" cy="4197488"/>
          </a:xfrm>
        </p:spPr>
        <p:txBody>
          <a:bodyPr vert="horz" lIns="91440" tIns="45720" rIns="91440" bIns="45720" rtlCol="0" anchor="t">
            <a:normAutofit fontScale="92500" lnSpcReduction="20000"/>
          </a:bodyPr>
          <a:lstStyle/>
          <a:p>
            <a:pPr marL="0" indent="0">
              <a:buNone/>
            </a:pPr>
            <a:r>
              <a:rPr lang="en-US" sz="1800">
                <a:cs typeface="Calibri Light"/>
              </a:rPr>
              <a:t>Health care payers are increasingly shifting away from fee-for-service payment systems that reward volume to value-based payment (VBP) models that incentivize high-quality, cost-effective care.</a:t>
            </a:r>
          </a:p>
          <a:p>
            <a:r>
              <a:rPr lang="en-US" sz="1800">
                <a:cs typeface="Calibri Light"/>
              </a:rPr>
              <a:t>Fee For Service remains the dominant payment mechanisms in the Behavioral Health payment landscape</a:t>
            </a:r>
            <a:endParaRPr lang="en-US" sz="1800">
              <a:ea typeface="Calibri"/>
              <a:cs typeface="Calibri Light"/>
            </a:endParaRPr>
          </a:p>
          <a:p>
            <a:r>
              <a:rPr lang="en-US" sz="1800">
                <a:cs typeface="Calibri Light"/>
              </a:rPr>
              <a:t>Medicaid</a:t>
            </a:r>
            <a:endParaRPr lang="en-US" sz="1800">
              <a:ea typeface="Calibri"/>
              <a:cs typeface="Calibri Light"/>
            </a:endParaRPr>
          </a:p>
          <a:p>
            <a:pPr lvl="1"/>
            <a:r>
              <a:rPr lang="en-US" sz="1800">
                <a:cs typeface="Calibri Light"/>
              </a:rPr>
              <a:t>Medicaid health plans are changing how they reimburse provider organizations for services</a:t>
            </a:r>
            <a:endParaRPr lang="en-US" sz="1800">
              <a:ea typeface="Calibri"/>
              <a:cs typeface="Calibri Light"/>
            </a:endParaRPr>
          </a:p>
          <a:p>
            <a:pPr lvl="1"/>
            <a:r>
              <a:rPr lang="en-US" sz="1800">
                <a:cs typeface="Calibri Light"/>
              </a:rPr>
              <a:t>28 states Medicaid plans require their health plan contractors to reimburse provider organizations using Alternative Payment Models (APMs)</a:t>
            </a:r>
            <a:endParaRPr lang="en-US" sz="1800">
              <a:ea typeface="Calibri"/>
              <a:cs typeface="Calibri Light"/>
            </a:endParaRPr>
          </a:p>
          <a:p>
            <a:pPr lvl="1"/>
            <a:r>
              <a:rPr lang="en-US" sz="1800">
                <a:cs typeface="Calibri Light"/>
              </a:rPr>
              <a:t>The Institute for Medicaid Innovation reported that </a:t>
            </a:r>
            <a:r>
              <a:rPr lang="en-US" sz="1800" b="1">
                <a:cs typeface="Calibri Light"/>
              </a:rPr>
              <a:t>all Medicaid MCOs covering more than 250,000 members </a:t>
            </a:r>
            <a:r>
              <a:rPr lang="en-US" sz="1800">
                <a:cs typeface="Calibri Light"/>
              </a:rPr>
              <a:t>reported using Value Based Payment (VBP) or APMs; about 80% of MCOs with up to 250,000 members all used VBPs and APMs.</a:t>
            </a:r>
            <a:endParaRPr lang="en-US" sz="1800">
              <a:ea typeface="Calibri"/>
              <a:cs typeface="Calibri Light"/>
            </a:endParaRPr>
          </a:p>
          <a:p>
            <a:r>
              <a:rPr lang="en-US" sz="1800">
                <a:cs typeface="Calibri Light"/>
              </a:rPr>
              <a:t>The most common payment strategies:</a:t>
            </a:r>
            <a:endParaRPr lang="en-US" sz="1800">
              <a:ea typeface="Calibri"/>
              <a:cs typeface="Calibri Light"/>
            </a:endParaRPr>
          </a:p>
          <a:p>
            <a:pPr lvl="1"/>
            <a:r>
              <a:rPr lang="en-US" sz="1800">
                <a:cs typeface="Calibri Light"/>
              </a:rPr>
              <a:t>Payment incentives based on access to care (64%)</a:t>
            </a:r>
            <a:endParaRPr lang="en-US" sz="1800">
              <a:ea typeface="Calibri"/>
              <a:cs typeface="Calibri Light"/>
            </a:endParaRPr>
          </a:p>
          <a:p>
            <a:pPr lvl="1"/>
            <a:r>
              <a:rPr lang="en-US" sz="1800">
                <a:cs typeface="Calibri Light"/>
              </a:rPr>
              <a:t>Incentives for availability of same-day or after-hours appointments (43%)</a:t>
            </a:r>
            <a:endParaRPr lang="en-US" sz="1800">
              <a:ea typeface="Calibri"/>
              <a:cs typeface="Calibri Light"/>
            </a:endParaRPr>
          </a:p>
          <a:p>
            <a:pPr lvl="1"/>
            <a:r>
              <a:rPr lang="en-US" sz="1800">
                <a:cs typeface="Calibri Light"/>
              </a:rPr>
              <a:t>Enhanced payment rates for hard-to-recruit provider types (29%)</a:t>
            </a:r>
            <a:endParaRPr lang="en-US" sz="1800">
              <a:ea typeface="Calibri"/>
              <a:cs typeface="Calibri Light"/>
            </a:endParaRPr>
          </a:p>
          <a:p>
            <a:pPr lvl="1"/>
            <a:r>
              <a:rPr lang="en-US" sz="1800">
                <a:cs typeface="Calibri Light"/>
              </a:rPr>
              <a:t>Other strategies (29%) including the integration of behavioral health care into primary care</a:t>
            </a:r>
            <a:endParaRPr lang="en-US" sz="1800">
              <a:ea typeface="Calibri"/>
              <a:cs typeface="Calibri Light"/>
            </a:endParaRPr>
          </a:p>
        </p:txBody>
      </p:sp>
    </p:spTree>
    <p:extLst>
      <p:ext uri="{BB962C8B-B14F-4D97-AF65-F5344CB8AC3E}">
        <p14:creationId xmlns:p14="http://schemas.microsoft.com/office/powerpoint/2010/main" val="404499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8EEBD7C-0687-396B-BED5-C61B22824A92}"/>
              </a:ext>
            </a:extLst>
          </p:cNvPr>
          <p:cNvSpPr/>
          <p:nvPr/>
        </p:nvSpPr>
        <p:spPr>
          <a:xfrm>
            <a:off x="251459" y="995362"/>
            <a:ext cx="8963025" cy="13620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5318D-3D94-D722-2375-172A380B2289}"/>
              </a:ext>
            </a:extLst>
          </p:cNvPr>
          <p:cNvSpPr>
            <a:spLocks noGrp="1"/>
          </p:cNvSpPr>
          <p:nvPr>
            <p:ph type="title"/>
          </p:nvPr>
        </p:nvSpPr>
        <p:spPr>
          <a:xfrm>
            <a:off x="600317" y="63871"/>
            <a:ext cx="11062252" cy="1325563"/>
          </a:xfrm>
        </p:spPr>
        <p:txBody>
          <a:bodyPr>
            <a:normAutofit/>
          </a:bodyPr>
          <a:lstStyle/>
          <a:p>
            <a:r>
              <a:rPr lang="en-US" sz="4000" b="1">
                <a:latin typeface="Calibri Light"/>
                <a:ea typeface="Calibri Light"/>
                <a:cs typeface="Calibri Light"/>
              </a:rPr>
              <a:t>Value Based Payment</a:t>
            </a:r>
            <a:endParaRPr lang="en-US">
              <a:latin typeface="Calibri Light"/>
              <a:ea typeface="Calibri Light"/>
              <a:cs typeface="Calibri Light"/>
            </a:endParaRPr>
          </a:p>
        </p:txBody>
      </p:sp>
      <p:pic>
        <p:nvPicPr>
          <p:cNvPr id="9" name="Content Placeholder 8" descr="Timeline&#10;&#10;Description automatically generated">
            <a:extLst>
              <a:ext uri="{FF2B5EF4-FFF2-40B4-BE49-F238E27FC236}">
                <a16:creationId xmlns:a16="http://schemas.microsoft.com/office/drawing/2014/main" id="{8AF56029-601D-42F6-E6BF-B718FA9A10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342410" y="1259662"/>
            <a:ext cx="2675987" cy="3464996"/>
          </a:xfrm>
        </p:spPr>
      </p:pic>
      <p:sp>
        <p:nvSpPr>
          <p:cNvPr id="11" name="Text Placeholder 10">
            <a:extLst>
              <a:ext uri="{FF2B5EF4-FFF2-40B4-BE49-F238E27FC236}">
                <a16:creationId xmlns:a16="http://schemas.microsoft.com/office/drawing/2014/main" id="{630A68E4-10C0-9526-4874-6E9EF02291B5}"/>
              </a:ext>
            </a:extLst>
          </p:cNvPr>
          <p:cNvSpPr>
            <a:spLocks noGrp="1"/>
          </p:cNvSpPr>
          <p:nvPr>
            <p:ph type="body" sz="half" idx="4294967295"/>
          </p:nvPr>
        </p:nvSpPr>
        <p:spPr>
          <a:xfrm>
            <a:off x="434163" y="1062038"/>
            <a:ext cx="8593285" cy="1235075"/>
          </a:xfrm>
        </p:spPr>
        <p:txBody>
          <a:bodyPr vert="horz" lIns="91440" tIns="45720" rIns="91440" bIns="45720" rtlCol="0" anchor="t">
            <a:noAutofit/>
          </a:bodyPr>
          <a:lstStyle/>
          <a:p>
            <a:pPr marL="0" indent="0">
              <a:buNone/>
            </a:pPr>
            <a:r>
              <a:rPr lang="en-US" sz="1700"/>
              <a:t>There are several frameworks for VBP, but the most used model is the LAN APM framework, which was created by HHS in collaboration with partners in the public, private and nonprofit sectors. The LAN framework is increasingly used as a tool by the Centers for Medicare and Medicaid Services (CMS), states and private payers to establish consistent terminology and define the levels of risk in, or sophistication required for, types of VBP models</a:t>
            </a:r>
            <a:endParaRPr lang="en-US"/>
          </a:p>
        </p:txBody>
      </p:sp>
      <p:sp>
        <p:nvSpPr>
          <p:cNvPr id="10" name="TextBox 9">
            <a:extLst>
              <a:ext uri="{FF2B5EF4-FFF2-40B4-BE49-F238E27FC236}">
                <a16:creationId xmlns:a16="http://schemas.microsoft.com/office/drawing/2014/main" id="{25CB513C-299D-E28E-D76C-9D90EC0F842E}"/>
              </a:ext>
            </a:extLst>
          </p:cNvPr>
          <p:cNvSpPr txBox="1"/>
          <p:nvPr/>
        </p:nvSpPr>
        <p:spPr>
          <a:xfrm>
            <a:off x="9268358" y="4784428"/>
            <a:ext cx="1682517" cy="219291"/>
          </a:xfrm>
          <a:prstGeom prst="rect">
            <a:avLst/>
          </a:prstGeom>
          <a:noFill/>
        </p:spPr>
        <p:txBody>
          <a:bodyPr wrap="square" rtlCol="0">
            <a:spAutoFit/>
          </a:bodyPr>
          <a:lstStyle/>
          <a:p>
            <a:r>
              <a:rPr lang="en-US" sz="825">
                <a:hlinkClick r:id="rId3"/>
              </a:rPr>
              <a:t>LAN-APM Framework</a:t>
            </a:r>
            <a:endParaRPr lang="en-US" sz="825"/>
          </a:p>
        </p:txBody>
      </p:sp>
      <p:sp>
        <p:nvSpPr>
          <p:cNvPr id="12" name="TextBox 11">
            <a:extLst>
              <a:ext uri="{FF2B5EF4-FFF2-40B4-BE49-F238E27FC236}">
                <a16:creationId xmlns:a16="http://schemas.microsoft.com/office/drawing/2014/main" id="{A5D79304-4324-9655-1BF1-D63AC93AA47F}"/>
              </a:ext>
            </a:extLst>
          </p:cNvPr>
          <p:cNvSpPr txBox="1"/>
          <p:nvPr/>
        </p:nvSpPr>
        <p:spPr>
          <a:xfrm>
            <a:off x="498159" y="6040252"/>
            <a:ext cx="8789411" cy="246221"/>
          </a:xfrm>
          <a:prstGeom prst="rect">
            <a:avLst/>
          </a:prstGeom>
          <a:noFill/>
        </p:spPr>
        <p:txBody>
          <a:bodyPr wrap="square" lIns="91440" tIns="45720" rIns="91440" bIns="45720" rtlCol="0" anchor="t">
            <a:spAutoFit/>
          </a:bodyPr>
          <a:lstStyle/>
          <a:p>
            <a:r>
              <a:rPr lang="en-US" sz="1000">
                <a:cs typeface="Calibri"/>
              </a:rPr>
              <a:t>Source: </a:t>
            </a:r>
            <a:r>
              <a:rPr lang="en-US" sz="1000">
                <a:cs typeface="Calibri"/>
                <a:hlinkClick r:id="rId4"/>
              </a:rPr>
              <a:t>Behavioral Health Provider Participation in Value-Based Payment Models: An environmental scan and policy considerations</a:t>
            </a:r>
            <a:endParaRPr lang="en-US" sz="1000">
              <a:cs typeface="Calibri"/>
            </a:endParaRPr>
          </a:p>
        </p:txBody>
      </p:sp>
      <p:sp>
        <p:nvSpPr>
          <p:cNvPr id="13" name="TextBox 12">
            <a:extLst>
              <a:ext uri="{FF2B5EF4-FFF2-40B4-BE49-F238E27FC236}">
                <a16:creationId xmlns:a16="http://schemas.microsoft.com/office/drawing/2014/main" id="{E8AD3764-EA18-5FCF-8460-522E8C2E63E0}"/>
              </a:ext>
            </a:extLst>
          </p:cNvPr>
          <p:cNvSpPr txBox="1"/>
          <p:nvPr/>
        </p:nvSpPr>
        <p:spPr>
          <a:xfrm>
            <a:off x="495996" y="2476775"/>
            <a:ext cx="8725854" cy="3470181"/>
          </a:xfrm>
          <a:prstGeom prst="rect">
            <a:avLst/>
          </a:prstGeom>
          <a:noFill/>
        </p:spPr>
        <p:txBody>
          <a:bodyPr wrap="square" lIns="68580" tIns="34290" rIns="68580" bIns="34290" rtlCol="0" anchor="t">
            <a:spAutoFit/>
          </a:bodyPr>
          <a:lstStyle/>
          <a:p>
            <a:pPr>
              <a:spcBef>
                <a:spcPts val="450"/>
              </a:spcBef>
            </a:pPr>
            <a:r>
              <a:rPr lang="en-US" sz="1400" dirty="0"/>
              <a:t>State VBP targets, including for </a:t>
            </a:r>
            <a:r>
              <a:rPr lang="en-US" sz="1400" dirty="0" err="1"/>
              <a:t>ph</a:t>
            </a:r>
            <a:r>
              <a:rPr lang="en-US" sz="1400" dirty="0"/>
              <a:t> and/or b/h services, often depend on the type of provider or VBP arrangement selected.</a:t>
            </a:r>
          </a:p>
          <a:p>
            <a:pPr marL="214313" indent="-214313">
              <a:spcBef>
                <a:spcPts val="450"/>
              </a:spcBef>
              <a:buFont typeface="Arial" panose="020B0604020202020204" pitchFamily="34" charset="0"/>
              <a:buChar char="•"/>
            </a:pPr>
            <a:r>
              <a:rPr lang="en-US" sz="1400" dirty="0"/>
              <a:t>Many states, such as Texas and Washington, set a single annual VBP target within integrated managed care contracts that applies generally to physical health and behavioral health providers (i.e., the state defers to the plan on which types of contracted providers to engage in VBP contracting). </a:t>
            </a:r>
          </a:p>
          <a:p>
            <a:pPr marL="214313" indent="-214313">
              <a:spcBef>
                <a:spcPts val="450"/>
              </a:spcBef>
              <a:buFont typeface="Arial" panose="020B0604020202020204" pitchFamily="34" charset="0"/>
              <a:buChar char="•"/>
            </a:pPr>
            <a:r>
              <a:rPr lang="en-US" sz="1400" dirty="0"/>
              <a:t>Pennsylvania, which operates a carve-out arrangement, has set different VBP targets for physical health and behavioral health MCO contracts with relatively lower targets for behavioral health MCOs. </a:t>
            </a:r>
          </a:p>
          <a:p>
            <a:pPr marL="214313" indent="-214313">
              <a:spcBef>
                <a:spcPts val="450"/>
              </a:spcBef>
              <a:buFont typeface="Arial" panose="020B0604020202020204" pitchFamily="34" charset="0"/>
              <a:buChar char="•"/>
            </a:pPr>
            <a:r>
              <a:rPr lang="en-US" sz="1400" dirty="0"/>
              <a:t>Oregon recently proposed language for its new coordinated care organization (CCO) contracts that requires use of VBP within five “priority areas,” one of which is behavioral health. </a:t>
            </a:r>
          </a:p>
          <a:p>
            <a:pPr marL="214313" indent="-214313">
              <a:spcBef>
                <a:spcPts val="450"/>
              </a:spcBef>
              <a:buFont typeface="Arial" panose="020B0604020202020204" pitchFamily="34" charset="0"/>
              <a:buChar char="•"/>
            </a:pPr>
            <a:r>
              <a:rPr lang="en-US" sz="1400" dirty="0"/>
              <a:t>States such as Texas and Pennsylvania have broad VBP targets as well as sub-targets for more advanced VBP arrangements, such as capitated models. States also tend to increase VBP targets and/or encourage adoption of more advanced models over time.</a:t>
            </a:r>
          </a:p>
          <a:p>
            <a:pPr marL="214313" indent="-214313">
              <a:spcBef>
                <a:spcPts val="450"/>
              </a:spcBef>
              <a:buFont typeface="Arial" panose="020B0604020202020204" pitchFamily="34" charset="0"/>
              <a:buChar char="•"/>
            </a:pPr>
            <a:r>
              <a:rPr lang="en-US" sz="1400" dirty="0">
                <a:latin typeface="Calibri"/>
                <a:ea typeface="+mn-lt"/>
                <a:cs typeface="Calibri"/>
              </a:rPr>
              <a:t>Renewed</a:t>
            </a:r>
            <a:r>
              <a:rPr lang="en-US" sz="1400" dirty="0">
                <a:latin typeface="Calibri"/>
                <a:ea typeface="Calibri" panose="020F0502020204030204" pitchFamily="34" charset="0"/>
                <a:cs typeface="Calibri"/>
              </a:rPr>
              <a:t> emphasis on health equity by CMS, JCAHO, NCQA and others</a:t>
            </a:r>
          </a:p>
          <a:p>
            <a:pPr marL="214313" indent="-214313">
              <a:spcBef>
                <a:spcPts val="450"/>
              </a:spcBef>
              <a:buFont typeface="Arial" panose="020B0604020202020204" pitchFamily="34" charset="0"/>
              <a:buChar char="•"/>
            </a:pPr>
            <a:r>
              <a:rPr lang="en-US" sz="1400" dirty="0">
                <a:ea typeface="+mn-lt"/>
                <a:cs typeface="+mn-lt"/>
              </a:rPr>
              <a:t>24 states now have collaborative care [</a:t>
            </a:r>
            <a:r>
              <a:rPr lang="en-US" sz="1400" dirty="0" err="1">
                <a:ea typeface="+mn-lt"/>
                <a:cs typeface="+mn-lt"/>
              </a:rPr>
              <a:t>CoCM</a:t>
            </a:r>
            <a:r>
              <a:rPr lang="en-US" sz="1400" dirty="0">
                <a:ea typeface="+mn-lt"/>
                <a:cs typeface="+mn-lt"/>
              </a:rPr>
              <a:t>] codes on their Medicaid fee schedules</a:t>
            </a:r>
            <a:endParaRPr lang="en-US" sz="1400" dirty="0">
              <a:latin typeface="Calibri"/>
              <a:cs typeface="Calibri"/>
            </a:endParaRPr>
          </a:p>
        </p:txBody>
      </p:sp>
    </p:spTree>
    <p:extLst>
      <p:ext uri="{BB962C8B-B14F-4D97-AF65-F5344CB8AC3E}">
        <p14:creationId xmlns:p14="http://schemas.microsoft.com/office/powerpoint/2010/main" val="295499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6928-5B1E-55CD-C362-B07FD175797A}"/>
              </a:ext>
            </a:extLst>
          </p:cNvPr>
          <p:cNvSpPr>
            <a:spLocks noGrp="1"/>
          </p:cNvSpPr>
          <p:nvPr>
            <p:ph type="title"/>
          </p:nvPr>
        </p:nvSpPr>
        <p:spPr>
          <a:xfrm>
            <a:off x="564875" y="90453"/>
            <a:ext cx="11062252" cy="1325563"/>
          </a:xfrm>
        </p:spPr>
        <p:txBody>
          <a:bodyPr/>
          <a:lstStyle/>
          <a:p>
            <a:pPr algn="ctr"/>
            <a:r>
              <a:rPr lang="en-US" sz="4000" b="1"/>
              <a:t>CCBHC as an APM</a:t>
            </a:r>
          </a:p>
        </p:txBody>
      </p:sp>
      <p:sp>
        <p:nvSpPr>
          <p:cNvPr id="5" name="Content Placeholder 4">
            <a:extLst>
              <a:ext uri="{FF2B5EF4-FFF2-40B4-BE49-F238E27FC236}">
                <a16:creationId xmlns:a16="http://schemas.microsoft.com/office/drawing/2014/main" id="{6BAAF4DD-1FFB-F327-B60A-91B7E687A8B2}"/>
              </a:ext>
            </a:extLst>
          </p:cNvPr>
          <p:cNvSpPr>
            <a:spLocks noGrp="1"/>
          </p:cNvSpPr>
          <p:nvPr>
            <p:ph idx="1"/>
          </p:nvPr>
        </p:nvSpPr>
        <p:spPr/>
        <p:txBody>
          <a:bodyPr>
            <a:normAutofit/>
          </a:bodyPr>
          <a:lstStyle/>
          <a:p>
            <a:r>
              <a:rPr lang="en-US" sz="2000"/>
              <a:t>Clinic-specific Medicaid encounter rate delivered on daily (PPS-1) or monthly (PPS-2) basis</a:t>
            </a:r>
          </a:p>
          <a:p>
            <a:pPr lvl="1"/>
            <a:r>
              <a:rPr lang="en-US" sz="2000"/>
              <a:t>The rate includes all allowable CCBHC services and activities*</a:t>
            </a:r>
          </a:p>
          <a:p>
            <a:pPr lvl="1"/>
            <a:r>
              <a:rPr lang="en-US" sz="2000"/>
              <a:t>Payment is only made when a “qualifying encounter” for a Medicaid client occurs</a:t>
            </a:r>
          </a:p>
          <a:p>
            <a:r>
              <a:rPr lang="en-US" sz="2000"/>
              <a:t>Cost-related</a:t>
            </a:r>
          </a:p>
          <a:p>
            <a:pPr lvl="1"/>
            <a:r>
              <a:rPr lang="en-US" sz="2000"/>
              <a:t>Calculated from cost reports (including current and anticipated, direct and indirect costs)</a:t>
            </a:r>
          </a:p>
          <a:p>
            <a:pPr lvl="1"/>
            <a:r>
              <a:rPr lang="en-US" sz="2000"/>
              <a:t>Rates must be actuarially sound</a:t>
            </a:r>
          </a:p>
          <a:p>
            <a:pPr lvl="1"/>
            <a:r>
              <a:rPr lang="en-US" sz="2000"/>
              <a:t>Not a cost-reimbursable model</a:t>
            </a:r>
          </a:p>
          <a:p>
            <a:r>
              <a:rPr lang="en-US" sz="2000"/>
              <a:t>Provides states with tools for periodic rate adjustment and ability to control cost growth year over year</a:t>
            </a:r>
          </a:p>
          <a:p>
            <a:r>
              <a:rPr lang="en-US" sz="2000"/>
              <a:t>Opportunity to leverage federal Medicaid match for CCBHC services/activities previously funded through state general funds</a:t>
            </a:r>
          </a:p>
          <a:p>
            <a:endParaRPr lang="en-US" sz="2000"/>
          </a:p>
        </p:txBody>
      </p:sp>
    </p:spTree>
    <p:extLst>
      <p:ext uri="{BB962C8B-B14F-4D97-AF65-F5344CB8AC3E}">
        <p14:creationId xmlns:p14="http://schemas.microsoft.com/office/powerpoint/2010/main" val="19700408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BCA9CF9AAEBB49826BCC6ED630CA77" ma:contentTypeVersion="16" ma:contentTypeDescription="Create a new document." ma:contentTypeScope="" ma:versionID="b485dd16db3f1f566049d5cf149351de">
  <xsd:schema xmlns:xsd="http://www.w3.org/2001/XMLSchema" xmlns:xs="http://www.w3.org/2001/XMLSchema" xmlns:p="http://schemas.microsoft.com/office/2006/metadata/properties" xmlns:ns2="280439cd-7be8-4e34-9529-981c77052902" xmlns:ns3="d86baf85-4bb8-4596-b259-836d2ebe1df6" targetNamespace="http://schemas.microsoft.com/office/2006/metadata/properties" ma:root="true" ma:fieldsID="b18b55f06259c68897bd176650bc457f" ns2:_="" ns3:_="">
    <xsd:import namespace="280439cd-7be8-4e34-9529-981c77052902"/>
    <xsd:import namespace="d86baf85-4bb8-4596-b259-836d2ebe1d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0"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439cd-7be8-4e34-9529-981c77052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0" ma:index="14" nillable="true" ma:displayName="Notes"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6baf85-4bb8-4596-b259-836d2ebe1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d061c0-971c-4edf-ba63-00b8bf7d6a36}" ma:internalName="TaxCatchAll" ma:showField="CatchAllData" ma:web="d86baf85-4bb8-4596-b259-836d2ebe1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0 xmlns="280439cd-7be8-4e34-9529-981c77052902" xsi:nil="true"/>
    <lcf76f155ced4ddcb4097134ff3c332f xmlns="280439cd-7be8-4e34-9529-981c77052902">
      <Terms xmlns="http://schemas.microsoft.com/office/infopath/2007/PartnerControls"/>
    </lcf76f155ced4ddcb4097134ff3c332f>
    <TaxCatchAll xmlns="d86baf85-4bb8-4596-b259-836d2ebe1d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157B3E-CD53-4FCD-A356-8471E9B40C61}">
  <ds:schemaRefs>
    <ds:schemaRef ds:uri="280439cd-7be8-4e34-9529-981c77052902"/>
    <ds:schemaRef ds:uri="d86baf85-4bb8-4596-b259-836d2ebe1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0CF638-8800-4931-BCFB-9F715C540C2B}">
  <ds:schemaRefs>
    <ds:schemaRef ds:uri="d86baf85-4bb8-4596-b259-836d2ebe1df6"/>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dcmitype/"/>
    <ds:schemaRef ds:uri="280439cd-7be8-4e34-9529-981c77052902"/>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9600AAF-3A72-4737-9ACE-045512FC4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2135</Words>
  <Application>Microsoft Office PowerPoint</Application>
  <PresentationFormat>Widescreen</PresentationFormat>
  <Paragraphs>130</Paragraphs>
  <Slides>13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Open Sans</vt:lpstr>
      <vt:lpstr>Office Theme</vt:lpstr>
      <vt:lpstr>Office Theme</vt:lpstr>
      <vt:lpstr>Office Theme</vt:lpstr>
      <vt:lpstr>CoE-IHS Office Hour: Financing the Future of Integrated Care Office Hour – Q &amp; A </vt:lpstr>
      <vt:lpstr>Questions, Comments &amp; Closed Captioning </vt:lpstr>
      <vt:lpstr>Disclaimer</vt:lpstr>
      <vt:lpstr>Introductions</vt:lpstr>
      <vt:lpstr>Module and Decision Support Tool Overview</vt:lpstr>
      <vt:lpstr>Decision Support Tool &amp; Billing Modules </vt:lpstr>
      <vt:lpstr>National Behavioral Health Payment Landscape</vt:lpstr>
      <vt:lpstr>Value Based Payment</vt:lpstr>
      <vt:lpstr>CCBHC as an APM</vt:lpstr>
      <vt:lpstr>References for DST &amp; Billing Modules</vt:lpstr>
      <vt:lpstr>References for DST &amp; Billing Modules cont.</vt:lpstr>
      <vt:lpstr>Upcoming CoE Events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Deanna Puglia</cp:lastModifiedBy>
  <cp:revision>31</cp:revision>
  <dcterms:created xsi:type="dcterms:W3CDTF">2021-03-18T18:22:02Z</dcterms:created>
  <dcterms:modified xsi:type="dcterms:W3CDTF">2023-02-23T21:44:19Z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0x010100BDBCA9CF9AAEBB49826BCC6ED630CA77</vt:lpwstr>
  </property>
  <property fmtid="{D5CDD505-2E9C-101B-9397-08002B2CF9AE}" pid="3" name="MediaServiceImageTags">
    <vt:lpwstr/>
  </property>
</Properties>
</file>