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05_F751954C.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67" r:id="rId6"/>
    <p:sldId id="2260" r:id="rId7"/>
    <p:sldId id="2264" r:id="rId8"/>
    <p:sldId id="261" r:id="rId9"/>
    <p:sldId id="2273" r:id="rId10"/>
    <p:sldId id="2161" r:id="rId11"/>
    <p:sldId id="2270" r:id="rId12"/>
    <p:sldId id="2267" r:id="rId13"/>
    <p:sldId id="2275" r:id="rId14"/>
    <p:sldId id="2274" r:id="rId15"/>
    <p:sldId id="2277" r:id="rId16"/>
    <p:sldId id="2276" r:id="rId17"/>
    <p:sldId id="2226" r:id="rId18"/>
    <p:sldId id="269" r:id="rId19"/>
    <p:sldId id="259" r:id="rId20"/>
    <p:sldId id="260" r:id="rId21"/>
    <p:sldId id="262" r:id="rId22"/>
    <p:sldId id="263" r:id="rId23"/>
    <p:sldId id="2266" r:id="rId24"/>
    <p:sldId id="2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4AA37-367B-B9E4-4903-73CE9B7B37BD}" name="Kate Achelpohl" initials="KA" userId="S::KateA@thenationalcouncil.org::fbbc87d1-5161-4f04-bb2b-dfdc7ff049ef" providerId="AD"/>
  <p188:author id="{49AF3D3D-D0CD-55B5-9061-7B2E8F42989B}" name="Samantha Holcombe" initials="SH" userId="S::SamanthaH@thenationalcouncil.org::d1fec6bf-ad07-4fdc-b47b-c030e7100509" providerId="AD"/>
  <p188:author id="{295A5A49-F9E7-7512-C021-EB2DC9421FD9}" name="Blaire Thomas" initials="BT" userId="S::BlaireT@thenationalcouncil.org::2ec49d5a-d8a7-4598-a5ad-857024504fc9" providerId="AD"/>
  <p188:author id="{78B80283-8C0C-5A13-62D1-B4A2D2460388}" name="Samantha Holcombe" initials="SH" userId="S::samanthah@thenationalcouncil.org::d1fec6bf-ad07-4fdc-b47b-c030e7100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A73B"/>
    <a:srgbClr val="044F9F"/>
    <a:srgbClr val="EA5E29"/>
    <a:srgbClr val="064F80"/>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5FC6C-955D-41BB-BB72-9573D31CFDD9}" v="14" dt="2022-12-02T21:55:27.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27" autoAdjust="0"/>
  </p:normalViewPr>
  <p:slideViewPr>
    <p:cSldViewPr snapToGrid="0">
      <p:cViewPr varScale="1">
        <p:scale>
          <a:sx n="86" d="100"/>
          <a:sy n="86" d="100"/>
        </p:scale>
        <p:origin x="15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5_F751954C.xml><?xml version="1.0" encoding="utf-8"?>
<p188:cmLst xmlns:a="http://schemas.openxmlformats.org/drawingml/2006/main" xmlns:r="http://schemas.openxmlformats.org/officeDocument/2006/relationships" xmlns:p188="http://schemas.microsoft.com/office/powerpoint/2018/8/main">
  <p188:cm id="{402D4041-CE80-4C5A-865C-5D250D824B89}" authorId="{C044AA37-367B-B9E4-4903-73CE9B7B37BD}" created="2022-12-02T21:34:02.657">
    <ac:deMkLst xmlns:ac="http://schemas.microsoft.com/office/drawing/2013/main/command">
      <pc:docMk xmlns:pc="http://schemas.microsoft.com/office/powerpoint/2013/main/command"/>
      <pc:sldMk xmlns:pc="http://schemas.microsoft.com/office/powerpoint/2013/main/command" cId="4149318988" sldId="261"/>
      <ac:picMk id="6" creationId="{60E35F17-9667-4116-B70D-4E18F2FC67F8}"/>
    </ac:deMkLst>
    <p188:replyLst>
      <p188:reply id="{A1999448-2F96-4DBC-AF29-7B9F2F241A23}" authorId="{49AF3D3D-D0CD-55B5-9061-7B2E8F42989B}" created="2022-12-06T21:44:35.781">
        <p188:txBody>
          <a:bodyPr/>
          <a:lstStyle/>
          <a:p>
            <a:r>
              <a:rPr lang="en-US"/>
              <a:t>Need design to do this.</a:t>
            </a:r>
          </a:p>
        </p188:txBody>
      </p188:reply>
    </p188:replyLst>
    <p188:txBody>
      <a:bodyPr/>
      <a:lstStyle/>
      <a:p>
        <a:r>
          <a:rPr lang="en-US"/>
          <a:t>Change Veteran's to Veterans' (plural possessive)</a:t>
        </a:r>
      </a:p>
    </p188:txBody>
  </p188:cm>
</p188: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6B7A-59E0-454F-8A7E-4C93E3A90C07}"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s-ar"/>
        </a:p>
      </dgm:t>
    </dgm:pt>
    <dgm:pt modelId="{91BA9245-1171-4C5F-A2E2-77E81914175A}">
      <dgm:prSet phldrT="[Text]" phldr="0"/>
      <dgm:spPr/>
      <dgm:t>
        <a:bodyPr/>
        <a:lstStyle/>
        <a:p>
          <a:pPr algn="ctr" rtl="0"/>
          <a:r>
            <a:rPr lang="es-ar" b="1" i="0" u="none" baseline="0">
              <a:latin typeface="Calibri Light" panose="020F0302020204030204"/>
              <a:ea typeface="Calibri Light" panose="020F0302020204030204"/>
              <a:cs typeface="Calibri Light" panose="020F0302020204030204"/>
            </a:rPr>
            <a:t>1. Dotación de personal</a:t>
          </a:r>
          <a:endParaRPr lang="es-ar" b="1" i="0" dirty="0"/>
        </a:p>
      </dgm:t>
    </dgm:pt>
    <dgm:pt modelId="{C66957CB-2B7B-4E0D-A9ED-5B836359A9F8}" type="parTrans" cxnId="{C9B04D3C-5272-408F-96D9-E8B4568451D7}">
      <dgm:prSet/>
      <dgm:spPr/>
      <dgm:t>
        <a:bodyPr/>
        <a:lstStyle/>
        <a:p>
          <a:endParaRPr lang="es-ar" b="1"/>
        </a:p>
      </dgm:t>
    </dgm:pt>
    <dgm:pt modelId="{0310FC1A-1D77-4C26-9A79-D71C383C67BA}" type="sibTrans" cxnId="{C9B04D3C-5272-408F-96D9-E8B4568451D7}">
      <dgm:prSet/>
      <dgm:spPr/>
      <dgm:t>
        <a:bodyPr/>
        <a:lstStyle/>
        <a:p>
          <a:endParaRPr lang="es-ar" b="1"/>
        </a:p>
      </dgm:t>
    </dgm:pt>
    <dgm:pt modelId="{2C443FF0-8C3A-481D-BC5E-4F6C2FFB32E3}">
      <dgm:prSet phldrT="[Text]" phldr="0"/>
      <dgm:spPr/>
      <dgm:t>
        <a:bodyPr/>
        <a:lstStyle/>
        <a:p>
          <a:pPr algn="ctr" rtl="0"/>
          <a:r>
            <a:rPr lang="es-ar" b="1" i="0" u="none" baseline="0" dirty="0">
              <a:latin typeface="Calibri Light" panose="020F0302020204030204"/>
              <a:ea typeface="Calibri Light" panose="020F0302020204030204"/>
              <a:cs typeface="Calibri Light" panose="020F0302020204030204"/>
            </a:rPr>
            <a:t>2. Disponibilidad y accesibilidad </a:t>
          </a:r>
          <a:br>
            <a:rPr lang="es-ar" b="1" i="0" u="none" baseline="0" dirty="0">
              <a:latin typeface="Calibri Light" panose="020F0302020204030204"/>
              <a:ea typeface="Calibri Light" panose="020F0302020204030204"/>
              <a:cs typeface="Calibri Light" panose="020F0302020204030204"/>
            </a:rPr>
          </a:br>
          <a:r>
            <a:rPr lang="es-ar" b="1" i="0" u="none" baseline="0" dirty="0">
              <a:latin typeface="Calibri Light" panose="020F0302020204030204"/>
              <a:ea typeface="Calibri Light" panose="020F0302020204030204"/>
              <a:cs typeface="Calibri Light" panose="020F0302020204030204"/>
            </a:rPr>
            <a:t>de los servicios</a:t>
          </a:r>
          <a:endParaRPr lang="es-ar" b="1" i="0" dirty="0"/>
        </a:p>
      </dgm:t>
    </dgm:pt>
    <dgm:pt modelId="{F66042B1-94B4-4268-82B3-4D1224A923A6}" type="parTrans" cxnId="{05AFA1D2-A87F-4250-99B2-21F61474ED5B}">
      <dgm:prSet/>
      <dgm:spPr/>
      <dgm:t>
        <a:bodyPr/>
        <a:lstStyle/>
        <a:p>
          <a:endParaRPr lang="es-ar" b="1"/>
        </a:p>
      </dgm:t>
    </dgm:pt>
    <dgm:pt modelId="{1C792B67-8C98-4F34-9FA9-9F01BD219079}" type="sibTrans" cxnId="{05AFA1D2-A87F-4250-99B2-21F61474ED5B}">
      <dgm:prSet/>
      <dgm:spPr/>
      <dgm:t>
        <a:bodyPr/>
        <a:lstStyle/>
        <a:p>
          <a:endParaRPr lang="es-ar" b="1"/>
        </a:p>
      </dgm:t>
    </dgm:pt>
    <dgm:pt modelId="{92C23996-0752-40C9-A546-B76CF58A438C}">
      <dgm:prSet phldrT="[Text]" phldr="0"/>
      <dgm:spPr/>
      <dgm:t>
        <a:bodyPr/>
        <a:lstStyle/>
        <a:p>
          <a:pPr algn="ctr" rtl="0"/>
          <a:r>
            <a:rPr lang="es-ar" b="1" i="0" u="none" baseline="0">
              <a:latin typeface="Calibri Light" panose="020F0302020204030204"/>
              <a:ea typeface="Calibri Light" panose="020F0302020204030204"/>
              <a:cs typeface="Calibri Light" panose="020F0302020204030204"/>
            </a:rPr>
            <a:t>3. Coordinación de la atención</a:t>
          </a:r>
          <a:endParaRPr lang="es-ar" b="1" i="0" dirty="0"/>
        </a:p>
      </dgm:t>
    </dgm:pt>
    <dgm:pt modelId="{DE17CDC6-3414-481A-AB23-AA34CCFB3E47}" type="parTrans" cxnId="{5BA13C6D-2D13-4735-A9E0-9D322FA6782D}">
      <dgm:prSet/>
      <dgm:spPr/>
      <dgm:t>
        <a:bodyPr/>
        <a:lstStyle/>
        <a:p>
          <a:endParaRPr lang="es-ar" b="1"/>
        </a:p>
      </dgm:t>
    </dgm:pt>
    <dgm:pt modelId="{F833A4F9-8DE5-4F13-97C1-04D255E763D2}" type="sibTrans" cxnId="{5BA13C6D-2D13-4735-A9E0-9D322FA6782D}">
      <dgm:prSet/>
      <dgm:spPr/>
      <dgm:t>
        <a:bodyPr/>
        <a:lstStyle/>
        <a:p>
          <a:endParaRPr lang="es-ar" b="1"/>
        </a:p>
      </dgm:t>
    </dgm:pt>
    <dgm:pt modelId="{B0E5B98C-F75E-4E1D-9BC1-B85214842166}">
      <dgm:prSet phldr="0"/>
      <dgm:spPr/>
      <dgm:t>
        <a:bodyPr/>
        <a:lstStyle/>
        <a:p>
          <a:pPr algn="ctr" rtl="0"/>
          <a:r>
            <a:rPr lang="es-ar" b="1" i="0" u="none" baseline="0">
              <a:latin typeface="Calibri Light" panose="020F0302020204030204"/>
              <a:ea typeface="Calibri Light" panose="020F0302020204030204"/>
              <a:cs typeface="Calibri Light" panose="020F0302020204030204"/>
            </a:rPr>
            <a:t>4.  Alcance de los servicios</a:t>
          </a:r>
        </a:p>
      </dgm:t>
    </dgm:pt>
    <dgm:pt modelId="{7FAF7850-43EC-4776-868B-7FEF29E97148}" type="parTrans" cxnId="{68A3847C-08D4-44A4-8F90-3AE05D2E043F}">
      <dgm:prSet/>
      <dgm:spPr/>
      <dgm:t>
        <a:bodyPr/>
        <a:lstStyle/>
        <a:p>
          <a:endParaRPr lang="es-ar" b="1"/>
        </a:p>
      </dgm:t>
    </dgm:pt>
    <dgm:pt modelId="{257D28FA-7FBE-40EA-8594-F932B0F276F8}" type="sibTrans" cxnId="{68A3847C-08D4-44A4-8F90-3AE05D2E043F}">
      <dgm:prSet/>
      <dgm:spPr/>
      <dgm:t>
        <a:bodyPr/>
        <a:lstStyle/>
        <a:p>
          <a:endParaRPr lang="es-ar" b="1"/>
        </a:p>
      </dgm:t>
    </dgm:pt>
    <dgm:pt modelId="{9D1EE1FD-EB8B-40F2-AADD-CD367B5C64AB}">
      <dgm:prSet phldr="0"/>
      <dgm:spPr/>
      <dgm:t>
        <a:bodyPr/>
        <a:lstStyle/>
        <a:p>
          <a:pPr algn="ctr" rtl="0"/>
          <a:r>
            <a:rPr lang="es-ar" b="1" i="0" u="none" baseline="0">
              <a:latin typeface="Calibri Light" panose="020F0302020204030204"/>
              <a:ea typeface="Calibri Light" panose="020F0302020204030204"/>
              <a:cs typeface="Calibri Light" panose="020F0302020204030204"/>
            </a:rPr>
            <a:t>5. Informes de calidad y de otra índole</a:t>
          </a:r>
        </a:p>
      </dgm:t>
    </dgm:pt>
    <dgm:pt modelId="{4F524156-0BF3-4341-9857-23CF30C66413}" type="parTrans" cxnId="{174F12DD-DDAB-4DEE-8C0F-BBB7FECFAE3D}">
      <dgm:prSet/>
      <dgm:spPr/>
      <dgm:t>
        <a:bodyPr/>
        <a:lstStyle/>
        <a:p>
          <a:endParaRPr lang="es-ar" b="1"/>
        </a:p>
      </dgm:t>
    </dgm:pt>
    <dgm:pt modelId="{852B11AA-AE96-4C31-9142-5460C9DEC7DF}" type="sibTrans" cxnId="{174F12DD-DDAB-4DEE-8C0F-BBB7FECFAE3D}">
      <dgm:prSet/>
      <dgm:spPr/>
      <dgm:t>
        <a:bodyPr/>
        <a:lstStyle/>
        <a:p>
          <a:endParaRPr lang="es-ar" b="1"/>
        </a:p>
      </dgm:t>
    </dgm:pt>
    <dgm:pt modelId="{31801496-F141-4444-858A-C9883C1714C1}">
      <dgm:prSet phldr="0"/>
      <dgm:spPr/>
      <dgm:t>
        <a:bodyPr/>
        <a:lstStyle/>
        <a:p>
          <a:pPr algn="ctr" rtl="0"/>
          <a:r>
            <a:rPr lang="es-ar" b="1" i="0" u="none" baseline="0" dirty="0">
              <a:latin typeface="Calibri Light" panose="020F0302020204030204"/>
              <a:ea typeface="Calibri Light" panose="020F0302020204030204"/>
              <a:cs typeface="Calibri Light" panose="020F0302020204030204"/>
            </a:rPr>
            <a:t>6. Autoridad, gobernanza y acreditación </a:t>
          </a:r>
          <a:br>
            <a:rPr lang="es-ar" b="1" i="0" u="none" baseline="0" dirty="0">
              <a:latin typeface="Calibri Light" panose="020F0302020204030204"/>
              <a:ea typeface="Calibri Light" panose="020F0302020204030204"/>
              <a:cs typeface="Calibri Light" panose="020F0302020204030204"/>
            </a:rPr>
          </a:br>
          <a:r>
            <a:rPr lang="es-ar" b="1" i="0" u="none" baseline="0" dirty="0">
              <a:latin typeface="Calibri Light" panose="020F0302020204030204"/>
              <a:ea typeface="Calibri Light" panose="020F0302020204030204"/>
              <a:cs typeface="Calibri Light" panose="020F0302020204030204"/>
            </a:rPr>
            <a:t>de la organización</a:t>
          </a:r>
        </a:p>
      </dgm:t>
    </dgm:pt>
    <dgm:pt modelId="{52C0F948-5294-44A8-99C9-0ED6D073AA61}" type="parTrans" cxnId="{7289AE43-D8EB-4DC3-A457-A2D82E29C9BE}">
      <dgm:prSet/>
      <dgm:spPr/>
      <dgm:t>
        <a:bodyPr/>
        <a:lstStyle/>
        <a:p>
          <a:endParaRPr lang="es-ar" b="1"/>
        </a:p>
      </dgm:t>
    </dgm:pt>
    <dgm:pt modelId="{47A398C5-C49E-434F-9992-413813018842}" type="sibTrans" cxnId="{7289AE43-D8EB-4DC3-A457-A2D82E29C9BE}">
      <dgm:prSet/>
      <dgm:spPr/>
      <dgm:t>
        <a:bodyPr/>
        <a:lstStyle/>
        <a:p>
          <a:endParaRPr lang="es-ar" b="1"/>
        </a:p>
      </dgm:t>
    </dgm:pt>
    <dgm:pt modelId="{4D747F4D-27D6-451A-90DD-87B5D47DF972}">
      <dgm:prSet phldrT="[Text]" phldr="0"/>
      <dgm:spPr/>
      <dgm:t>
        <a:bodyPr/>
        <a:lstStyle/>
        <a:p>
          <a:pPr algn="l" rtl="0"/>
          <a:r>
            <a:rPr lang="es-ar" b="0" i="0" u="none" baseline="0">
              <a:latin typeface="+mj-lt"/>
              <a:ea typeface="+mj-lt"/>
              <a:cs typeface="+mj-lt"/>
            </a:rPr>
            <a:t>Plan de dotación de personal impulsado por la evaluación de las necesidades locales.</a:t>
          </a:r>
        </a:p>
      </dgm:t>
    </dgm:pt>
    <dgm:pt modelId="{E99A41CE-2A3B-4539-B2CE-A831F4CF5CCB}" type="parTrans" cxnId="{9E50096B-9076-44D4-923A-3B63295088E1}">
      <dgm:prSet/>
      <dgm:spPr/>
      <dgm:t>
        <a:bodyPr/>
        <a:lstStyle/>
        <a:p>
          <a:endParaRPr lang="es-ar" b="1"/>
        </a:p>
      </dgm:t>
    </dgm:pt>
    <dgm:pt modelId="{B5B73BBD-5C3D-4ED3-91D2-8B703FA7D9B3}" type="sibTrans" cxnId="{9E50096B-9076-44D4-923A-3B63295088E1}">
      <dgm:prSet/>
      <dgm:spPr/>
      <dgm:t>
        <a:bodyPr/>
        <a:lstStyle/>
        <a:p>
          <a:endParaRPr lang="es-ar" b="1"/>
        </a:p>
      </dgm:t>
    </dgm:pt>
    <dgm:pt modelId="{E39AF5A8-59F6-4436-9E6D-8235C2338519}">
      <dgm:prSet phldrT="[Text]" phldr="0"/>
      <dgm:spPr/>
      <dgm:t>
        <a:bodyPr/>
        <a:lstStyle/>
        <a:p>
          <a:pPr algn="l" rtl="0"/>
          <a:r>
            <a:rPr lang="es-ar" b="0" i="0" u="none" baseline="0" dirty="0">
              <a:latin typeface="+mj-lt"/>
              <a:ea typeface="+mj-lt"/>
              <a:cs typeface="+mj-lt"/>
            </a:rPr>
            <a:t>Licencias y capacitación para apoyar la prestación de servicios.</a:t>
          </a:r>
        </a:p>
      </dgm:t>
    </dgm:pt>
    <dgm:pt modelId="{C4BB4502-40E8-4A54-B94C-78F86E7FF911}" type="parTrans" cxnId="{200F7ABA-C155-4D42-B9E3-B842BCFA1815}">
      <dgm:prSet/>
      <dgm:spPr/>
      <dgm:t>
        <a:bodyPr/>
        <a:lstStyle/>
        <a:p>
          <a:endParaRPr lang="es-ar" b="1"/>
        </a:p>
      </dgm:t>
    </dgm:pt>
    <dgm:pt modelId="{A23F674C-383F-43C3-BFC7-F71C655C6C7E}" type="sibTrans" cxnId="{200F7ABA-C155-4D42-B9E3-B842BCFA1815}">
      <dgm:prSet/>
      <dgm:spPr/>
      <dgm:t>
        <a:bodyPr/>
        <a:lstStyle/>
        <a:p>
          <a:endParaRPr lang="es-ar" b="1"/>
        </a:p>
      </dgm:t>
    </dgm:pt>
    <dgm:pt modelId="{ACC1AEAE-E683-4B3D-85CE-522A87FB6761}">
      <dgm:prSet phldrT="[Text]" phldr="0"/>
      <dgm:spPr/>
      <dgm:t>
        <a:bodyPr/>
        <a:lstStyle/>
        <a:p>
          <a:pPr algn="l" rtl="0"/>
          <a:r>
            <a:rPr lang="es-ar" b="0" i="0" u="none" baseline="0" dirty="0">
              <a:latin typeface="+mj-lt"/>
              <a:ea typeface="+mj-lt"/>
              <a:cs typeface="+mj-lt"/>
            </a:rPr>
            <a:t>Normas para el acceso oportuno y pertinente a los servicios, la divulgación y la participación.</a:t>
          </a:r>
        </a:p>
      </dgm:t>
    </dgm:pt>
    <dgm:pt modelId="{70E136EE-F571-49CD-A6D6-6D011CF13E20}" type="parTrans" cxnId="{24BDB500-8979-465A-868F-86F39C7C2927}">
      <dgm:prSet/>
      <dgm:spPr/>
      <dgm:t>
        <a:bodyPr/>
        <a:lstStyle/>
        <a:p>
          <a:endParaRPr lang="es-ar" b="1"/>
        </a:p>
      </dgm:t>
    </dgm:pt>
    <dgm:pt modelId="{CAF79271-B935-4C94-B3A3-8E5878A49694}" type="sibTrans" cxnId="{24BDB500-8979-465A-868F-86F39C7C2927}">
      <dgm:prSet/>
      <dgm:spPr/>
      <dgm:t>
        <a:bodyPr/>
        <a:lstStyle/>
        <a:p>
          <a:endParaRPr lang="es-ar" b="1"/>
        </a:p>
      </dgm:t>
    </dgm:pt>
    <dgm:pt modelId="{4495DC03-2266-487E-9475-304AB89D50BC}">
      <dgm:prSet phldrT="[Text]" phldr="0"/>
      <dgm:spPr/>
      <dgm:t>
        <a:bodyPr/>
        <a:lstStyle/>
        <a:p>
          <a:pPr algn="l" rtl="0"/>
          <a:r>
            <a:rPr lang="es-ar" b="0" i="0" u="none" baseline="0" dirty="0">
              <a:latin typeface="+mj-lt"/>
              <a:ea typeface="+mj-lt"/>
              <a:cs typeface="+mj-lt"/>
            </a:rPr>
            <a:t>Acceso ininterrumpido a servicios de crisis, planificación del tratamiento y aceptación de todos los pacientes independientemente de su capacidad </a:t>
          </a:r>
          <a:br>
            <a:rPr lang="es-ar" b="0" i="0" u="none" baseline="0" dirty="0">
              <a:latin typeface="+mj-lt"/>
              <a:ea typeface="+mj-lt"/>
              <a:cs typeface="+mj-lt"/>
            </a:rPr>
          </a:br>
          <a:r>
            <a:rPr lang="es-ar" b="0" i="0" u="none" baseline="0" dirty="0">
              <a:latin typeface="+mj-lt"/>
              <a:ea typeface="+mj-lt"/>
              <a:cs typeface="+mj-lt"/>
            </a:rPr>
            <a:t>de pago.</a:t>
          </a:r>
        </a:p>
      </dgm:t>
    </dgm:pt>
    <dgm:pt modelId="{B5B52822-9BA4-4F72-B288-BD0E216AD85A}" type="parTrans" cxnId="{1F291484-9549-478D-A6ED-AA4C64027410}">
      <dgm:prSet/>
      <dgm:spPr/>
      <dgm:t>
        <a:bodyPr/>
        <a:lstStyle/>
        <a:p>
          <a:endParaRPr lang="es-ar" b="1"/>
        </a:p>
      </dgm:t>
    </dgm:pt>
    <dgm:pt modelId="{DE1C6CA4-A802-45D0-AF66-90095D883F4E}" type="sibTrans" cxnId="{1F291484-9549-478D-A6ED-AA4C64027410}">
      <dgm:prSet/>
      <dgm:spPr/>
      <dgm:t>
        <a:bodyPr/>
        <a:lstStyle/>
        <a:p>
          <a:endParaRPr lang="es-ar" b="1"/>
        </a:p>
      </dgm:t>
    </dgm:pt>
    <dgm:pt modelId="{7221E963-2115-44EA-95EE-63301E174692}">
      <dgm:prSet phldrT="[Text]" phldr="0"/>
      <dgm:spPr/>
      <dgm:t>
        <a:bodyPr/>
        <a:lstStyle/>
        <a:p>
          <a:pPr algn="l" rtl="0"/>
          <a:r>
            <a:rPr lang="es-ar" b="0" i="0" u="none" baseline="0">
              <a:latin typeface="+mj-lt"/>
              <a:ea typeface="+mj-lt"/>
              <a:cs typeface="+mj-lt"/>
            </a:rPr>
            <a:t>Acuerdos de coordinación de la atención entre servicios y proveedores.</a:t>
          </a:r>
        </a:p>
      </dgm:t>
    </dgm:pt>
    <dgm:pt modelId="{6BCC0DEA-BCE6-4CD1-A9AA-8D956F5621F8}" type="parTrans" cxnId="{820F91B7-CF5B-45D1-85D6-6D4129477FE8}">
      <dgm:prSet/>
      <dgm:spPr/>
      <dgm:t>
        <a:bodyPr/>
        <a:lstStyle/>
        <a:p>
          <a:endParaRPr lang="es-ar" b="1"/>
        </a:p>
      </dgm:t>
    </dgm:pt>
    <dgm:pt modelId="{E6A564DB-D400-4CD8-A154-014FE29A99CF}" type="sibTrans" cxnId="{820F91B7-CF5B-45D1-85D6-6D4129477FE8}">
      <dgm:prSet/>
      <dgm:spPr/>
      <dgm:t>
        <a:bodyPr/>
        <a:lstStyle/>
        <a:p>
          <a:endParaRPr lang="es-ar" b="1"/>
        </a:p>
      </dgm:t>
    </dgm:pt>
    <dgm:pt modelId="{BB02B2F3-9588-4D1D-9AB0-BF63C74AA0EC}">
      <dgm:prSet phldrT="[Text]" phldr="0"/>
      <dgm:spPr/>
      <dgm:t>
        <a:bodyPr/>
        <a:lstStyle/>
        <a:p>
          <a:pPr algn="l" rtl="0"/>
          <a:r>
            <a:rPr lang="es-ar" b="0" i="0" u="none" baseline="0" dirty="0">
              <a:latin typeface="+mj-lt"/>
              <a:ea typeface="+mj-lt"/>
              <a:cs typeface="+mj-lt"/>
            </a:rPr>
            <a:t>Definición de equipo de tratamiento responsable, tecnología de la información médica y transiciones de atención.</a:t>
          </a:r>
        </a:p>
      </dgm:t>
    </dgm:pt>
    <dgm:pt modelId="{0A559C3F-9F63-4371-AA93-9081FA199041}" type="parTrans" cxnId="{1D6AB190-B3F7-4413-B55F-A287EC5AFCAD}">
      <dgm:prSet/>
      <dgm:spPr/>
      <dgm:t>
        <a:bodyPr/>
        <a:lstStyle/>
        <a:p>
          <a:endParaRPr lang="es-ar" b="1"/>
        </a:p>
      </dgm:t>
    </dgm:pt>
    <dgm:pt modelId="{1C59C99A-C0B2-4027-9A6D-89788BF14A7F}" type="sibTrans" cxnId="{1D6AB190-B3F7-4413-B55F-A287EC5AFCAD}">
      <dgm:prSet/>
      <dgm:spPr/>
      <dgm:t>
        <a:bodyPr/>
        <a:lstStyle/>
        <a:p>
          <a:endParaRPr lang="es-ar" b="1"/>
        </a:p>
      </dgm:t>
    </dgm:pt>
    <dgm:pt modelId="{15D6EBD0-69A3-471F-AD91-B1435806CD98}">
      <dgm:prSet phldr="0"/>
      <dgm:spPr/>
      <dgm:t>
        <a:bodyPr/>
        <a:lstStyle/>
        <a:p>
          <a:pPr algn="l" rtl="0"/>
          <a:r>
            <a:rPr lang="es-ar" b="0" i="0" u="none" baseline="0" dirty="0">
              <a:latin typeface="Calibri Light" panose="020F0302020204030204"/>
              <a:ea typeface="Calibri Light" panose="020F0302020204030204"/>
              <a:cs typeface="Calibri Light" panose="020F0302020204030204"/>
            </a:rPr>
            <a:t>Se brindan nueve servicios obligatorios y una atención centrada en la persona y la familia y orientada a la recuperación.</a:t>
          </a:r>
        </a:p>
      </dgm:t>
    </dgm:pt>
    <dgm:pt modelId="{7AB92172-55ED-4E1B-A938-DEB77C5A4E46}" type="parTrans" cxnId="{8FFBDC23-7E33-48D4-A81A-969CD3338C66}">
      <dgm:prSet/>
      <dgm:spPr/>
      <dgm:t>
        <a:bodyPr/>
        <a:lstStyle/>
        <a:p>
          <a:endParaRPr lang="es-ar" b="1"/>
        </a:p>
      </dgm:t>
    </dgm:pt>
    <dgm:pt modelId="{6A425C12-9924-4312-8E31-7F8327DB0E79}" type="sibTrans" cxnId="{8FFBDC23-7E33-48D4-A81A-969CD3338C66}">
      <dgm:prSet/>
      <dgm:spPr/>
      <dgm:t>
        <a:bodyPr/>
        <a:lstStyle/>
        <a:p>
          <a:endParaRPr lang="es-ar" b="1"/>
        </a:p>
      </dgm:t>
    </dgm:pt>
    <dgm:pt modelId="{DBBFFEDE-8BCC-4DD9-AC87-6AA5831D8F72}">
      <dgm:prSet phldr="0"/>
      <dgm:spPr/>
      <dgm:t>
        <a:bodyPr/>
        <a:lstStyle/>
        <a:p>
          <a:pPr algn="l" rtl="0"/>
          <a:r>
            <a:rPr lang="es-ar" b="0" i="0" u="none" baseline="0" dirty="0">
              <a:latin typeface="Calibri Light" panose="020F0302020204030204"/>
              <a:ea typeface="Calibri Light" panose="020F0302020204030204"/>
              <a:cs typeface="Calibri Light" panose="020F0302020204030204"/>
            </a:rPr>
            <a:t>Incluye 21 medidas de calidad, un plan de mejora de la calidad y el seguimiento de otros requisitos del programa.</a:t>
          </a:r>
        </a:p>
      </dgm:t>
    </dgm:pt>
    <dgm:pt modelId="{83199916-BBC9-4A5A-B7E4-869834627F83}" type="parTrans" cxnId="{8BBCAF9D-C93D-412C-9EFC-D9575C577B49}">
      <dgm:prSet/>
      <dgm:spPr/>
      <dgm:t>
        <a:bodyPr/>
        <a:lstStyle/>
        <a:p>
          <a:endParaRPr lang="es-ar" b="1"/>
        </a:p>
      </dgm:t>
    </dgm:pt>
    <dgm:pt modelId="{F59EFB26-514E-4E06-BB0B-DD14570F1EAD}" type="sibTrans" cxnId="{8BBCAF9D-C93D-412C-9EFC-D9575C577B49}">
      <dgm:prSet/>
      <dgm:spPr/>
      <dgm:t>
        <a:bodyPr/>
        <a:lstStyle/>
        <a:p>
          <a:endParaRPr lang="es-ar" b="1"/>
        </a:p>
      </dgm:t>
    </dgm:pt>
    <dgm:pt modelId="{0CD4777D-2DC4-47B4-BFE8-EF44EB1FD2C9}">
      <dgm:prSet phldr="0"/>
      <dgm:spPr/>
      <dgm:t>
        <a:bodyPr/>
        <a:lstStyle/>
        <a:p>
          <a:pPr algn="l" rtl="0"/>
          <a:r>
            <a:rPr lang="es-ar" b="0" i="0" u="none" baseline="0" dirty="0">
              <a:latin typeface="Calibri Light" panose="020F0302020204030204"/>
              <a:ea typeface="Calibri Light" panose="020F0302020204030204"/>
              <a:cs typeface="Calibri Light" panose="020F0302020204030204"/>
            </a:rPr>
            <a:t>Representación de los consumidores en la gobernanza.</a:t>
          </a:r>
        </a:p>
      </dgm:t>
    </dgm:pt>
    <dgm:pt modelId="{B5551A8E-E546-421D-AD92-8863D32E0A66}" type="parTrans" cxnId="{EA3D5CEA-E4A0-47FD-9B60-6907C842CC71}">
      <dgm:prSet/>
      <dgm:spPr/>
      <dgm:t>
        <a:bodyPr/>
        <a:lstStyle/>
        <a:p>
          <a:endParaRPr lang="es-ar" b="1"/>
        </a:p>
      </dgm:t>
    </dgm:pt>
    <dgm:pt modelId="{6AE462F3-13C7-4C29-87A7-2CFBB8D313B6}" type="sibTrans" cxnId="{EA3D5CEA-E4A0-47FD-9B60-6907C842CC71}">
      <dgm:prSet/>
      <dgm:spPr/>
      <dgm:t>
        <a:bodyPr/>
        <a:lstStyle/>
        <a:p>
          <a:endParaRPr lang="es-ar" b="1"/>
        </a:p>
      </dgm:t>
    </dgm:pt>
    <dgm:pt modelId="{C3E35C8E-81B2-4AE2-9E9E-932FB5ECF129}">
      <dgm:prSet phldr="0"/>
      <dgm:spPr/>
      <dgm:t>
        <a:bodyPr/>
        <a:lstStyle/>
        <a:p>
          <a:pPr algn="l" rtl="0"/>
          <a:r>
            <a:rPr lang="es-ar" b="0" i="0" u="none" baseline="0" dirty="0">
              <a:latin typeface="Calibri Light" panose="020F0302020204030204"/>
              <a:ea typeface="Calibri Light" panose="020F0302020204030204"/>
              <a:cs typeface="Calibri Light" panose="020F0302020204030204"/>
            </a:rPr>
            <a:t>Acreditación estatal correspondiente.</a:t>
          </a:r>
        </a:p>
      </dgm:t>
    </dgm:pt>
    <dgm:pt modelId="{1CCF6CC6-12A0-451C-86B9-486A2D0A6B1F}" type="parTrans" cxnId="{0D38D212-B0C4-4E17-865D-3AC9256C92AA}">
      <dgm:prSet/>
      <dgm:spPr/>
      <dgm:t>
        <a:bodyPr/>
        <a:lstStyle/>
        <a:p>
          <a:endParaRPr lang="es-ar" b="1"/>
        </a:p>
      </dgm:t>
    </dgm:pt>
    <dgm:pt modelId="{772D4E1C-B74A-4F7C-8E57-F6E0E204CD7B}" type="sibTrans" cxnId="{0D38D212-B0C4-4E17-865D-3AC9256C92AA}">
      <dgm:prSet/>
      <dgm:spPr/>
      <dgm:t>
        <a:bodyPr/>
        <a:lstStyle/>
        <a:p>
          <a:endParaRPr lang="es-ar" b="1"/>
        </a:p>
      </dgm:t>
    </dgm:pt>
    <dgm:pt modelId="{48FFF2CA-8285-43D1-9540-E155BC6A0697}" type="pres">
      <dgm:prSet presAssocID="{DF3E6B7A-59E0-454F-8A7E-4C93E3A90C07}" presName="Name0" presStyleCnt="0">
        <dgm:presLayoutVars>
          <dgm:dir/>
          <dgm:animLvl val="lvl"/>
          <dgm:resizeHandles val="exact"/>
        </dgm:presLayoutVars>
      </dgm:prSet>
      <dgm:spPr/>
    </dgm:pt>
    <dgm:pt modelId="{B37B16B1-110A-4546-A8EE-0CD12A871708}" type="pres">
      <dgm:prSet presAssocID="{91BA9245-1171-4C5F-A2E2-77E81914175A}" presName="linNode" presStyleCnt="0"/>
      <dgm:spPr/>
    </dgm:pt>
    <dgm:pt modelId="{69814F31-1A37-4193-9590-5D2146748976}" type="pres">
      <dgm:prSet presAssocID="{91BA9245-1171-4C5F-A2E2-77E81914175A}" presName="parentText" presStyleLbl="node1" presStyleIdx="0" presStyleCnt="6">
        <dgm:presLayoutVars>
          <dgm:chMax val="1"/>
          <dgm:bulletEnabled val="1"/>
        </dgm:presLayoutVars>
      </dgm:prSet>
      <dgm:spPr/>
    </dgm:pt>
    <dgm:pt modelId="{5A11DA0C-31E2-46E4-8EA2-FED08F11E35A}" type="pres">
      <dgm:prSet presAssocID="{91BA9245-1171-4C5F-A2E2-77E81914175A}" presName="descendantText" presStyleLbl="alignAccFollowNode1" presStyleIdx="0" presStyleCnt="6">
        <dgm:presLayoutVars>
          <dgm:bulletEnabled val="1"/>
        </dgm:presLayoutVars>
      </dgm:prSet>
      <dgm:spPr/>
    </dgm:pt>
    <dgm:pt modelId="{DC61C2B2-24BF-4505-8300-02A663C33661}" type="pres">
      <dgm:prSet presAssocID="{0310FC1A-1D77-4C26-9A79-D71C383C67BA}" presName="sp" presStyleCnt="0"/>
      <dgm:spPr/>
    </dgm:pt>
    <dgm:pt modelId="{F376928A-63F8-41CC-B735-3B2194F7EFB9}" type="pres">
      <dgm:prSet presAssocID="{2C443FF0-8C3A-481D-BC5E-4F6C2FFB32E3}" presName="linNode" presStyleCnt="0"/>
      <dgm:spPr/>
    </dgm:pt>
    <dgm:pt modelId="{89F6090B-BEDA-429A-8231-3C7EE7B0F28E}" type="pres">
      <dgm:prSet presAssocID="{2C443FF0-8C3A-481D-BC5E-4F6C2FFB32E3}" presName="parentText" presStyleLbl="node1" presStyleIdx="1" presStyleCnt="6">
        <dgm:presLayoutVars>
          <dgm:chMax val="1"/>
          <dgm:bulletEnabled val="1"/>
        </dgm:presLayoutVars>
      </dgm:prSet>
      <dgm:spPr/>
    </dgm:pt>
    <dgm:pt modelId="{D89FD834-3397-4CD4-8CAA-DA522FE8447F}" type="pres">
      <dgm:prSet presAssocID="{2C443FF0-8C3A-481D-BC5E-4F6C2FFB32E3}" presName="descendantText" presStyleLbl="alignAccFollowNode1" presStyleIdx="1" presStyleCnt="6">
        <dgm:presLayoutVars>
          <dgm:bulletEnabled val="1"/>
        </dgm:presLayoutVars>
      </dgm:prSet>
      <dgm:spPr/>
    </dgm:pt>
    <dgm:pt modelId="{0E91A918-DB09-46E5-AE1F-98331ADA7F83}" type="pres">
      <dgm:prSet presAssocID="{1C792B67-8C98-4F34-9FA9-9F01BD219079}" presName="sp" presStyleCnt="0"/>
      <dgm:spPr/>
    </dgm:pt>
    <dgm:pt modelId="{C697E262-4C44-4834-A7EC-595863C7948A}" type="pres">
      <dgm:prSet presAssocID="{92C23996-0752-40C9-A546-B76CF58A438C}" presName="linNode" presStyleCnt="0"/>
      <dgm:spPr/>
    </dgm:pt>
    <dgm:pt modelId="{96F2B5E9-9E5F-4461-A3DA-84CFA50E7889}" type="pres">
      <dgm:prSet presAssocID="{92C23996-0752-40C9-A546-B76CF58A438C}" presName="parentText" presStyleLbl="node1" presStyleIdx="2" presStyleCnt="6">
        <dgm:presLayoutVars>
          <dgm:chMax val="1"/>
          <dgm:bulletEnabled val="1"/>
        </dgm:presLayoutVars>
      </dgm:prSet>
      <dgm:spPr/>
    </dgm:pt>
    <dgm:pt modelId="{2979B17B-4BF5-4EB3-B6AB-220246F934C9}" type="pres">
      <dgm:prSet presAssocID="{92C23996-0752-40C9-A546-B76CF58A438C}" presName="descendantText" presStyleLbl="alignAccFollowNode1" presStyleIdx="2" presStyleCnt="6">
        <dgm:presLayoutVars>
          <dgm:bulletEnabled val="1"/>
        </dgm:presLayoutVars>
      </dgm:prSet>
      <dgm:spPr/>
    </dgm:pt>
    <dgm:pt modelId="{17D14F4C-FB0C-4244-B46B-8FB83E1861C4}" type="pres">
      <dgm:prSet presAssocID="{F833A4F9-8DE5-4F13-97C1-04D255E763D2}" presName="sp" presStyleCnt="0"/>
      <dgm:spPr/>
    </dgm:pt>
    <dgm:pt modelId="{D0241594-349C-45EE-8D29-DD3B6804E697}" type="pres">
      <dgm:prSet presAssocID="{B0E5B98C-F75E-4E1D-9BC1-B85214842166}" presName="linNode" presStyleCnt="0"/>
      <dgm:spPr/>
    </dgm:pt>
    <dgm:pt modelId="{7F5ABB37-5606-46E2-BB25-B59DD63FA412}" type="pres">
      <dgm:prSet presAssocID="{B0E5B98C-F75E-4E1D-9BC1-B85214842166}" presName="parentText" presStyleLbl="node1" presStyleIdx="3" presStyleCnt="6">
        <dgm:presLayoutVars>
          <dgm:chMax val="1"/>
          <dgm:bulletEnabled val="1"/>
        </dgm:presLayoutVars>
      </dgm:prSet>
      <dgm:spPr/>
    </dgm:pt>
    <dgm:pt modelId="{26AE8E5E-B637-4502-848B-60E5C1720804}" type="pres">
      <dgm:prSet presAssocID="{B0E5B98C-F75E-4E1D-9BC1-B85214842166}" presName="descendantText" presStyleLbl="alignAccFollowNode1" presStyleIdx="3" presStyleCnt="6">
        <dgm:presLayoutVars>
          <dgm:bulletEnabled val="1"/>
        </dgm:presLayoutVars>
      </dgm:prSet>
      <dgm:spPr/>
    </dgm:pt>
    <dgm:pt modelId="{B9FF6D23-6E66-4EC0-8E07-FDD8ED243FE4}" type="pres">
      <dgm:prSet presAssocID="{257D28FA-7FBE-40EA-8594-F932B0F276F8}" presName="sp" presStyleCnt="0"/>
      <dgm:spPr/>
    </dgm:pt>
    <dgm:pt modelId="{BB457E73-C157-449D-8A85-7C1CFB0B8E19}" type="pres">
      <dgm:prSet presAssocID="{9D1EE1FD-EB8B-40F2-AADD-CD367B5C64AB}" presName="linNode" presStyleCnt="0"/>
      <dgm:spPr/>
    </dgm:pt>
    <dgm:pt modelId="{E2B17AAF-5A79-4E9C-A975-B0F89A30D6DE}" type="pres">
      <dgm:prSet presAssocID="{9D1EE1FD-EB8B-40F2-AADD-CD367B5C64AB}" presName="parentText" presStyleLbl="node1" presStyleIdx="4" presStyleCnt="6">
        <dgm:presLayoutVars>
          <dgm:chMax val="1"/>
          <dgm:bulletEnabled val="1"/>
        </dgm:presLayoutVars>
      </dgm:prSet>
      <dgm:spPr/>
    </dgm:pt>
    <dgm:pt modelId="{7FFB33C0-155F-48D4-A4BA-7F47B87A00C1}" type="pres">
      <dgm:prSet presAssocID="{9D1EE1FD-EB8B-40F2-AADD-CD367B5C64AB}" presName="descendantText" presStyleLbl="alignAccFollowNode1" presStyleIdx="4" presStyleCnt="6">
        <dgm:presLayoutVars>
          <dgm:bulletEnabled val="1"/>
        </dgm:presLayoutVars>
      </dgm:prSet>
      <dgm:spPr/>
    </dgm:pt>
    <dgm:pt modelId="{9ECD363E-ABDD-4D41-8296-15137AFD50C7}" type="pres">
      <dgm:prSet presAssocID="{852B11AA-AE96-4C31-9142-5460C9DEC7DF}" presName="sp" presStyleCnt="0"/>
      <dgm:spPr/>
    </dgm:pt>
    <dgm:pt modelId="{F7C95A7F-83B8-40B3-BC9B-C523EA570672}" type="pres">
      <dgm:prSet presAssocID="{31801496-F141-4444-858A-C9883C1714C1}" presName="linNode" presStyleCnt="0"/>
      <dgm:spPr/>
    </dgm:pt>
    <dgm:pt modelId="{BE65DEDC-750E-41A8-B115-60069EE6E255}" type="pres">
      <dgm:prSet presAssocID="{31801496-F141-4444-858A-C9883C1714C1}" presName="parentText" presStyleLbl="node1" presStyleIdx="5" presStyleCnt="6">
        <dgm:presLayoutVars>
          <dgm:chMax val="1"/>
          <dgm:bulletEnabled val="1"/>
        </dgm:presLayoutVars>
      </dgm:prSet>
      <dgm:spPr/>
    </dgm:pt>
    <dgm:pt modelId="{65EC0D84-A8AB-4622-AA46-6C4174A250A3}" type="pres">
      <dgm:prSet presAssocID="{31801496-F141-4444-858A-C9883C1714C1}" presName="descendantText" presStyleLbl="alignAccFollowNode1" presStyleIdx="5" presStyleCnt="6">
        <dgm:presLayoutVars>
          <dgm:bulletEnabled val="1"/>
        </dgm:presLayoutVars>
      </dgm:prSet>
      <dgm:spPr/>
    </dgm:pt>
  </dgm:ptLst>
  <dgm:cxnLst>
    <dgm:cxn modelId="{24BDB500-8979-465A-868F-86F39C7C2927}" srcId="{2C443FF0-8C3A-481D-BC5E-4F6C2FFB32E3}" destId="{ACC1AEAE-E683-4B3D-85CE-522A87FB6761}" srcOrd="0" destOrd="0" parTransId="{70E136EE-F571-49CD-A6D6-6D011CF13E20}" sibTransId="{CAF79271-B935-4C94-B3A3-8E5878A49694}"/>
    <dgm:cxn modelId="{34956C07-6092-4F15-9893-0EBEC07E471D}" type="presOf" srcId="{31801496-F141-4444-858A-C9883C1714C1}" destId="{BE65DEDC-750E-41A8-B115-60069EE6E255}" srcOrd="0" destOrd="0" presId="urn:microsoft.com/office/officeart/2005/8/layout/vList5"/>
    <dgm:cxn modelId="{8CCFC00E-D13A-41CB-824E-4F376EC5C4FA}" type="presOf" srcId="{91BA9245-1171-4C5F-A2E2-77E81914175A}" destId="{69814F31-1A37-4193-9590-5D2146748976}" srcOrd="0" destOrd="0" presId="urn:microsoft.com/office/officeart/2005/8/layout/vList5"/>
    <dgm:cxn modelId="{EDA1D410-A0E4-49FE-8F07-C98FAF22EFB2}" type="presOf" srcId="{0CD4777D-2DC4-47B4-BFE8-EF44EB1FD2C9}" destId="{65EC0D84-A8AB-4622-AA46-6C4174A250A3}" srcOrd="0" destOrd="0" presId="urn:microsoft.com/office/officeart/2005/8/layout/vList5"/>
    <dgm:cxn modelId="{0D38D212-B0C4-4E17-865D-3AC9256C92AA}" srcId="{31801496-F141-4444-858A-C9883C1714C1}" destId="{C3E35C8E-81B2-4AE2-9E9E-932FB5ECF129}" srcOrd="1" destOrd="0" parTransId="{1CCF6CC6-12A0-451C-86B9-486A2D0A6B1F}" sibTransId="{772D4E1C-B74A-4F7C-8E57-F6E0E204CD7B}"/>
    <dgm:cxn modelId="{333E2F1D-7D61-4B7D-AC83-94D8529AFBB3}" type="presOf" srcId="{ACC1AEAE-E683-4B3D-85CE-522A87FB6761}" destId="{D89FD834-3397-4CD4-8CAA-DA522FE8447F}" srcOrd="0" destOrd="0" presId="urn:microsoft.com/office/officeart/2005/8/layout/vList5"/>
    <dgm:cxn modelId="{242CC922-0947-4663-B140-DA11789509EF}" type="presOf" srcId="{4D747F4D-27D6-451A-90DD-87B5D47DF972}" destId="{5A11DA0C-31E2-46E4-8EA2-FED08F11E35A}" srcOrd="0" destOrd="0" presId="urn:microsoft.com/office/officeart/2005/8/layout/vList5"/>
    <dgm:cxn modelId="{8FFBDC23-7E33-48D4-A81A-969CD3338C66}" srcId="{B0E5B98C-F75E-4E1D-9BC1-B85214842166}" destId="{15D6EBD0-69A3-471F-AD91-B1435806CD98}" srcOrd="0" destOrd="0" parTransId="{7AB92172-55ED-4E1B-A938-DEB77C5A4E46}" sibTransId="{6A425C12-9924-4312-8E31-7F8327DB0E79}"/>
    <dgm:cxn modelId="{BFC8AF28-CFAD-4DD7-8F51-B25818D2F3B3}" type="presOf" srcId="{DBBFFEDE-8BCC-4DD9-AC87-6AA5831D8F72}" destId="{7FFB33C0-155F-48D4-A4BA-7F47B87A00C1}" srcOrd="0" destOrd="0" presId="urn:microsoft.com/office/officeart/2005/8/layout/vList5"/>
    <dgm:cxn modelId="{C9B04D3C-5272-408F-96D9-E8B4568451D7}" srcId="{DF3E6B7A-59E0-454F-8A7E-4C93E3A90C07}" destId="{91BA9245-1171-4C5F-A2E2-77E81914175A}" srcOrd="0" destOrd="0" parTransId="{C66957CB-2B7B-4E0D-A9ED-5B836359A9F8}" sibTransId="{0310FC1A-1D77-4C26-9A79-D71C383C67BA}"/>
    <dgm:cxn modelId="{9AD2D03E-E7A6-4454-B892-E757B7F49F11}" type="presOf" srcId="{2C443FF0-8C3A-481D-BC5E-4F6C2FFB32E3}" destId="{89F6090B-BEDA-429A-8231-3C7EE7B0F28E}" srcOrd="0" destOrd="0" presId="urn:microsoft.com/office/officeart/2005/8/layout/vList5"/>
    <dgm:cxn modelId="{7289AE43-D8EB-4DC3-A457-A2D82E29C9BE}" srcId="{DF3E6B7A-59E0-454F-8A7E-4C93E3A90C07}" destId="{31801496-F141-4444-858A-C9883C1714C1}" srcOrd="5" destOrd="0" parTransId="{52C0F948-5294-44A8-99C9-0ED6D073AA61}" sibTransId="{47A398C5-C49E-434F-9992-413813018842}"/>
    <dgm:cxn modelId="{CE0E1C64-6EB2-4F1D-A229-8C06D961B76B}" type="presOf" srcId="{15D6EBD0-69A3-471F-AD91-B1435806CD98}" destId="{26AE8E5E-B637-4502-848B-60E5C1720804}" srcOrd="0" destOrd="0" presId="urn:microsoft.com/office/officeart/2005/8/layout/vList5"/>
    <dgm:cxn modelId="{9E50096B-9076-44D4-923A-3B63295088E1}" srcId="{91BA9245-1171-4C5F-A2E2-77E81914175A}" destId="{4D747F4D-27D6-451A-90DD-87B5D47DF972}" srcOrd="0" destOrd="0" parTransId="{E99A41CE-2A3B-4539-B2CE-A831F4CF5CCB}" sibTransId="{B5B73BBD-5C3D-4ED3-91D2-8B703FA7D9B3}"/>
    <dgm:cxn modelId="{5BA13C6D-2D13-4735-A9E0-9D322FA6782D}" srcId="{DF3E6B7A-59E0-454F-8A7E-4C93E3A90C07}" destId="{92C23996-0752-40C9-A546-B76CF58A438C}" srcOrd="2" destOrd="0" parTransId="{DE17CDC6-3414-481A-AB23-AA34CCFB3E47}" sibTransId="{F833A4F9-8DE5-4F13-97C1-04D255E763D2}"/>
    <dgm:cxn modelId="{DD6AD15A-5BB3-4148-A001-31D2EB93A15E}" type="presOf" srcId="{92C23996-0752-40C9-A546-B76CF58A438C}" destId="{96F2B5E9-9E5F-4461-A3DA-84CFA50E7889}" srcOrd="0" destOrd="0" presId="urn:microsoft.com/office/officeart/2005/8/layout/vList5"/>
    <dgm:cxn modelId="{8E85207C-8939-479A-A991-2EE7E91889F0}" type="presOf" srcId="{4495DC03-2266-487E-9475-304AB89D50BC}" destId="{D89FD834-3397-4CD4-8CAA-DA522FE8447F}" srcOrd="0" destOrd="1" presId="urn:microsoft.com/office/officeart/2005/8/layout/vList5"/>
    <dgm:cxn modelId="{68A3847C-08D4-44A4-8F90-3AE05D2E043F}" srcId="{DF3E6B7A-59E0-454F-8A7E-4C93E3A90C07}" destId="{B0E5B98C-F75E-4E1D-9BC1-B85214842166}" srcOrd="3" destOrd="0" parTransId="{7FAF7850-43EC-4776-868B-7FEF29E97148}" sibTransId="{257D28FA-7FBE-40EA-8594-F932B0F276F8}"/>
    <dgm:cxn modelId="{1F291484-9549-478D-A6ED-AA4C64027410}" srcId="{2C443FF0-8C3A-481D-BC5E-4F6C2FFB32E3}" destId="{4495DC03-2266-487E-9475-304AB89D50BC}" srcOrd="1" destOrd="0" parTransId="{B5B52822-9BA4-4F72-B288-BD0E216AD85A}" sibTransId="{DE1C6CA4-A802-45D0-AF66-90095D883F4E}"/>
    <dgm:cxn modelId="{0F3FD989-57F1-48CC-B208-D56F06599EF5}" type="presOf" srcId="{E39AF5A8-59F6-4436-9E6D-8235C2338519}" destId="{5A11DA0C-31E2-46E4-8EA2-FED08F11E35A}" srcOrd="0" destOrd="1" presId="urn:microsoft.com/office/officeart/2005/8/layout/vList5"/>
    <dgm:cxn modelId="{1D6AB190-B3F7-4413-B55F-A287EC5AFCAD}" srcId="{92C23996-0752-40C9-A546-B76CF58A438C}" destId="{BB02B2F3-9588-4D1D-9AB0-BF63C74AA0EC}" srcOrd="1" destOrd="0" parTransId="{0A559C3F-9F63-4371-AA93-9081FA199041}" sibTransId="{1C59C99A-C0B2-4027-9A6D-89788BF14A7F}"/>
    <dgm:cxn modelId="{332E409B-902E-4A24-9E75-3816EFCE2B72}" type="presOf" srcId="{DF3E6B7A-59E0-454F-8A7E-4C93E3A90C07}" destId="{48FFF2CA-8285-43D1-9540-E155BC6A0697}" srcOrd="0" destOrd="0" presId="urn:microsoft.com/office/officeart/2005/8/layout/vList5"/>
    <dgm:cxn modelId="{8BBCAF9D-C93D-412C-9EFC-D9575C577B49}" srcId="{9D1EE1FD-EB8B-40F2-AADD-CD367B5C64AB}" destId="{DBBFFEDE-8BCC-4DD9-AC87-6AA5831D8F72}" srcOrd="0" destOrd="0" parTransId="{83199916-BBC9-4A5A-B7E4-869834627F83}" sibTransId="{F59EFB26-514E-4E06-BB0B-DD14570F1EAD}"/>
    <dgm:cxn modelId="{9FA47F9F-538A-4A71-A4E9-AFAF3CCCDE0D}" type="presOf" srcId="{B0E5B98C-F75E-4E1D-9BC1-B85214842166}" destId="{7F5ABB37-5606-46E2-BB25-B59DD63FA412}" srcOrd="0" destOrd="0" presId="urn:microsoft.com/office/officeart/2005/8/layout/vList5"/>
    <dgm:cxn modelId="{A08A18AB-1F32-41CB-B6F8-F26831D5E608}" type="presOf" srcId="{9D1EE1FD-EB8B-40F2-AADD-CD367B5C64AB}" destId="{E2B17AAF-5A79-4E9C-A975-B0F89A30D6DE}" srcOrd="0" destOrd="0" presId="urn:microsoft.com/office/officeart/2005/8/layout/vList5"/>
    <dgm:cxn modelId="{820F91B7-CF5B-45D1-85D6-6D4129477FE8}" srcId="{92C23996-0752-40C9-A546-B76CF58A438C}" destId="{7221E963-2115-44EA-95EE-63301E174692}" srcOrd="0" destOrd="0" parTransId="{6BCC0DEA-BCE6-4CD1-A9AA-8D956F5621F8}" sibTransId="{E6A564DB-D400-4CD8-A154-014FE29A99CF}"/>
    <dgm:cxn modelId="{200F7ABA-C155-4D42-B9E3-B842BCFA1815}" srcId="{91BA9245-1171-4C5F-A2E2-77E81914175A}" destId="{E39AF5A8-59F6-4436-9E6D-8235C2338519}" srcOrd="1" destOrd="0" parTransId="{C4BB4502-40E8-4A54-B94C-78F86E7FF911}" sibTransId="{A23F674C-383F-43C3-BFC7-F71C655C6C7E}"/>
    <dgm:cxn modelId="{B4F4B3BC-88B8-4C50-BBD5-80D018C13A0A}" type="presOf" srcId="{BB02B2F3-9588-4D1D-9AB0-BF63C74AA0EC}" destId="{2979B17B-4BF5-4EB3-B6AB-220246F934C9}" srcOrd="0" destOrd="1" presId="urn:microsoft.com/office/officeart/2005/8/layout/vList5"/>
    <dgm:cxn modelId="{8807ACC8-8B1C-4EF7-BA2A-033F2B317006}" type="presOf" srcId="{7221E963-2115-44EA-95EE-63301E174692}" destId="{2979B17B-4BF5-4EB3-B6AB-220246F934C9}" srcOrd="0" destOrd="0" presId="urn:microsoft.com/office/officeart/2005/8/layout/vList5"/>
    <dgm:cxn modelId="{05AFA1D2-A87F-4250-99B2-21F61474ED5B}" srcId="{DF3E6B7A-59E0-454F-8A7E-4C93E3A90C07}" destId="{2C443FF0-8C3A-481D-BC5E-4F6C2FFB32E3}" srcOrd="1" destOrd="0" parTransId="{F66042B1-94B4-4268-82B3-4D1224A923A6}" sibTransId="{1C792B67-8C98-4F34-9FA9-9F01BD219079}"/>
    <dgm:cxn modelId="{174F12DD-DDAB-4DEE-8C0F-BBB7FECFAE3D}" srcId="{DF3E6B7A-59E0-454F-8A7E-4C93E3A90C07}" destId="{9D1EE1FD-EB8B-40F2-AADD-CD367B5C64AB}" srcOrd="4" destOrd="0" parTransId="{4F524156-0BF3-4341-9857-23CF30C66413}" sibTransId="{852B11AA-AE96-4C31-9142-5460C9DEC7DF}"/>
    <dgm:cxn modelId="{EA3D5CEA-E4A0-47FD-9B60-6907C842CC71}" srcId="{31801496-F141-4444-858A-C9883C1714C1}" destId="{0CD4777D-2DC4-47B4-BFE8-EF44EB1FD2C9}" srcOrd="0" destOrd="0" parTransId="{B5551A8E-E546-421D-AD92-8863D32E0A66}" sibTransId="{6AE462F3-13C7-4C29-87A7-2CFBB8D313B6}"/>
    <dgm:cxn modelId="{ECAA69F3-7560-4D82-9F8F-9932588F075C}" type="presOf" srcId="{C3E35C8E-81B2-4AE2-9E9E-932FB5ECF129}" destId="{65EC0D84-A8AB-4622-AA46-6C4174A250A3}" srcOrd="0" destOrd="1" presId="urn:microsoft.com/office/officeart/2005/8/layout/vList5"/>
    <dgm:cxn modelId="{6BA867C4-16FF-4935-A265-817EECE35CC5}" type="presParOf" srcId="{48FFF2CA-8285-43D1-9540-E155BC6A0697}" destId="{B37B16B1-110A-4546-A8EE-0CD12A871708}" srcOrd="0" destOrd="0" presId="urn:microsoft.com/office/officeart/2005/8/layout/vList5"/>
    <dgm:cxn modelId="{C97AC5A5-1B23-4957-998F-77CA5DD79050}" type="presParOf" srcId="{B37B16B1-110A-4546-A8EE-0CD12A871708}" destId="{69814F31-1A37-4193-9590-5D2146748976}" srcOrd="0" destOrd="0" presId="urn:microsoft.com/office/officeart/2005/8/layout/vList5"/>
    <dgm:cxn modelId="{E1603C97-D4EF-41A8-8A06-26DCBACC3C2A}" type="presParOf" srcId="{B37B16B1-110A-4546-A8EE-0CD12A871708}" destId="{5A11DA0C-31E2-46E4-8EA2-FED08F11E35A}" srcOrd="1" destOrd="0" presId="urn:microsoft.com/office/officeart/2005/8/layout/vList5"/>
    <dgm:cxn modelId="{C02AC2CD-3063-4D91-AA5E-9AAA042B61F7}" type="presParOf" srcId="{48FFF2CA-8285-43D1-9540-E155BC6A0697}" destId="{DC61C2B2-24BF-4505-8300-02A663C33661}" srcOrd="1" destOrd="0" presId="urn:microsoft.com/office/officeart/2005/8/layout/vList5"/>
    <dgm:cxn modelId="{AFC0BE9A-B6D1-4B40-A2A4-98ECBEFD7711}" type="presParOf" srcId="{48FFF2CA-8285-43D1-9540-E155BC6A0697}" destId="{F376928A-63F8-41CC-B735-3B2194F7EFB9}" srcOrd="2" destOrd="0" presId="urn:microsoft.com/office/officeart/2005/8/layout/vList5"/>
    <dgm:cxn modelId="{425370B0-98C6-4BC0-A251-1639671843F3}" type="presParOf" srcId="{F376928A-63F8-41CC-B735-3B2194F7EFB9}" destId="{89F6090B-BEDA-429A-8231-3C7EE7B0F28E}" srcOrd="0" destOrd="0" presId="urn:microsoft.com/office/officeart/2005/8/layout/vList5"/>
    <dgm:cxn modelId="{6D59DCD8-678D-42A1-A322-7F0E11AEB9F0}" type="presParOf" srcId="{F376928A-63F8-41CC-B735-3B2194F7EFB9}" destId="{D89FD834-3397-4CD4-8CAA-DA522FE8447F}" srcOrd="1" destOrd="0" presId="urn:microsoft.com/office/officeart/2005/8/layout/vList5"/>
    <dgm:cxn modelId="{5FBBCA72-5A4E-4787-9EED-D416CBE04A14}" type="presParOf" srcId="{48FFF2CA-8285-43D1-9540-E155BC6A0697}" destId="{0E91A918-DB09-46E5-AE1F-98331ADA7F83}" srcOrd="3" destOrd="0" presId="urn:microsoft.com/office/officeart/2005/8/layout/vList5"/>
    <dgm:cxn modelId="{9319B6DC-F5C8-46DB-9A26-8D85AD177537}" type="presParOf" srcId="{48FFF2CA-8285-43D1-9540-E155BC6A0697}" destId="{C697E262-4C44-4834-A7EC-595863C7948A}" srcOrd="4" destOrd="0" presId="urn:microsoft.com/office/officeart/2005/8/layout/vList5"/>
    <dgm:cxn modelId="{E62AF9B1-0D1C-4FD5-B1BB-461700BFBBD4}" type="presParOf" srcId="{C697E262-4C44-4834-A7EC-595863C7948A}" destId="{96F2B5E9-9E5F-4461-A3DA-84CFA50E7889}" srcOrd="0" destOrd="0" presId="urn:microsoft.com/office/officeart/2005/8/layout/vList5"/>
    <dgm:cxn modelId="{37C530AE-1ACC-4A5F-8A17-C021D45A579A}" type="presParOf" srcId="{C697E262-4C44-4834-A7EC-595863C7948A}" destId="{2979B17B-4BF5-4EB3-B6AB-220246F934C9}" srcOrd="1" destOrd="0" presId="urn:microsoft.com/office/officeart/2005/8/layout/vList5"/>
    <dgm:cxn modelId="{7E2FFFB6-ED18-4498-B3E0-9998C9EBDE2C}" type="presParOf" srcId="{48FFF2CA-8285-43D1-9540-E155BC6A0697}" destId="{17D14F4C-FB0C-4244-B46B-8FB83E1861C4}" srcOrd="5" destOrd="0" presId="urn:microsoft.com/office/officeart/2005/8/layout/vList5"/>
    <dgm:cxn modelId="{6239FCF6-081F-45DC-87ED-6B762D0660C6}" type="presParOf" srcId="{48FFF2CA-8285-43D1-9540-E155BC6A0697}" destId="{D0241594-349C-45EE-8D29-DD3B6804E697}" srcOrd="6" destOrd="0" presId="urn:microsoft.com/office/officeart/2005/8/layout/vList5"/>
    <dgm:cxn modelId="{C3A8A68B-5245-4E25-9A05-9534BE36D268}" type="presParOf" srcId="{D0241594-349C-45EE-8D29-DD3B6804E697}" destId="{7F5ABB37-5606-46E2-BB25-B59DD63FA412}" srcOrd="0" destOrd="0" presId="urn:microsoft.com/office/officeart/2005/8/layout/vList5"/>
    <dgm:cxn modelId="{40BFD37B-52D8-498C-9B61-F52802902959}" type="presParOf" srcId="{D0241594-349C-45EE-8D29-DD3B6804E697}" destId="{26AE8E5E-B637-4502-848B-60E5C1720804}" srcOrd="1" destOrd="0" presId="urn:microsoft.com/office/officeart/2005/8/layout/vList5"/>
    <dgm:cxn modelId="{3E1D1C62-EEB0-4D3A-B840-361D7486601D}" type="presParOf" srcId="{48FFF2CA-8285-43D1-9540-E155BC6A0697}" destId="{B9FF6D23-6E66-4EC0-8E07-FDD8ED243FE4}" srcOrd="7" destOrd="0" presId="urn:microsoft.com/office/officeart/2005/8/layout/vList5"/>
    <dgm:cxn modelId="{E8F8A5AD-278A-4FE9-88E2-C6397FD183D2}" type="presParOf" srcId="{48FFF2CA-8285-43D1-9540-E155BC6A0697}" destId="{BB457E73-C157-449D-8A85-7C1CFB0B8E19}" srcOrd="8" destOrd="0" presId="urn:microsoft.com/office/officeart/2005/8/layout/vList5"/>
    <dgm:cxn modelId="{11BE6262-8EA7-4F6F-AF2A-72A1B54567E3}" type="presParOf" srcId="{BB457E73-C157-449D-8A85-7C1CFB0B8E19}" destId="{E2B17AAF-5A79-4E9C-A975-B0F89A30D6DE}" srcOrd="0" destOrd="0" presId="urn:microsoft.com/office/officeart/2005/8/layout/vList5"/>
    <dgm:cxn modelId="{5EE45EF6-FE42-4B44-97E4-02A3F1799B18}" type="presParOf" srcId="{BB457E73-C157-449D-8A85-7C1CFB0B8E19}" destId="{7FFB33C0-155F-48D4-A4BA-7F47B87A00C1}" srcOrd="1" destOrd="0" presId="urn:microsoft.com/office/officeart/2005/8/layout/vList5"/>
    <dgm:cxn modelId="{7A39A272-558B-44DE-AA1F-2B002CE6388A}" type="presParOf" srcId="{48FFF2CA-8285-43D1-9540-E155BC6A0697}" destId="{9ECD363E-ABDD-4D41-8296-15137AFD50C7}" srcOrd="9" destOrd="0" presId="urn:microsoft.com/office/officeart/2005/8/layout/vList5"/>
    <dgm:cxn modelId="{26312315-031C-46FC-B3C1-14D0647CB4A5}" type="presParOf" srcId="{48FFF2CA-8285-43D1-9540-E155BC6A0697}" destId="{F7C95A7F-83B8-40B3-BC9B-C523EA570672}" srcOrd="10" destOrd="0" presId="urn:microsoft.com/office/officeart/2005/8/layout/vList5"/>
    <dgm:cxn modelId="{25DC1C9D-D2D6-4DBD-95F1-E58C65474199}" type="presParOf" srcId="{F7C95A7F-83B8-40B3-BC9B-C523EA570672}" destId="{BE65DEDC-750E-41A8-B115-60069EE6E255}" srcOrd="0" destOrd="0" presId="urn:microsoft.com/office/officeart/2005/8/layout/vList5"/>
    <dgm:cxn modelId="{C179AFD8-4C78-4E08-8034-AA4519433875}" type="presParOf" srcId="{F7C95A7F-83B8-40B3-BC9B-C523EA570672}" destId="{65EC0D84-A8AB-4622-AA46-6C4174A250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C5B9F-CA44-443F-B7B4-E9B529105983}"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s-ar"/>
        </a:p>
      </dgm:t>
    </dgm:pt>
    <dgm:pt modelId="{A5493714-9383-46CD-BC9D-E301B27081C1}">
      <dgm:prSet phldrT="[Text]"/>
      <dgm:spPr/>
      <dgm:t>
        <a:bodyPr/>
        <a:lstStyle/>
        <a:p>
          <a:pPr algn="ctr" rtl="0"/>
          <a:r>
            <a:rPr lang="es-ar" b="0" i="0" u="none" baseline="0">
              <a:latin typeface="+mj-lt"/>
              <a:ea typeface="+mj-lt"/>
              <a:cs typeface="+mj-lt"/>
            </a:rPr>
            <a:t>2017</a:t>
          </a:r>
        </a:p>
      </dgm:t>
    </dgm:pt>
    <dgm:pt modelId="{06CA18D9-5D4F-4C04-9A53-056DECE6A0DA}" type="parTrans" cxnId="{597232CF-F219-4F91-9810-D6B9429145AD}">
      <dgm:prSet/>
      <dgm:spPr/>
      <dgm:t>
        <a:bodyPr/>
        <a:lstStyle/>
        <a:p>
          <a:endParaRPr lang="es-ar">
            <a:latin typeface="+mj-lt"/>
          </a:endParaRPr>
        </a:p>
      </dgm:t>
    </dgm:pt>
    <dgm:pt modelId="{68DF0792-8D12-4824-881F-0031804AA516}" type="sibTrans" cxnId="{597232CF-F219-4F91-9810-D6B9429145AD}">
      <dgm:prSet/>
      <dgm:spPr/>
      <dgm:t>
        <a:bodyPr/>
        <a:lstStyle/>
        <a:p>
          <a:endParaRPr lang="es-ar">
            <a:latin typeface="+mj-lt"/>
          </a:endParaRPr>
        </a:p>
      </dgm:t>
    </dgm:pt>
    <dgm:pt modelId="{D8CB2C63-04E8-4D24-87DF-602AA2541D0C}">
      <dgm:prSet phldrT="[Text]"/>
      <dgm:spPr/>
      <dgm:t>
        <a:bodyPr/>
        <a:lstStyle/>
        <a:p>
          <a:pPr algn="ctr" rtl="0"/>
          <a:r>
            <a:rPr lang="es-ar" b="0" i="0" u="none" baseline="0">
              <a:latin typeface="+mj-lt"/>
              <a:ea typeface="+mj-lt"/>
              <a:cs typeface="+mj-lt"/>
            </a:rPr>
            <a:t>8 estados</a:t>
          </a:r>
        </a:p>
      </dgm:t>
    </dgm:pt>
    <dgm:pt modelId="{29C4FAC8-F3A6-4C17-AD54-5C5B197043FB}" type="parTrans" cxnId="{A58494BF-41FA-4007-B382-79CD347788C4}">
      <dgm:prSet/>
      <dgm:spPr/>
      <dgm:t>
        <a:bodyPr/>
        <a:lstStyle/>
        <a:p>
          <a:endParaRPr lang="es-ar">
            <a:latin typeface="+mj-lt"/>
          </a:endParaRPr>
        </a:p>
      </dgm:t>
    </dgm:pt>
    <dgm:pt modelId="{068034C8-2269-4CC4-AFE8-B586A9DE2418}" type="sibTrans" cxnId="{A58494BF-41FA-4007-B382-79CD347788C4}">
      <dgm:prSet/>
      <dgm:spPr/>
      <dgm:t>
        <a:bodyPr/>
        <a:lstStyle/>
        <a:p>
          <a:endParaRPr lang="es-ar">
            <a:latin typeface="+mj-lt"/>
          </a:endParaRPr>
        </a:p>
      </dgm:t>
    </dgm:pt>
    <dgm:pt modelId="{8FE710AF-9EE1-4FBE-A4C0-2B42F51C406C}">
      <dgm:prSet phldrT="[Text]"/>
      <dgm:spPr/>
      <dgm:t>
        <a:bodyPr/>
        <a:lstStyle/>
        <a:p>
          <a:pPr algn="ctr" rtl="0"/>
          <a:r>
            <a:rPr lang="es-ar" b="0" i="0" u="none" baseline="0">
              <a:latin typeface="+mj-lt"/>
              <a:ea typeface="+mj-lt"/>
              <a:cs typeface="+mj-lt"/>
            </a:rPr>
            <a:t>2019</a:t>
          </a:r>
        </a:p>
      </dgm:t>
    </dgm:pt>
    <dgm:pt modelId="{533214B7-30AF-4E1A-A365-499211A92727}" type="parTrans" cxnId="{0817AFA9-920F-43C4-830E-9B3AB363AB65}">
      <dgm:prSet/>
      <dgm:spPr/>
      <dgm:t>
        <a:bodyPr/>
        <a:lstStyle/>
        <a:p>
          <a:endParaRPr lang="es-ar">
            <a:latin typeface="+mj-lt"/>
          </a:endParaRPr>
        </a:p>
      </dgm:t>
    </dgm:pt>
    <dgm:pt modelId="{539F009F-A153-4EAD-BE2F-26880C9E76D3}" type="sibTrans" cxnId="{0817AFA9-920F-43C4-830E-9B3AB363AB65}">
      <dgm:prSet/>
      <dgm:spPr/>
      <dgm:t>
        <a:bodyPr/>
        <a:lstStyle/>
        <a:p>
          <a:endParaRPr lang="es-ar">
            <a:latin typeface="+mj-lt"/>
          </a:endParaRPr>
        </a:p>
      </dgm:t>
    </dgm:pt>
    <dgm:pt modelId="{4E3DFE99-B5A7-487A-81F2-6ADB12B5F641}">
      <dgm:prSet phldrT="[Text]"/>
      <dgm:spPr/>
      <dgm:t>
        <a:bodyPr/>
        <a:lstStyle/>
        <a:p>
          <a:pPr algn="ctr" rtl="0"/>
          <a:r>
            <a:rPr lang="es-ar" b="0" i="0" u="none" baseline="0">
              <a:latin typeface="+mj-lt"/>
              <a:ea typeface="+mj-lt"/>
              <a:cs typeface="+mj-lt"/>
            </a:rPr>
            <a:t>21 estados</a:t>
          </a:r>
        </a:p>
      </dgm:t>
    </dgm:pt>
    <dgm:pt modelId="{FFF1D794-E4ED-494E-9100-B5E8A866BDBF}" type="parTrans" cxnId="{8F3CDEAA-F240-4562-96C3-C7C9E8868053}">
      <dgm:prSet/>
      <dgm:spPr/>
      <dgm:t>
        <a:bodyPr/>
        <a:lstStyle/>
        <a:p>
          <a:endParaRPr lang="es-ar">
            <a:latin typeface="+mj-lt"/>
          </a:endParaRPr>
        </a:p>
      </dgm:t>
    </dgm:pt>
    <dgm:pt modelId="{67DF3526-C32F-4FDD-A7E4-BA6160AFF403}" type="sibTrans" cxnId="{8F3CDEAA-F240-4562-96C3-C7C9E8868053}">
      <dgm:prSet/>
      <dgm:spPr/>
      <dgm:t>
        <a:bodyPr/>
        <a:lstStyle/>
        <a:p>
          <a:endParaRPr lang="es-ar">
            <a:latin typeface="+mj-lt"/>
          </a:endParaRPr>
        </a:p>
      </dgm:t>
    </dgm:pt>
    <dgm:pt modelId="{59783D03-406B-4386-80F8-A94512DE6830}">
      <dgm:prSet phldrT="[Text]"/>
      <dgm:spPr/>
      <dgm:t>
        <a:bodyPr/>
        <a:lstStyle/>
        <a:p>
          <a:pPr algn="ctr" rtl="0"/>
          <a:r>
            <a:rPr lang="es-ar" b="0" i="0" u="none" baseline="0">
              <a:latin typeface="+mj-lt"/>
              <a:ea typeface="+mj-lt"/>
              <a:cs typeface="+mj-lt"/>
            </a:rPr>
            <a:t>2020</a:t>
          </a:r>
        </a:p>
      </dgm:t>
    </dgm:pt>
    <dgm:pt modelId="{AF1EAB1C-1D12-4DDB-A897-8B35E9A12E43}" type="parTrans" cxnId="{EB0E9362-12C7-484D-9759-002C460A6086}">
      <dgm:prSet/>
      <dgm:spPr/>
      <dgm:t>
        <a:bodyPr/>
        <a:lstStyle/>
        <a:p>
          <a:endParaRPr lang="es-ar">
            <a:latin typeface="+mj-lt"/>
          </a:endParaRPr>
        </a:p>
      </dgm:t>
    </dgm:pt>
    <dgm:pt modelId="{F150E279-8153-40CB-81E9-9345E4D14A4C}" type="sibTrans" cxnId="{EB0E9362-12C7-484D-9759-002C460A6086}">
      <dgm:prSet/>
      <dgm:spPr/>
      <dgm:t>
        <a:bodyPr/>
        <a:lstStyle/>
        <a:p>
          <a:endParaRPr lang="es-ar">
            <a:latin typeface="+mj-lt"/>
          </a:endParaRPr>
        </a:p>
      </dgm:t>
    </dgm:pt>
    <dgm:pt modelId="{524D083A-4290-4354-935E-05F700DFC893}">
      <dgm:prSet phldrT="[Text]"/>
      <dgm:spPr/>
      <dgm:t>
        <a:bodyPr/>
        <a:lstStyle/>
        <a:p>
          <a:pPr algn="ctr" rtl="0"/>
          <a:r>
            <a:rPr lang="es-ar" b="0" i="0" u="none" baseline="0">
              <a:latin typeface="+mj-lt"/>
              <a:ea typeface="+mj-lt"/>
              <a:cs typeface="+mj-lt"/>
            </a:rPr>
            <a:t>33 estados</a:t>
          </a:r>
        </a:p>
      </dgm:t>
    </dgm:pt>
    <dgm:pt modelId="{B3EC33E8-78B1-4B24-9451-7F38CE559CC8}" type="parTrans" cxnId="{135E6299-32B0-46F4-96C4-B520E8BB645A}">
      <dgm:prSet/>
      <dgm:spPr/>
      <dgm:t>
        <a:bodyPr/>
        <a:lstStyle/>
        <a:p>
          <a:endParaRPr lang="es-ar">
            <a:latin typeface="+mj-lt"/>
          </a:endParaRPr>
        </a:p>
      </dgm:t>
    </dgm:pt>
    <dgm:pt modelId="{8C59BBBF-AD30-4A0C-BDD1-8E861A8697D3}" type="sibTrans" cxnId="{135E6299-32B0-46F4-96C4-B520E8BB645A}">
      <dgm:prSet/>
      <dgm:spPr/>
      <dgm:t>
        <a:bodyPr/>
        <a:lstStyle/>
        <a:p>
          <a:endParaRPr lang="es-ar">
            <a:latin typeface="+mj-lt"/>
          </a:endParaRPr>
        </a:p>
      </dgm:t>
    </dgm:pt>
    <dgm:pt modelId="{8E9C6DBA-4376-4CED-A6ED-4B56D6DD2019}">
      <dgm:prSet phldrT="[Text]"/>
      <dgm:spPr/>
      <dgm:t>
        <a:bodyPr/>
        <a:lstStyle/>
        <a:p>
          <a:pPr algn="ctr" rtl="0"/>
          <a:r>
            <a:rPr lang="es-ar" b="0" i="0" u="none" baseline="0">
              <a:latin typeface="+mj-lt"/>
              <a:ea typeface="+mj-lt"/>
              <a:cs typeface="+mj-lt"/>
            </a:rPr>
            <a:t>66 clínicas</a:t>
          </a:r>
        </a:p>
      </dgm:t>
    </dgm:pt>
    <dgm:pt modelId="{3FAF4C8E-C326-46EA-9A8B-52F42D2D99F4}" type="parTrans" cxnId="{29F4DCCE-74D2-423B-BB80-55BFAF67AC17}">
      <dgm:prSet/>
      <dgm:spPr/>
      <dgm:t>
        <a:bodyPr/>
        <a:lstStyle/>
        <a:p>
          <a:endParaRPr lang="es-ar">
            <a:latin typeface="+mj-lt"/>
          </a:endParaRPr>
        </a:p>
      </dgm:t>
    </dgm:pt>
    <dgm:pt modelId="{98E11C1E-F66A-4EE6-99C2-417FB80DB152}" type="sibTrans" cxnId="{29F4DCCE-74D2-423B-BB80-55BFAF67AC17}">
      <dgm:prSet/>
      <dgm:spPr/>
      <dgm:t>
        <a:bodyPr/>
        <a:lstStyle/>
        <a:p>
          <a:endParaRPr lang="es-ar">
            <a:latin typeface="+mj-lt"/>
          </a:endParaRPr>
        </a:p>
      </dgm:t>
    </dgm:pt>
    <dgm:pt modelId="{2750DC28-5A98-4034-BE19-5B476526CFF6}">
      <dgm:prSet phldrT="[Text]"/>
      <dgm:spPr/>
      <dgm:t>
        <a:bodyPr/>
        <a:lstStyle/>
        <a:p>
          <a:pPr algn="ctr" rtl="0"/>
          <a:r>
            <a:rPr lang="es-ar" b="0" i="0" u="none" baseline="0">
              <a:latin typeface="+mj-lt"/>
              <a:ea typeface="+mj-lt"/>
              <a:cs typeface="+mj-lt"/>
            </a:rPr>
            <a:t>113 clínicas</a:t>
          </a:r>
        </a:p>
      </dgm:t>
    </dgm:pt>
    <dgm:pt modelId="{A0413007-E344-4722-A249-B00DB90198F4}" type="parTrans" cxnId="{D7E8E524-28E9-4FFB-96B9-08CEDF0D4404}">
      <dgm:prSet/>
      <dgm:spPr/>
      <dgm:t>
        <a:bodyPr/>
        <a:lstStyle/>
        <a:p>
          <a:endParaRPr lang="es-ar">
            <a:latin typeface="+mj-lt"/>
          </a:endParaRPr>
        </a:p>
      </dgm:t>
    </dgm:pt>
    <dgm:pt modelId="{75E30B66-E7B3-43C8-94A0-31A107934784}" type="sibTrans" cxnId="{D7E8E524-28E9-4FFB-96B9-08CEDF0D4404}">
      <dgm:prSet/>
      <dgm:spPr/>
      <dgm:t>
        <a:bodyPr/>
        <a:lstStyle/>
        <a:p>
          <a:endParaRPr lang="es-ar">
            <a:latin typeface="+mj-lt"/>
          </a:endParaRPr>
        </a:p>
      </dgm:t>
    </dgm:pt>
    <dgm:pt modelId="{3BAFF405-9BFF-402A-99E7-F804320191CB}">
      <dgm:prSet phldrT="[Text]"/>
      <dgm:spPr/>
      <dgm:t>
        <a:bodyPr/>
        <a:lstStyle/>
        <a:p>
          <a:pPr algn="ctr" rtl="0"/>
          <a:r>
            <a:rPr lang="es-ar" b="0" i="0" u="none" baseline="0">
              <a:latin typeface="+mj-lt"/>
              <a:ea typeface="+mj-lt"/>
              <a:cs typeface="+mj-lt"/>
            </a:rPr>
            <a:t>229 clínicas</a:t>
          </a:r>
        </a:p>
      </dgm:t>
    </dgm:pt>
    <dgm:pt modelId="{A7442D23-5BBF-42E7-9A59-7F208173FD8D}" type="parTrans" cxnId="{15C2709B-1EC0-4862-897F-85397F8F3399}">
      <dgm:prSet/>
      <dgm:spPr/>
      <dgm:t>
        <a:bodyPr/>
        <a:lstStyle/>
        <a:p>
          <a:endParaRPr lang="es-ar">
            <a:latin typeface="+mj-lt"/>
          </a:endParaRPr>
        </a:p>
      </dgm:t>
    </dgm:pt>
    <dgm:pt modelId="{DF50ACE9-14D3-4327-8B78-87448A79F7C0}" type="sibTrans" cxnId="{15C2709B-1EC0-4862-897F-85397F8F3399}">
      <dgm:prSet/>
      <dgm:spPr/>
      <dgm:t>
        <a:bodyPr/>
        <a:lstStyle/>
        <a:p>
          <a:endParaRPr lang="es-ar">
            <a:latin typeface="+mj-lt"/>
          </a:endParaRPr>
        </a:p>
      </dgm:t>
    </dgm:pt>
    <dgm:pt modelId="{B2319113-7A91-4960-A479-60B823493875}">
      <dgm:prSet phldrT="[Text]"/>
      <dgm:spPr/>
      <dgm:t>
        <a:bodyPr/>
        <a:lstStyle/>
        <a:p>
          <a:pPr algn="ctr" rtl="0"/>
          <a:r>
            <a:rPr lang="es-ar" b="0" i="0" u="none" baseline="0" dirty="0">
              <a:latin typeface="+mj-lt"/>
              <a:ea typeface="+mj-lt"/>
              <a:cs typeface="+mj-lt"/>
            </a:rPr>
            <a:t>Más de 40 estados</a:t>
          </a:r>
        </a:p>
      </dgm:t>
    </dgm:pt>
    <dgm:pt modelId="{71C72443-6943-4FBE-AE0E-61CA54EAD014}" type="parTrans" cxnId="{A77E13C3-1B97-4382-A9F4-58C87E2564DE}">
      <dgm:prSet/>
      <dgm:spPr/>
      <dgm:t>
        <a:bodyPr/>
        <a:lstStyle/>
        <a:p>
          <a:endParaRPr lang="es-ar">
            <a:latin typeface="+mj-lt"/>
          </a:endParaRPr>
        </a:p>
      </dgm:t>
    </dgm:pt>
    <dgm:pt modelId="{DA5FAB40-059F-4744-BCFB-3BB7DB0DBB55}" type="sibTrans" cxnId="{A77E13C3-1B97-4382-A9F4-58C87E2564DE}">
      <dgm:prSet/>
      <dgm:spPr/>
      <dgm:t>
        <a:bodyPr/>
        <a:lstStyle/>
        <a:p>
          <a:endParaRPr lang="es-ar">
            <a:latin typeface="+mj-lt"/>
          </a:endParaRPr>
        </a:p>
      </dgm:t>
    </dgm:pt>
    <dgm:pt modelId="{E012B9A8-21C9-4EC9-9492-3C3665B68544}">
      <dgm:prSet phldrT="[Text]"/>
      <dgm:spPr/>
      <dgm:t>
        <a:bodyPr/>
        <a:lstStyle/>
        <a:p>
          <a:pPr algn="ctr" rtl="0"/>
          <a:r>
            <a:rPr lang="es-ar" b="0" i="0" u="none" baseline="0">
              <a:latin typeface="+mj-lt"/>
              <a:ea typeface="+mj-lt"/>
              <a:cs typeface="+mj-lt"/>
            </a:rPr>
            <a:t>2021</a:t>
          </a:r>
        </a:p>
      </dgm:t>
    </dgm:pt>
    <dgm:pt modelId="{573B17EE-DCBD-4A41-A76D-25C08B29A743}" type="parTrans" cxnId="{6B8FE970-B869-4196-9E87-1162B4DCFA1C}">
      <dgm:prSet/>
      <dgm:spPr/>
      <dgm:t>
        <a:bodyPr/>
        <a:lstStyle/>
        <a:p>
          <a:endParaRPr lang="es-ar">
            <a:latin typeface="+mj-lt"/>
          </a:endParaRPr>
        </a:p>
      </dgm:t>
    </dgm:pt>
    <dgm:pt modelId="{F2904B39-C73C-483D-925B-E5BE9044FEE7}" type="sibTrans" cxnId="{6B8FE970-B869-4196-9E87-1162B4DCFA1C}">
      <dgm:prSet/>
      <dgm:spPr/>
      <dgm:t>
        <a:bodyPr/>
        <a:lstStyle/>
        <a:p>
          <a:endParaRPr lang="es-ar">
            <a:latin typeface="+mj-lt"/>
          </a:endParaRPr>
        </a:p>
      </dgm:t>
    </dgm:pt>
    <dgm:pt modelId="{83E75861-A7B1-4725-91A4-5051DEE1173E}">
      <dgm:prSet phldrT="[Text]"/>
      <dgm:spPr/>
      <dgm:t>
        <a:bodyPr/>
        <a:lstStyle/>
        <a:p>
          <a:pPr algn="ctr" rtl="0"/>
          <a:r>
            <a:rPr lang="es-ar" b="0" i="0" u="none" baseline="0" dirty="0">
              <a:latin typeface="+mj-lt"/>
              <a:ea typeface="+mj-lt"/>
              <a:cs typeface="+mj-lt"/>
            </a:rPr>
            <a:t>Más de 430 clínicas</a:t>
          </a:r>
        </a:p>
      </dgm:t>
    </dgm:pt>
    <dgm:pt modelId="{EE0B3FBF-CD9D-455A-B933-BA948259B24A}" type="parTrans" cxnId="{E09FF15B-240D-4896-A6C1-0C2F16D6EC41}">
      <dgm:prSet/>
      <dgm:spPr/>
      <dgm:t>
        <a:bodyPr/>
        <a:lstStyle/>
        <a:p>
          <a:endParaRPr lang="es-ar">
            <a:latin typeface="+mj-lt"/>
          </a:endParaRPr>
        </a:p>
      </dgm:t>
    </dgm:pt>
    <dgm:pt modelId="{8BF057E8-0332-409F-BCFB-A566B7F7C01D}" type="sibTrans" cxnId="{E09FF15B-240D-4896-A6C1-0C2F16D6EC41}">
      <dgm:prSet/>
      <dgm:spPr/>
      <dgm:t>
        <a:bodyPr/>
        <a:lstStyle/>
        <a:p>
          <a:endParaRPr lang="es-ar">
            <a:latin typeface="+mj-lt"/>
          </a:endParaRPr>
        </a:p>
      </dgm:t>
    </dgm:pt>
    <dgm:pt modelId="{B28A79B8-E9C1-4935-973B-0E1B13BC145C}" type="pres">
      <dgm:prSet presAssocID="{5D2C5B9F-CA44-443F-B7B4-E9B529105983}" presName="theList" presStyleCnt="0">
        <dgm:presLayoutVars>
          <dgm:dir/>
          <dgm:animLvl val="lvl"/>
          <dgm:resizeHandles val="exact"/>
        </dgm:presLayoutVars>
      </dgm:prSet>
      <dgm:spPr/>
    </dgm:pt>
    <dgm:pt modelId="{DFDEF9C6-F702-4149-8B01-9C96D2AD80E0}" type="pres">
      <dgm:prSet presAssocID="{A5493714-9383-46CD-BC9D-E301B27081C1}" presName="compNode" presStyleCnt="0"/>
      <dgm:spPr/>
    </dgm:pt>
    <dgm:pt modelId="{292C8677-2424-4651-A580-5CA2AE0AD70A}" type="pres">
      <dgm:prSet presAssocID="{A5493714-9383-46CD-BC9D-E301B27081C1}" presName="aNode" presStyleLbl="bgShp" presStyleIdx="0" presStyleCnt="4"/>
      <dgm:spPr/>
    </dgm:pt>
    <dgm:pt modelId="{71406EE3-9A9C-4DCD-9016-73584501F559}" type="pres">
      <dgm:prSet presAssocID="{A5493714-9383-46CD-BC9D-E301B27081C1}" presName="textNode" presStyleLbl="bgShp" presStyleIdx="0" presStyleCnt="4"/>
      <dgm:spPr/>
    </dgm:pt>
    <dgm:pt modelId="{F43654B9-5EF0-4984-B7E2-E4970640EB40}" type="pres">
      <dgm:prSet presAssocID="{A5493714-9383-46CD-BC9D-E301B27081C1}" presName="compChildNode" presStyleCnt="0"/>
      <dgm:spPr/>
    </dgm:pt>
    <dgm:pt modelId="{8FB2BF5F-AEA3-49BC-BB19-FB9C253048FF}" type="pres">
      <dgm:prSet presAssocID="{A5493714-9383-46CD-BC9D-E301B27081C1}" presName="theInnerList" presStyleCnt="0"/>
      <dgm:spPr/>
    </dgm:pt>
    <dgm:pt modelId="{01ACC638-CF5C-413C-AEF3-5AC6382470F2}" type="pres">
      <dgm:prSet presAssocID="{D8CB2C63-04E8-4D24-87DF-602AA2541D0C}" presName="childNode" presStyleLbl="node1" presStyleIdx="0" presStyleCnt="8">
        <dgm:presLayoutVars>
          <dgm:bulletEnabled val="1"/>
        </dgm:presLayoutVars>
      </dgm:prSet>
      <dgm:spPr/>
    </dgm:pt>
    <dgm:pt modelId="{70C62684-4A3A-4513-96DA-F52C76E50A16}" type="pres">
      <dgm:prSet presAssocID="{D8CB2C63-04E8-4D24-87DF-602AA2541D0C}" presName="aSpace2" presStyleCnt="0"/>
      <dgm:spPr/>
    </dgm:pt>
    <dgm:pt modelId="{70925CDE-5FA8-4450-BDCC-FFF9AB0AD806}" type="pres">
      <dgm:prSet presAssocID="{8E9C6DBA-4376-4CED-A6ED-4B56D6DD2019}" presName="childNode" presStyleLbl="node1" presStyleIdx="1" presStyleCnt="8">
        <dgm:presLayoutVars>
          <dgm:bulletEnabled val="1"/>
        </dgm:presLayoutVars>
      </dgm:prSet>
      <dgm:spPr/>
    </dgm:pt>
    <dgm:pt modelId="{A519F289-E87A-432F-8C72-3C1C7AF8CF59}" type="pres">
      <dgm:prSet presAssocID="{A5493714-9383-46CD-BC9D-E301B27081C1}" presName="aSpace" presStyleCnt="0"/>
      <dgm:spPr/>
    </dgm:pt>
    <dgm:pt modelId="{E12C4F11-400B-4408-9A3C-037DFAC82A69}" type="pres">
      <dgm:prSet presAssocID="{8FE710AF-9EE1-4FBE-A4C0-2B42F51C406C}" presName="compNode" presStyleCnt="0"/>
      <dgm:spPr/>
    </dgm:pt>
    <dgm:pt modelId="{4E857AB2-DD60-44FD-AF74-062F8DB29D6B}" type="pres">
      <dgm:prSet presAssocID="{8FE710AF-9EE1-4FBE-A4C0-2B42F51C406C}" presName="aNode" presStyleLbl="bgShp" presStyleIdx="1" presStyleCnt="4"/>
      <dgm:spPr/>
    </dgm:pt>
    <dgm:pt modelId="{216488D5-A18E-49A1-BA37-6297C962F2B9}" type="pres">
      <dgm:prSet presAssocID="{8FE710AF-9EE1-4FBE-A4C0-2B42F51C406C}" presName="textNode" presStyleLbl="bgShp" presStyleIdx="1" presStyleCnt="4"/>
      <dgm:spPr/>
    </dgm:pt>
    <dgm:pt modelId="{BA8D8D49-9CE1-4105-B42D-9ECB3867606B}" type="pres">
      <dgm:prSet presAssocID="{8FE710AF-9EE1-4FBE-A4C0-2B42F51C406C}" presName="compChildNode" presStyleCnt="0"/>
      <dgm:spPr/>
    </dgm:pt>
    <dgm:pt modelId="{A68704B2-2330-4145-AA10-562607704ED2}" type="pres">
      <dgm:prSet presAssocID="{8FE710AF-9EE1-4FBE-A4C0-2B42F51C406C}" presName="theInnerList" presStyleCnt="0"/>
      <dgm:spPr/>
    </dgm:pt>
    <dgm:pt modelId="{7721A4B8-6589-4255-A806-209A2CCF8041}" type="pres">
      <dgm:prSet presAssocID="{4E3DFE99-B5A7-487A-81F2-6ADB12B5F641}" presName="childNode" presStyleLbl="node1" presStyleIdx="2" presStyleCnt="8">
        <dgm:presLayoutVars>
          <dgm:bulletEnabled val="1"/>
        </dgm:presLayoutVars>
      </dgm:prSet>
      <dgm:spPr/>
    </dgm:pt>
    <dgm:pt modelId="{9100FBE5-BA95-47D4-87E6-BD3EE281E65B}" type="pres">
      <dgm:prSet presAssocID="{4E3DFE99-B5A7-487A-81F2-6ADB12B5F641}" presName="aSpace2" presStyleCnt="0"/>
      <dgm:spPr/>
    </dgm:pt>
    <dgm:pt modelId="{91F03772-CE00-46B5-9014-D08C912A8804}" type="pres">
      <dgm:prSet presAssocID="{2750DC28-5A98-4034-BE19-5B476526CFF6}" presName="childNode" presStyleLbl="node1" presStyleIdx="3" presStyleCnt="8">
        <dgm:presLayoutVars>
          <dgm:bulletEnabled val="1"/>
        </dgm:presLayoutVars>
      </dgm:prSet>
      <dgm:spPr/>
    </dgm:pt>
    <dgm:pt modelId="{C6C985E3-87C5-4DD9-A852-358EBCEFE16A}" type="pres">
      <dgm:prSet presAssocID="{8FE710AF-9EE1-4FBE-A4C0-2B42F51C406C}" presName="aSpace" presStyleCnt="0"/>
      <dgm:spPr/>
    </dgm:pt>
    <dgm:pt modelId="{9AB60487-BB53-4412-9A3F-9BBEA4C1E48B}" type="pres">
      <dgm:prSet presAssocID="{59783D03-406B-4386-80F8-A94512DE6830}" presName="compNode" presStyleCnt="0"/>
      <dgm:spPr/>
    </dgm:pt>
    <dgm:pt modelId="{84154945-51E4-4AF9-8DCA-6BCC4029E180}" type="pres">
      <dgm:prSet presAssocID="{59783D03-406B-4386-80F8-A94512DE6830}" presName="aNode" presStyleLbl="bgShp" presStyleIdx="2" presStyleCnt="4"/>
      <dgm:spPr/>
    </dgm:pt>
    <dgm:pt modelId="{D6C74C2C-C462-4E77-891E-8FB11E7E7229}" type="pres">
      <dgm:prSet presAssocID="{59783D03-406B-4386-80F8-A94512DE6830}" presName="textNode" presStyleLbl="bgShp" presStyleIdx="2" presStyleCnt="4"/>
      <dgm:spPr/>
    </dgm:pt>
    <dgm:pt modelId="{845B6EDB-B685-4ECE-B256-4C3A195B82C2}" type="pres">
      <dgm:prSet presAssocID="{59783D03-406B-4386-80F8-A94512DE6830}" presName="compChildNode" presStyleCnt="0"/>
      <dgm:spPr/>
    </dgm:pt>
    <dgm:pt modelId="{677D8683-54D5-47B7-9CED-7F5B74DF2279}" type="pres">
      <dgm:prSet presAssocID="{59783D03-406B-4386-80F8-A94512DE6830}" presName="theInnerList" presStyleCnt="0"/>
      <dgm:spPr/>
    </dgm:pt>
    <dgm:pt modelId="{D27E13A3-67B9-4099-BC39-EDA3EEA10F65}" type="pres">
      <dgm:prSet presAssocID="{524D083A-4290-4354-935E-05F700DFC893}" presName="childNode" presStyleLbl="node1" presStyleIdx="4" presStyleCnt="8">
        <dgm:presLayoutVars>
          <dgm:bulletEnabled val="1"/>
        </dgm:presLayoutVars>
      </dgm:prSet>
      <dgm:spPr/>
    </dgm:pt>
    <dgm:pt modelId="{F17C2E56-1996-4DA5-823B-EDEFFD112482}" type="pres">
      <dgm:prSet presAssocID="{524D083A-4290-4354-935E-05F700DFC893}" presName="aSpace2" presStyleCnt="0"/>
      <dgm:spPr/>
    </dgm:pt>
    <dgm:pt modelId="{C84C4ABC-CA88-4660-A945-7E613F27CF05}" type="pres">
      <dgm:prSet presAssocID="{3BAFF405-9BFF-402A-99E7-F804320191CB}" presName="childNode" presStyleLbl="node1" presStyleIdx="5" presStyleCnt="8">
        <dgm:presLayoutVars>
          <dgm:bulletEnabled val="1"/>
        </dgm:presLayoutVars>
      </dgm:prSet>
      <dgm:spPr/>
    </dgm:pt>
    <dgm:pt modelId="{C69206FE-AE78-4070-A571-A5CC50C60412}" type="pres">
      <dgm:prSet presAssocID="{59783D03-406B-4386-80F8-A94512DE6830}" presName="aSpace" presStyleCnt="0"/>
      <dgm:spPr/>
    </dgm:pt>
    <dgm:pt modelId="{0500C50E-3061-4BE7-B7A9-8439ECEBC3D6}" type="pres">
      <dgm:prSet presAssocID="{E012B9A8-21C9-4EC9-9492-3C3665B68544}" presName="compNode" presStyleCnt="0"/>
      <dgm:spPr/>
    </dgm:pt>
    <dgm:pt modelId="{5DE6A97D-6ACF-4813-BA0E-71A45E615072}" type="pres">
      <dgm:prSet presAssocID="{E012B9A8-21C9-4EC9-9492-3C3665B68544}" presName="aNode" presStyleLbl="bgShp" presStyleIdx="3" presStyleCnt="4"/>
      <dgm:spPr/>
    </dgm:pt>
    <dgm:pt modelId="{084C58DC-D90D-4749-B20A-813125F1016E}" type="pres">
      <dgm:prSet presAssocID="{E012B9A8-21C9-4EC9-9492-3C3665B68544}" presName="textNode" presStyleLbl="bgShp" presStyleIdx="3" presStyleCnt="4"/>
      <dgm:spPr/>
    </dgm:pt>
    <dgm:pt modelId="{4D1A1D9E-C486-49F1-BA86-9530D89DFAB2}" type="pres">
      <dgm:prSet presAssocID="{E012B9A8-21C9-4EC9-9492-3C3665B68544}" presName="compChildNode" presStyleCnt="0"/>
      <dgm:spPr/>
    </dgm:pt>
    <dgm:pt modelId="{AF0D7C58-6F0E-476A-8206-C1D91F27F025}" type="pres">
      <dgm:prSet presAssocID="{E012B9A8-21C9-4EC9-9492-3C3665B68544}" presName="theInnerList" presStyleCnt="0"/>
      <dgm:spPr/>
    </dgm:pt>
    <dgm:pt modelId="{E7B958B0-B295-4998-902C-27D32BC18D8D}" type="pres">
      <dgm:prSet presAssocID="{B2319113-7A91-4960-A479-60B823493875}" presName="childNode" presStyleLbl="node1" presStyleIdx="6" presStyleCnt="8">
        <dgm:presLayoutVars>
          <dgm:bulletEnabled val="1"/>
        </dgm:presLayoutVars>
      </dgm:prSet>
      <dgm:spPr/>
    </dgm:pt>
    <dgm:pt modelId="{668971E8-AA1A-4694-85C7-D15FD98C7A78}" type="pres">
      <dgm:prSet presAssocID="{B2319113-7A91-4960-A479-60B823493875}" presName="aSpace2" presStyleCnt="0"/>
      <dgm:spPr/>
    </dgm:pt>
    <dgm:pt modelId="{6A73B6E1-A924-43FA-B358-D84F46C5954D}" type="pres">
      <dgm:prSet presAssocID="{83E75861-A7B1-4725-91A4-5051DEE1173E}" presName="childNode" presStyleLbl="node1" presStyleIdx="7" presStyleCnt="8">
        <dgm:presLayoutVars>
          <dgm:bulletEnabled val="1"/>
        </dgm:presLayoutVars>
      </dgm:prSet>
      <dgm:spPr/>
    </dgm:pt>
  </dgm:ptLst>
  <dgm:cxnLst>
    <dgm:cxn modelId="{B1C91D05-6555-4F56-BE4D-D8347EB66067}" type="presOf" srcId="{3BAFF405-9BFF-402A-99E7-F804320191CB}" destId="{C84C4ABC-CA88-4660-A945-7E613F27CF05}" srcOrd="0" destOrd="0" presId="urn:microsoft.com/office/officeart/2005/8/layout/lProcess2"/>
    <dgm:cxn modelId="{A415FC20-4DFE-43BD-8D93-26DAC76B3558}" type="presOf" srcId="{2750DC28-5A98-4034-BE19-5B476526CFF6}" destId="{91F03772-CE00-46B5-9014-D08C912A8804}" srcOrd="0" destOrd="0" presId="urn:microsoft.com/office/officeart/2005/8/layout/lProcess2"/>
    <dgm:cxn modelId="{D7E8E524-28E9-4FFB-96B9-08CEDF0D4404}" srcId="{8FE710AF-9EE1-4FBE-A4C0-2B42F51C406C}" destId="{2750DC28-5A98-4034-BE19-5B476526CFF6}" srcOrd="1" destOrd="0" parTransId="{A0413007-E344-4722-A249-B00DB90198F4}" sibTransId="{75E30B66-E7B3-43C8-94A0-31A107934784}"/>
    <dgm:cxn modelId="{E4C6FD2A-E219-4F2A-933F-619964A8D428}" type="presOf" srcId="{4E3DFE99-B5A7-487A-81F2-6ADB12B5F641}" destId="{7721A4B8-6589-4255-A806-209A2CCF8041}" srcOrd="0" destOrd="0" presId="urn:microsoft.com/office/officeart/2005/8/layout/lProcess2"/>
    <dgm:cxn modelId="{2413E032-2AB5-46CC-8D15-2EEFF80C5015}" type="presOf" srcId="{A5493714-9383-46CD-BC9D-E301B27081C1}" destId="{71406EE3-9A9C-4DCD-9016-73584501F559}" srcOrd="1" destOrd="0" presId="urn:microsoft.com/office/officeart/2005/8/layout/lProcess2"/>
    <dgm:cxn modelId="{E09FF15B-240D-4896-A6C1-0C2F16D6EC41}" srcId="{E012B9A8-21C9-4EC9-9492-3C3665B68544}" destId="{83E75861-A7B1-4725-91A4-5051DEE1173E}" srcOrd="1" destOrd="0" parTransId="{EE0B3FBF-CD9D-455A-B933-BA948259B24A}" sibTransId="{8BF057E8-0332-409F-BCFB-A566B7F7C01D}"/>
    <dgm:cxn modelId="{78AC605E-F2C6-4A33-80DD-EA294557FA69}" type="presOf" srcId="{8E9C6DBA-4376-4CED-A6ED-4B56D6DD2019}" destId="{70925CDE-5FA8-4450-BDCC-FFF9AB0AD806}" srcOrd="0" destOrd="0" presId="urn:microsoft.com/office/officeart/2005/8/layout/lProcess2"/>
    <dgm:cxn modelId="{EB0E9362-12C7-484D-9759-002C460A6086}" srcId="{5D2C5B9F-CA44-443F-B7B4-E9B529105983}" destId="{59783D03-406B-4386-80F8-A94512DE6830}" srcOrd="2" destOrd="0" parTransId="{AF1EAB1C-1D12-4DDB-A897-8B35E9A12E43}" sibTransId="{F150E279-8153-40CB-81E9-9345E4D14A4C}"/>
    <dgm:cxn modelId="{A2B29F69-57B9-44EB-9F39-7A08E51097C9}" type="presOf" srcId="{59783D03-406B-4386-80F8-A94512DE6830}" destId="{84154945-51E4-4AF9-8DCA-6BCC4029E180}" srcOrd="0" destOrd="0" presId="urn:microsoft.com/office/officeart/2005/8/layout/lProcess2"/>
    <dgm:cxn modelId="{94FD426F-4564-4B51-8123-0DA35A5C3C4D}" type="presOf" srcId="{B2319113-7A91-4960-A479-60B823493875}" destId="{E7B958B0-B295-4998-902C-27D32BC18D8D}" srcOrd="0" destOrd="0" presId="urn:microsoft.com/office/officeart/2005/8/layout/lProcess2"/>
    <dgm:cxn modelId="{6B8FE970-B869-4196-9E87-1162B4DCFA1C}" srcId="{5D2C5B9F-CA44-443F-B7B4-E9B529105983}" destId="{E012B9A8-21C9-4EC9-9492-3C3665B68544}" srcOrd="3" destOrd="0" parTransId="{573B17EE-DCBD-4A41-A76D-25C08B29A743}" sibTransId="{F2904B39-C73C-483D-925B-E5BE9044FEE7}"/>
    <dgm:cxn modelId="{794FB684-4F8E-4A68-932B-5811153F1D45}" type="presOf" srcId="{5D2C5B9F-CA44-443F-B7B4-E9B529105983}" destId="{B28A79B8-E9C1-4935-973B-0E1B13BC145C}" srcOrd="0" destOrd="0" presId="urn:microsoft.com/office/officeart/2005/8/layout/lProcess2"/>
    <dgm:cxn modelId="{2F92BF90-A031-4B31-8159-B74B33BB3B02}" type="presOf" srcId="{E012B9A8-21C9-4EC9-9492-3C3665B68544}" destId="{084C58DC-D90D-4749-B20A-813125F1016E}" srcOrd="1" destOrd="0" presId="urn:microsoft.com/office/officeart/2005/8/layout/lProcess2"/>
    <dgm:cxn modelId="{706C4793-C5E0-4FA2-AC8C-5DD4C09E2DAA}" type="presOf" srcId="{83E75861-A7B1-4725-91A4-5051DEE1173E}" destId="{6A73B6E1-A924-43FA-B358-D84F46C5954D}" srcOrd="0" destOrd="0" presId="urn:microsoft.com/office/officeart/2005/8/layout/lProcess2"/>
    <dgm:cxn modelId="{135E6299-32B0-46F4-96C4-B520E8BB645A}" srcId="{59783D03-406B-4386-80F8-A94512DE6830}" destId="{524D083A-4290-4354-935E-05F700DFC893}" srcOrd="0" destOrd="0" parTransId="{B3EC33E8-78B1-4B24-9451-7F38CE559CC8}" sibTransId="{8C59BBBF-AD30-4A0C-BDD1-8E861A8697D3}"/>
    <dgm:cxn modelId="{38A05A9A-C6F1-4A2F-BE84-FB3975F527FA}" type="presOf" srcId="{8FE710AF-9EE1-4FBE-A4C0-2B42F51C406C}" destId="{4E857AB2-DD60-44FD-AF74-062F8DB29D6B}" srcOrd="0" destOrd="0" presId="urn:microsoft.com/office/officeart/2005/8/layout/lProcess2"/>
    <dgm:cxn modelId="{15C2709B-1EC0-4862-897F-85397F8F3399}" srcId="{59783D03-406B-4386-80F8-A94512DE6830}" destId="{3BAFF405-9BFF-402A-99E7-F804320191CB}" srcOrd="1" destOrd="0" parTransId="{A7442D23-5BBF-42E7-9A59-7F208173FD8D}" sibTransId="{DF50ACE9-14D3-4327-8B78-87448A79F7C0}"/>
    <dgm:cxn modelId="{BE7DC49B-EBC0-4E6A-B66E-D5EEABDCC5AB}" type="presOf" srcId="{8FE710AF-9EE1-4FBE-A4C0-2B42F51C406C}" destId="{216488D5-A18E-49A1-BA37-6297C962F2B9}" srcOrd="1" destOrd="0" presId="urn:microsoft.com/office/officeart/2005/8/layout/lProcess2"/>
    <dgm:cxn modelId="{A4A947A7-0A49-428C-9DCF-B5EC5A3C964B}" type="presOf" srcId="{A5493714-9383-46CD-BC9D-E301B27081C1}" destId="{292C8677-2424-4651-A580-5CA2AE0AD70A}" srcOrd="0" destOrd="0" presId="urn:microsoft.com/office/officeart/2005/8/layout/lProcess2"/>
    <dgm:cxn modelId="{0817AFA9-920F-43C4-830E-9B3AB363AB65}" srcId="{5D2C5B9F-CA44-443F-B7B4-E9B529105983}" destId="{8FE710AF-9EE1-4FBE-A4C0-2B42F51C406C}" srcOrd="1" destOrd="0" parTransId="{533214B7-30AF-4E1A-A365-499211A92727}" sibTransId="{539F009F-A153-4EAD-BE2F-26880C9E76D3}"/>
    <dgm:cxn modelId="{8F3CDEAA-F240-4562-96C3-C7C9E8868053}" srcId="{8FE710AF-9EE1-4FBE-A4C0-2B42F51C406C}" destId="{4E3DFE99-B5A7-487A-81F2-6ADB12B5F641}" srcOrd="0" destOrd="0" parTransId="{FFF1D794-E4ED-494E-9100-B5E8A866BDBF}" sibTransId="{67DF3526-C32F-4FDD-A7E4-BA6160AFF403}"/>
    <dgm:cxn modelId="{B7E5A4B0-99CC-4CB5-B0A7-886EAEBDE0C6}" type="presOf" srcId="{D8CB2C63-04E8-4D24-87DF-602AA2541D0C}" destId="{01ACC638-CF5C-413C-AEF3-5AC6382470F2}" srcOrd="0" destOrd="0" presId="urn:microsoft.com/office/officeart/2005/8/layout/lProcess2"/>
    <dgm:cxn modelId="{98C5A9B3-B838-4F56-8576-A0CF939280AC}" type="presOf" srcId="{E012B9A8-21C9-4EC9-9492-3C3665B68544}" destId="{5DE6A97D-6ACF-4813-BA0E-71A45E615072}" srcOrd="0" destOrd="0" presId="urn:microsoft.com/office/officeart/2005/8/layout/lProcess2"/>
    <dgm:cxn modelId="{A58494BF-41FA-4007-B382-79CD347788C4}" srcId="{A5493714-9383-46CD-BC9D-E301B27081C1}" destId="{D8CB2C63-04E8-4D24-87DF-602AA2541D0C}" srcOrd="0" destOrd="0" parTransId="{29C4FAC8-F3A6-4C17-AD54-5C5B197043FB}" sibTransId="{068034C8-2269-4CC4-AFE8-B586A9DE2418}"/>
    <dgm:cxn modelId="{A77E13C3-1B97-4382-A9F4-58C87E2564DE}" srcId="{E012B9A8-21C9-4EC9-9492-3C3665B68544}" destId="{B2319113-7A91-4960-A479-60B823493875}" srcOrd="0" destOrd="0" parTransId="{71C72443-6943-4FBE-AE0E-61CA54EAD014}" sibTransId="{DA5FAB40-059F-4744-BCFB-3BB7DB0DBB55}"/>
    <dgm:cxn modelId="{29F4DCCE-74D2-423B-BB80-55BFAF67AC17}" srcId="{A5493714-9383-46CD-BC9D-E301B27081C1}" destId="{8E9C6DBA-4376-4CED-A6ED-4B56D6DD2019}" srcOrd="1" destOrd="0" parTransId="{3FAF4C8E-C326-46EA-9A8B-52F42D2D99F4}" sibTransId="{98E11C1E-F66A-4EE6-99C2-417FB80DB152}"/>
    <dgm:cxn modelId="{597232CF-F219-4F91-9810-D6B9429145AD}" srcId="{5D2C5B9F-CA44-443F-B7B4-E9B529105983}" destId="{A5493714-9383-46CD-BC9D-E301B27081C1}" srcOrd="0" destOrd="0" parTransId="{06CA18D9-5D4F-4C04-9A53-056DECE6A0DA}" sibTransId="{68DF0792-8D12-4824-881F-0031804AA516}"/>
    <dgm:cxn modelId="{9AD88BE9-373A-40A1-8DE8-9C4840434F10}" type="presOf" srcId="{524D083A-4290-4354-935E-05F700DFC893}" destId="{D27E13A3-67B9-4099-BC39-EDA3EEA10F65}" srcOrd="0" destOrd="0" presId="urn:microsoft.com/office/officeart/2005/8/layout/lProcess2"/>
    <dgm:cxn modelId="{AF4D50F8-070A-4485-9716-51F30346688B}" type="presOf" srcId="{59783D03-406B-4386-80F8-A94512DE6830}" destId="{D6C74C2C-C462-4E77-891E-8FB11E7E7229}" srcOrd="1" destOrd="0" presId="urn:microsoft.com/office/officeart/2005/8/layout/lProcess2"/>
    <dgm:cxn modelId="{68AF32F7-03E0-4575-870B-490F95084C45}" type="presParOf" srcId="{B28A79B8-E9C1-4935-973B-0E1B13BC145C}" destId="{DFDEF9C6-F702-4149-8B01-9C96D2AD80E0}" srcOrd="0" destOrd="0" presId="urn:microsoft.com/office/officeart/2005/8/layout/lProcess2"/>
    <dgm:cxn modelId="{CA220A0F-EC63-4CCC-8AF4-8B389705B5BA}" type="presParOf" srcId="{DFDEF9C6-F702-4149-8B01-9C96D2AD80E0}" destId="{292C8677-2424-4651-A580-5CA2AE0AD70A}" srcOrd="0" destOrd="0" presId="urn:microsoft.com/office/officeart/2005/8/layout/lProcess2"/>
    <dgm:cxn modelId="{6283B4C2-2568-467C-A873-AE6E0A0823D6}" type="presParOf" srcId="{DFDEF9C6-F702-4149-8B01-9C96D2AD80E0}" destId="{71406EE3-9A9C-4DCD-9016-73584501F559}" srcOrd="1" destOrd="0" presId="urn:microsoft.com/office/officeart/2005/8/layout/lProcess2"/>
    <dgm:cxn modelId="{BE46E0C2-BB36-4D7D-89FD-B8AC0724470F}" type="presParOf" srcId="{DFDEF9C6-F702-4149-8B01-9C96D2AD80E0}" destId="{F43654B9-5EF0-4984-B7E2-E4970640EB40}" srcOrd="2" destOrd="0" presId="urn:microsoft.com/office/officeart/2005/8/layout/lProcess2"/>
    <dgm:cxn modelId="{8E587B32-E64D-4D7A-BA87-188A61B7C091}" type="presParOf" srcId="{F43654B9-5EF0-4984-B7E2-E4970640EB40}" destId="{8FB2BF5F-AEA3-49BC-BB19-FB9C253048FF}" srcOrd="0" destOrd="0" presId="urn:microsoft.com/office/officeart/2005/8/layout/lProcess2"/>
    <dgm:cxn modelId="{B239A46B-3BD4-443A-A858-1EA6AC2C0C8F}" type="presParOf" srcId="{8FB2BF5F-AEA3-49BC-BB19-FB9C253048FF}" destId="{01ACC638-CF5C-413C-AEF3-5AC6382470F2}" srcOrd="0" destOrd="0" presId="urn:microsoft.com/office/officeart/2005/8/layout/lProcess2"/>
    <dgm:cxn modelId="{D6C91139-B33F-496E-803E-F262FE82EDFD}" type="presParOf" srcId="{8FB2BF5F-AEA3-49BC-BB19-FB9C253048FF}" destId="{70C62684-4A3A-4513-96DA-F52C76E50A16}" srcOrd="1" destOrd="0" presId="urn:microsoft.com/office/officeart/2005/8/layout/lProcess2"/>
    <dgm:cxn modelId="{0A479803-3854-42AC-A9EC-F2673D7712E0}" type="presParOf" srcId="{8FB2BF5F-AEA3-49BC-BB19-FB9C253048FF}" destId="{70925CDE-5FA8-4450-BDCC-FFF9AB0AD806}" srcOrd="2" destOrd="0" presId="urn:microsoft.com/office/officeart/2005/8/layout/lProcess2"/>
    <dgm:cxn modelId="{4F5F6060-1D10-4A77-B32E-5520C871DF08}" type="presParOf" srcId="{B28A79B8-E9C1-4935-973B-0E1B13BC145C}" destId="{A519F289-E87A-432F-8C72-3C1C7AF8CF59}" srcOrd="1" destOrd="0" presId="urn:microsoft.com/office/officeart/2005/8/layout/lProcess2"/>
    <dgm:cxn modelId="{6B629D52-3DD4-4538-B442-92179E05185A}" type="presParOf" srcId="{B28A79B8-E9C1-4935-973B-0E1B13BC145C}" destId="{E12C4F11-400B-4408-9A3C-037DFAC82A69}" srcOrd="2" destOrd="0" presId="urn:microsoft.com/office/officeart/2005/8/layout/lProcess2"/>
    <dgm:cxn modelId="{E1D5430C-2FA9-4CBD-8BC6-73322EA1B733}" type="presParOf" srcId="{E12C4F11-400B-4408-9A3C-037DFAC82A69}" destId="{4E857AB2-DD60-44FD-AF74-062F8DB29D6B}" srcOrd="0" destOrd="0" presId="urn:microsoft.com/office/officeart/2005/8/layout/lProcess2"/>
    <dgm:cxn modelId="{91235F0B-D3FB-4756-A511-4E292DE30148}" type="presParOf" srcId="{E12C4F11-400B-4408-9A3C-037DFAC82A69}" destId="{216488D5-A18E-49A1-BA37-6297C962F2B9}" srcOrd="1" destOrd="0" presId="urn:microsoft.com/office/officeart/2005/8/layout/lProcess2"/>
    <dgm:cxn modelId="{04891D0A-245C-4E02-AD3A-CD87C287CA0B}" type="presParOf" srcId="{E12C4F11-400B-4408-9A3C-037DFAC82A69}" destId="{BA8D8D49-9CE1-4105-B42D-9ECB3867606B}" srcOrd="2" destOrd="0" presId="urn:microsoft.com/office/officeart/2005/8/layout/lProcess2"/>
    <dgm:cxn modelId="{6A64BCC5-13EC-48F9-8D35-256724984E79}" type="presParOf" srcId="{BA8D8D49-9CE1-4105-B42D-9ECB3867606B}" destId="{A68704B2-2330-4145-AA10-562607704ED2}" srcOrd="0" destOrd="0" presId="urn:microsoft.com/office/officeart/2005/8/layout/lProcess2"/>
    <dgm:cxn modelId="{FB26202F-01B5-4B82-B911-84EA8B95D77F}" type="presParOf" srcId="{A68704B2-2330-4145-AA10-562607704ED2}" destId="{7721A4B8-6589-4255-A806-209A2CCF8041}" srcOrd="0" destOrd="0" presId="urn:microsoft.com/office/officeart/2005/8/layout/lProcess2"/>
    <dgm:cxn modelId="{5C3E0B35-A1C5-4D4F-8F5A-5577E476DA9B}" type="presParOf" srcId="{A68704B2-2330-4145-AA10-562607704ED2}" destId="{9100FBE5-BA95-47D4-87E6-BD3EE281E65B}" srcOrd="1" destOrd="0" presId="urn:microsoft.com/office/officeart/2005/8/layout/lProcess2"/>
    <dgm:cxn modelId="{182FCA10-262B-489C-B41A-73ADE3F93981}" type="presParOf" srcId="{A68704B2-2330-4145-AA10-562607704ED2}" destId="{91F03772-CE00-46B5-9014-D08C912A8804}" srcOrd="2" destOrd="0" presId="urn:microsoft.com/office/officeart/2005/8/layout/lProcess2"/>
    <dgm:cxn modelId="{5C2BC2E6-CBE4-41C1-BC8D-C36A55E17907}" type="presParOf" srcId="{B28A79B8-E9C1-4935-973B-0E1B13BC145C}" destId="{C6C985E3-87C5-4DD9-A852-358EBCEFE16A}" srcOrd="3" destOrd="0" presId="urn:microsoft.com/office/officeart/2005/8/layout/lProcess2"/>
    <dgm:cxn modelId="{923C74E8-BE65-4A0E-9EC6-BF7E340B4FAA}" type="presParOf" srcId="{B28A79B8-E9C1-4935-973B-0E1B13BC145C}" destId="{9AB60487-BB53-4412-9A3F-9BBEA4C1E48B}" srcOrd="4" destOrd="0" presId="urn:microsoft.com/office/officeart/2005/8/layout/lProcess2"/>
    <dgm:cxn modelId="{225D85E8-36C6-4AAE-BA22-870C66769890}" type="presParOf" srcId="{9AB60487-BB53-4412-9A3F-9BBEA4C1E48B}" destId="{84154945-51E4-4AF9-8DCA-6BCC4029E180}" srcOrd="0" destOrd="0" presId="urn:microsoft.com/office/officeart/2005/8/layout/lProcess2"/>
    <dgm:cxn modelId="{D224BDC3-2F4A-4729-93A4-D1C4897E0DC1}" type="presParOf" srcId="{9AB60487-BB53-4412-9A3F-9BBEA4C1E48B}" destId="{D6C74C2C-C462-4E77-891E-8FB11E7E7229}" srcOrd="1" destOrd="0" presId="urn:microsoft.com/office/officeart/2005/8/layout/lProcess2"/>
    <dgm:cxn modelId="{B06ABFA8-A7CE-4EFF-8A97-78AC1C6F4DDF}" type="presParOf" srcId="{9AB60487-BB53-4412-9A3F-9BBEA4C1E48B}" destId="{845B6EDB-B685-4ECE-B256-4C3A195B82C2}" srcOrd="2" destOrd="0" presId="urn:microsoft.com/office/officeart/2005/8/layout/lProcess2"/>
    <dgm:cxn modelId="{85148208-C5BC-4741-8F59-A96A641168C7}" type="presParOf" srcId="{845B6EDB-B685-4ECE-B256-4C3A195B82C2}" destId="{677D8683-54D5-47B7-9CED-7F5B74DF2279}" srcOrd="0" destOrd="0" presId="urn:microsoft.com/office/officeart/2005/8/layout/lProcess2"/>
    <dgm:cxn modelId="{00F7A8BE-3A80-47D9-8AC7-32706B59B04E}" type="presParOf" srcId="{677D8683-54D5-47B7-9CED-7F5B74DF2279}" destId="{D27E13A3-67B9-4099-BC39-EDA3EEA10F65}" srcOrd="0" destOrd="0" presId="urn:microsoft.com/office/officeart/2005/8/layout/lProcess2"/>
    <dgm:cxn modelId="{088ADCD5-D775-41E9-8BAB-8274E7CCA600}" type="presParOf" srcId="{677D8683-54D5-47B7-9CED-7F5B74DF2279}" destId="{F17C2E56-1996-4DA5-823B-EDEFFD112482}" srcOrd="1" destOrd="0" presId="urn:microsoft.com/office/officeart/2005/8/layout/lProcess2"/>
    <dgm:cxn modelId="{05DC08D1-D4DF-4167-BE9E-470D24E4291F}" type="presParOf" srcId="{677D8683-54D5-47B7-9CED-7F5B74DF2279}" destId="{C84C4ABC-CA88-4660-A945-7E613F27CF05}" srcOrd="2" destOrd="0" presId="urn:microsoft.com/office/officeart/2005/8/layout/lProcess2"/>
    <dgm:cxn modelId="{E980D376-415F-408A-BA33-711E2D9766C8}" type="presParOf" srcId="{B28A79B8-E9C1-4935-973B-0E1B13BC145C}" destId="{C69206FE-AE78-4070-A571-A5CC50C60412}" srcOrd="5" destOrd="0" presId="urn:microsoft.com/office/officeart/2005/8/layout/lProcess2"/>
    <dgm:cxn modelId="{2445D804-50BE-42D4-8F3D-C813268E3737}" type="presParOf" srcId="{B28A79B8-E9C1-4935-973B-0E1B13BC145C}" destId="{0500C50E-3061-4BE7-B7A9-8439ECEBC3D6}" srcOrd="6" destOrd="0" presId="urn:microsoft.com/office/officeart/2005/8/layout/lProcess2"/>
    <dgm:cxn modelId="{E997BAA4-72C5-4513-A673-AC34061AFC71}" type="presParOf" srcId="{0500C50E-3061-4BE7-B7A9-8439ECEBC3D6}" destId="{5DE6A97D-6ACF-4813-BA0E-71A45E615072}" srcOrd="0" destOrd="0" presId="urn:microsoft.com/office/officeart/2005/8/layout/lProcess2"/>
    <dgm:cxn modelId="{49301014-D8CF-499D-8339-2101E3251631}" type="presParOf" srcId="{0500C50E-3061-4BE7-B7A9-8439ECEBC3D6}" destId="{084C58DC-D90D-4749-B20A-813125F1016E}" srcOrd="1" destOrd="0" presId="urn:microsoft.com/office/officeart/2005/8/layout/lProcess2"/>
    <dgm:cxn modelId="{970792A8-308D-4EBB-8429-0895C2B05880}" type="presParOf" srcId="{0500C50E-3061-4BE7-B7A9-8439ECEBC3D6}" destId="{4D1A1D9E-C486-49F1-BA86-9530D89DFAB2}" srcOrd="2" destOrd="0" presId="urn:microsoft.com/office/officeart/2005/8/layout/lProcess2"/>
    <dgm:cxn modelId="{564659A7-F2E6-41DF-977D-823A5CF779CD}" type="presParOf" srcId="{4D1A1D9E-C486-49F1-BA86-9530D89DFAB2}" destId="{AF0D7C58-6F0E-476A-8206-C1D91F27F025}" srcOrd="0" destOrd="0" presId="urn:microsoft.com/office/officeart/2005/8/layout/lProcess2"/>
    <dgm:cxn modelId="{1BAF0F1C-9709-4884-881E-20B38F3642AB}" type="presParOf" srcId="{AF0D7C58-6F0E-476A-8206-C1D91F27F025}" destId="{E7B958B0-B295-4998-902C-27D32BC18D8D}" srcOrd="0" destOrd="0" presId="urn:microsoft.com/office/officeart/2005/8/layout/lProcess2"/>
    <dgm:cxn modelId="{DC5A4624-0ABF-47B3-A9E3-6E76B9AF9575}" type="presParOf" srcId="{AF0D7C58-6F0E-476A-8206-C1D91F27F025}" destId="{668971E8-AA1A-4694-85C7-D15FD98C7A78}" srcOrd="1" destOrd="0" presId="urn:microsoft.com/office/officeart/2005/8/layout/lProcess2"/>
    <dgm:cxn modelId="{285AF0C8-CC15-47BE-97EA-1A822862B6C2}" type="presParOf" srcId="{AF0D7C58-6F0E-476A-8206-C1D91F27F025}" destId="{6A73B6E1-A924-43FA-B358-D84F46C5954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DA0C-31E2-46E4-8EA2-FED08F11E35A}">
      <dsp:nvSpPr>
        <dsp:cNvPr id="0" name=""/>
        <dsp:cNvSpPr/>
      </dsp:nvSpPr>
      <dsp:spPr>
        <a:xfrm rot="5400000">
          <a:off x="7271984" y="-3226059"/>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a:latin typeface="+mj-lt"/>
              <a:ea typeface="+mj-lt"/>
              <a:cs typeface="+mj-lt"/>
            </a:rPr>
            <a:t>Plan de dotación de personal impulsado por la evaluación de las necesidades locales.</a:t>
          </a:r>
        </a:p>
        <a:p>
          <a:pPr marL="57150" lvl="1" indent="-57150" algn="l" defTabSz="400050" rtl="0">
            <a:lnSpc>
              <a:spcPct val="90000"/>
            </a:lnSpc>
            <a:spcBef>
              <a:spcPct val="0"/>
            </a:spcBef>
            <a:spcAft>
              <a:spcPct val="15000"/>
            </a:spcAft>
            <a:buChar char="•"/>
          </a:pPr>
          <a:r>
            <a:rPr lang="es-ar" sz="900" b="0" i="0" u="none" kern="1200" baseline="0" dirty="0">
              <a:latin typeface="+mj-lt"/>
              <a:ea typeface="+mj-lt"/>
              <a:cs typeface="+mj-lt"/>
            </a:rPr>
            <a:t>Licencias y capacitación para apoyar la prestación de servicios.</a:t>
          </a:r>
        </a:p>
      </dsp:txBody>
      <dsp:txXfrm rot="-5400000">
        <a:off x="3982311" y="88038"/>
        <a:ext cx="7055240" cy="451470"/>
      </dsp:txXfrm>
    </dsp:sp>
    <dsp:sp modelId="{69814F31-1A37-4193-9590-5D2146748976}">
      <dsp:nvSpPr>
        <dsp:cNvPr id="0" name=""/>
        <dsp:cNvSpPr/>
      </dsp:nvSpPr>
      <dsp:spPr>
        <a:xfrm>
          <a:off x="0" y="1074"/>
          <a:ext cx="3982311" cy="62539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a:latin typeface="Calibri Light" panose="020F0302020204030204"/>
              <a:ea typeface="Calibri Light" panose="020F0302020204030204"/>
              <a:cs typeface="Calibri Light" panose="020F0302020204030204"/>
            </a:rPr>
            <a:t>1. Dotación de personal</a:t>
          </a:r>
          <a:endParaRPr lang="es-ar" sz="1700" b="1" i="0" kern="1200" dirty="0"/>
        </a:p>
      </dsp:txBody>
      <dsp:txXfrm>
        <a:off x="30529" y="31603"/>
        <a:ext cx="3921253" cy="564339"/>
      </dsp:txXfrm>
    </dsp:sp>
    <dsp:sp modelId="{D89FD834-3397-4CD4-8CAA-DA522FE8447F}">
      <dsp:nvSpPr>
        <dsp:cNvPr id="0" name=""/>
        <dsp:cNvSpPr/>
      </dsp:nvSpPr>
      <dsp:spPr>
        <a:xfrm rot="5400000">
          <a:off x="7271984" y="-2569391"/>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dirty="0">
              <a:latin typeface="+mj-lt"/>
              <a:ea typeface="+mj-lt"/>
              <a:cs typeface="+mj-lt"/>
            </a:rPr>
            <a:t>Normas para el acceso oportuno y pertinente a los servicios, la divulgación y la participación.</a:t>
          </a:r>
        </a:p>
        <a:p>
          <a:pPr marL="57150" lvl="1" indent="-57150" algn="l" defTabSz="400050" rtl="0">
            <a:lnSpc>
              <a:spcPct val="90000"/>
            </a:lnSpc>
            <a:spcBef>
              <a:spcPct val="0"/>
            </a:spcBef>
            <a:spcAft>
              <a:spcPct val="15000"/>
            </a:spcAft>
            <a:buChar char="•"/>
          </a:pPr>
          <a:r>
            <a:rPr lang="es-ar" sz="900" b="0" i="0" u="none" kern="1200" baseline="0" dirty="0">
              <a:latin typeface="+mj-lt"/>
              <a:ea typeface="+mj-lt"/>
              <a:cs typeface="+mj-lt"/>
            </a:rPr>
            <a:t>Acceso ininterrumpido a servicios de crisis, planificación del tratamiento y aceptación de todos los pacientes independientemente de su capacidad </a:t>
          </a:r>
          <a:br>
            <a:rPr lang="es-ar" sz="900" b="0" i="0" u="none" kern="1200" baseline="0" dirty="0">
              <a:latin typeface="+mj-lt"/>
              <a:ea typeface="+mj-lt"/>
              <a:cs typeface="+mj-lt"/>
            </a:rPr>
          </a:br>
          <a:r>
            <a:rPr lang="es-ar" sz="900" b="0" i="0" u="none" kern="1200" baseline="0" dirty="0">
              <a:latin typeface="+mj-lt"/>
              <a:ea typeface="+mj-lt"/>
              <a:cs typeface="+mj-lt"/>
            </a:rPr>
            <a:t>de pago.</a:t>
          </a:r>
        </a:p>
      </dsp:txBody>
      <dsp:txXfrm rot="-5400000">
        <a:off x="3982311" y="744706"/>
        <a:ext cx="7055240" cy="451470"/>
      </dsp:txXfrm>
    </dsp:sp>
    <dsp:sp modelId="{89F6090B-BEDA-429A-8231-3C7EE7B0F28E}">
      <dsp:nvSpPr>
        <dsp:cNvPr id="0" name=""/>
        <dsp:cNvSpPr/>
      </dsp:nvSpPr>
      <dsp:spPr>
        <a:xfrm>
          <a:off x="0" y="657741"/>
          <a:ext cx="3982311" cy="625397"/>
        </a:xfrm>
        <a:prstGeom prst="roundRect">
          <a:avLst/>
        </a:prstGeom>
        <a:solidFill>
          <a:schemeClr val="accent2">
            <a:shade val="80000"/>
            <a:hueOff val="-96283"/>
            <a:satOff val="2033"/>
            <a:lumOff val="5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dirty="0">
              <a:latin typeface="Calibri Light" panose="020F0302020204030204"/>
              <a:ea typeface="Calibri Light" panose="020F0302020204030204"/>
              <a:cs typeface="Calibri Light" panose="020F0302020204030204"/>
            </a:rPr>
            <a:t>2. Disponibilidad y accesibilidad </a:t>
          </a:r>
          <a:br>
            <a:rPr lang="es-ar" sz="1700" b="1" i="0" u="none" kern="1200" baseline="0" dirty="0">
              <a:latin typeface="Calibri Light" panose="020F0302020204030204"/>
              <a:ea typeface="Calibri Light" panose="020F0302020204030204"/>
              <a:cs typeface="Calibri Light" panose="020F0302020204030204"/>
            </a:rPr>
          </a:br>
          <a:r>
            <a:rPr lang="es-ar" sz="1700" b="1" i="0" u="none" kern="1200" baseline="0" dirty="0">
              <a:latin typeface="Calibri Light" panose="020F0302020204030204"/>
              <a:ea typeface="Calibri Light" panose="020F0302020204030204"/>
              <a:cs typeface="Calibri Light" panose="020F0302020204030204"/>
            </a:rPr>
            <a:t>de los servicios</a:t>
          </a:r>
          <a:endParaRPr lang="es-ar" sz="1700" b="1" i="0" kern="1200" dirty="0"/>
        </a:p>
      </dsp:txBody>
      <dsp:txXfrm>
        <a:off x="30529" y="688270"/>
        <a:ext cx="3921253" cy="564339"/>
      </dsp:txXfrm>
    </dsp:sp>
    <dsp:sp modelId="{2979B17B-4BF5-4EB3-B6AB-220246F934C9}">
      <dsp:nvSpPr>
        <dsp:cNvPr id="0" name=""/>
        <dsp:cNvSpPr/>
      </dsp:nvSpPr>
      <dsp:spPr>
        <a:xfrm rot="5400000">
          <a:off x="7271984" y="-1912723"/>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a:latin typeface="+mj-lt"/>
              <a:ea typeface="+mj-lt"/>
              <a:cs typeface="+mj-lt"/>
            </a:rPr>
            <a:t>Acuerdos de coordinación de la atención entre servicios y proveedores.</a:t>
          </a:r>
        </a:p>
        <a:p>
          <a:pPr marL="57150" lvl="1" indent="-57150" algn="l" defTabSz="400050" rtl="0">
            <a:lnSpc>
              <a:spcPct val="90000"/>
            </a:lnSpc>
            <a:spcBef>
              <a:spcPct val="0"/>
            </a:spcBef>
            <a:spcAft>
              <a:spcPct val="15000"/>
            </a:spcAft>
            <a:buChar char="•"/>
          </a:pPr>
          <a:r>
            <a:rPr lang="es-ar" sz="900" b="0" i="0" u="none" kern="1200" baseline="0" dirty="0">
              <a:latin typeface="+mj-lt"/>
              <a:ea typeface="+mj-lt"/>
              <a:cs typeface="+mj-lt"/>
            </a:rPr>
            <a:t>Definición de equipo de tratamiento responsable, tecnología de la información médica y transiciones de atención.</a:t>
          </a:r>
        </a:p>
      </dsp:txBody>
      <dsp:txXfrm rot="-5400000">
        <a:off x="3982311" y="1401374"/>
        <a:ext cx="7055240" cy="451470"/>
      </dsp:txXfrm>
    </dsp:sp>
    <dsp:sp modelId="{96F2B5E9-9E5F-4461-A3DA-84CFA50E7889}">
      <dsp:nvSpPr>
        <dsp:cNvPr id="0" name=""/>
        <dsp:cNvSpPr/>
      </dsp:nvSpPr>
      <dsp:spPr>
        <a:xfrm>
          <a:off x="0" y="1314409"/>
          <a:ext cx="3982311" cy="625397"/>
        </a:xfrm>
        <a:prstGeom prst="roundRect">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a:latin typeface="Calibri Light" panose="020F0302020204030204"/>
              <a:ea typeface="Calibri Light" panose="020F0302020204030204"/>
              <a:cs typeface="Calibri Light" panose="020F0302020204030204"/>
            </a:rPr>
            <a:t>3. Coordinación de la atención</a:t>
          </a:r>
          <a:endParaRPr lang="es-ar" sz="1700" b="1" i="0" kern="1200" dirty="0"/>
        </a:p>
      </dsp:txBody>
      <dsp:txXfrm>
        <a:off x="30529" y="1344938"/>
        <a:ext cx="3921253" cy="564339"/>
      </dsp:txXfrm>
    </dsp:sp>
    <dsp:sp modelId="{26AE8E5E-B637-4502-848B-60E5C1720804}">
      <dsp:nvSpPr>
        <dsp:cNvPr id="0" name=""/>
        <dsp:cNvSpPr/>
      </dsp:nvSpPr>
      <dsp:spPr>
        <a:xfrm rot="5400000">
          <a:off x="7271984" y="-1256055"/>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dirty="0">
              <a:latin typeface="Calibri Light" panose="020F0302020204030204"/>
              <a:ea typeface="Calibri Light" panose="020F0302020204030204"/>
              <a:cs typeface="Calibri Light" panose="020F0302020204030204"/>
            </a:rPr>
            <a:t>Se brindan nueve servicios obligatorios y una atención centrada en la persona y la familia y orientada a la recuperación.</a:t>
          </a:r>
        </a:p>
      </dsp:txBody>
      <dsp:txXfrm rot="-5400000">
        <a:off x="3982311" y="2058042"/>
        <a:ext cx="7055240" cy="451470"/>
      </dsp:txXfrm>
    </dsp:sp>
    <dsp:sp modelId="{7F5ABB37-5606-46E2-BB25-B59DD63FA412}">
      <dsp:nvSpPr>
        <dsp:cNvPr id="0" name=""/>
        <dsp:cNvSpPr/>
      </dsp:nvSpPr>
      <dsp:spPr>
        <a:xfrm>
          <a:off x="0" y="1971077"/>
          <a:ext cx="3982311" cy="625397"/>
        </a:xfrm>
        <a:prstGeom prst="roundRect">
          <a:avLst/>
        </a:prstGeom>
        <a:solidFill>
          <a:schemeClr val="accent2">
            <a:shade val="80000"/>
            <a:hueOff val="-288849"/>
            <a:satOff val="6100"/>
            <a:lumOff val="16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a:latin typeface="Calibri Light" panose="020F0302020204030204"/>
              <a:ea typeface="Calibri Light" panose="020F0302020204030204"/>
              <a:cs typeface="Calibri Light" panose="020F0302020204030204"/>
            </a:rPr>
            <a:t>4.  Alcance de los servicios</a:t>
          </a:r>
        </a:p>
      </dsp:txBody>
      <dsp:txXfrm>
        <a:off x="30529" y="2001606"/>
        <a:ext cx="3921253" cy="564339"/>
      </dsp:txXfrm>
    </dsp:sp>
    <dsp:sp modelId="{7FFB33C0-155F-48D4-A4BA-7F47B87A00C1}">
      <dsp:nvSpPr>
        <dsp:cNvPr id="0" name=""/>
        <dsp:cNvSpPr/>
      </dsp:nvSpPr>
      <dsp:spPr>
        <a:xfrm rot="5400000">
          <a:off x="7271984" y="-599388"/>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dirty="0">
              <a:latin typeface="Calibri Light" panose="020F0302020204030204"/>
              <a:ea typeface="Calibri Light" panose="020F0302020204030204"/>
              <a:cs typeface="Calibri Light" panose="020F0302020204030204"/>
            </a:rPr>
            <a:t>Incluye 21 medidas de calidad, un plan de mejora de la calidad y el seguimiento de otros requisitos del programa.</a:t>
          </a:r>
        </a:p>
      </dsp:txBody>
      <dsp:txXfrm rot="-5400000">
        <a:off x="3982311" y="2714709"/>
        <a:ext cx="7055240" cy="451470"/>
      </dsp:txXfrm>
    </dsp:sp>
    <dsp:sp modelId="{E2B17AAF-5A79-4E9C-A975-B0F89A30D6DE}">
      <dsp:nvSpPr>
        <dsp:cNvPr id="0" name=""/>
        <dsp:cNvSpPr/>
      </dsp:nvSpPr>
      <dsp:spPr>
        <a:xfrm>
          <a:off x="0" y="2627745"/>
          <a:ext cx="3982311" cy="625397"/>
        </a:xfrm>
        <a:prstGeom prst="roundRect">
          <a:avLst/>
        </a:prstGeom>
        <a:solidFill>
          <a:schemeClr val="accent2">
            <a:shade val="80000"/>
            <a:hueOff val="-385132"/>
            <a:satOff val="8133"/>
            <a:lumOff val="216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a:latin typeface="Calibri Light" panose="020F0302020204030204"/>
              <a:ea typeface="Calibri Light" panose="020F0302020204030204"/>
              <a:cs typeface="Calibri Light" panose="020F0302020204030204"/>
            </a:rPr>
            <a:t>5. Informes de calidad y de otra índole</a:t>
          </a:r>
        </a:p>
      </dsp:txBody>
      <dsp:txXfrm>
        <a:off x="30529" y="2658274"/>
        <a:ext cx="3921253" cy="564339"/>
      </dsp:txXfrm>
    </dsp:sp>
    <dsp:sp modelId="{65EC0D84-A8AB-4622-AA46-6C4174A250A3}">
      <dsp:nvSpPr>
        <dsp:cNvPr id="0" name=""/>
        <dsp:cNvSpPr/>
      </dsp:nvSpPr>
      <dsp:spPr>
        <a:xfrm rot="5400000">
          <a:off x="7271984" y="57279"/>
          <a:ext cx="500318" cy="707966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s-ar" sz="900" b="0" i="0" u="none" kern="1200" baseline="0" dirty="0">
              <a:latin typeface="Calibri Light" panose="020F0302020204030204"/>
              <a:ea typeface="Calibri Light" panose="020F0302020204030204"/>
              <a:cs typeface="Calibri Light" panose="020F0302020204030204"/>
            </a:rPr>
            <a:t>Representación de los consumidores en la gobernanza.</a:t>
          </a:r>
        </a:p>
        <a:p>
          <a:pPr marL="57150" lvl="1" indent="-57150" algn="l" defTabSz="400050" rtl="0">
            <a:lnSpc>
              <a:spcPct val="90000"/>
            </a:lnSpc>
            <a:spcBef>
              <a:spcPct val="0"/>
            </a:spcBef>
            <a:spcAft>
              <a:spcPct val="15000"/>
            </a:spcAft>
            <a:buChar char="•"/>
          </a:pPr>
          <a:r>
            <a:rPr lang="es-ar" sz="900" b="0" i="0" u="none" kern="1200" baseline="0" dirty="0">
              <a:latin typeface="Calibri Light" panose="020F0302020204030204"/>
              <a:ea typeface="Calibri Light" panose="020F0302020204030204"/>
              <a:cs typeface="Calibri Light" panose="020F0302020204030204"/>
            </a:rPr>
            <a:t>Acreditación estatal correspondiente.</a:t>
          </a:r>
        </a:p>
      </dsp:txBody>
      <dsp:txXfrm rot="-5400000">
        <a:off x="3982311" y="3371376"/>
        <a:ext cx="7055240" cy="451470"/>
      </dsp:txXfrm>
    </dsp:sp>
    <dsp:sp modelId="{BE65DEDC-750E-41A8-B115-60069EE6E255}">
      <dsp:nvSpPr>
        <dsp:cNvPr id="0" name=""/>
        <dsp:cNvSpPr/>
      </dsp:nvSpPr>
      <dsp:spPr>
        <a:xfrm>
          <a:off x="0" y="3284412"/>
          <a:ext cx="3982311" cy="625397"/>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ar" sz="1700" b="1" i="0" u="none" kern="1200" baseline="0" dirty="0">
              <a:latin typeface="Calibri Light" panose="020F0302020204030204"/>
              <a:ea typeface="Calibri Light" panose="020F0302020204030204"/>
              <a:cs typeface="Calibri Light" panose="020F0302020204030204"/>
            </a:rPr>
            <a:t>6. Autoridad, gobernanza y acreditación </a:t>
          </a:r>
          <a:br>
            <a:rPr lang="es-ar" sz="1700" b="1" i="0" u="none" kern="1200" baseline="0" dirty="0">
              <a:latin typeface="Calibri Light" panose="020F0302020204030204"/>
              <a:ea typeface="Calibri Light" panose="020F0302020204030204"/>
              <a:cs typeface="Calibri Light" panose="020F0302020204030204"/>
            </a:rPr>
          </a:br>
          <a:r>
            <a:rPr lang="es-ar" sz="1700" b="1" i="0" u="none" kern="1200" baseline="0" dirty="0">
              <a:latin typeface="Calibri Light" panose="020F0302020204030204"/>
              <a:ea typeface="Calibri Light" panose="020F0302020204030204"/>
              <a:cs typeface="Calibri Light" panose="020F0302020204030204"/>
            </a:rPr>
            <a:t>de la organización</a:t>
          </a:r>
        </a:p>
      </dsp:txBody>
      <dsp:txXfrm>
        <a:off x="30529" y="3314941"/>
        <a:ext cx="3921253" cy="564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8677-2424-4651-A580-5CA2AE0AD70A}">
      <dsp:nvSpPr>
        <dsp:cNvPr id="0" name=""/>
        <dsp:cNvSpPr/>
      </dsp:nvSpPr>
      <dsp:spPr>
        <a:xfrm>
          <a:off x="1647" y="0"/>
          <a:ext cx="1616878" cy="41832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s-ar" sz="4800" b="0" i="0" u="none" kern="1200" baseline="0">
              <a:latin typeface="+mj-lt"/>
              <a:ea typeface="+mj-lt"/>
              <a:cs typeface="+mj-lt"/>
            </a:rPr>
            <a:t>2017</a:t>
          </a:r>
        </a:p>
      </dsp:txBody>
      <dsp:txXfrm>
        <a:off x="1647" y="0"/>
        <a:ext cx="1616878" cy="1254961"/>
      </dsp:txXfrm>
    </dsp:sp>
    <dsp:sp modelId="{01ACC638-CF5C-413C-AEF3-5AC6382470F2}">
      <dsp:nvSpPr>
        <dsp:cNvPr id="0" name=""/>
        <dsp:cNvSpPr/>
      </dsp:nvSpPr>
      <dsp:spPr>
        <a:xfrm>
          <a:off x="163335" y="1256186"/>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8 estados</a:t>
          </a:r>
        </a:p>
      </dsp:txBody>
      <dsp:txXfrm>
        <a:off x="200277" y="1293128"/>
        <a:ext cx="1219619" cy="1187409"/>
      </dsp:txXfrm>
    </dsp:sp>
    <dsp:sp modelId="{70925CDE-5FA8-4450-BDCC-FFF9AB0AD806}">
      <dsp:nvSpPr>
        <dsp:cNvPr id="0" name=""/>
        <dsp:cNvSpPr/>
      </dsp:nvSpPr>
      <dsp:spPr>
        <a:xfrm>
          <a:off x="163335" y="2711525"/>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66 clínicas</a:t>
          </a:r>
        </a:p>
      </dsp:txBody>
      <dsp:txXfrm>
        <a:off x="200277" y="2748467"/>
        <a:ext cx="1219619" cy="1187409"/>
      </dsp:txXfrm>
    </dsp:sp>
    <dsp:sp modelId="{4E857AB2-DD60-44FD-AF74-062F8DB29D6B}">
      <dsp:nvSpPr>
        <dsp:cNvPr id="0" name=""/>
        <dsp:cNvSpPr/>
      </dsp:nvSpPr>
      <dsp:spPr>
        <a:xfrm>
          <a:off x="1739792" y="0"/>
          <a:ext cx="1616878" cy="41832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s-ar" sz="4800" b="0" i="0" u="none" kern="1200" baseline="0">
              <a:latin typeface="+mj-lt"/>
              <a:ea typeface="+mj-lt"/>
              <a:cs typeface="+mj-lt"/>
            </a:rPr>
            <a:t>2019</a:t>
          </a:r>
        </a:p>
      </dsp:txBody>
      <dsp:txXfrm>
        <a:off x="1739792" y="0"/>
        <a:ext cx="1616878" cy="1254961"/>
      </dsp:txXfrm>
    </dsp:sp>
    <dsp:sp modelId="{7721A4B8-6589-4255-A806-209A2CCF8041}">
      <dsp:nvSpPr>
        <dsp:cNvPr id="0" name=""/>
        <dsp:cNvSpPr/>
      </dsp:nvSpPr>
      <dsp:spPr>
        <a:xfrm>
          <a:off x="1901480" y="1256186"/>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21 estados</a:t>
          </a:r>
        </a:p>
      </dsp:txBody>
      <dsp:txXfrm>
        <a:off x="1938422" y="1293128"/>
        <a:ext cx="1219619" cy="1187409"/>
      </dsp:txXfrm>
    </dsp:sp>
    <dsp:sp modelId="{91F03772-CE00-46B5-9014-D08C912A8804}">
      <dsp:nvSpPr>
        <dsp:cNvPr id="0" name=""/>
        <dsp:cNvSpPr/>
      </dsp:nvSpPr>
      <dsp:spPr>
        <a:xfrm>
          <a:off x="1901480" y="2711525"/>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113 clínicas</a:t>
          </a:r>
        </a:p>
      </dsp:txBody>
      <dsp:txXfrm>
        <a:off x="1938422" y="2748467"/>
        <a:ext cx="1219619" cy="1187409"/>
      </dsp:txXfrm>
    </dsp:sp>
    <dsp:sp modelId="{84154945-51E4-4AF9-8DCA-6BCC4029E180}">
      <dsp:nvSpPr>
        <dsp:cNvPr id="0" name=""/>
        <dsp:cNvSpPr/>
      </dsp:nvSpPr>
      <dsp:spPr>
        <a:xfrm>
          <a:off x="3477937" y="0"/>
          <a:ext cx="1616878" cy="41832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s-ar" sz="4800" b="0" i="0" u="none" kern="1200" baseline="0">
              <a:latin typeface="+mj-lt"/>
              <a:ea typeface="+mj-lt"/>
              <a:cs typeface="+mj-lt"/>
            </a:rPr>
            <a:t>2020</a:t>
          </a:r>
        </a:p>
      </dsp:txBody>
      <dsp:txXfrm>
        <a:off x="3477937" y="0"/>
        <a:ext cx="1616878" cy="1254961"/>
      </dsp:txXfrm>
    </dsp:sp>
    <dsp:sp modelId="{D27E13A3-67B9-4099-BC39-EDA3EEA10F65}">
      <dsp:nvSpPr>
        <dsp:cNvPr id="0" name=""/>
        <dsp:cNvSpPr/>
      </dsp:nvSpPr>
      <dsp:spPr>
        <a:xfrm>
          <a:off x="3639625" y="1256186"/>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33 estados</a:t>
          </a:r>
        </a:p>
      </dsp:txBody>
      <dsp:txXfrm>
        <a:off x="3676567" y="1293128"/>
        <a:ext cx="1219619" cy="1187409"/>
      </dsp:txXfrm>
    </dsp:sp>
    <dsp:sp modelId="{C84C4ABC-CA88-4660-A945-7E613F27CF05}">
      <dsp:nvSpPr>
        <dsp:cNvPr id="0" name=""/>
        <dsp:cNvSpPr/>
      </dsp:nvSpPr>
      <dsp:spPr>
        <a:xfrm>
          <a:off x="3639625" y="2711525"/>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a:latin typeface="+mj-lt"/>
              <a:ea typeface="+mj-lt"/>
              <a:cs typeface="+mj-lt"/>
            </a:rPr>
            <a:t>229 clínicas</a:t>
          </a:r>
        </a:p>
      </dsp:txBody>
      <dsp:txXfrm>
        <a:off x="3676567" y="2748467"/>
        <a:ext cx="1219619" cy="1187409"/>
      </dsp:txXfrm>
    </dsp:sp>
    <dsp:sp modelId="{5DE6A97D-6ACF-4813-BA0E-71A45E615072}">
      <dsp:nvSpPr>
        <dsp:cNvPr id="0" name=""/>
        <dsp:cNvSpPr/>
      </dsp:nvSpPr>
      <dsp:spPr>
        <a:xfrm>
          <a:off x="5216082" y="0"/>
          <a:ext cx="1616878" cy="41832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s-ar" sz="4800" b="0" i="0" u="none" kern="1200" baseline="0">
              <a:latin typeface="+mj-lt"/>
              <a:ea typeface="+mj-lt"/>
              <a:cs typeface="+mj-lt"/>
            </a:rPr>
            <a:t>2021</a:t>
          </a:r>
        </a:p>
      </dsp:txBody>
      <dsp:txXfrm>
        <a:off x="5216082" y="0"/>
        <a:ext cx="1616878" cy="1254961"/>
      </dsp:txXfrm>
    </dsp:sp>
    <dsp:sp modelId="{E7B958B0-B295-4998-902C-27D32BC18D8D}">
      <dsp:nvSpPr>
        <dsp:cNvPr id="0" name=""/>
        <dsp:cNvSpPr/>
      </dsp:nvSpPr>
      <dsp:spPr>
        <a:xfrm>
          <a:off x="5377770" y="1256186"/>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dirty="0">
              <a:latin typeface="+mj-lt"/>
              <a:ea typeface="+mj-lt"/>
              <a:cs typeface="+mj-lt"/>
            </a:rPr>
            <a:t>Más de 40 estados</a:t>
          </a:r>
        </a:p>
      </dsp:txBody>
      <dsp:txXfrm>
        <a:off x="5414712" y="1293128"/>
        <a:ext cx="1219619" cy="1187409"/>
      </dsp:txXfrm>
    </dsp:sp>
    <dsp:sp modelId="{6A73B6E1-A924-43FA-B358-D84F46C5954D}">
      <dsp:nvSpPr>
        <dsp:cNvPr id="0" name=""/>
        <dsp:cNvSpPr/>
      </dsp:nvSpPr>
      <dsp:spPr>
        <a:xfrm>
          <a:off x="5377770" y="2711525"/>
          <a:ext cx="1293503" cy="126129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rtl="0">
            <a:lnSpc>
              <a:spcPct val="90000"/>
            </a:lnSpc>
            <a:spcBef>
              <a:spcPct val="0"/>
            </a:spcBef>
            <a:spcAft>
              <a:spcPct val="35000"/>
            </a:spcAft>
            <a:buNone/>
          </a:pPr>
          <a:r>
            <a:rPr lang="es-ar" sz="1900" b="0" i="0" u="none" kern="1200" baseline="0" dirty="0">
              <a:latin typeface="+mj-lt"/>
              <a:ea typeface="+mj-lt"/>
              <a:cs typeface="+mj-lt"/>
            </a:rPr>
            <a:t>Más de 430 clínicas</a:t>
          </a:r>
        </a:p>
      </dsp:txBody>
      <dsp:txXfrm>
        <a:off x="5414712" y="2748467"/>
        <a:ext cx="1219619" cy="11874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AD13-0705-4F25-ABF3-A7E4CFE6E8E4}"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98A12-8AEE-4F3F-B652-3F47B48C5B30}" type="slidenum">
              <a:rPr lang="en-US" smtClean="0"/>
              <a:t>‹#›</a:t>
            </a:fld>
            <a:endParaRPr lang="en-US"/>
          </a:p>
        </p:txBody>
      </p:sp>
    </p:spTree>
    <p:extLst>
      <p:ext uri="{BB962C8B-B14F-4D97-AF65-F5344CB8AC3E}">
        <p14:creationId xmlns:p14="http://schemas.microsoft.com/office/powerpoint/2010/main" val="205141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mhsa.gov/sites/default/files/programs_campaigns/ccbhc-criteri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cs typeface="Calibri"/>
            </a:endParaRPr>
          </a:p>
        </p:txBody>
      </p:sp>
      <p:sp>
        <p:nvSpPr>
          <p:cNvPr id="4" name="Slide Number Placeholder 3"/>
          <p:cNvSpPr>
            <a:spLocks noGrp="1"/>
          </p:cNvSpPr>
          <p:nvPr>
            <p:ph type="sldNum" sz="quarter" idx="5"/>
          </p:nvPr>
        </p:nvSpPr>
        <p:spPr/>
        <p:txBody>
          <a:bodyPr/>
          <a:lstStyle/>
          <a:p>
            <a:pPr algn="l" rtl="0"/>
            <a:fld id="{80698A12-8AEE-4F3F-B652-3F47B48C5B30}" type="slidenum">
              <a:rPr/>
              <a:t>1</a:t>
            </a:fld>
            <a:endParaRPr lang="es-ar"/>
          </a:p>
        </p:txBody>
      </p:sp>
    </p:spTree>
    <p:extLst>
      <p:ext uri="{BB962C8B-B14F-4D97-AF65-F5344CB8AC3E}">
        <p14:creationId xmlns:p14="http://schemas.microsoft.com/office/powerpoint/2010/main" val="303848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10</a:t>
            </a:fld>
            <a:endParaRPr lang="es-ar"/>
          </a:p>
        </p:txBody>
      </p:sp>
    </p:spTree>
    <p:extLst>
      <p:ext uri="{BB962C8B-B14F-4D97-AF65-F5344CB8AC3E}">
        <p14:creationId xmlns:p14="http://schemas.microsoft.com/office/powerpoint/2010/main" val="273918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Dependiendo de la audiencia, estas preguntas para debate se pueden usar para generar conversación. Estas preguntas están pensadas principalmente para el personal, pero podrían adaptarse fácilmente a socios externos, responsables de la formulación de políticas u otras partes interesadas.</a:t>
            </a:r>
          </a:p>
        </p:txBody>
      </p:sp>
      <p:sp>
        <p:nvSpPr>
          <p:cNvPr id="4" name="Slide Number Placeholder 3"/>
          <p:cNvSpPr>
            <a:spLocks noGrp="1"/>
          </p:cNvSpPr>
          <p:nvPr>
            <p:ph type="sldNum" sz="quarter" idx="5"/>
          </p:nvPr>
        </p:nvSpPr>
        <p:spPr/>
        <p:txBody>
          <a:bodyPr/>
          <a:lstStyle/>
          <a:p>
            <a:pPr algn="l" rtl="0"/>
            <a:fld id="{80698A12-8AEE-4F3F-B652-3F47B48C5B30}" type="slidenum">
              <a:rPr/>
              <a:t>11</a:t>
            </a:fld>
            <a:endParaRPr lang="es-ar"/>
          </a:p>
        </p:txBody>
      </p:sp>
    </p:spTree>
    <p:extLst>
      <p:ext uri="{BB962C8B-B14F-4D97-AF65-F5344CB8AC3E}">
        <p14:creationId xmlns:p14="http://schemas.microsoft.com/office/powerpoint/2010/main" val="24366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0698A12-8AEE-4F3F-B652-3F47B48C5B30}" type="slidenum">
              <a:rPr lang="en-US" smtClean="0"/>
              <a:t>12</a:t>
            </a:fld>
            <a:endParaRPr lang="en-US"/>
          </a:p>
        </p:txBody>
      </p:sp>
    </p:spTree>
    <p:extLst>
      <p:ext uri="{BB962C8B-B14F-4D97-AF65-F5344CB8AC3E}">
        <p14:creationId xmlns:p14="http://schemas.microsoft.com/office/powerpoint/2010/main" val="3884767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13</a:t>
            </a:fld>
            <a:endParaRPr lang="es-ar"/>
          </a:p>
        </p:txBody>
      </p:sp>
    </p:spTree>
    <p:extLst>
      <p:ext uri="{BB962C8B-B14F-4D97-AF65-F5344CB8AC3E}">
        <p14:creationId xmlns:p14="http://schemas.microsoft.com/office/powerpoint/2010/main" val="129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Estas diapositivas se pueden incorporar para un aprendizaje más detallado sobre las áreas de criterios.</a:t>
            </a:r>
          </a:p>
        </p:txBody>
      </p:sp>
      <p:sp>
        <p:nvSpPr>
          <p:cNvPr id="4" name="Slide Number Placeholder 3"/>
          <p:cNvSpPr>
            <a:spLocks noGrp="1"/>
          </p:cNvSpPr>
          <p:nvPr>
            <p:ph type="sldNum" sz="quarter" idx="5"/>
          </p:nvPr>
        </p:nvSpPr>
        <p:spPr/>
        <p:txBody>
          <a:bodyPr/>
          <a:lstStyle/>
          <a:p>
            <a:pPr algn="l" rtl="0"/>
            <a:fld id="{80698A12-8AEE-4F3F-B652-3F47B48C5B30}" type="slidenum">
              <a:rPr/>
              <a:t>14</a:t>
            </a:fld>
            <a:endParaRPr lang="es-ar"/>
          </a:p>
        </p:txBody>
      </p:sp>
    </p:spTree>
    <p:extLst>
      <p:ext uri="{BB962C8B-B14F-4D97-AF65-F5344CB8AC3E}">
        <p14:creationId xmlns:p14="http://schemas.microsoft.com/office/powerpoint/2010/main" val="170993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Consulte el documento completo sobre los criterios de la CCBHC para obtener información detallada sobre los requisitos.</a:t>
            </a:r>
          </a:p>
        </p:txBody>
      </p:sp>
      <p:sp>
        <p:nvSpPr>
          <p:cNvPr id="4" name="Slide Number Placeholder 3"/>
          <p:cNvSpPr>
            <a:spLocks noGrp="1"/>
          </p:cNvSpPr>
          <p:nvPr>
            <p:ph type="sldNum" sz="quarter" idx="5"/>
          </p:nvPr>
        </p:nvSpPr>
        <p:spPr/>
        <p:txBody>
          <a:bodyPr/>
          <a:lstStyle/>
          <a:p>
            <a:pPr algn="l" rtl="0"/>
            <a:fld id="{80698A12-8AEE-4F3F-B652-3F47B48C5B30}" type="slidenum">
              <a:rPr/>
              <a:t>15</a:t>
            </a:fld>
            <a:endParaRPr lang="es-ar"/>
          </a:p>
        </p:txBody>
      </p:sp>
    </p:spTree>
    <p:extLst>
      <p:ext uri="{BB962C8B-B14F-4D97-AF65-F5344CB8AC3E}">
        <p14:creationId xmlns:p14="http://schemas.microsoft.com/office/powerpoint/2010/main" val="290902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Consulte el documento completo sobre los criterios de la CCBHC para obtener información detallada sobre los requisitos.</a:t>
            </a:r>
          </a:p>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16</a:t>
            </a:fld>
            <a:endParaRPr lang="es-ar"/>
          </a:p>
        </p:txBody>
      </p:sp>
    </p:spTree>
    <p:extLst>
      <p:ext uri="{BB962C8B-B14F-4D97-AF65-F5344CB8AC3E}">
        <p14:creationId xmlns:p14="http://schemas.microsoft.com/office/powerpoint/2010/main" val="241782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Consulte el documento completo sobre los criterios de la CCBHC para obtener información detallada sobre los requisitos.</a:t>
            </a:r>
          </a:p>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17</a:t>
            </a:fld>
            <a:endParaRPr lang="es-ar"/>
          </a:p>
        </p:txBody>
      </p:sp>
    </p:spTree>
    <p:extLst>
      <p:ext uri="{BB962C8B-B14F-4D97-AF65-F5344CB8AC3E}">
        <p14:creationId xmlns:p14="http://schemas.microsoft.com/office/powerpoint/2010/main" val="205238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Consulte el documento completo sobre los criterios de la CCBHC para obtener información detallada sobre los requisitos.</a:t>
            </a:r>
          </a:p>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18</a:t>
            </a:fld>
            <a:endParaRPr lang="es-ar"/>
          </a:p>
        </p:txBody>
      </p:sp>
    </p:spTree>
    <p:extLst>
      <p:ext uri="{BB962C8B-B14F-4D97-AF65-F5344CB8AC3E}">
        <p14:creationId xmlns:p14="http://schemas.microsoft.com/office/powerpoint/2010/main" val="348362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a:t>
            </a:r>
          </a:p>
          <a:p>
            <a:endParaRPr lang="es-ar" dirty="0"/>
          </a:p>
          <a:p>
            <a:pPr algn="l" rtl="0"/>
            <a:r>
              <a:rPr lang="es-ar" b="0" i="0" u="none" baseline="0" dirty="0"/>
              <a:t>Consulte el documento completo sobre los criterios de la CCBHC para obtener información detallada sobre los requisitos.</a:t>
            </a:r>
          </a:p>
          <a:p>
            <a:endParaRPr lang="es-ar" dirty="0"/>
          </a:p>
        </p:txBody>
      </p:sp>
      <p:sp>
        <p:nvSpPr>
          <p:cNvPr id="4" name="Slide Number Placeholder 3"/>
          <p:cNvSpPr>
            <a:spLocks noGrp="1"/>
          </p:cNvSpPr>
          <p:nvPr>
            <p:ph type="sldNum" sz="quarter" idx="5"/>
          </p:nvPr>
        </p:nvSpPr>
        <p:spPr/>
        <p:txBody>
          <a:bodyPr/>
          <a:lstStyle/>
          <a:p>
            <a:pPr algn="l" rtl="0"/>
            <a:fld id="{80698A12-8AEE-4F3F-B652-3F47B48C5B30}" type="slidenum">
              <a:rPr/>
              <a:t>19</a:t>
            </a:fld>
            <a:endParaRPr lang="es-ar"/>
          </a:p>
        </p:txBody>
      </p:sp>
    </p:spTree>
    <p:extLst>
      <p:ext uri="{BB962C8B-B14F-4D97-AF65-F5344CB8AC3E}">
        <p14:creationId xmlns:p14="http://schemas.microsoft.com/office/powerpoint/2010/main" val="192420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cs typeface="Calibri"/>
            </a:endParaRPr>
          </a:p>
        </p:txBody>
      </p:sp>
      <p:sp>
        <p:nvSpPr>
          <p:cNvPr id="4" name="Slide Number Placeholder 3"/>
          <p:cNvSpPr>
            <a:spLocks noGrp="1"/>
          </p:cNvSpPr>
          <p:nvPr>
            <p:ph type="sldNum" sz="quarter" idx="5"/>
          </p:nvPr>
        </p:nvSpPr>
        <p:spPr/>
        <p:txBody>
          <a:bodyPr/>
          <a:lstStyle/>
          <a:p>
            <a:pPr algn="l" rtl="0"/>
            <a:fld id="{80698A12-8AEE-4F3F-B652-3F47B48C5B30}" type="slidenum">
              <a:rPr/>
              <a:t>2</a:t>
            </a:fld>
            <a:endParaRPr lang="es-ar"/>
          </a:p>
        </p:txBody>
      </p:sp>
    </p:spTree>
    <p:extLst>
      <p:ext uri="{BB962C8B-B14F-4D97-AF65-F5344CB8AC3E}">
        <p14:creationId xmlns:p14="http://schemas.microsoft.com/office/powerpoint/2010/main" val="309882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latin typeface="+mn-lt"/>
                <a:ea typeface="Calibri"/>
                <a:cs typeface="Calibri"/>
              </a:rPr>
              <a:t>Enlace en el chat</a:t>
            </a:r>
          </a:p>
          <a:p>
            <a:endParaRPr lang="es-ar" sz="1200" dirty="0">
              <a:latin typeface="+mn-lt"/>
              <a:cs typeface="Calibri"/>
            </a:endParaRPr>
          </a:p>
          <a:p>
            <a:pPr algn="l" rtl="0"/>
            <a:r>
              <a:rPr lang="es-ar" sz="1200" b="0" i="0" u="none" baseline="0" dirty="0">
                <a:latin typeface="+mn-lt"/>
                <a:ea typeface="Calibri"/>
                <a:cs typeface="Calibri"/>
              </a:rPr>
              <a:t>Revise lo que verá</a:t>
            </a:r>
          </a:p>
          <a:p>
            <a:pPr algn="l" rtl="0"/>
            <a:r>
              <a:rPr lang="es-ar" sz="1200" b="0" i="0" u="none" baseline="0" dirty="0">
                <a:latin typeface="+mn-lt"/>
                <a:ea typeface="Calibri"/>
                <a:cs typeface="Calibri"/>
              </a:rPr>
              <a:t>Recursos: Pueden clasificarse por áreas de criterios generales o por temas específicos.</a:t>
            </a:r>
          </a:p>
          <a:p>
            <a:endParaRPr lang="es-ar" sz="1200" dirty="0">
              <a:latin typeface="+mn-lt"/>
              <a:cs typeface="Calibri"/>
            </a:endParaRPr>
          </a:p>
          <a:p>
            <a:pPr algn="l" rtl="0"/>
            <a:r>
              <a:rPr lang="es-ar" sz="1200" b="0" i="0" u="none" baseline="0" dirty="0">
                <a:latin typeface="+mn-lt"/>
                <a:ea typeface="Calibri"/>
                <a:cs typeface="Calibri"/>
              </a:rPr>
              <a:t>En varias fases y en continua expansión.</a:t>
            </a:r>
          </a:p>
        </p:txBody>
      </p:sp>
      <p:sp>
        <p:nvSpPr>
          <p:cNvPr id="4" name="Slide Number Placeholder 3"/>
          <p:cNvSpPr>
            <a:spLocks noGrp="1"/>
          </p:cNvSpPr>
          <p:nvPr>
            <p:ph type="sldNum" sz="quarter" idx="5"/>
          </p:nvPr>
        </p:nvSpPr>
        <p:spPr/>
        <p:txBody>
          <a:bodyPr/>
          <a:lstStyle/>
          <a:p>
            <a:pPr algn="l" rtl="0"/>
            <a:fld id="{80698A12-8AEE-4F3F-B652-3F47B48C5B30}" type="slidenum">
              <a:rPr/>
              <a:t>20</a:t>
            </a:fld>
            <a:endParaRPr lang="es-ar"/>
          </a:p>
        </p:txBody>
      </p:sp>
    </p:spTree>
    <p:extLst>
      <p:ext uri="{BB962C8B-B14F-4D97-AF65-F5344CB8AC3E}">
        <p14:creationId xmlns:p14="http://schemas.microsoft.com/office/powerpoint/2010/main" val="188668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0698A12-8AEE-4F3F-B652-3F47B48C5B30}" type="slidenum">
              <a:rPr lang="en-US" smtClean="0"/>
              <a:t>21</a:t>
            </a:fld>
            <a:endParaRPr lang="en-US"/>
          </a:p>
        </p:txBody>
      </p:sp>
    </p:spTree>
    <p:extLst>
      <p:ext uri="{BB962C8B-B14F-4D97-AF65-F5344CB8AC3E}">
        <p14:creationId xmlns:p14="http://schemas.microsoft.com/office/powerpoint/2010/main" val="52646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t>NOTAS DEL ORADOR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i="0" u="none" baseline="0" dirty="0"/>
              <a:t>El modelo de la Clínica Comunitaria Certificada de Salud Conductual está diseñado para garantizar el acceso a una atención integral coordinada de salud conductual. Las CCBHC están obligadas a atender a cualquier persona que solicite atención por salud mental o consumo de sustancias, independientemente de su capacidad de pago, lugar de residencia o edad. Esto incluye la atención adecuada al desarrollo de niños y jóvenes. Las CCBHC deben cumplir las normas relativas a la variedad de servicios que prestan y tienen la obligación de atender a las personas con rapidez. Una característica importante del modelo de CCBHC es que requiere disponer de servicios de crisis que estén disponibles las 24 horas del día, los 7 días de la semana. Las CCBHC también están obligadas a proporcionar una amplia variedad de servicios de salud conductual para que las personas que necesitan atención no tengan que buscar entre varios proveedores el apoyo de salud conductual que necesitan. Además, las CCBHC deben coordinar la atención para ayudar a las personas a orientarse en la atención de salud conductual, la atención médica física, los servicios sociales y los demás sistemas relacionados.</a:t>
            </a:r>
          </a:p>
        </p:txBody>
      </p:sp>
      <p:sp>
        <p:nvSpPr>
          <p:cNvPr id="4" name="Slide Number Placeholder 3"/>
          <p:cNvSpPr>
            <a:spLocks noGrp="1"/>
          </p:cNvSpPr>
          <p:nvPr>
            <p:ph type="sldNum" sz="quarter" idx="5"/>
          </p:nvPr>
        </p:nvSpPr>
        <p:spPr/>
        <p:txBody>
          <a:bodyPr/>
          <a:lstStyle/>
          <a:p>
            <a:pPr algn="l" rtl="0"/>
            <a:fld id="{A4E15834-762D-4B24-B16F-8D955890CC58}" type="slidenum">
              <a:rPr/>
              <a:t>3</a:t>
            </a:fld>
            <a:endParaRPr lang="es-ar"/>
          </a:p>
        </p:txBody>
      </p:sp>
    </p:spTree>
    <p:extLst>
      <p:ext uri="{BB962C8B-B14F-4D97-AF65-F5344CB8AC3E}">
        <p14:creationId xmlns:p14="http://schemas.microsoft.com/office/powerpoint/2010/main" val="387327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t>NOTAS DEL ORADOR</a:t>
            </a:r>
          </a:p>
          <a:p>
            <a:endParaRPr lang="es-ar" sz="1200" dirty="0"/>
          </a:p>
          <a:p>
            <a:pPr algn="l" rtl="0"/>
            <a:r>
              <a:rPr lang="es-ar" sz="1200" b="0" i="0" u="none" baseline="0" dirty="0"/>
              <a:t>La SAMHSA </a:t>
            </a:r>
            <a:r>
              <a:rPr lang="es-ar" sz="1200" b="0" i="0" u="none" baseline="0" dirty="0">
                <a:hlinkClick r:id="rId3"/>
              </a:rPr>
              <a:t>elaboró criterios</a:t>
            </a:r>
            <a:r>
              <a:rPr lang="es-ar" sz="1200" b="0" i="0" u="none" baseline="0" dirty="0"/>
              <a:t> para certificar las CCBHC de acuerdo con los requisitos legales descritos en el artículo 223 de la Ley de Protección del Acceso a Medicare (PAMA), que ayudó a los estados a establecer las CCBHC. Estos criterios, que establecen un nivel básico de servicio en el que debe operar una CCBHC, se dividen en seis áreas programáticas clave:</a:t>
            </a:r>
          </a:p>
          <a:p>
            <a:endParaRPr lang="es-ar" sz="1200" dirty="0"/>
          </a:p>
          <a:p>
            <a:pPr algn="l" rtl="0">
              <a:buFont typeface="+mj-lt"/>
              <a:buNone/>
            </a:pPr>
            <a:r>
              <a:rPr lang="es-ar" sz="1200" b="1" i="0" u="none" baseline="0" dirty="0"/>
              <a:t>Dotación de personal:</a:t>
            </a:r>
            <a:r>
              <a:rPr lang="es-ar" sz="1200" b="0" i="0" u="none" baseline="0" dirty="0"/>
              <a:t> El plan de dotación de personal debe basarse en la evaluación de las necesidades locales y debe garantizar que el modelo de dotación de personal (tanto clínico como no clínico) sea adecuado para atender a la población de consumidores en términos de tamaño y composición y para proporcionar los tipos de servicios que la CCBHC debe y propone ofrecer. La clínica debe cumplir los requisitos estatales de autorización y acreditación, así como los requisitos de formación del personal, incluida la garantía de una atención culturalmente competente y lingüísticamente adecuada.</a:t>
            </a:r>
          </a:p>
          <a:p>
            <a:pPr algn="l" rtl="0">
              <a:buFont typeface="+mj-lt"/>
              <a:buNone/>
            </a:pPr>
            <a:endParaRPr lang="es-ar" sz="1200" b="1" dirty="0"/>
          </a:p>
          <a:p>
            <a:pPr algn="l" rtl="0">
              <a:buFont typeface="+mj-lt"/>
              <a:buNone/>
            </a:pPr>
            <a:r>
              <a:rPr lang="es-ar" sz="1200" b="1" i="0" u="none" baseline="0" dirty="0"/>
              <a:t>Disponibilidad y accesibilidad de los servicios:</a:t>
            </a:r>
            <a:r>
              <a:rPr lang="es-ar" sz="1200" b="0" i="0" u="none" baseline="0" dirty="0"/>
              <a:t> Las normas de la CCBHC en materia de accesibilidad y disponibilidad de los servicios incluyen la prestación de servicios de gestión de crisis las 24 horas del día (prestados en un plazo de tres horas) y la posibilidad de ofrecer a los nuevos consumidores una exploración inicial que identifique las necesidades de evaluación de rutina. La OMS debe recibir una evaluación inicial en un plazo de 10 días hábiles, y no se podrá rechazar ni limitar la prestación de servicios a ningún paciente por su capacidad de pago o lugar de residencia.</a:t>
            </a:r>
          </a:p>
          <a:p>
            <a:pPr algn="l" rtl="0">
              <a:buFont typeface="+mj-lt"/>
              <a:buNone/>
            </a:pPr>
            <a:endParaRPr lang="es-ar" sz="1200" b="1" dirty="0"/>
          </a:p>
          <a:p>
            <a:pPr algn="l" rtl="0">
              <a:buFont typeface="+mj-lt"/>
              <a:buNone/>
            </a:pPr>
            <a:r>
              <a:rPr lang="es-ar" sz="1200" b="1" i="0" u="none" baseline="0" dirty="0"/>
              <a:t>Coordinación de la atención:</a:t>
            </a:r>
            <a:r>
              <a:rPr lang="es-ar" sz="1200" b="0" i="0" u="none" baseline="0" dirty="0"/>
              <a:t> Las CCBHC deben coordinar la atención de los consumidores entre los distintos centros y proveedores para garantizar la perfecta transición de los pacientes a través de todo el espectro de servicios médicos, incluidas las necesidades de enfermedades agudas o crónicas y de salud conductual. Esto incluye asociaciones con: (i) Centros de salud con calificación federal (y, si corresponde, clínicas médicas rurales) en la medida en que dichos servicios no se presten directamente a través de la CCBHC. (</a:t>
            </a:r>
            <a:r>
              <a:rPr lang="es-ar" sz="1200" b="0" i="0" u="none" baseline="0" dirty="0" err="1"/>
              <a:t>ii</a:t>
            </a:r>
            <a:r>
              <a:rPr lang="es-ar" sz="1200" b="0" i="0" u="none" baseline="0" dirty="0"/>
              <a:t>) Centros psiquiátricos de hospitalización y desintoxicación por consumo de sustancias, servicios de cancelación posterior a la desintoxicación y programas residenciales. (</a:t>
            </a:r>
            <a:r>
              <a:rPr lang="es-ar" sz="1200" b="0" i="0" u="none" baseline="0" dirty="0" err="1"/>
              <a:t>iii</a:t>
            </a:r>
            <a:r>
              <a:rPr lang="es-ar" sz="1200" b="0" i="0" u="none" baseline="0" dirty="0"/>
              <a:t>) Otros servicios, apoyos y proveedores comunitarios o regionales, incluidas escuelas, agencias de bienestar infantil y agencias y centros de justicia juvenil y penal, centros de tratamiento regional para jóvenes del Servicio de Salud Indígena, agencias de acogida de menores con licencia estatal y acreditación nacional para el servicio de acogida temporal terapéutica, y otros servicios sociales y humanos. (</a:t>
            </a:r>
            <a:r>
              <a:rPr lang="es-ar" sz="1200" b="0" i="0" u="none" baseline="0" dirty="0" err="1"/>
              <a:t>iv</a:t>
            </a:r>
            <a:r>
              <a:rPr lang="es-ar" sz="1200" b="0" i="0" u="none" baseline="0" dirty="0"/>
              <a:t>) Centros médicos del Departamento de Asuntos de Veteranos, clínicas independientes para pacientes ambulatorios, centros de acogida y otros centros. (v) Hospitales de cuidados intensivos para pacientes hospitalizados y clínicas para pacientes ambulatorios de hospitales.</a:t>
            </a:r>
          </a:p>
          <a:p>
            <a:pPr algn="l" rtl="0">
              <a:buFont typeface="+mj-lt"/>
              <a:buNone/>
            </a:pPr>
            <a:endParaRPr lang="es-ar" sz="1200" b="1" dirty="0"/>
          </a:p>
          <a:p>
            <a:pPr algn="l" rtl="0">
              <a:buFont typeface="+mj-lt"/>
              <a:buNone/>
            </a:pPr>
            <a:r>
              <a:rPr lang="es-ar" sz="1200" b="1" i="0" u="none" baseline="0" dirty="0"/>
              <a:t>Alcance de los servicios:</a:t>
            </a:r>
            <a:r>
              <a:rPr lang="es-ar" sz="1200" b="0" i="0" u="none" baseline="0" dirty="0"/>
              <a:t> En la siguiente diapositiva, se describen los nueve servicios obligatorios que una CCBHC debe prestar directamente o a través de una organización colaboradora designada. Todos los servicios deben reflejar una atención centrada en la persona y la familia y orientada a la recuperación, ser respetuosos con las necesidades, las preferencias y los valores individuales del consumidor, y garantizar tanto la participación del consumidor como la autonomía de los servicios recibidos. Los servicios para niños y jóvenes deben estar centrados en la familia, estar orientados a los jóvenes y ser adecuados para su desarrollo.</a:t>
            </a:r>
          </a:p>
          <a:p>
            <a:pPr algn="l" rtl="0">
              <a:buFont typeface="+mj-lt"/>
              <a:buNone/>
            </a:pPr>
            <a:endParaRPr lang="es-ar" sz="1200" b="1" dirty="0"/>
          </a:p>
          <a:p>
            <a:pPr algn="l" rtl="0">
              <a:buFont typeface="+mj-lt"/>
              <a:buNone/>
            </a:pPr>
            <a:r>
              <a:rPr lang="es-ar" sz="1200" b="1" i="0" u="none" baseline="0" dirty="0"/>
              <a:t>Informes de calidad y de otra índole:</a:t>
            </a:r>
            <a:r>
              <a:rPr lang="es-ar" sz="1200" b="0" i="0" u="none" baseline="0" dirty="0"/>
              <a:t> En el marco de la demostración del programa Medicaid CCBHC, hay 21 medidas de calidad de la CCBHC sobre las que las clínicas y los estados deben informar, y es obligatorio que la CCBHC tenga un plan de mejora de la calidad. Los beneficiarios de subvenciones de la SAMHSA tienen requisitos de presentación de informes diferentes a los de las CCBHC que operan en el marco de programas estatales de CCBHC, incluida la cumplimentación de la herramienta Medidas de resultados nacionales (NOM) con los clientes, la presentación de informes trimestrales sobre métricas de desarrollo de infraestructuras, prevención y promoción de la salud mental (IPP) y la presentación de informes anuales. También se puede exigir a los beneficiarios de la CCBHC que informen sobre las medidas de calidad de la CCBHC.</a:t>
            </a:r>
          </a:p>
          <a:p>
            <a:pPr algn="l" rtl="0">
              <a:buFont typeface="+mj-lt"/>
              <a:buNone/>
            </a:pPr>
            <a:endParaRPr lang="es-ar" sz="1200" b="1" dirty="0"/>
          </a:p>
          <a:p>
            <a:pPr algn="l" rtl="0">
              <a:buFont typeface="+mj-lt"/>
              <a:buNone/>
            </a:pPr>
            <a:r>
              <a:rPr lang="es-ar" sz="1200" b="1" i="0" u="none" baseline="0" dirty="0"/>
              <a:t>Autoridad y gobernanza de la organización:</a:t>
            </a:r>
            <a:r>
              <a:rPr lang="es-ar" sz="1200" b="0" i="0" u="none" baseline="0" dirty="0"/>
              <a:t> Las CCBHC deben garantizar que los miembros de la junta directiva representen a las personas atendidas por la CCBHC en términos de factores demográficos como área geográfica, raza, etnia, sexo, identidad de género, discapacidad, edad y orientación sexual, y en términos de tipos de trastornos. La CCBHC incorporará la participación activa de consumidores adultos con enfermedades mentales, adultos en recuperación de trastornos por consumo de sustancias y familiares de usuarios de la CCBHC, ya sea porque el 51 % de los miembros de la junta directiva sean familiares, consumidores o personas en recuperación de trastornos de salud mental, o porque una parte sustancial de los miembros de la junta directiva cumplan estos criterios y otros métodos descritos específicamente para que los consumidores, las personas en recuperación y los familiares puedan aportar información útil a la junta directiva sobre las políticas, los procesos y los servicios de la CCBHC.</a:t>
            </a:r>
          </a:p>
          <a:p>
            <a:pPr algn="l" rtl="0">
              <a:buFont typeface="+mj-lt"/>
              <a:buNone/>
            </a:pPr>
            <a:endParaRPr lang="es-ar" sz="1200" dirty="0"/>
          </a:p>
          <a:p>
            <a:pPr algn="l" rtl="0">
              <a:buFont typeface="+mj-lt"/>
              <a:buNone/>
            </a:pPr>
            <a:r>
              <a:rPr lang="es-ar" sz="1200" b="0" i="0" u="none" baseline="0" dirty="0"/>
              <a:t>Las CCBHC deben cumplir todos los requisitos estatales de acreditación, certificación o concesión de licencias correspondientes.</a:t>
            </a:r>
          </a:p>
          <a:p>
            <a:endParaRPr lang="es-ar" sz="1200" dirty="0"/>
          </a:p>
        </p:txBody>
      </p:sp>
      <p:sp>
        <p:nvSpPr>
          <p:cNvPr id="4" name="Slide Number Placeholder 3"/>
          <p:cNvSpPr>
            <a:spLocks noGrp="1"/>
          </p:cNvSpPr>
          <p:nvPr>
            <p:ph type="sldNum" sz="quarter" idx="5"/>
          </p:nvPr>
        </p:nvSpPr>
        <p:spPr/>
        <p:txBody>
          <a:bodyPr/>
          <a:lstStyle/>
          <a:p>
            <a:pPr algn="l" rtl="0"/>
            <a:fld id="{80698A12-8AEE-4F3F-B652-3F47B48C5B30}" type="slidenum">
              <a:rPr/>
              <a:t>4</a:t>
            </a:fld>
            <a:endParaRPr lang="es-ar"/>
          </a:p>
        </p:txBody>
      </p:sp>
    </p:spTree>
    <p:extLst>
      <p:ext uri="{BB962C8B-B14F-4D97-AF65-F5344CB8AC3E}">
        <p14:creationId xmlns:p14="http://schemas.microsoft.com/office/powerpoint/2010/main" val="214349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latin typeface="+mn-lt"/>
              </a:rPr>
              <a:t>NOTAS DEL ORADOR</a:t>
            </a:r>
          </a:p>
          <a:p>
            <a:endParaRPr lang="es-ar" sz="1200" dirty="0">
              <a:latin typeface="+mn-lt"/>
            </a:endParaRPr>
          </a:p>
          <a:p>
            <a:pPr algn="l" rtl="0"/>
            <a:r>
              <a:rPr lang="es-ar" sz="1200" b="0" i="0" u="none" baseline="0" dirty="0">
                <a:latin typeface="+mn-lt"/>
              </a:rPr>
              <a:t>Las CCBHC están obligadas a prestar los siguientes servicios: los servicios en azul deben ser prestados directamente por la CCBHC. Los servicios en verde pueden ser prestados directamente por las propias CCBHC o por una organización colaboradora designada (DCO). Como excepción, si la CCBHC actúa en un estado con un sistema de crisis estatal oficialmente aprobado, en este caso las CCBHC también pueden participar en el sistema estatal como organización colaboradora designada para los servicios de crisis.</a:t>
            </a:r>
          </a:p>
          <a:p>
            <a:endParaRPr lang="es-ar" sz="1200" dirty="0">
              <a:latin typeface="+mn-lt"/>
            </a:endParaRPr>
          </a:p>
          <a:p>
            <a:pPr algn="l" rtl="0"/>
            <a:r>
              <a:rPr lang="es-ar" sz="1200" b="0" i="0" u="none" baseline="0" dirty="0">
                <a:effectLst/>
                <a:latin typeface="+mn-lt"/>
                <a:ea typeface="Arial" panose="020B0604020202020204" pitchFamily="34" charset="0"/>
                <a:cs typeface="Arial" panose="020B0604020202020204" pitchFamily="34" charset="0"/>
              </a:rPr>
              <a:t>Una DCO es una entidad que no está bajo la supervisión directa de la CCBHC a la que esta contrata en una relación formal para prestar servicios específicos según los mismos requisitos que los de la CCBHC. La CCBHC mantiene la responsabilidad clínica de los servicios que la DCO presta a los consumidores de la CCBHC.</a:t>
            </a:r>
            <a:endParaRPr lang="es-ar" sz="1200" b="1" dirty="0">
              <a:latin typeface="+mn-lt"/>
            </a:endParaRPr>
          </a:p>
        </p:txBody>
      </p:sp>
      <p:sp>
        <p:nvSpPr>
          <p:cNvPr id="4" name="Slide Number Placeholder 3"/>
          <p:cNvSpPr>
            <a:spLocks noGrp="1"/>
          </p:cNvSpPr>
          <p:nvPr>
            <p:ph type="sldNum" sz="quarter" idx="5"/>
          </p:nvPr>
        </p:nvSpPr>
        <p:spPr/>
        <p:txBody>
          <a:bodyPr/>
          <a:lstStyle/>
          <a:p>
            <a:pPr algn="l" rtl="0"/>
            <a:fld id="{80698A12-8AEE-4F3F-B652-3F47B48C5B30}" type="slidenum">
              <a:rPr/>
              <a:t>5</a:t>
            </a:fld>
            <a:endParaRPr lang="es-ar"/>
          </a:p>
        </p:txBody>
      </p:sp>
    </p:spTree>
    <p:extLst>
      <p:ext uri="{BB962C8B-B14F-4D97-AF65-F5344CB8AC3E}">
        <p14:creationId xmlns:p14="http://schemas.microsoft.com/office/powerpoint/2010/main" val="16567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0"/>
              </a:spcAft>
            </a:pPr>
            <a:r>
              <a:rPr lang="es-ar" sz="1200" b="0" i="0" u="none" baseline="0" dirty="0">
                <a:effectLst/>
                <a:latin typeface="Calibri" panose="020F0502020204030204" pitchFamily="34" charset="0"/>
                <a:ea typeface="Calibri" panose="020F0502020204030204" pitchFamily="34" charset="0"/>
                <a:cs typeface="Calibri" panose="020F0502020204030204" pitchFamily="34" charset="0"/>
              </a:rPr>
              <a:t>NOTAS DEL ORADOR</a:t>
            </a:r>
          </a:p>
          <a:p>
            <a:pPr marL="0" marR="0" algn="l" rtl="0">
              <a:lnSpc>
                <a:spcPct val="107000"/>
              </a:lnSpc>
              <a:spcBef>
                <a:spcPts val="0"/>
              </a:spcBef>
              <a:spcAft>
                <a:spcPts val="0"/>
              </a:spcAft>
            </a:pPr>
            <a:endParaRPr lang="es-ar" sz="1200" dirty="0">
              <a:effectLst/>
              <a:latin typeface="Calibri" panose="020F0502020204030204" pitchFamily="34" charset="0"/>
              <a:ea typeface="Calibri" panose="020F0502020204030204" pitchFamily="34" charset="0"/>
              <a:cs typeface="Calibri" panose="020F0502020204030204" pitchFamily="34" charset="0"/>
            </a:endParaRPr>
          </a:p>
          <a:p>
            <a:pPr marL="0" marR="0" algn="l" rtl="0">
              <a:lnSpc>
                <a:spcPct val="107000"/>
              </a:lnSpc>
              <a:spcBef>
                <a:spcPts val="0"/>
              </a:spcBef>
              <a:spcAft>
                <a:spcPts val="0"/>
              </a:spcAft>
            </a:pPr>
            <a:r>
              <a:rPr lang="es-ar" sz="1200" b="0" i="0" u="none" baseline="0" dirty="0">
                <a:effectLst/>
                <a:latin typeface="Calibri" panose="020F0502020204030204" pitchFamily="34" charset="0"/>
                <a:ea typeface="Calibri" panose="020F0502020204030204" pitchFamily="34" charset="0"/>
                <a:cs typeface="Calibri" panose="020F0502020204030204" pitchFamily="34" charset="0"/>
              </a:rPr>
              <a:t>Actualmente, existen tres vías de financiación para las CCBHC:</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rtl="0">
              <a:lnSpc>
                <a:spcPct val="115000"/>
              </a:lnSpc>
              <a:spcBef>
                <a:spcPts val="0"/>
              </a:spcBef>
              <a:spcAft>
                <a:spcPts val="0"/>
              </a:spcAft>
              <a:buFont typeface="+mj-lt"/>
              <a:buAutoNum type="arabicPeriod"/>
              <a:tabLst>
                <a:tab pos="4076700" algn="l"/>
              </a:tabLst>
            </a:pPr>
            <a:r>
              <a:rPr lang="es-ar" sz="1200" b="1" i="0" u="none" baseline="0" dirty="0">
                <a:effectLst/>
                <a:latin typeface="Calibri" panose="020F0502020204030204" pitchFamily="34" charset="0"/>
                <a:ea typeface="Calibri" panose="020F0502020204030204" pitchFamily="34" charset="0"/>
                <a:cs typeface="Calibri" panose="020F0502020204030204" pitchFamily="34" charset="0"/>
              </a:rPr>
              <a:t>Demostración estatal de Medicaid:</a:t>
            </a:r>
            <a:r>
              <a:rPr lang="es-ar" sz="1200" b="0" i="0" u="none" baseline="0" dirty="0">
                <a:effectLst/>
                <a:latin typeface="Calibri" panose="020F0502020204030204" pitchFamily="34" charset="0"/>
                <a:ea typeface="Calibri" panose="020F0502020204030204" pitchFamily="34" charset="0"/>
                <a:cs typeface="Calibri" panose="020F0502020204030204" pitchFamily="34" charset="0"/>
              </a:rPr>
              <a:t> En 2017, ocho estados autorizados (Minnesota, Misuri, Nevada, Nueva Jersey, Nueva York, Oregón, Oklahoma y Pensilvania) lanzaron sus programas de demostración de Medicaid CCBHC. En 2021, se sumaron dos estados (Kentucky y Míchigan). A través del programa de demostración, los estados certifican algunas clínicas como CCBHC. Estas clínicas reciben el pago de Medicaid a través de una tarifa diaria o mensual del sistema de pago prospectivo (PPS) que es específica de cada clínica, y a las clínicas se les reembolsa en función del costo de demostración previsto de los servicios.</a:t>
            </a:r>
          </a:p>
          <a:p>
            <a:pPr marL="342900" marR="0" lvl="0" indent="-342900" algn="l" rtl="0">
              <a:lnSpc>
                <a:spcPct val="115000"/>
              </a:lnSpc>
              <a:spcBef>
                <a:spcPts val="0"/>
              </a:spcBef>
              <a:spcAft>
                <a:spcPts val="0"/>
              </a:spcAft>
              <a:buFont typeface="+mj-lt"/>
              <a:buAutoNum type="arabicPeriod"/>
              <a:tabLst>
                <a:tab pos="4076700" algn="l"/>
              </a:tabLst>
            </a:pPr>
            <a:r>
              <a:rPr lang="es-ar" sz="1200" b="1" i="0" u="none" baseline="0" dirty="0">
                <a:effectLst/>
                <a:latin typeface="Calibri" panose="020F0502020204030204" pitchFamily="34" charset="0"/>
                <a:ea typeface="Calibri" panose="020F0502020204030204" pitchFamily="34" charset="0"/>
                <a:cs typeface="Calibri" panose="020F0502020204030204" pitchFamily="34" charset="0"/>
              </a:rPr>
              <a:t>Financiación mediante subvenciones de la SAMHSA:</a:t>
            </a:r>
            <a:r>
              <a:rPr lang="es-ar" sz="1200" b="0" i="0" u="none" baseline="0" dirty="0">
                <a:effectLst/>
                <a:latin typeface="Calibri" panose="020F0502020204030204" pitchFamily="34" charset="0"/>
                <a:ea typeface="Calibri" panose="020F0502020204030204" pitchFamily="34" charset="0"/>
                <a:cs typeface="Calibri" panose="020F0502020204030204" pitchFamily="34" charset="0"/>
              </a:rPr>
              <a:t> La SAMHSA otorga financiación mediante subvenciones directamente a las clínicas que certifican el cumplimiento de los requisitos de la CCBHC. Acreditar el cumplimiento de los criterios a través de un fondo de subvención no es lo mismo que la certificación; sin embargo, se recomienda que los beneficiarios utilicen el período de financiación de la subvención para saber si existen futuras oportunidades de certificación en su estado y se organicen en función de los requisitos con fines de sostenibilidad.</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076700" algn="l"/>
              </a:tabLst>
              <a:defRPr/>
            </a:pPr>
            <a:r>
              <a:rPr lang="es-ar" sz="1200" b="1" i="0" u="none" baseline="0" dirty="0">
                <a:effectLst/>
                <a:latin typeface="Calibri" panose="020F0502020204030204" pitchFamily="34" charset="0"/>
                <a:ea typeface="Calibri" panose="020F0502020204030204" pitchFamily="34" charset="0"/>
                <a:cs typeface="Calibri" panose="020F0502020204030204" pitchFamily="34" charset="0"/>
              </a:rPr>
              <a:t>Certificación estatal independiente: </a:t>
            </a:r>
            <a:r>
              <a:rPr lang="es-ar" sz="1200" b="0" i="0" u="none" baseline="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Varios estados han iniciado el proceso de establecimiento de su programa de CCBHC al margen de la demostración de Medicaid. Este proceso suele iniciarse a través de una acción legislativa y luego los estados aprovechan una enmienda al plan estatal o una exención 1115. Estos estados están armonizando en gran medida su proceso con el proceso de demostración de Medicaid de establecer programas de certificación y pagar a las CCBHC un PPS basado en informes de costos.</a:t>
            </a:r>
            <a:endParaRPr lang="es-a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A4E15834-762D-4B24-B16F-8D955890CC58}" type="slidenum">
              <a:rPr/>
              <a:t>6</a:t>
            </a:fld>
            <a:endParaRPr lang="es-ar"/>
          </a:p>
        </p:txBody>
      </p:sp>
    </p:spTree>
    <p:extLst>
      <p:ext uri="{BB962C8B-B14F-4D97-AF65-F5344CB8AC3E}">
        <p14:creationId xmlns:p14="http://schemas.microsoft.com/office/powerpoint/2010/main" val="31079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latin typeface="+mn-lt"/>
              </a:rPr>
              <a:t>NOTAS DEL ORADOR</a:t>
            </a:r>
          </a:p>
          <a:p>
            <a:endParaRPr lang="es-ar" sz="1200" dirty="0">
              <a:latin typeface="+mn-lt"/>
            </a:endParaRPr>
          </a:p>
          <a:p>
            <a:pPr algn="l" rtl="0"/>
            <a:r>
              <a:rPr lang="es-ar" sz="1200" b="0" i="0" u="none" baseline="0" dirty="0">
                <a:latin typeface="+mn-lt"/>
              </a:rPr>
              <a:t>Detalles sobre la expansión. Le sugerimos que incluya sus propios temas de conversación personales destinados al personal y a otras personas, y que explique lo que significa para usted formar parte de este movimiento nacional.</a:t>
            </a:r>
          </a:p>
          <a:p>
            <a:endParaRPr lang="es-ar" sz="1200" dirty="0">
              <a:latin typeface="+mn-lt"/>
            </a:endParaRPr>
          </a:p>
          <a:p>
            <a:pPr algn="l" rtl="0"/>
            <a:r>
              <a:rPr lang="es-ar" sz="1200" b="0" i="0" u="none" baseline="0" dirty="0">
                <a:latin typeface="+mn-lt"/>
              </a:rPr>
              <a:t>La cantidad de CCBHC en todo el país ha crecido exponencialmente desde 2017, en gran parte debido a la asignación de fondos de subvención de la SAMHSA. La Ley Bipartidista de Comunidades Más Seguras </a:t>
            </a:r>
            <a:r>
              <a:rPr lang="es-ar" sz="1200" b="0" i="0" u="none" baseline="0" dirty="0">
                <a:solidFill>
                  <a:srgbClr val="000000"/>
                </a:solidFill>
                <a:effectLst/>
                <a:latin typeface="+mn-lt"/>
                <a:ea typeface="Calibri" panose="020F0502020204030204" pitchFamily="34" charset="0"/>
                <a:cs typeface="Calibri" panose="020F0502020204030204" pitchFamily="34" charset="0"/>
              </a:rPr>
              <a:t>promulgada en julio de 2021 incluía disposiciones para ampliar </a:t>
            </a:r>
            <a:r>
              <a:rPr lang="es-ar" sz="1200" b="0" i="0" u="none" baseline="0" dirty="0">
                <a:solidFill>
                  <a:srgbClr val="FF0000"/>
                </a:solidFill>
                <a:effectLst/>
                <a:latin typeface="+mn-lt"/>
                <a:ea typeface="Calibri" panose="020F0502020204030204" pitchFamily="34" charset="0"/>
                <a:cs typeface="Calibri" panose="020F0502020204030204" pitchFamily="34" charset="0"/>
              </a:rPr>
              <a:t>la oportunidad de solicitar </a:t>
            </a:r>
            <a:r>
              <a:rPr lang="es-ar" sz="1200" b="0" i="0" u="none" baseline="0" dirty="0">
                <a:solidFill>
                  <a:srgbClr val="000000"/>
                </a:solidFill>
                <a:effectLst/>
                <a:latin typeface="+mn-lt"/>
                <a:ea typeface="Calibri" panose="020F0502020204030204" pitchFamily="34" charset="0"/>
                <a:cs typeface="Calibri" panose="020F0502020204030204" pitchFamily="34" charset="0"/>
              </a:rPr>
              <a:t>el programa de demostración de la CCBHC a todos los estados y los territorios. También puso a disposición fondos de subvenciones de planificación para que los estados desarrollen propuestas para unirse al programa. Las disposiciones del proyecto de ley incluyen lo siguiente: </a:t>
            </a:r>
            <a:endParaRPr lang="es-ar" sz="1200" i="0" dirty="0">
              <a:effectLst/>
              <a:latin typeface="+mn-lt"/>
              <a:ea typeface="Calibri" panose="020F0502020204030204" pitchFamily="34" charset="0"/>
            </a:endParaRPr>
          </a:p>
          <a:p>
            <a:pPr marL="342900" marR="0" lvl="0" indent="-342900" algn="l" rtl="0">
              <a:spcBef>
                <a:spcPts val="0"/>
              </a:spcBef>
              <a:spcAft>
                <a:spcPts val="0"/>
              </a:spcAft>
              <a:buFont typeface="Symbol" panose="05050102010706020507" pitchFamily="18" charset="2"/>
              <a:buChar char=""/>
            </a:pPr>
            <a:r>
              <a:rPr lang="es-ar" sz="1200" b="0" i="0" u="none" baseline="0" dirty="0">
                <a:effectLst/>
                <a:latin typeface="+mn-lt"/>
                <a:ea typeface="Times New Roman" panose="02020603050405020304" pitchFamily="18" charset="0"/>
              </a:rPr>
              <a:t>Amplía el programa de demostración de CCBHC para permitir que cualquier estado o territorio tenga la oportunidad de solicitar su participación, al tiempo que asigna fondos adicionales para subvenciones de planificación a fin de que los estados desarrollen propuestas de participación.</a:t>
            </a:r>
            <a:endParaRPr lang="es-ar" sz="1200" i="0" dirty="0">
              <a:effectLst/>
              <a:latin typeface="+mn-lt"/>
              <a:ea typeface="Calibri" panose="020F0502020204030204" pitchFamily="34" charset="0"/>
            </a:endParaRPr>
          </a:p>
          <a:p>
            <a:pPr marL="342900" marR="0" lvl="0" indent="-342900" algn="l" rtl="0">
              <a:spcBef>
                <a:spcPts val="0"/>
              </a:spcBef>
              <a:spcAft>
                <a:spcPts val="0"/>
              </a:spcAft>
              <a:buFont typeface="Symbol" panose="05050102010706020507" pitchFamily="18" charset="2"/>
              <a:buChar char=""/>
            </a:pPr>
            <a:r>
              <a:rPr lang="es-ar" sz="1200" b="0" i="0" u="none" baseline="0" dirty="0">
                <a:effectLst/>
                <a:latin typeface="+mn-lt"/>
                <a:ea typeface="Times New Roman" panose="02020603050405020304" pitchFamily="18" charset="0"/>
              </a:rPr>
              <a:t>Desde julio de 2024, y cada dos años a partir de entonces, el HHS seleccionará </a:t>
            </a:r>
            <a:r>
              <a:rPr lang="es-ar" sz="1200" b="0" i="0" u="none" baseline="0" dirty="0">
                <a:solidFill>
                  <a:srgbClr val="FF0000"/>
                </a:solidFill>
                <a:effectLst/>
                <a:latin typeface="+mn-lt"/>
                <a:ea typeface="Times New Roman" panose="02020603050405020304" pitchFamily="18" charset="0"/>
              </a:rPr>
              <a:t>hasta </a:t>
            </a:r>
            <a:r>
              <a:rPr lang="es-ar" sz="1200" b="0" i="0" u="none" baseline="0" dirty="0">
                <a:effectLst/>
                <a:latin typeface="+mn-lt"/>
                <a:ea typeface="Times New Roman" panose="02020603050405020304" pitchFamily="18" charset="0"/>
              </a:rPr>
              <a:t>10 estados adicionales para unirse a la demostración.</a:t>
            </a:r>
            <a:endParaRPr lang="es-ar" sz="1200" i="0" dirty="0">
              <a:effectLst/>
              <a:latin typeface="+mn-lt"/>
              <a:ea typeface="Calibri" panose="020F0502020204030204" pitchFamily="34" charset="0"/>
            </a:endParaRPr>
          </a:p>
          <a:p>
            <a:pPr marL="342900" marR="0" lvl="0" indent="-342900" algn="l" rtl="0">
              <a:spcBef>
                <a:spcPts val="0"/>
              </a:spcBef>
              <a:spcAft>
                <a:spcPts val="0"/>
              </a:spcAft>
              <a:buFont typeface="Symbol" panose="05050102010706020507" pitchFamily="18" charset="2"/>
              <a:buChar char=""/>
            </a:pPr>
            <a:r>
              <a:rPr lang="es-ar" sz="1200" b="0" i="0" u="none" baseline="0" dirty="0">
                <a:effectLst/>
                <a:latin typeface="+mn-lt"/>
                <a:ea typeface="Times New Roman" panose="02020603050405020304" pitchFamily="18" charset="0"/>
              </a:rPr>
              <a:t>Los ocho estados originales del programa de demostración se prorrogan hasta septiembre de 2025, y los dos estados de demostración más recientes (Kentucky y Míchigan) se prorrogan hasta seis años después del lanzamiento de su programa.</a:t>
            </a:r>
            <a:endParaRPr lang="es-ar" sz="1200" i="0" dirty="0">
              <a:effectLst/>
              <a:latin typeface="+mn-lt"/>
              <a:ea typeface="Calibri" panose="020F0502020204030204" pitchFamily="34" charset="0"/>
            </a:endParaRPr>
          </a:p>
          <a:p>
            <a:endParaRPr lang="es-ar" sz="1200" dirty="0">
              <a:latin typeface="+mn-lt"/>
            </a:endParaRPr>
          </a:p>
        </p:txBody>
      </p:sp>
      <p:sp>
        <p:nvSpPr>
          <p:cNvPr id="4" name="Slide Number Placeholder 3"/>
          <p:cNvSpPr>
            <a:spLocks noGrp="1"/>
          </p:cNvSpPr>
          <p:nvPr>
            <p:ph type="sldNum" sz="quarter" idx="5"/>
          </p:nvPr>
        </p:nvSpPr>
        <p:spPr/>
        <p:txBody>
          <a:bodyPr/>
          <a:lstStyle/>
          <a:p>
            <a:pPr algn="l" rtl="0"/>
            <a:fld id="{80698A12-8AEE-4F3F-B652-3F47B48C5B30}" type="slidenum">
              <a:rPr/>
              <a:t>7</a:t>
            </a:fld>
            <a:endParaRPr lang="es-ar"/>
          </a:p>
        </p:txBody>
      </p:sp>
    </p:spTree>
    <p:extLst>
      <p:ext uri="{BB962C8B-B14F-4D97-AF65-F5344CB8AC3E}">
        <p14:creationId xmlns:p14="http://schemas.microsoft.com/office/powerpoint/2010/main" val="70584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sz="1200" b="0" i="0" u="none" baseline="0" dirty="0"/>
              <a:t>NOTAS DEL ORADOR</a:t>
            </a:r>
          </a:p>
          <a:p>
            <a:endParaRPr lang="es-ar" sz="1200" dirty="0"/>
          </a:p>
          <a:p>
            <a:pPr algn="l" rtl="0"/>
            <a:r>
              <a:rPr lang="es-ar" sz="1200" b="0" i="0" u="none" baseline="0" dirty="0"/>
              <a:t>Estos son ejemplos de datos y resultados que han sido temas comunes en los informes de ASPE y en los informes de las repercusiones </a:t>
            </a:r>
            <a:r>
              <a:rPr lang="en-US" sz="1800" dirty="0">
                <a:solidFill>
                  <a:srgbClr val="000000"/>
                </a:solidFill>
                <a:latin typeface="Segoe UI" panose="020B0502040204020203" pitchFamily="34" charset="0"/>
              </a:rPr>
              <a:t>de las CCBHC</a:t>
            </a:r>
            <a:r>
              <a:rPr lang="es-ar" sz="1200" b="0" i="0" u="none" baseline="0" dirty="0"/>
              <a:t> del Consejo Nacional. Los oradores pueden actualizar o cambiar estos puntos de datos para mostrar otras referencias de los informes existentes que puedan resultar más significativas para su personal o sus socios. Documentos de referencia clave:</a:t>
            </a:r>
          </a:p>
          <a:p>
            <a:endParaRPr lang="es-ar" sz="1200" dirty="0"/>
          </a:p>
          <a:p>
            <a:pPr algn="l" rtl="0"/>
            <a:r>
              <a:rPr lang="es-ar" sz="1200" b="0" i="0" u="none" baseline="0" dirty="0"/>
              <a:t>Recursos del HHS</a:t>
            </a:r>
          </a:p>
          <a:p>
            <a:pPr algn="l" rtl="0"/>
            <a:r>
              <a:rPr lang="es-ar" sz="1200" b="0" i="0" u="none" baseline="0" dirty="0"/>
              <a:t>Resultados de la implementación de la evaluación nacional de la demostración de la Clínica Comunitaria Certificada de Salud Conductual: https://aspe.hhs.gov/reports/implementation-findings-national-evaluation-certified-community-behavioral-health-clinic</a:t>
            </a:r>
          </a:p>
          <a:p>
            <a:pPr algn="l" rtl="0"/>
            <a:r>
              <a:rPr lang="es-ar" sz="1200" b="0" i="0" u="none" baseline="0" dirty="0"/>
              <a:t>Informe del programa de demostración de la CCBHC al Congreso, 2020: https://aspe.hhs.gov/reports/fourth-ccbhc-program-report-congress-2020</a:t>
            </a:r>
          </a:p>
          <a:p>
            <a:pPr algn="l" rtl="0"/>
            <a:r>
              <a:rPr lang="es-ar" sz="1200" b="0" i="0" u="none" baseline="0" dirty="0"/>
              <a:t>Informe del programa de demostración de la CCBHC al Congreso, 2019: https://aspe.hhs.gov/reports/certified-community-behavioral-health-clinics-demonstration-program-report-congress-2019-0</a:t>
            </a:r>
          </a:p>
          <a:p>
            <a:pPr algn="l" rtl="0"/>
            <a:r>
              <a:rPr lang="es-ar" sz="1200" b="0" i="0" u="none" baseline="0" dirty="0"/>
              <a:t>Informe del programa de demostración de la CCBHC al Congreso, 2018: https://aspe.hhs.gov/reports/certified-community-behavioral-health-clinics-demonstration-program-report-congress-2018-0</a:t>
            </a:r>
          </a:p>
          <a:p>
            <a:endParaRPr lang="es-ar" sz="1200" dirty="0"/>
          </a:p>
          <a:p>
            <a:pPr algn="l" rtl="0"/>
            <a:r>
              <a:rPr lang="es-ar" sz="1200" b="0" i="0" u="none" baseline="0" dirty="0"/>
              <a:t>Recursos del Consejo Nacional</a:t>
            </a:r>
          </a:p>
          <a:p>
            <a:pPr algn="l" rtl="0"/>
            <a:r>
              <a:rPr lang="es-ar" sz="1200" b="0" i="0" u="none" baseline="0" dirty="0"/>
              <a:t>Informe sobre el impacto de la CCBHC, 2022: https://www.thenationalcouncil.org/resources/2022-ccbhc-impact-report/</a:t>
            </a:r>
          </a:p>
          <a:p>
            <a:pPr algn="l" rtl="0"/>
            <a:r>
              <a:rPr lang="es-ar" sz="1200" b="0" i="0" u="none" baseline="0" dirty="0"/>
              <a:t>Informe sobre el impacto de la CCBHC, 2021: https://www.thenationalcouncil.org/wp-content/uploads/2021/05/2021-CCBHC-Impact-Report1.pdf</a:t>
            </a:r>
          </a:p>
          <a:p>
            <a:pPr algn="l" rtl="0"/>
            <a:r>
              <a:rPr lang="es-ar" sz="1200" b="0" i="0" u="none" baseline="0" dirty="0"/>
              <a:t>Informe sobre el impacto estatal de la CCBHC, 2021: https://www.thenationalcouncil.org/wp-content/uploads/2022/02/Transforming-State-Behavioral-Health-Systems.pdf</a:t>
            </a:r>
          </a:p>
          <a:p>
            <a:endParaRPr lang="es-ar" sz="1200" dirty="0"/>
          </a:p>
        </p:txBody>
      </p:sp>
      <p:sp>
        <p:nvSpPr>
          <p:cNvPr id="4" name="Slide Number Placeholder 3"/>
          <p:cNvSpPr>
            <a:spLocks noGrp="1"/>
          </p:cNvSpPr>
          <p:nvPr>
            <p:ph type="sldNum" sz="quarter" idx="5"/>
          </p:nvPr>
        </p:nvSpPr>
        <p:spPr/>
        <p:txBody>
          <a:bodyPr/>
          <a:lstStyle/>
          <a:p>
            <a:pPr algn="l" rtl="0"/>
            <a:fld id="{80698A12-8AEE-4F3F-B652-3F47B48C5B30}" type="slidenum">
              <a:rPr/>
              <a:t>8</a:t>
            </a:fld>
            <a:endParaRPr lang="es-ar"/>
          </a:p>
        </p:txBody>
      </p:sp>
    </p:spTree>
    <p:extLst>
      <p:ext uri="{BB962C8B-B14F-4D97-AF65-F5344CB8AC3E}">
        <p14:creationId xmlns:p14="http://schemas.microsoft.com/office/powerpoint/2010/main" val="33297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ar" b="0" i="0" u="none" baseline="0" dirty="0"/>
              <a:t>NOTAS DEL ORADOR: Adapte esta sección para crear una visión y una conexión para el personal u otras partes interesadas (miembros de la junta directiva, etc.) sobre por qué se persigue este modelo y cómo ayuda a alcanzar los objetivos actuales y futuros de la organización.</a:t>
            </a:r>
          </a:p>
        </p:txBody>
      </p:sp>
      <p:sp>
        <p:nvSpPr>
          <p:cNvPr id="4" name="Slide Number Placeholder 3"/>
          <p:cNvSpPr>
            <a:spLocks noGrp="1"/>
          </p:cNvSpPr>
          <p:nvPr>
            <p:ph type="sldNum" sz="quarter" idx="5"/>
          </p:nvPr>
        </p:nvSpPr>
        <p:spPr/>
        <p:txBody>
          <a:bodyPr/>
          <a:lstStyle/>
          <a:p>
            <a:pPr algn="l" rtl="0"/>
            <a:fld id="{80698A12-8AEE-4F3F-B652-3F47B48C5B30}" type="slidenum">
              <a:rPr/>
              <a:t>9</a:t>
            </a:fld>
            <a:endParaRPr lang="es-ar"/>
          </a:p>
        </p:txBody>
      </p:sp>
    </p:spTree>
    <p:extLst>
      <p:ext uri="{BB962C8B-B14F-4D97-AF65-F5344CB8AC3E}">
        <p14:creationId xmlns:p14="http://schemas.microsoft.com/office/powerpoint/2010/main" val="900028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2/8/2023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nationalcouncil.org/program/ccbhc-e-national-training-and-technical-assistance-cen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thenationalcouncil.org/program/ccbhc-e-national-training-and-technical-assistance-center/request-training-assistance/" TargetMode="External"/><Relationship Id="rId4" Type="http://schemas.openxmlformats.org/officeDocument/2006/relationships/hyperlink" Target="https://www.thenationalcouncil.org/program/ccbhc-e-national-training-and-technical-assistance-center/training-event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thenationalcouncil-org.zoom.us/rec/share/aI95NPtM7PNzrKEk8VuN0GxUfxo2SN6Pn9e-O7QnSib30JST58y-AnmvfT11QD83.WoPzjPkNDp_1EJLM?startTime=1640721599000" TargetMode="External"/><Relationship Id="rId3" Type="http://schemas.openxmlformats.org/officeDocument/2006/relationships/hyperlink" Target="https://thenationalcouncil-org.zoom.us/rec/share/2o87ajbVgGvetRm4ssGhAvCO6JgQf2Ja9X9R_mf9dmPWUxt38mINbYq_7NDh0euD.T5mmqViZNH0xsZzh?startTime=1640812506000" TargetMode="External"/><Relationship Id="rId7" Type="http://schemas.openxmlformats.org/officeDocument/2006/relationships/hyperlink" Target="https://thenationalcouncil-org.zoom.us/rec/share/aI95NPtM7PNzrKEk8VuN0GxUfxo2SN6Pn9e-O7QnSib30JST58y-AnmvfT11QD83.WoPzjPkNDp_1EJLM?startTime=16407180450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thenationalcouncil-org.zoom.us/rec/share/2o87ajbVgGvetRm4ssGhAvCO6JgQf2Ja9X9R_mf9dmPWUxt38mINbYq_7NDh0euD.T5mmqViZNH0xsZzh?startTime=1640810248000" TargetMode="External"/><Relationship Id="rId5" Type="http://schemas.openxmlformats.org/officeDocument/2006/relationships/hyperlink" Target="https://thenationalcouncil-org.zoom.us/rec/share/tkGLa7wo4r45h2p1MlUGHOnnUW4lO13YqjM_wO9PlV8ZUhxU81CoOep-4gACiII.69eyinU4ul-FRL4J?startTime=1640712090000" TargetMode="External"/><Relationship Id="rId4" Type="http://schemas.openxmlformats.org/officeDocument/2006/relationships/hyperlink" Target="https://thenationalcouncil-org.zoom.us/rec/share/tkGLa7wo4r45h2p1MlUGHOnnUW4lO13YqjM_wO9PlV8ZUhxU81CoOep-4gACiII.69eyinU4ul-FRL4J?startTime=164070573800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samhsa.gov/sites/default/files/programs_campaigns/ccbhc-criteria.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5_F751954C.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437852" y="3184074"/>
            <a:ext cx="11018520" cy="1766735"/>
          </a:xfrm>
        </p:spPr>
        <p:txBody>
          <a:bodyPr/>
          <a:lstStyle/>
          <a:p>
            <a:pPr rtl="0"/>
            <a:r>
              <a:rPr lang="es-ar" b="0" i="0" u="none" baseline="0" dirty="0"/>
              <a:t>Descripción general de la Clínica Comunitaria Certificada de Salud Conductual</a:t>
            </a:r>
          </a:p>
        </p:txBody>
      </p:sp>
    </p:spTree>
    <p:extLst>
      <p:ext uri="{BB962C8B-B14F-4D97-AF65-F5344CB8AC3E}">
        <p14:creationId xmlns:p14="http://schemas.microsoft.com/office/powerpoint/2010/main" val="111189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28E-672C-5503-16AD-8F0E49278619}"/>
              </a:ext>
            </a:extLst>
          </p:cNvPr>
          <p:cNvSpPr>
            <a:spLocks noGrp="1"/>
          </p:cNvSpPr>
          <p:nvPr>
            <p:ph type="title"/>
          </p:nvPr>
        </p:nvSpPr>
        <p:spPr/>
        <p:txBody>
          <a:bodyPr/>
          <a:lstStyle/>
          <a:p>
            <a:pPr algn="l" rtl="0"/>
            <a:r>
              <a:rPr lang="es-ar" b="0" i="0" u="none" baseline="0" dirty="0"/>
              <a:t>[</a:t>
            </a:r>
            <a:r>
              <a:rPr lang="es-ar" b="0" i="0" u="none" baseline="0" dirty="0">
                <a:highlight>
                  <a:srgbClr val="FFFF00"/>
                </a:highlight>
              </a:rPr>
              <a:t>Insertar nombre de la organización</a:t>
            </a:r>
            <a:r>
              <a:rPr lang="es-ar" b="0" i="0" u="none" baseline="0" dirty="0"/>
              <a:t>] </a:t>
            </a:r>
            <a:r>
              <a:rPr lang="es-ES" b="0" i="0" u="none" baseline="0" dirty="0"/>
              <a:t>Compromisos de la CCBHC de</a:t>
            </a:r>
            <a:endParaRPr lang="es-ar" b="0" i="0" u="none" baseline="0" dirty="0"/>
          </a:p>
        </p:txBody>
      </p:sp>
      <p:sp>
        <p:nvSpPr>
          <p:cNvPr id="3" name="Content Placeholder 2">
            <a:extLst>
              <a:ext uri="{FF2B5EF4-FFF2-40B4-BE49-F238E27FC236}">
                <a16:creationId xmlns:a16="http://schemas.microsoft.com/office/drawing/2014/main" id="{3F1DD57D-BC1E-B1F4-C8CA-FCEC7A902E09}"/>
              </a:ext>
            </a:extLst>
          </p:cNvPr>
          <p:cNvSpPr>
            <a:spLocks noGrp="1"/>
          </p:cNvSpPr>
          <p:nvPr>
            <p:ph idx="1"/>
          </p:nvPr>
        </p:nvSpPr>
        <p:spPr>
          <a:xfrm>
            <a:off x="564874" y="1825626"/>
            <a:ext cx="10956566" cy="4014215"/>
          </a:xfrm>
        </p:spPr>
        <p:txBody>
          <a:bodyPr/>
          <a:lstStyle/>
          <a:p>
            <a:pPr marL="0" indent="0" algn="l" rtl="0">
              <a:buNone/>
            </a:pPr>
            <a:r>
              <a:rPr lang="es-ar" sz="2000" b="0" i="0" u="none" baseline="0" dirty="0">
                <a:highlight>
                  <a:srgbClr val="FFFF00"/>
                </a:highlight>
                <a:latin typeface="+mj-lt"/>
                <a:ea typeface="+mj-lt"/>
                <a:cs typeface="+mj-lt"/>
              </a:rPr>
              <a:t>Adapte esta diapositiva para comunicar los compromisos que asumió en su solicitud de subvención </a:t>
            </a:r>
            <a:br>
              <a:rPr lang="es-AR" sz="2000" b="0" i="0" u="none" baseline="0" dirty="0">
                <a:highlight>
                  <a:srgbClr val="FFFF00"/>
                </a:highlight>
                <a:latin typeface="+mj-lt"/>
                <a:ea typeface="+mj-lt"/>
                <a:cs typeface="+mj-lt"/>
              </a:rPr>
            </a:br>
            <a:r>
              <a:rPr lang="es-ar" sz="2000" b="0" i="0" u="none" baseline="0" dirty="0">
                <a:highlight>
                  <a:srgbClr val="FFFF00"/>
                </a:highlight>
                <a:latin typeface="+mj-lt"/>
                <a:ea typeface="+mj-lt"/>
                <a:cs typeface="+mj-lt"/>
              </a:rPr>
              <a:t>de CCBHC a fin de garantizar que el personal tenga </a:t>
            </a:r>
            <a:r>
              <a:rPr lang="es-ar" b="0" i="0" u="none" baseline="0" dirty="0">
                <a:highlight>
                  <a:srgbClr val="FFFF00"/>
                </a:highlight>
                <a:latin typeface="+mj-lt"/>
                <a:ea typeface="+mj-lt"/>
                <a:cs typeface="+mj-lt"/>
              </a:rPr>
              <a:t>claros los objetivos, las metas y las actividades de ejecución de las que pueden esperar formar parte. Pueden utilizarse varias diapositivas si es necesario para cubrir el tema.</a:t>
            </a:r>
            <a:endParaRPr lang="es-ar" dirty="0">
              <a:latin typeface="+mj-lt"/>
            </a:endParaRPr>
          </a:p>
          <a:p>
            <a:pPr marL="0" indent="0" algn="l" rtl="0">
              <a:buNone/>
            </a:pPr>
            <a:r>
              <a:rPr lang="es-ar" b="0" i="0" u="none" baseline="0" dirty="0">
                <a:latin typeface="+mj-lt"/>
                <a:ea typeface="+mj-lt"/>
                <a:cs typeface="+mj-lt"/>
              </a:rPr>
              <a:t>A quién serviremos:</a:t>
            </a:r>
          </a:p>
          <a:p>
            <a:pPr marL="0" indent="0" algn="l" rtl="0">
              <a:buNone/>
            </a:pPr>
            <a:r>
              <a:rPr lang="es-ar" b="0" i="0" u="none" baseline="0" dirty="0">
                <a:latin typeface="+mj-lt"/>
                <a:ea typeface="+mj-lt"/>
                <a:cs typeface="+mj-lt"/>
              </a:rPr>
              <a:t>Servicios y prácticas basadas en evidencia que proporcionaremos:</a:t>
            </a:r>
          </a:p>
          <a:p>
            <a:pPr marL="0" indent="0" algn="l" rtl="0">
              <a:buNone/>
            </a:pPr>
            <a:r>
              <a:rPr lang="es-ar" b="0" i="0" u="none" baseline="0" dirty="0">
                <a:latin typeface="+mj-lt"/>
                <a:ea typeface="+mj-lt"/>
                <a:cs typeface="+mj-lt"/>
              </a:rPr>
              <a:t>Con quién nos asociaremos:</a:t>
            </a:r>
          </a:p>
          <a:p>
            <a:pPr marL="0" indent="0" algn="l" rtl="0">
              <a:buNone/>
            </a:pPr>
            <a:r>
              <a:rPr lang="es-ar" b="0" i="0" u="none" baseline="0" dirty="0">
                <a:latin typeface="+mj-lt"/>
                <a:ea typeface="+mj-lt"/>
                <a:cs typeface="+mj-lt"/>
              </a:rPr>
              <a:t>Expectativas relacionadas con el personal y la capacitación:</a:t>
            </a:r>
          </a:p>
          <a:p>
            <a:pPr marL="0" indent="0" algn="l" rtl="0">
              <a:buNone/>
            </a:pPr>
            <a:r>
              <a:rPr lang="es-ar" b="0" i="0" u="none" baseline="0" dirty="0">
                <a:latin typeface="+mj-lt"/>
                <a:ea typeface="+mj-lt"/>
                <a:cs typeface="+mj-lt"/>
              </a:rPr>
              <a:t>Inversiones en infraestructura que realizaremos:</a:t>
            </a:r>
          </a:p>
        </p:txBody>
      </p:sp>
    </p:spTree>
    <p:extLst>
      <p:ext uri="{BB962C8B-B14F-4D97-AF65-F5344CB8AC3E}">
        <p14:creationId xmlns:p14="http://schemas.microsoft.com/office/powerpoint/2010/main" val="144061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34FD-B0E9-3336-8510-6DA72299405E}"/>
              </a:ext>
            </a:extLst>
          </p:cNvPr>
          <p:cNvSpPr>
            <a:spLocks noGrp="1"/>
          </p:cNvSpPr>
          <p:nvPr>
            <p:ph type="title"/>
          </p:nvPr>
        </p:nvSpPr>
        <p:spPr/>
        <p:txBody>
          <a:bodyPr/>
          <a:lstStyle/>
          <a:p>
            <a:pPr algn="l" rtl="0"/>
            <a:r>
              <a:rPr lang="es-ar" b="0" i="0" u="none" baseline="0"/>
              <a:t>Debate</a:t>
            </a:r>
          </a:p>
        </p:txBody>
      </p:sp>
      <p:sp>
        <p:nvSpPr>
          <p:cNvPr id="3" name="Content Placeholder 2">
            <a:extLst>
              <a:ext uri="{FF2B5EF4-FFF2-40B4-BE49-F238E27FC236}">
                <a16:creationId xmlns:a16="http://schemas.microsoft.com/office/drawing/2014/main" id="{428FAC04-A003-AF06-6058-1211F55F806B}"/>
              </a:ext>
            </a:extLst>
          </p:cNvPr>
          <p:cNvSpPr>
            <a:spLocks noGrp="1"/>
          </p:cNvSpPr>
          <p:nvPr>
            <p:ph idx="1"/>
          </p:nvPr>
        </p:nvSpPr>
        <p:spPr/>
        <p:txBody>
          <a:bodyPr/>
          <a:lstStyle/>
          <a:p>
            <a:pPr algn="l" rtl="0"/>
            <a:r>
              <a:rPr lang="es-ar" b="0" i="0" u="none" baseline="0" dirty="0">
                <a:latin typeface="+mj-lt"/>
                <a:ea typeface="+mj-lt"/>
                <a:cs typeface="+mj-lt"/>
              </a:rPr>
              <a:t>¿Qué le entusiasma de convertirse en una CCBHC?</a:t>
            </a:r>
          </a:p>
          <a:p>
            <a:pPr algn="l" rtl="0"/>
            <a:r>
              <a:rPr lang="es-ar" b="0" i="0" u="none" baseline="0" dirty="0">
                <a:latin typeface="+mj-lt"/>
                <a:ea typeface="+mj-lt"/>
                <a:cs typeface="+mj-lt"/>
              </a:rPr>
              <a:t>¿Cómo cree que repercutirá esto en las personas a las que atendemos?</a:t>
            </a:r>
          </a:p>
          <a:p>
            <a:pPr algn="l" rtl="0"/>
            <a:r>
              <a:rPr lang="es-ar" b="0" i="0" u="none" baseline="0" dirty="0">
                <a:latin typeface="+mj-lt"/>
                <a:ea typeface="+mj-lt"/>
                <a:cs typeface="+mj-lt"/>
              </a:rPr>
              <a:t>¿Qué conexiones puede establecer con el modelo y los desafíos o los obstáculos comunes que experimentamos en nuestro trabajo?</a:t>
            </a:r>
          </a:p>
          <a:p>
            <a:pPr algn="l" rtl="0"/>
            <a:r>
              <a:rPr lang="es-ar" b="0" i="0" u="none" baseline="0" dirty="0">
                <a:latin typeface="+mj-lt"/>
                <a:ea typeface="+mj-lt"/>
                <a:cs typeface="+mj-lt"/>
              </a:rPr>
              <a:t>¿Qué preguntas tiene sobre el modelo?</a:t>
            </a:r>
          </a:p>
          <a:p>
            <a:endParaRPr lang="es-ar" dirty="0">
              <a:latin typeface="+mj-lt"/>
            </a:endParaRPr>
          </a:p>
          <a:p>
            <a:endParaRPr lang="es-ar" dirty="0">
              <a:latin typeface="+mj-lt"/>
            </a:endParaRPr>
          </a:p>
        </p:txBody>
      </p:sp>
    </p:spTree>
    <p:extLst>
      <p:ext uri="{BB962C8B-B14F-4D97-AF65-F5344CB8AC3E}">
        <p14:creationId xmlns:p14="http://schemas.microsoft.com/office/powerpoint/2010/main" val="2592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E051-72D0-EEBA-CB44-5CEB99969567}"/>
              </a:ext>
            </a:extLst>
          </p:cNvPr>
          <p:cNvSpPr>
            <a:spLocks noGrp="1"/>
          </p:cNvSpPr>
          <p:nvPr>
            <p:ph type="title"/>
          </p:nvPr>
        </p:nvSpPr>
        <p:spPr/>
        <p:txBody>
          <a:bodyPr/>
          <a:lstStyle/>
          <a:p>
            <a:pPr algn="l" rtl="0"/>
            <a:r>
              <a:rPr lang="es-ar" b="0" i="0" u="none" baseline="0"/>
              <a:t>Recursos</a:t>
            </a:r>
          </a:p>
        </p:txBody>
      </p:sp>
      <p:sp>
        <p:nvSpPr>
          <p:cNvPr id="3" name="Content Placeholder 2">
            <a:extLst>
              <a:ext uri="{FF2B5EF4-FFF2-40B4-BE49-F238E27FC236}">
                <a16:creationId xmlns:a16="http://schemas.microsoft.com/office/drawing/2014/main" id="{B923EA77-E13E-34AD-2020-DA700271580A}"/>
              </a:ext>
            </a:extLst>
          </p:cNvPr>
          <p:cNvSpPr>
            <a:spLocks noGrp="1"/>
          </p:cNvSpPr>
          <p:nvPr>
            <p:ph idx="1"/>
          </p:nvPr>
        </p:nvSpPr>
        <p:spPr/>
        <p:txBody>
          <a:bodyPr/>
          <a:lstStyle/>
          <a:p>
            <a:pPr algn="l" rtl="0"/>
            <a:r>
              <a:rPr lang="es-ar" b="0" i="0" u="none" baseline="0" dirty="0">
                <a:latin typeface="+mj-lt"/>
                <a:ea typeface="+mj-lt"/>
                <a:cs typeface="+mj-lt"/>
                <a:hlinkClick r:id="rId3"/>
              </a:rPr>
              <a:t>Clínica Comunitaria Certificada de Salud Conductual-Centro Nacional de Capacitación y Asistencia Técnica para Beneficiarios de la Ampliación</a:t>
            </a:r>
            <a:r>
              <a:rPr lang="es-ar" b="0" i="0" u="none" baseline="0" dirty="0">
                <a:latin typeface="+mj-lt"/>
                <a:ea typeface="+mj-lt"/>
                <a:cs typeface="+mj-lt"/>
              </a:rPr>
              <a:t> (CCBHC-E NTTAC): El modelo de CCBHC-E NTTAC está comprometido con el avance del modelo de CCBHC proporcionando a los beneficiarios de la expansión CCBHC de la SAMHSA (beneficiarios de CCBHC-E) capacitación y asistencia técnica relacionadas con la certificación, la sostenibilidad y la implementación de procesos que apoyan el acceso a la atención y las prácticas basadas en evidencia. El NTTAC apoya a los beneficiarios mediante actividades gratuitas de aprendizaje en grupo, como comunidades de aprendizaje, capacitaciones, compromisos entre iguales, consultas individuales y recursos a pedido.</a:t>
            </a:r>
          </a:p>
          <a:p>
            <a:pPr lvl="1" algn="l" rtl="0"/>
            <a:r>
              <a:rPr lang="es-ar" b="0" i="0" u="none" baseline="0" dirty="0">
                <a:latin typeface="+mj-lt"/>
                <a:ea typeface="+mj-lt"/>
                <a:cs typeface="+mj-lt"/>
                <a:hlinkClick r:id="rId4"/>
              </a:rPr>
              <a:t>Verificar</a:t>
            </a:r>
            <a:r>
              <a:rPr lang="es-ar" b="0" i="0" u="none" baseline="0" dirty="0">
                <a:latin typeface="+mj-lt"/>
                <a:ea typeface="+mj-lt"/>
                <a:cs typeface="+mj-lt"/>
              </a:rPr>
              <a:t> eventos pasados y próximos.</a:t>
            </a:r>
            <a:endParaRPr lang="es-ar" dirty="0">
              <a:latin typeface="+mj-lt"/>
              <a:hlinkClick r:id="rId5"/>
            </a:endParaRPr>
          </a:p>
          <a:p>
            <a:pPr lvl="1" algn="l" rtl="0"/>
            <a:r>
              <a:rPr lang="es-ar" b="0" i="0" u="none" baseline="0" dirty="0">
                <a:latin typeface="+mj-lt"/>
                <a:ea typeface="+mj-lt"/>
                <a:cs typeface="+mj-lt"/>
                <a:hlinkClick r:id="rId5"/>
              </a:rPr>
              <a:t>Solicitar capacitación y asistencia</a:t>
            </a:r>
            <a:r>
              <a:rPr lang="es-ar" b="0" i="0" u="none" baseline="0" dirty="0">
                <a:latin typeface="+mj-lt"/>
                <a:ea typeface="+mj-lt"/>
                <a:cs typeface="+mj-lt"/>
              </a:rPr>
              <a:t> del NTTAC.</a:t>
            </a:r>
          </a:p>
        </p:txBody>
      </p:sp>
    </p:spTree>
    <p:extLst>
      <p:ext uri="{BB962C8B-B14F-4D97-AF65-F5344CB8AC3E}">
        <p14:creationId xmlns:p14="http://schemas.microsoft.com/office/powerpoint/2010/main" val="35998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7E66-CE15-BC8E-EAD2-5516659C2A4D}"/>
              </a:ext>
            </a:extLst>
          </p:cNvPr>
          <p:cNvSpPr>
            <a:spLocks noGrp="1"/>
          </p:cNvSpPr>
          <p:nvPr>
            <p:ph type="title"/>
          </p:nvPr>
        </p:nvSpPr>
        <p:spPr/>
        <p:txBody>
          <a:bodyPr/>
          <a:lstStyle/>
          <a:p>
            <a:pPr algn="l" rtl="0"/>
            <a:r>
              <a:rPr lang="es-ar" b="0" i="0" u="none" baseline="0"/>
              <a:t>Recursos</a:t>
            </a:r>
          </a:p>
        </p:txBody>
      </p:sp>
      <p:sp>
        <p:nvSpPr>
          <p:cNvPr id="3" name="Content Placeholder 2">
            <a:extLst>
              <a:ext uri="{FF2B5EF4-FFF2-40B4-BE49-F238E27FC236}">
                <a16:creationId xmlns:a16="http://schemas.microsoft.com/office/drawing/2014/main" id="{2C192F21-6276-3C38-6EF0-A24AB42CAE8B}"/>
              </a:ext>
            </a:extLst>
          </p:cNvPr>
          <p:cNvSpPr>
            <a:spLocks noGrp="1"/>
          </p:cNvSpPr>
          <p:nvPr>
            <p:ph idx="1"/>
          </p:nvPr>
        </p:nvSpPr>
        <p:spPr>
          <a:xfrm>
            <a:off x="564874" y="1690688"/>
            <a:ext cx="11062252" cy="4149153"/>
          </a:xfrm>
        </p:spPr>
        <p:txBody>
          <a:bodyPr/>
          <a:lstStyle/>
          <a:p>
            <a:pPr marL="0" indent="0" algn="l" rtl="0">
              <a:buNone/>
            </a:pPr>
            <a:r>
              <a:rPr lang="es-ar" b="0" i="0" u="none" baseline="0" dirty="0">
                <a:latin typeface="+mj-lt"/>
                <a:ea typeface="+mj-lt"/>
                <a:cs typeface="+mj-lt"/>
              </a:rPr>
              <a:t>Las clases a pedido sobre los criterios de la CCBHC son un conjunto de clases grabadas de 30 a 60 minutos que ofrecen una visión general del modelo de CCBHC y profundizan en los requisitos del programa de CCBHC.</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3"/>
              </a:rPr>
              <a:t>Introducción a la CCBHC</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4"/>
              </a:rPr>
              <a:t>Dotación de personal</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5"/>
              </a:rPr>
              <a:t>Coordinación de la atención</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4"/>
              </a:rPr>
              <a:t>Disponibilidad y accesibilidad</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6"/>
              </a:rPr>
              <a:t>Alcance de los servicios</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7"/>
              </a:rPr>
              <a:t>Informes de calidad y de otra índole</a:t>
            </a:r>
            <a:r>
              <a:rPr lang="es-ar" b="0" i="0" u="none" baseline="0" dirty="0">
                <a:latin typeface="+mj-lt"/>
                <a:ea typeface="+mj-lt"/>
                <a:cs typeface="+mj-lt"/>
              </a:rPr>
              <a:t> </a:t>
            </a:r>
          </a:p>
          <a:p>
            <a:pPr algn="l" rtl="0">
              <a:buFont typeface="Arial" panose="020B0604020202020204" pitchFamily="34" charset="0"/>
              <a:buChar char="•"/>
            </a:pPr>
            <a:r>
              <a:rPr lang="es-ar" b="1" i="0" u="none" baseline="0" dirty="0">
                <a:latin typeface="+mj-lt"/>
                <a:ea typeface="+mj-lt"/>
                <a:cs typeface="+mj-lt"/>
              </a:rPr>
              <a:t>Grabación a pedido:</a:t>
            </a:r>
            <a:r>
              <a:rPr lang="es-ar" b="0" i="0" u="none" baseline="0" dirty="0">
                <a:latin typeface="+mj-lt"/>
                <a:ea typeface="+mj-lt"/>
                <a:cs typeface="+mj-lt"/>
              </a:rPr>
              <a:t> </a:t>
            </a:r>
            <a:r>
              <a:rPr lang="es-ar" b="0" i="0" u="none" baseline="0" dirty="0">
                <a:latin typeface="+mj-lt"/>
                <a:ea typeface="+mj-lt"/>
                <a:cs typeface="+mj-lt"/>
                <a:hlinkClick r:id="rId8"/>
              </a:rPr>
              <a:t>Autoridad, gobernanza y acreditación de la organización</a:t>
            </a:r>
            <a:r>
              <a:rPr lang="es-ar" b="0" i="0" u="none" baseline="0" dirty="0">
                <a:latin typeface="+mj-lt"/>
                <a:ea typeface="+mj-lt"/>
                <a:cs typeface="+mj-lt"/>
              </a:rPr>
              <a:t> </a:t>
            </a:r>
          </a:p>
        </p:txBody>
      </p:sp>
    </p:spTree>
    <p:extLst>
      <p:ext uri="{BB962C8B-B14F-4D97-AF65-F5344CB8AC3E}">
        <p14:creationId xmlns:p14="http://schemas.microsoft.com/office/powerpoint/2010/main" val="622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619875" y="2623213"/>
            <a:ext cx="10856359" cy="610578"/>
          </a:xfrm>
          <a:prstGeom prst="rect">
            <a:avLst/>
          </a:prstGeom>
          <a:solidFill>
            <a:srgbClr val="064F8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rtl="0"/>
            <a:r>
              <a:rPr lang="es-ar" sz="2400" b="1" i="0" u="none" baseline="0">
                <a:solidFill>
                  <a:schemeClr val="bg1"/>
                </a:solidFill>
                <a:latin typeface="Open Sans" panose="020B0606030504020204"/>
                <a:ea typeface="Calibri" panose="020F0502020204030204" pitchFamily="34" charset="0"/>
                <a:cs typeface="Times New Roman" panose="02020603050405020304" pitchFamily="18" charset="0"/>
              </a:rPr>
              <a:t>APÉNDICE: Criterios de la CCBHC</a:t>
            </a:r>
            <a:endParaRPr lang="es-ar" sz="2100" dirty="0">
              <a:solidFill>
                <a:schemeClr val="bg1"/>
              </a:solidFill>
              <a:latin typeface="Open Sans" panose="020B0606030504020204"/>
            </a:endParaRPr>
          </a:p>
        </p:txBody>
      </p:sp>
    </p:spTree>
    <p:extLst>
      <p:ext uri="{BB962C8B-B14F-4D97-AF65-F5344CB8AC3E}">
        <p14:creationId xmlns:p14="http://schemas.microsoft.com/office/powerpoint/2010/main" val="347725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7C6B-C763-430B-A212-11D156906B2A}"/>
              </a:ext>
            </a:extLst>
          </p:cNvPr>
          <p:cNvSpPr>
            <a:spLocks noGrp="1"/>
          </p:cNvSpPr>
          <p:nvPr>
            <p:ph type="title"/>
          </p:nvPr>
        </p:nvSpPr>
        <p:spPr/>
        <p:txBody>
          <a:bodyPr/>
          <a:lstStyle/>
          <a:p>
            <a:pPr algn="l" rtl="0"/>
            <a:r>
              <a:rPr lang="es-ar" b="0" i="0" u="none" baseline="0"/>
              <a:t>Dotación de personal (1.a-1.d)</a:t>
            </a:r>
          </a:p>
        </p:txBody>
      </p:sp>
      <p:sp>
        <p:nvSpPr>
          <p:cNvPr id="3" name="Content Placeholder 2">
            <a:extLst>
              <a:ext uri="{FF2B5EF4-FFF2-40B4-BE49-F238E27FC236}">
                <a16:creationId xmlns:a16="http://schemas.microsoft.com/office/drawing/2014/main" id="{BD190D4C-83B1-4B1F-B00D-001CDCB716B0}"/>
              </a:ext>
            </a:extLst>
          </p:cNvPr>
          <p:cNvSpPr>
            <a:spLocks noGrp="1"/>
          </p:cNvSpPr>
          <p:nvPr>
            <p:ph idx="1"/>
          </p:nvPr>
        </p:nvSpPr>
        <p:spPr>
          <a:xfrm>
            <a:off x="564874" y="1825626"/>
            <a:ext cx="5635204" cy="4014215"/>
          </a:xfrm>
        </p:spPr>
        <p:txBody>
          <a:bodyPr vert="horz" lIns="91440" tIns="45720" rIns="91440" bIns="45720" rtlCol="0" anchor="t">
            <a:noAutofit/>
          </a:bodyPr>
          <a:lstStyle/>
          <a:p>
            <a:pPr algn="l" rtl="0"/>
            <a:r>
              <a:rPr lang="es-ES" b="0" i="0" u="none" baseline="0" dirty="0">
                <a:latin typeface="Calibri Light"/>
                <a:ea typeface="Calibri Light"/>
                <a:cs typeface="Calibri Light"/>
              </a:rPr>
              <a:t>Requisitos generales de dotación de personal </a:t>
            </a:r>
            <a:r>
              <a:rPr lang="es-ar" b="0" i="0" u="none" baseline="0" dirty="0">
                <a:latin typeface="Calibri Light"/>
                <a:ea typeface="Calibri Light"/>
                <a:cs typeface="Calibri Light"/>
              </a:rPr>
              <a:t>(1.a)</a:t>
            </a:r>
          </a:p>
          <a:p>
            <a:pPr algn="l" rtl="0"/>
            <a:r>
              <a:rPr lang="es-ar" b="0" i="0" u="none" baseline="0" dirty="0">
                <a:latin typeface="Calibri Light"/>
                <a:ea typeface="Calibri Light"/>
                <a:cs typeface="Calibri Light"/>
              </a:rPr>
              <a:t>Concesión de licencias y credenciales a los proveedores (1.b)</a:t>
            </a:r>
          </a:p>
          <a:p>
            <a:pPr algn="l" rtl="0"/>
            <a:r>
              <a:rPr lang="es-ar" b="0" i="0" u="none" baseline="0" dirty="0">
                <a:latin typeface="Calibri Light"/>
                <a:ea typeface="Calibri Light"/>
                <a:cs typeface="Calibri Light"/>
              </a:rPr>
              <a:t>Competencia cultural y otros tipos de capacitación (1.c)</a:t>
            </a:r>
          </a:p>
          <a:p>
            <a:pPr algn="l" rtl="0"/>
            <a:r>
              <a:rPr lang="es-ar" b="0" i="0" u="none" baseline="0" dirty="0">
                <a:latin typeface="Calibri Light"/>
                <a:ea typeface="Calibri Light"/>
                <a:cs typeface="Calibri Light"/>
              </a:rPr>
              <a:t>Competencia lingüística (1.d)</a:t>
            </a:r>
          </a:p>
          <a:p>
            <a:endParaRPr lang="es-ar" dirty="0">
              <a:latin typeface="Calibri Light"/>
            </a:endParaRPr>
          </a:p>
        </p:txBody>
      </p:sp>
      <p:sp>
        <p:nvSpPr>
          <p:cNvPr id="4" name="Rectangle: Rounded Corners 3">
            <a:extLst>
              <a:ext uri="{FF2B5EF4-FFF2-40B4-BE49-F238E27FC236}">
                <a16:creationId xmlns:a16="http://schemas.microsoft.com/office/drawing/2014/main" id="{B7A09A5A-BEA3-4793-89A4-BC241BA85085}"/>
              </a:ext>
            </a:extLst>
          </p:cNvPr>
          <p:cNvSpPr/>
          <p:nvPr/>
        </p:nvSpPr>
        <p:spPr>
          <a:xfrm>
            <a:off x="6491970" y="1427496"/>
            <a:ext cx="5133971" cy="3667017"/>
          </a:xfrm>
          <a:prstGeom prst="roundRect">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ar" b="1" dirty="0">
              <a:solidFill>
                <a:schemeClr val="bg1"/>
              </a:solidFill>
              <a:latin typeface="+mj-lt"/>
            </a:endParaRPr>
          </a:p>
          <a:p>
            <a:pPr algn="ctr" rtl="0"/>
            <a:r>
              <a:rPr lang="es-ar" b="1" i="0" u="none" baseline="0" dirty="0">
                <a:solidFill>
                  <a:schemeClr val="bg1"/>
                </a:solidFill>
                <a:latin typeface="+mj-lt"/>
                <a:ea typeface="+mj-lt"/>
                <a:cs typeface="+mj-lt"/>
              </a:rPr>
              <a:t>Aspectos destacados de los requisitos clave</a:t>
            </a:r>
          </a:p>
          <a:p>
            <a:pPr algn="ctr" rtl="0"/>
            <a:endParaRPr lang="es-ar" dirty="0">
              <a:latin typeface="+mj-lt"/>
            </a:endParaRPr>
          </a:p>
          <a:p>
            <a:pPr marL="285750" indent="-285750" algn="l" rtl="0">
              <a:buFont typeface="Arial" panose="020B0604020202020204" pitchFamily="34" charset="0"/>
              <a:buChar char="•"/>
            </a:pPr>
            <a:r>
              <a:rPr lang="es-ar" b="1" i="0" u="none" baseline="0" dirty="0">
                <a:latin typeface="+mj-lt"/>
                <a:ea typeface="+mj-lt"/>
                <a:cs typeface="+mj-lt"/>
              </a:rPr>
              <a:t>Personal necesario:</a:t>
            </a:r>
            <a:r>
              <a:rPr lang="es-ar" b="0" i="0" u="none" baseline="0" dirty="0">
                <a:latin typeface="+mj-lt"/>
                <a:ea typeface="+mj-lt"/>
                <a:cs typeface="+mj-lt"/>
              </a:rPr>
              <a:t> clínico y de pares, psiquiatra como director médico, proveedor de atención de salud conductual con capacitación médica, personas con experiencia en el tratamiento de traumas, SED, SMI y SUD.</a:t>
            </a:r>
          </a:p>
          <a:p>
            <a:endParaRPr lang="es-ar" dirty="0">
              <a:latin typeface="+mj-lt"/>
            </a:endParaRPr>
          </a:p>
          <a:p>
            <a:pPr marL="285750" indent="-285750" algn="l" rtl="0">
              <a:buFont typeface="Arial" panose="020B0604020202020204" pitchFamily="34" charset="0"/>
              <a:buChar char="•"/>
            </a:pPr>
            <a:r>
              <a:rPr lang="es-ar" b="0" i="0" u="none" baseline="0" dirty="0">
                <a:latin typeface="+mj-lt"/>
                <a:ea typeface="+mj-lt"/>
                <a:cs typeface="+mj-lt"/>
              </a:rPr>
              <a:t>La capacitación periódica obligatoria incluye competencia cultural, atención informada sobre traumas e integración.</a:t>
            </a:r>
          </a:p>
          <a:p>
            <a:pPr algn="ctr" rtl="0"/>
            <a:endParaRPr lang="es-ar" dirty="0">
              <a:latin typeface="+mj-lt"/>
            </a:endParaRPr>
          </a:p>
        </p:txBody>
      </p:sp>
    </p:spTree>
    <p:extLst>
      <p:ext uri="{BB962C8B-B14F-4D97-AF65-F5344CB8AC3E}">
        <p14:creationId xmlns:p14="http://schemas.microsoft.com/office/powerpoint/2010/main" val="341763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65E8-39B2-45ED-9362-0251276B6360}"/>
              </a:ext>
            </a:extLst>
          </p:cNvPr>
          <p:cNvSpPr>
            <a:spLocks noGrp="1"/>
          </p:cNvSpPr>
          <p:nvPr>
            <p:ph type="title"/>
          </p:nvPr>
        </p:nvSpPr>
        <p:spPr/>
        <p:txBody>
          <a:bodyPr/>
          <a:lstStyle/>
          <a:p>
            <a:pPr algn="l" rtl="0"/>
            <a:r>
              <a:rPr lang="es-ar" b="0" i="0" u="none" baseline="0"/>
              <a:t>Acceso y disponibilidad (2.a-2.c)</a:t>
            </a:r>
          </a:p>
        </p:txBody>
      </p:sp>
      <p:sp>
        <p:nvSpPr>
          <p:cNvPr id="3" name="Content Placeholder 2">
            <a:extLst>
              <a:ext uri="{FF2B5EF4-FFF2-40B4-BE49-F238E27FC236}">
                <a16:creationId xmlns:a16="http://schemas.microsoft.com/office/drawing/2014/main" id="{59E8E9F8-9E88-4B93-BB8B-7FD1B9150F4F}"/>
              </a:ext>
            </a:extLst>
          </p:cNvPr>
          <p:cNvSpPr>
            <a:spLocks noGrp="1"/>
          </p:cNvSpPr>
          <p:nvPr>
            <p:ph idx="1"/>
          </p:nvPr>
        </p:nvSpPr>
        <p:spPr>
          <a:xfrm>
            <a:off x="564874" y="1825626"/>
            <a:ext cx="5953492" cy="4014215"/>
          </a:xfrm>
        </p:spPr>
        <p:txBody>
          <a:bodyPr vert="horz" lIns="91440" tIns="45720" rIns="91440" bIns="45720" rtlCol="0" anchor="t">
            <a:noAutofit/>
          </a:bodyPr>
          <a:lstStyle/>
          <a:p>
            <a:pPr algn="l" rtl="0"/>
            <a:r>
              <a:rPr lang="es-ar" b="0" i="0" u="none" baseline="0" dirty="0">
                <a:latin typeface="Calibri Light"/>
                <a:ea typeface="Calibri Light"/>
                <a:cs typeface="Calibri Light"/>
              </a:rPr>
              <a:t>Requisitos generales de acceso y disponibilidad (2.a)</a:t>
            </a:r>
          </a:p>
          <a:p>
            <a:pPr algn="l" rtl="0"/>
            <a:r>
              <a:rPr lang="es-ar" b="0" i="0" u="none" baseline="0" dirty="0">
                <a:latin typeface="Calibri Light"/>
                <a:ea typeface="Calibri Light"/>
                <a:cs typeface="Calibri Light"/>
              </a:rPr>
              <a:t>Requisitos para el acceso oportuno a los servicios </a:t>
            </a:r>
            <a:br>
              <a:rPr lang="es-AR" b="0" i="0" u="none" baseline="0" dirty="0">
                <a:latin typeface="Calibri Light"/>
                <a:ea typeface="Calibri Light"/>
                <a:cs typeface="Calibri Light"/>
              </a:rPr>
            </a:br>
            <a:r>
              <a:rPr lang="es-ar" b="0" i="0" u="none" baseline="0" dirty="0">
                <a:latin typeface="Calibri Light"/>
                <a:ea typeface="Calibri Light"/>
                <a:cs typeface="Calibri Light"/>
              </a:rPr>
              <a:t>y evaluación inicial e integral para nuevos consumidores (2.b)</a:t>
            </a:r>
          </a:p>
          <a:p>
            <a:pPr algn="l" rtl="0"/>
            <a:r>
              <a:rPr lang="es-ar" b="0" i="0" u="none" baseline="0" dirty="0">
                <a:latin typeface="Calibri Light"/>
                <a:ea typeface="Calibri Light"/>
                <a:cs typeface="Calibri Light"/>
              </a:rPr>
              <a:t>Acceso a servicios de gestión de crisis (2.c)</a:t>
            </a:r>
          </a:p>
          <a:p>
            <a:endParaRPr lang="es-ar" dirty="0">
              <a:latin typeface="Calibri Light"/>
            </a:endParaRPr>
          </a:p>
        </p:txBody>
      </p:sp>
      <p:sp>
        <p:nvSpPr>
          <p:cNvPr id="6" name="Rectangle: Rounded Corners 5">
            <a:extLst>
              <a:ext uri="{FF2B5EF4-FFF2-40B4-BE49-F238E27FC236}">
                <a16:creationId xmlns:a16="http://schemas.microsoft.com/office/drawing/2014/main" id="{0AFAF3EB-2220-4CB8-91DB-4A42FEF9802A}"/>
              </a:ext>
            </a:extLst>
          </p:cNvPr>
          <p:cNvSpPr/>
          <p:nvPr/>
        </p:nvSpPr>
        <p:spPr>
          <a:xfrm>
            <a:off x="6639687" y="1568254"/>
            <a:ext cx="5012381" cy="3210546"/>
          </a:xfrm>
          <a:prstGeom prst="roundRect">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s-ar" b="1" dirty="0">
              <a:solidFill>
                <a:schemeClr val="bg1"/>
              </a:solidFill>
              <a:latin typeface="+mj-lt"/>
            </a:endParaRPr>
          </a:p>
          <a:p>
            <a:pPr algn="ctr" rtl="0"/>
            <a:r>
              <a:rPr lang="es-ar" b="1" i="0" u="none" baseline="0" dirty="0">
                <a:solidFill>
                  <a:schemeClr val="bg1"/>
                </a:solidFill>
                <a:latin typeface="+mj-lt"/>
                <a:ea typeface="+mj-lt"/>
                <a:cs typeface="+mj-lt"/>
              </a:rPr>
              <a:t>Aspectos destacados de los requisitos clave</a:t>
            </a:r>
          </a:p>
          <a:p>
            <a:pPr algn="ctr" rtl="0"/>
            <a:endParaRPr lang="es-ar" dirty="0">
              <a:latin typeface="+mj-lt"/>
            </a:endParaRPr>
          </a:p>
          <a:p>
            <a:pPr marL="285750" indent="-285750" algn="l" rtl="0">
              <a:buFont typeface="Arial" panose="020B0604020202020204" pitchFamily="34" charset="0"/>
              <a:buChar char="•"/>
            </a:pPr>
            <a:r>
              <a:rPr lang="es-ar" b="0" i="0" u="none" baseline="0" dirty="0">
                <a:latin typeface="+mj-lt"/>
                <a:cs typeface="Calibri Light"/>
              </a:rPr>
              <a:t>Los nuevos consumidores con una evaluación inicial que identifique necesidades de detección rutinarias reciben una evaluación inicial en un plazo de 10 días hábiles.</a:t>
            </a:r>
          </a:p>
          <a:p>
            <a:endParaRPr lang="es-ar" dirty="0">
              <a:latin typeface="+mj-lt"/>
              <a:cs typeface="Calibri Light"/>
            </a:endParaRPr>
          </a:p>
          <a:p>
            <a:pPr marL="285750" indent="-285750" algn="l" rtl="0">
              <a:buFont typeface="Arial" panose="020B0604020202020204" pitchFamily="34" charset="0"/>
              <a:buChar char="•"/>
            </a:pPr>
            <a:r>
              <a:rPr lang="es-ar" b="0" i="0" u="none" baseline="0" dirty="0">
                <a:latin typeface="+mj-lt"/>
                <a:cs typeface="Calibri Light"/>
              </a:rPr>
              <a:t>La CCBHC presta servicios de gestión de crisis las 24 horas del día y está obligada a prestarlos en un plazo de tres horas.</a:t>
            </a:r>
          </a:p>
          <a:p>
            <a:pPr algn="ctr" rtl="0"/>
            <a:endParaRPr lang="es-ar" dirty="0">
              <a:latin typeface="+mj-lt"/>
              <a:cs typeface="Calibri Light"/>
            </a:endParaRPr>
          </a:p>
        </p:txBody>
      </p:sp>
    </p:spTree>
    <p:extLst>
      <p:ext uri="{BB962C8B-B14F-4D97-AF65-F5344CB8AC3E}">
        <p14:creationId xmlns:p14="http://schemas.microsoft.com/office/powerpoint/2010/main" val="314846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47B-A1E8-461F-A7E5-55B7326DE6D1}"/>
              </a:ext>
            </a:extLst>
          </p:cNvPr>
          <p:cNvSpPr>
            <a:spLocks noGrp="1"/>
          </p:cNvSpPr>
          <p:nvPr>
            <p:ph type="title"/>
          </p:nvPr>
        </p:nvSpPr>
        <p:spPr/>
        <p:txBody>
          <a:bodyPr/>
          <a:lstStyle/>
          <a:p>
            <a:pPr algn="l" rtl="0"/>
            <a:r>
              <a:rPr lang="es-ar" b="0" i="0" u="none" baseline="0"/>
              <a:t>Coordinación de la atención (3.a-3.d)</a:t>
            </a:r>
          </a:p>
        </p:txBody>
      </p:sp>
      <p:sp>
        <p:nvSpPr>
          <p:cNvPr id="3" name="Content Placeholder 2">
            <a:extLst>
              <a:ext uri="{FF2B5EF4-FFF2-40B4-BE49-F238E27FC236}">
                <a16:creationId xmlns:a16="http://schemas.microsoft.com/office/drawing/2014/main" id="{F1C8D934-D991-4152-8B58-C88E37D38151}"/>
              </a:ext>
            </a:extLst>
          </p:cNvPr>
          <p:cNvSpPr>
            <a:spLocks noGrp="1"/>
          </p:cNvSpPr>
          <p:nvPr>
            <p:ph idx="1"/>
          </p:nvPr>
        </p:nvSpPr>
        <p:spPr>
          <a:xfrm>
            <a:off x="564874" y="1825626"/>
            <a:ext cx="5320629" cy="4014215"/>
          </a:xfrm>
        </p:spPr>
        <p:txBody>
          <a:bodyPr vert="horz" lIns="91440" tIns="45720" rIns="91440" bIns="45720" rtlCol="0" anchor="t">
            <a:noAutofit/>
          </a:bodyPr>
          <a:lstStyle/>
          <a:p>
            <a:pPr algn="l" rtl="0"/>
            <a:r>
              <a:rPr lang="es-ar" b="0" i="0" u="none" baseline="0" dirty="0">
                <a:latin typeface="Calibri Light"/>
                <a:ea typeface="Calibri Light"/>
                <a:cs typeface="Calibri Light"/>
              </a:rPr>
              <a:t>Requisitos generales de la coordinación de la atención (3.a)</a:t>
            </a:r>
          </a:p>
          <a:p>
            <a:pPr algn="l" rtl="0"/>
            <a:r>
              <a:rPr lang="es-ar" b="0" i="0" u="none" baseline="0" dirty="0">
                <a:latin typeface="Calibri Light"/>
                <a:ea typeface="Calibri Light"/>
                <a:cs typeface="Calibri Light"/>
              </a:rPr>
              <a:t>Coordinación de la atención y otros sistemas de información médica (3.b)</a:t>
            </a:r>
          </a:p>
          <a:p>
            <a:pPr algn="l" rtl="0"/>
            <a:r>
              <a:rPr lang="es-ar" b="0" i="0" u="none" baseline="0" dirty="0">
                <a:latin typeface="Calibri Light"/>
                <a:ea typeface="Calibri Light"/>
                <a:cs typeface="Calibri Light"/>
              </a:rPr>
              <a:t>Acuerdos de coordinación de la atención (3.c)</a:t>
            </a:r>
          </a:p>
          <a:p>
            <a:pPr algn="l" rtl="0"/>
            <a:r>
              <a:rPr lang="es-ar" b="0" i="0" u="none" baseline="0" dirty="0">
                <a:latin typeface="Calibri Light"/>
                <a:ea typeface="Calibri Light"/>
                <a:cs typeface="Calibri Light"/>
              </a:rPr>
              <a:t>Equipo de tratamiento, planificación del tratamiento y actividades de coordinación </a:t>
            </a:r>
            <a:br>
              <a:rPr lang="es-AR" b="0" i="0" u="none" baseline="0" dirty="0">
                <a:latin typeface="Calibri Light"/>
                <a:ea typeface="Calibri Light"/>
                <a:cs typeface="Calibri Light"/>
              </a:rPr>
            </a:br>
            <a:r>
              <a:rPr lang="es-ar" b="0" i="0" u="none" baseline="0" dirty="0">
                <a:latin typeface="Calibri Light"/>
                <a:ea typeface="Calibri Light"/>
                <a:cs typeface="Calibri Light"/>
              </a:rPr>
              <a:t>de la atención (3.d)</a:t>
            </a:r>
          </a:p>
          <a:p>
            <a:endParaRPr lang="es-ar" dirty="0">
              <a:latin typeface="Calibri Light"/>
            </a:endParaRPr>
          </a:p>
        </p:txBody>
      </p:sp>
      <p:sp>
        <p:nvSpPr>
          <p:cNvPr id="5" name="Rectangle: Rounded Corners 4">
            <a:extLst>
              <a:ext uri="{FF2B5EF4-FFF2-40B4-BE49-F238E27FC236}">
                <a16:creationId xmlns:a16="http://schemas.microsoft.com/office/drawing/2014/main" id="{8CA72B3E-475B-410C-B2F9-5AD80D7D6F32}"/>
              </a:ext>
            </a:extLst>
          </p:cNvPr>
          <p:cNvSpPr/>
          <p:nvPr/>
        </p:nvSpPr>
        <p:spPr>
          <a:xfrm>
            <a:off x="6530168" y="1587545"/>
            <a:ext cx="5005517" cy="3454718"/>
          </a:xfrm>
          <a:prstGeom prst="roundRect">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s-ar" b="1" dirty="0">
              <a:solidFill>
                <a:schemeClr val="bg1"/>
              </a:solidFill>
              <a:latin typeface="+mj-lt"/>
            </a:endParaRPr>
          </a:p>
          <a:p>
            <a:pPr algn="ctr" rtl="0"/>
            <a:r>
              <a:rPr lang="es-ar" b="1" i="0" u="none" baseline="0" dirty="0">
                <a:solidFill>
                  <a:schemeClr val="bg1"/>
                </a:solidFill>
                <a:latin typeface="+mj-lt"/>
                <a:ea typeface="+mj-lt"/>
                <a:cs typeface="+mj-lt"/>
              </a:rPr>
              <a:t>Aspectos destacados de los requisitos clave</a:t>
            </a:r>
          </a:p>
          <a:p>
            <a:pPr algn="ctr" rtl="0"/>
            <a:endParaRPr lang="es-ar" dirty="0">
              <a:latin typeface="+mj-lt"/>
            </a:endParaRPr>
          </a:p>
          <a:p>
            <a:pPr marL="285750" indent="-285750" algn="l" rtl="0">
              <a:buFont typeface="Arial" panose="020B0604020202020204" pitchFamily="34" charset="0"/>
              <a:buChar char="•"/>
            </a:pPr>
            <a:r>
              <a:rPr lang="es-ar" b="0" i="0" u="none" baseline="0" dirty="0">
                <a:latin typeface="+mj-lt"/>
                <a:ea typeface="+mj-lt"/>
                <a:cs typeface="+mj-lt"/>
              </a:rPr>
              <a:t>La CCBHC coordina todo el espectro de servicios médicos y dispone de protocolos para la coordinación de la atención.</a:t>
            </a:r>
            <a:endParaRPr lang="es-ar" dirty="0">
              <a:latin typeface="+mj-lt"/>
              <a:cs typeface="Calibri Light"/>
            </a:endParaRPr>
          </a:p>
          <a:p>
            <a:endParaRPr lang="es-ar" dirty="0">
              <a:latin typeface="+mj-lt"/>
              <a:cs typeface="Calibri Light"/>
            </a:endParaRPr>
          </a:p>
          <a:p>
            <a:pPr marL="285750" indent="-285750" algn="l" rtl="0">
              <a:buFont typeface="Arial" panose="020B0604020202020204" pitchFamily="34" charset="0"/>
              <a:buChar char="•"/>
            </a:pPr>
            <a:r>
              <a:rPr lang="es-ar" b="0" i="0" u="none" baseline="0" dirty="0">
                <a:latin typeface="+mj-lt"/>
                <a:cs typeface="Calibri Light"/>
              </a:rPr>
              <a:t>La CCBHC dispone de un sistema informático que recoge información demográfica, facilita la toma de decisiones clínicas y permite la transmisión electrónica de recetas.</a:t>
            </a:r>
          </a:p>
          <a:p>
            <a:pPr algn="ctr" rtl="0"/>
            <a:endParaRPr lang="es-ar" dirty="0">
              <a:latin typeface="+mj-lt"/>
              <a:cs typeface="Calibri Light"/>
            </a:endParaRPr>
          </a:p>
        </p:txBody>
      </p:sp>
    </p:spTree>
    <p:extLst>
      <p:ext uri="{BB962C8B-B14F-4D97-AF65-F5344CB8AC3E}">
        <p14:creationId xmlns:p14="http://schemas.microsoft.com/office/powerpoint/2010/main" val="339847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01EB-70BD-4583-AB9E-15CEA412FCDD}"/>
              </a:ext>
            </a:extLst>
          </p:cNvPr>
          <p:cNvSpPr>
            <a:spLocks noGrp="1"/>
          </p:cNvSpPr>
          <p:nvPr>
            <p:ph type="title"/>
          </p:nvPr>
        </p:nvSpPr>
        <p:spPr/>
        <p:txBody>
          <a:bodyPr/>
          <a:lstStyle/>
          <a:p>
            <a:pPr algn="l" rtl="0"/>
            <a:r>
              <a:rPr lang="es-ar" b="0" i="0" u="none" baseline="0"/>
              <a:t>Recopilación de datos, presentación de informes y seguimiento (5.a-5.b)</a:t>
            </a:r>
          </a:p>
        </p:txBody>
      </p:sp>
      <p:sp>
        <p:nvSpPr>
          <p:cNvPr id="3" name="Content Placeholder 2">
            <a:extLst>
              <a:ext uri="{FF2B5EF4-FFF2-40B4-BE49-F238E27FC236}">
                <a16:creationId xmlns:a16="http://schemas.microsoft.com/office/drawing/2014/main" id="{60158C79-84FF-47E8-B493-E27979C5154F}"/>
              </a:ext>
            </a:extLst>
          </p:cNvPr>
          <p:cNvSpPr>
            <a:spLocks noGrp="1"/>
          </p:cNvSpPr>
          <p:nvPr>
            <p:ph idx="1"/>
          </p:nvPr>
        </p:nvSpPr>
        <p:spPr>
          <a:xfrm>
            <a:off x="564874" y="1825626"/>
            <a:ext cx="5417915" cy="4014215"/>
          </a:xfrm>
        </p:spPr>
        <p:txBody>
          <a:bodyPr vert="horz" lIns="91440" tIns="45720" rIns="91440" bIns="45720" rtlCol="0" anchor="t">
            <a:noAutofit/>
          </a:bodyPr>
          <a:lstStyle/>
          <a:p>
            <a:pPr algn="l" rtl="0"/>
            <a:r>
              <a:rPr lang="es-ar" sz="2400" b="0" i="0" u="none" baseline="0" dirty="0">
                <a:latin typeface="Calibri Light"/>
                <a:ea typeface="Calibri Light"/>
                <a:cs typeface="Calibri Light"/>
              </a:rPr>
              <a:t>Recopilación de datos, presentación de informes y seguimiento (5.a)</a:t>
            </a:r>
          </a:p>
          <a:p>
            <a:pPr algn="l" rtl="0"/>
            <a:r>
              <a:rPr lang="es-ar" sz="2400" b="0" i="0" u="none" baseline="0" dirty="0">
                <a:latin typeface="Calibri Light"/>
                <a:ea typeface="Calibri Light"/>
                <a:cs typeface="Calibri Light"/>
              </a:rPr>
              <a:t>Plan de mejora continua de la calidad (CQI) (5.b)</a:t>
            </a:r>
          </a:p>
        </p:txBody>
      </p:sp>
      <p:sp>
        <p:nvSpPr>
          <p:cNvPr id="5" name="Rectangle: Rounded Corners 4">
            <a:extLst>
              <a:ext uri="{FF2B5EF4-FFF2-40B4-BE49-F238E27FC236}">
                <a16:creationId xmlns:a16="http://schemas.microsoft.com/office/drawing/2014/main" id="{ED3761EF-DE52-4033-A0C3-FE46A6C3666A}"/>
              </a:ext>
            </a:extLst>
          </p:cNvPr>
          <p:cNvSpPr/>
          <p:nvPr/>
        </p:nvSpPr>
        <p:spPr>
          <a:xfrm>
            <a:off x="6640900" y="1757748"/>
            <a:ext cx="4854414" cy="3336765"/>
          </a:xfrm>
          <a:prstGeom prst="roundRect">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s-ar" b="1" dirty="0">
              <a:solidFill>
                <a:schemeClr val="bg1"/>
              </a:solidFill>
              <a:latin typeface="+mj-lt"/>
            </a:endParaRPr>
          </a:p>
          <a:p>
            <a:pPr algn="ctr" rtl="0"/>
            <a:r>
              <a:rPr lang="es-ar" b="1" i="0" u="none" baseline="0" dirty="0">
                <a:solidFill>
                  <a:schemeClr val="bg1"/>
                </a:solidFill>
                <a:latin typeface="+mj-lt"/>
                <a:ea typeface="+mj-lt"/>
                <a:cs typeface="+mj-lt"/>
              </a:rPr>
              <a:t>Aspectos destacados de los requisitos clave</a:t>
            </a:r>
          </a:p>
          <a:p>
            <a:pPr algn="ctr" rtl="0"/>
            <a:endParaRPr lang="es-ar" dirty="0">
              <a:latin typeface="+mj-lt"/>
            </a:endParaRPr>
          </a:p>
          <a:p>
            <a:pPr marL="285750" indent="-285750" algn="l" rtl="0">
              <a:buFont typeface="Arial" panose="020B0604020202020204" pitchFamily="34" charset="0"/>
              <a:buChar char="•"/>
            </a:pPr>
            <a:r>
              <a:rPr lang="es-ar" b="0" i="0" u="none" baseline="0" dirty="0">
                <a:latin typeface="+mj-lt"/>
                <a:ea typeface="+mj-lt"/>
                <a:cs typeface="+mj-lt"/>
              </a:rPr>
              <a:t>Requisitos de datos para clínicas certificadas y beneficiarios de </a:t>
            </a:r>
            <a:r>
              <a:rPr lang="es-ar" b="0" i="0" u="none" baseline="0">
                <a:latin typeface="+mj-lt"/>
                <a:ea typeface="+mj-lt"/>
                <a:cs typeface="+mj-lt"/>
              </a:rPr>
              <a:t>la ampliación.</a:t>
            </a:r>
            <a:endParaRPr lang="es-ar" dirty="0">
              <a:latin typeface="+mj-lt"/>
              <a:cs typeface="Calibri Light"/>
            </a:endParaRPr>
          </a:p>
          <a:p>
            <a:endParaRPr lang="es-ar" dirty="0">
              <a:latin typeface="+mj-lt"/>
              <a:cs typeface="Calibri Light"/>
            </a:endParaRPr>
          </a:p>
          <a:p>
            <a:pPr marL="285750" indent="-285750" algn="l" rtl="0">
              <a:buFont typeface="Arial" panose="020B0604020202020204" pitchFamily="34" charset="0"/>
              <a:buChar char="•"/>
            </a:pPr>
            <a:r>
              <a:rPr lang="es-ar" b="0" i="0" u="none" baseline="0" dirty="0">
                <a:latin typeface="+mj-lt"/>
                <a:cs typeface="Calibri Light"/>
              </a:rPr>
              <a:t>Planes de mejora continua de la calidad (CQI) para abordar los intentos de suicidio </a:t>
            </a:r>
            <a:br>
              <a:rPr lang="es-AR" b="0" i="0" u="none" baseline="0" dirty="0">
                <a:latin typeface="+mj-lt"/>
                <a:cs typeface="Calibri Light"/>
              </a:rPr>
            </a:br>
            <a:r>
              <a:rPr lang="es-ar" b="0" i="0" u="none" baseline="0" dirty="0">
                <a:latin typeface="+mj-lt"/>
                <a:cs typeface="Calibri Light"/>
              </a:rPr>
              <a:t>y los suicidios consumados, los reingresos hospitalarios y los problemas de calidad </a:t>
            </a:r>
            <a:br>
              <a:rPr lang="es-AR" b="0" i="0" u="none" baseline="0" dirty="0">
                <a:latin typeface="+mj-lt"/>
                <a:cs typeface="Calibri Light"/>
              </a:rPr>
            </a:br>
            <a:r>
              <a:rPr lang="es-ar" b="0" i="0" u="none" baseline="0" dirty="0">
                <a:latin typeface="+mj-lt"/>
                <a:cs typeface="Calibri Light"/>
              </a:rPr>
              <a:t>de la atención.</a:t>
            </a:r>
          </a:p>
        </p:txBody>
      </p:sp>
    </p:spTree>
    <p:extLst>
      <p:ext uri="{BB962C8B-B14F-4D97-AF65-F5344CB8AC3E}">
        <p14:creationId xmlns:p14="http://schemas.microsoft.com/office/powerpoint/2010/main" val="243853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49F-884F-493C-B60C-18629DF3EBE9}"/>
              </a:ext>
            </a:extLst>
          </p:cNvPr>
          <p:cNvSpPr>
            <a:spLocks noGrp="1"/>
          </p:cNvSpPr>
          <p:nvPr>
            <p:ph type="title"/>
          </p:nvPr>
        </p:nvSpPr>
        <p:spPr/>
        <p:txBody>
          <a:bodyPr/>
          <a:lstStyle/>
          <a:p>
            <a:pPr algn="l" rtl="0"/>
            <a:r>
              <a:rPr lang="es-ar" sz="4000" b="0" i="0" u="none" baseline="0"/>
              <a:t>Autoridad, gobernanza y acreditación de la organización (6.a-6.b)</a:t>
            </a:r>
          </a:p>
        </p:txBody>
      </p:sp>
      <p:sp>
        <p:nvSpPr>
          <p:cNvPr id="3" name="Content Placeholder 2">
            <a:extLst>
              <a:ext uri="{FF2B5EF4-FFF2-40B4-BE49-F238E27FC236}">
                <a16:creationId xmlns:a16="http://schemas.microsoft.com/office/drawing/2014/main" id="{19FFA4A3-9C9C-441E-809E-2F7455C4059D}"/>
              </a:ext>
            </a:extLst>
          </p:cNvPr>
          <p:cNvSpPr>
            <a:spLocks noGrp="1"/>
          </p:cNvSpPr>
          <p:nvPr>
            <p:ph idx="1"/>
          </p:nvPr>
        </p:nvSpPr>
        <p:spPr>
          <a:xfrm>
            <a:off x="564874" y="1825626"/>
            <a:ext cx="6123309" cy="4014215"/>
          </a:xfrm>
        </p:spPr>
        <p:txBody>
          <a:bodyPr vert="horz" lIns="91440" tIns="45720" rIns="91440" bIns="45720" rtlCol="0" anchor="t">
            <a:noAutofit/>
          </a:bodyPr>
          <a:lstStyle/>
          <a:p>
            <a:pPr algn="l" rtl="0"/>
            <a:r>
              <a:rPr lang="es-ar" sz="2400" b="0" i="0" u="none" baseline="0" dirty="0">
                <a:latin typeface="Calibri Light"/>
                <a:ea typeface="Calibri Light"/>
                <a:cs typeface="Calibri Light"/>
              </a:rPr>
              <a:t>Requisitos generales de autoridad y finanzas de la organización</a:t>
            </a:r>
          </a:p>
          <a:p>
            <a:pPr algn="l" rtl="0"/>
            <a:r>
              <a:rPr lang="es-ar" sz="2400" b="0" i="0" u="none" baseline="0" dirty="0">
                <a:latin typeface="Calibri Light"/>
                <a:ea typeface="Calibri Light"/>
                <a:cs typeface="Calibri Light"/>
              </a:rPr>
              <a:t>Gobernanza</a:t>
            </a:r>
          </a:p>
        </p:txBody>
      </p:sp>
      <p:sp>
        <p:nvSpPr>
          <p:cNvPr id="5" name="Rectangle: Rounded Corners 4">
            <a:extLst>
              <a:ext uri="{FF2B5EF4-FFF2-40B4-BE49-F238E27FC236}">
                <a16:creationId xmlns:a16="http://schemas.microsoft.com/office/drawing/2014/main" id="{A20034DC-7B83-4679-8335-C06F5304EC90}"/>
              </a:ext>
            </a:extLst>
          </p:cNvPr>
          <p:cNvSpPr/>
          <p:nvPr/>
        </p:nvSpPr>
        <p:spPr>
          <a:xfrm>
            <a:off x="7200343" y="1632357"/>
            <a:ext cx="4426783" cy="1999118"/>
          </a:xfrm>
          <a:prstGeom prst="roundRect">
            <a:avLst/>
          </a:prstGeom>
          <a:solidFill>
            <a:srgbClr val="064F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endParaRPr lang="es-ar" b="1" dirty="0">
              <a:solidFill>
                <a:schemeClr val="bg1"/>
              </a:solidFill>
              <a:latin typeface="+mj-lt"/>
            </a:endParaRPr>
          </a:p>
          <a:p>
            <a:pPr algn="ctr" rtl="0"/>
            <a:r>
              <a:rPr lang="es-ar" b="1" i="0" u="none" baseline="0" dirty="0">
                <a:solidFill>
                  <a:schemeClr val="bg1"/>
                </a:solidFill>
                <a:latin typeface="+mj-lt"/>
                <a:ea typeface="+mj-lt"/>
                <a:cs typeface="+mj-lt"/>
              </a:rPr>
              <a:t>Aspectos destacados de los requisitos clave</a:t>
            </a:r>
          </a:p>
          <a:p>
            <a:pPr algn="ctr" rtl="0"/>
            <a:endParaRPr lang="es-ar" dirty="0">
              <a:latin typeface="+mj-lt"/>
            </a:endParaRPr>
          </a:p>
          <a:p>
            <a:pPr marL="285750" indent="-285750" algn="l" rtl="0">
              <a:buFont typeface="Arial" panose="020B0604020202020204" pitchFamily="34" charset="0"/>
              <a:buChar char="•"/>
            </a:pPr>
            <a:r>
              <a:rPr lang="es-ar" b="0" i="0" u="none" baseline="0" dirty="0">
                <a:latin typeface="+mj-lt"/>
                <a:ea typeface="+mj-lt"/>
                <a:cs typeface="+mj-lt"/>
              </a:rPr>
              <a:t>Los miembros de la junta directa representan a las personas a las que </a:t>
            </a:r>
            <a:br>
              <a:rPr lang="es-AR" b="0" i="0" u="none" baseline="0" dirty="0">
                <a:latin typeface="+mj-lt"/>
                <a:ea typeface="+mj-lt"/>
                <a:cs typeface="+mj-lt"/>
              </a:rPr>
            </a:br>
            <a:r>
              <a:rPr lang="es-ar" b="0" i="0" u="none" baseline="0" dirty="0">
                <a:latin typeface="+mj-lt"/>
                <a:ea typeface="+mj-lt"/>
                <a:cs typeface="+mj-lt"/>
              </a:rPr>
              <a:t>se atiende.</a:t>
            </a:r>
            <a:endParaRPr lang="es-ar" dirty="0">
              <a:latin typeface="+mj-lt"/>
              <a:cs typeface="Calibri Light"/>
            </a:endParaRPr>
          </a:p>
          <a:p>
            <a:endParaRPr lang="es-ar" dirty="0">
              <a:latin typeface="+mj-lt"/>
              <a:cs typeface="Calibri Light"/>
            </a:endParaRPr>
          </a:p>
        </p:txBody>
      </p:sp>
    </p:spTree>
    <p:extLst>
      <p:ext uri="{BB962C8B-B14F-4D97-AF65-F5344CB8AC3E}">
        <p14:creationId xmlns:p14="http://schemas.microsoft.com/office/powerpoint/2010/main" val="150143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3608-BE65-4119-8625-5C5397A23FBF}"/>
              </a:ext>
            </a:extLst>
          </p:cNvPr>
          <p:cNvSpPr>
            <a:spLocks noGrp="1"/>
          </p:cNvSpPr>
          <p:nvPr>
            <p:ph type="title"/>
          </p:nvPr>
        </p:nvSpPr>
        <p:spPr/>
        <p:txBody>
          <a:bodyPr/>
          <a:lstStyle/>
          <a:p>
            <a:pPr algn="l" rtl="0"/>
            <a:r>
              <a:rPr lang="es-ar" b="0" i="0" u="none" baseline="0" dirty="0"/>
              <a:t>Agradecimientos y descargo de responsabilidad</a:t>
            </a:r>
          </a:p>
        </p:txBody>
      </p:sp>
      <p:sp>
        <p:nvSpPr>
          <p:cNvPr id="3" name="Content Placeholder 2">
            <a:extLst>
              <a:ext uri="{FF2B5EF4-FFF2-40B4-BE49-F238E27FC236}">
                <a16:creationId xmlns:a16="http://schemas.microsoft.com/office/drawing/2014/main" id="{2D99738D-EA05-4B56-B2BC-BB94BB19DF67}"/>
              </a:ext>
            </a:extLst>
          </p:cNvPr>
          <p:cNvSpPr>
            <a:spLocks noGrp="1"/>
          </p:cNvSpPr>
          <p:nvPr>
            <p:ph idx="1"/>
          </p:nvPr>
        </p:nvSpPr>
        <p:spPr>
          <a:xfrm>
            <a:off x="1031966" y="2148690"/>
            <a:ext cx="9971656" cy="3721238"/>
          </a:xfrm>
        </p:spPr>
        <p:txBody>
          <a:bodyPr vert="horz" lIns="91440" tIns="45720" rIns="91440" bIns="45720" rtlCol="0" anchor="t">
            <a:noAutofit/>
          </a:bodyPr>
          <a:lstStyle/>
          <a:p>
            <a:pPr marL="0" indent="0" algn="ctr" rtl="0">
              <a:buNone/>
            </a:pPr>
            <a:r>
              <a:rPr lang="es-ar" sz="2400" b="0" i="1" u="none" baseline="0" dirty="0">
                <a:latin typeface="+mj-lt"/>
                <a:cs typeface="Calibri Light"/>
              </a:rPr>
              <a:t>Esta publicación fue posible gracias a la subvención número 1H79SM085856 de la Administración de Servicios de Salud Mental y Abuso de Sustancias (SAMHSA).  Su contenido es responsabilidad exclusiva de los autores y no representa necesariamente los puntos de vista, las opiniones ni las políticas oficiales de la SAMHSA o del Departamento de Salud y Servicios Humanos (HHS) de EE. UU.</a:t>
            </a:r>
            <a:endParaRPr lang="es-ar" sz="2400" dirty="0"/>
          </a:p>
          <a:p>
            <a:pPr marL="0" indent="0" algn="l" rtl="0">
              <a:buNone/>
            </a:pPr>
            <a:endParaRPr lang="es-ar" sz="2800" dirty="0">
              <a:latin typeface="+mj-lt"/>
            </a:endParaRPr>
          </a:p>
        </p:txBody>
      </p:sp>
      <p:sp>
        <p:nvSpPr>
          <p:cNvPr id="4" name="Rectangle 3">
            <a:extLst>
              <a:ext uri="{FF2B5EF4-FFF2-40B4-BE49-F238E27FC236}">
                <a16:creationId xmlns:a16="http://schemas.microsoft.com/office/drawing/2014/main" id="{AD4193EA-06CD-4591-A6F3-A3787CA57E7F}"/>
              </a:ext>
            </a:extLst>
          </p:cNvPr>
          <p:cNvSpPr/>
          <p:nvPr/>
        </p:nvSpPr>
        <p:spPr>
          <a:xfrm>
            <a:off x="3581401" y="5708650"/>
            <a:ext cx="231140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ar" sz="1350"/>
          </a:p>
        </p:txBody>
      </p:sp>
    </p:spTree>
    <p:extLst>
      <p:ext uri="{BB962C8B-B14F-4D97-AF65-F5344CB8AC3E}">
        <p14:creationId xmlns:p14="http://schemas.microsoft.com/office/powerpoint/2010/main" val="424083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C656-1A54-45F3-BE7B-09E8BC03182C}"/>
              </a:ext>
            </a:extLst>
          </p:cNvPr>
          <p:cNvSpPr>
            <a:spLocks noGrp="1"/>
          </p:cNvSpPr>
          <p:nvPr>
            <p:ph type="title"/>
          </p:nvPr>
        </p:nvSpPr>
        <p:spPr>
          <a:xfrm>
            <a:off x="564874" y="365125"/>
            <a:ext cx="11062252" cy="1062983"/>
          </a:xfrm>
        </p:spPr>
        <p:txBody>
          <a:bodyPr/>
          <a:lstStyle/>
          <a:p>
            <a:pPr algn="l" rtl="0"/>
            <a:r>
              <a:rPr lang="es-ar" b="0" i="0" u="none" baseline="0" dirty="0"/>
              <a:t>Sitio web del centro CCBHC-E TTA</a:t>
            </a:r>
          </a:p>
        </p:txBody>
      </p:sp>
      <p:pic>
        <p:nvPicPr>
          <p:cNvPr id="6" name="Picture 6" descr="Interfaz gráfica de usuario, sitio web&#10;&#10;Descripción generada automáticamente">
            <a:extLst>
              <a:ext uri="{FF2B5EF4-FFF2-40B4-BE49-F238E27FC236}">
                <a16:creationId xmlns:a16="http://schemas.microsoft.com/office/drawing/2014/main" id="{8E81890C-0A23-412E-9789-66FDF780E144}"/>
              </a:ext>
            </a:extLst>
          </p:cNvPr>
          <p:cNvPicPr>
            <a:picLocks noGrp="1" noChangeAspect="1"/>
          </p:cNvPicPr>
          <p:nvPr>
            <p:ph idx="1"/>
          </p:nvPr>
        </p:nvPicPr>
        <p:blipFill>
          <a:blip r:embed="rId3"/>
          <a:stretch>
            <a:fillRect/>
          </a:stretch>
        </p:blipFill>
        <p:spPr>
          <a:xfrm>
            <a:off x="566692" y="1278134"/>
            <a:ext cx="6672041" cy="4601329"/>
          </a:xfrm>
        </p:spPr>
      </p:pic>
      <p:sp>
        <p:nvSpPr>
          <p:cNvPr id="8" name="TextBox 7">
            <a:extLst>
              <a:ext uri="{FF2B5EF4-FFF2-40B4-BE49-F238E27FC236}">
                <a16:creationId xmlns:a16="http://schemas.microsoft.com/office/drawing/2014/main" id="{73FC1940-9E08-4C13-BC32-FEB156749FA6}"/>
              </a:ext>
            </a:extLst>
          </p:cNvPr>
          <p:cNvSpPr txBox="1"/>
          <p:nvPr/>
        </p:nvSpPr>
        <p:spPr>
          <a:xfrm>
            <a:off x="7350528" y="2649197"/>
            <a:ext cx="44582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s-ar" sz="2000" b="0" i="0" u="none" baseline="0" dirty="0">
                <a:latin typeface="Calibri Light"/>
                <a:cs typeface="Calibri"/>
              </a:rPr>
              <a:t>Acceso</a:t>
            </a:r>
            <a:r>
              <a:rPr lang="es-ar" sz="2000" b="0" i="0" u="none" baseline="0" dirty="0">
                <a:latin typeface="Calibri Light"/>
                <a:ea typeface="+mn-lt"/>
                <a:cs typeface="+mn-lt"/>
              </a:rPr>
              <a:t> a nuestra biblioteca de recursos en constante crecimiento, próximas capacitaciones y eventos, y solicitud de apoyo individualizado.</a:t>
            </a:r>
            <a:endParaRPr lang="es-ar" sz="2000" dirty="0">
              <a:latin typeface="Calibri Light"/>
              <a:cs typeface="Calibri"/>
            </a:endParaRPr>
          </a:p>
        </p:txBody>
      </p:sp>
    </p:spTree>
    <p:extLst>
      <p:ext uri="{BB962C8B-B14F-4D97-AF65-F5344CB8AC3E}">
        <p14:creationId xmlns:p14="http://schemas.microsoft.com/office/powerpoint/2010/main" val="136556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A389-5538-4B3D-A261-769820CD55CD}"/>
              </a:ext>
            </a:extLst>
          </p:cNvPr>
          <p:cNvSpPr>
            <a:spLocks noGrp="1"/>
          </p:cNvSpPr>
          <p:nvPr>
            <p:ph type="title"/>
          </p:nvPr>
        </p:nvSpPr>
        <p:spPr/>
        <p:txBody>
          <a:bodyPr/>
          <a:lstStyle/>
          <a:p>
            <a:pPr algn="l" rtl="0"/>
            <a:r>
              <a:rPr lang="es-ar" b="0" i="0" u="none" baseline="0" dirty="0">
                <a:latin typeface="Calibri Light"/>
                <a:ea typeface="Calibri Light"/>
                <a:cs typeface="Calibri Light"/>
              </a:rPr>
              <a:t>¿Tiene preguntas o busca apoyo?</a:t>
            </a:r>
          </a:p>
        </p:txBody>
      </p:sp>
      <p:sp>
        <p:nvSpPr>
          <p:cNvPr id="3" name="Content Placeholder 2">
            <a:extLst>
              <a:ext uri="{FF2B5EF4-FFF2-40B4-BE49-F238E27FC236}">
                <a16:creationId xmlns:a16="http://schemas.microsoft.com/office/drawing/2014/main" id="{F50952C6-E0FB-400E-8906-D7471CFAF0C7}"/>
              </a:ext>
            </a:extLst>
          </p:cNvPr>
          <p:cNvSpPr>
            <a:spLocks noGrp="1"/>
          </p:cNvSpPr>
          <p:nvPr>
            <p:ph idx="1"/>
          </p:nvPr>
        </p:nvSpPr>
        <p:spPr>
          <a:xfrm>
            <a:off x="6825033" y="2426349"/>
            <a:ext cx="5088296" cy="1229834"/>
          </a:xfrm>
        </p:spPr>
        <p:txBody>
          <a:bodyPr vert="horz" lIns="91440" tIns="45720" rIns="91440" bIns="45720" rtlCol="0" anchor="t">
            <a:noAutofit/>
          </a:bodyPr>
          <a:lstStyle/>
          <a:p>
            <a:pPr marL="0" indent="0" algn="ctr" rtl="0">
              <a:spcBef>
                <a:spcPts val="0"/>
              </a:spcBef>
              <a:buNone/>
            </a:pPr>
            <a:r>
              <a:rPr lang="es-ar" b="0" i="0" u="none" baseline="0" dirty="0">
                <a:latin typeface="+mj-lt"/>
                <a:cs typeface="Calibri Light"/>
              </a:rPr>
              <a:t>Visite nuestro sitio web y complete el</a:t>
            </a:r>
          </a:p>
          <a:p>
            <a:pPr marL="0" indent="0" algn="ctr" rtl="0">
              <a:spcBef>
                <a:spcPts val="0"/>
              </a:spcBef>
              <a:buNone/>
            </a:pPr>
            <a:r>
              <a:rPr lang="es-ar" b="0" i="0" u="none" baseline="0" dirty="0">
                <a:latin typeface="+mj-lt"/>
                <a:cs typeface="Calibri Light"/>
              </a:rPr>
              <a:t>formulario de</a:t>
            </a:r>
            <a:r>
              <a:rPr lang="es-ar" b="1" i="0" u="none" baseline="0" dirty="0">
                <a:latin typeface="+mj-lt"/>
                <a:cs typeface="Calibri Light"/>
              </a:rPr>
              <a:t> solicitud de asistencia técnica</a:t>
            </a:r>
          </a:p>
          <a:p>
            <a:pPr marL="0" indent="0" algn="ctr" rtl="0">
              <a:spcBef>
                <a:spcPts val="0"/>
              </a:spcBef>
              <a:buNone/>
            </a:pPr>
            <a:r>
              <a:rPr lang="es-ar" sz="1600" b="0" i="0" u="none" baseline="0" dirty="0">
                <a:latin typeface="+mj-lt"/>
                <a:cs typeface="Calibri Light"/>
              </a:rPr>
              <a:t>(enlaces ubicados en la parte superior e inferior de la página de inicio).</a:t>
            </a:r>
          </a:p>
        </p:txBody>
      </p:sp>
      <p:sp>
        <p:nvSpPr>
          <p:cNvPr id="10" name="TextBox 9">
            <a:extLst>
              <a:ext uri="{FF2B5EF4-FFF2-40B4-BE49-F238E27FC236}">
                <a16:creationId xmlns:a16="http://schemas.microsoft.com/office/drawing/2014/main" id="{F1F96942-0B36-4F1E-A80C-CC469B1FE12B}"/>
              </a:ext>
            </a:extLst>
          </p:cNvPr>
          <p:cNvSpPr txBox="1"/>
          <p:nvPr/>
        </p:nvSpPr>
        <p:spPr>
          <a:xfrm>
            <a:off x="6374062" y="3698212"/>
            <a:ext cx="6097712" cy="369332"/>
          </a:xfrm>
          <a:prstGeom prst="rect">
            <a:avLst/>
          </a:prstGeom>
          <a:noFill/>
        </p:spPr>
        <p:txBody>
          <a:bodyPr wrap="square">
            <a:spAutoFit/>
          </a:bodyPr>
          <a:lstStyle/>
          <a:p>
            <a:pPr algn="ctr" rtl="0"/>
            <a:r>
              <a:rPr lang="es-ar" b="1" i="0" u="none" baseline="0" dirty="0">
                <a:solidFill>
                  <a:schemeClr val="accent1">
                    <a:lumMod val="75000"/>
                  </a:schemeClr>
                </a:solidFill>
                <a:latin typeface="+mj-lt"/>
                <a:ea typeface="+mj-lt"/>
                <a:cs typeface="+mj-lt"/>
              </a:rPr>
              <a:t>https://www.thenationalcouncil.org/ccbhc-e-nttac/</a:t>
            </a:r>
          </a:p>
        </p:txBody>
      </p:sp>
      <p:pic>
        <p:nvPicPr>
          <p:cNvPr id="5" name="Picture 5" descr="Interfaz gráfica de usuario, texto, aplicación&#10;&#10;Descripción generada automáticamente">
            <a:extLst>
              <a:ext uri="{FF2B5EF4-FFF2-40B4-BE49-F238E27FC236}">
                <a16:creationId xmlns:a16="http://schemas.microsoft.com/office/drawing/2014/main" id="{01460962-4682-4147-BEA7-2B4AE2540F20}"/>
              </a:ext>
            </a:extLst>
          </p:cNvPr>
          <p:cNvPicPr>
            <a:picLocks noChangeAspect="1"/>
          </p:cNvPicPr>
          <p:nvPr/>
        </p:nvPicPr>
        <p:blipFill>
          <a:blip r:embed="rId3"/>
          <a:stretch>
            <a:fillRect/>
          </a:stretch>
        </p:blipFill>
        <p:spPr>
          <a:xfrm>
            <a:off x="564435" y="1468626"/>
            <a:ext cx="6267058" cy="4363620"/>
          </a:xfrm>
          <a:prstGeom prst="rect">
            <a:avLst/>
          </a:prstGeom>
        </p:spPr>
      </p:pic>
      <p:sp>
        <p:nvSpPr>
          <p:cNvPr id="7" name="Rectangle 6">
            <a:extLst>
              <a:ext uri="{FF2B5EF4-FFF2-40B4-BE49-F238E27FC236}">
                <a16:creationId xmlns:a16="http://schemas.microsoft.com/office/drawing/2014/main" id="{26FB909F-39E3-43D9-9D58-F37AD9E4A5AB}"/>
              </a:ext>
            </a:extLst>
          </p:cNvPr>
          <p:cNvSpPr/>
          <p:nvPr/>
        </p:nvSpPr>
        <p:spPr>
          <a:xfrm>
            <a:off x="4231909" y="1468684"/>
            <a:ext cx="1397129" cy="256668"/>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ar"/>
          </a:p>
        </p:txBody>
      </p:sp>
    </p:spTree>
    <p:extLst>
      <p:ext uri="{BB962C8B-B14F-4D97-AF65-F5344CB8AC3E}">
        <p14:creationId xmlns:p14="http://schemas.microsoft.com/office/powerpoint/2010/main" val="342313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C54-7835-4A6B-9DEF-E9A973DE47D6}"/>
              </a:ext>
            </a:extLst>
          </p:cNvPr>
          <p:cNvSpPr>
            <a:spLocks noGrp="1"/>
          </p:cNvSpPr>
          <p:nvPr>
            <p:ph type="title"/>
          </p:nvPr>
        </p:nvSpPr>
        <p:spPr/>
        <p:txBody>
          <a:bodyPr/>
          <a:lstStyle/>
          <a:p>
            <a:pPr algn="l" rtl="0"/>
            <a:r>
              <a:rPr lang="es-ar" b="0" i="0" u="none" baseline="0"/>
              <a:t>¿Qué es una CCBHC?</a:t>
            </a:r>
          </a:p>
        </p:txBody>
      </p:sp>
      <p:sp>
        <p:nvSpPr>
          <p:cNvPr id="3" name="Content Placeholder 2">
            <a:extLst>
              <a:ext uri="{FF2B5EF4-FFF2-40B4-BE49-F238E27FC236}">
                <a16:creationId xmlns:a16="http://schemas.microsoft.com/office/drawing/2014/main" id="{15E76ECE-83A5-44A7-A911-884D71C977E1}"/>
              </a:ext>
            </a:extLst>
          </p:cNvPr>
          <p:cNvSpPr>
            <a:spLocks noGrp="1"/>
          </p:cNvSpPr>
          <p:nvPr>
            <p:ph idx="1"/>
          </p:nvPr>
        </p:nvSpPr>
        <p:spPr>
          <a:xfrm>
            <a:off x="564874" y="1825626"/>
            <a:ext cx="11439892" cy="4014215"/>
          </a:xfrm>
        </p:spPr>
        <p:txBody>
          <a:bodyPr vert="horz" lIns="91440" tIns="45720" rIns="91440" bIns="45720" rtlCol="0" anchor="t">
            <a:noAutofit/>
          </a:bodyPr>
          <a:lstStyle/>
          <a:p>
            <a:pPr marL="0" indent="0" algn="l" rtl="0">
              <a:buNone/>
            </a:pPr>
            <a:r>
              <a:rPr lang="es-ar" sz="2400" b="0" i="0" u="none" baseline="0" dirty="0">
                <a:latin typeface="Calibri Light"/>
                <a:ea typeface="Calibri Light"/>
                <a:cs typeface="Calibri Light"/>
              </a:rPr>
              <a:t>La Clínica Comunitaria Certificada de Salud Conductual (CCBHC) es un modelo de </a:t>
            </a:r>
            <a:br>
              <a:rPr lang="es-AR" sz="2400" b="0" i="0" u="none" baseline="0" dirty="0">
                <a:latin typeface="Calibri Light"/>
                <a:ea typeface="Calibri Light"/>
                <a:cs typeface="Calibri Light"/>
              </a:rPr>
            </a:br>
            <a:r>
              <a:rPr lang="es-ar" sz="2400" b="0" i="0" u="none" baseline="0" dirty="0">
                <a:latin typeface="Calibri Light"/>
                <a:ea typeface="Calibri Light"/>
                <a:cs typeface="Calibri Light"/>
              </a:rPr>
              <a:t>atención integrada de salud conductual comunitaria cuyo objetivo es mejorar la </a:t>
            </a:r>
            <a:br>
              <a:rPr lang="es-AR" sz="2400" b="0" i="0" u="none" baseline="0" dirty="0">
                <a:latin typeface="Calibri Light"/>
                <a:ea typeface="Calibri Light"/>
                <a:cs typeface="Calibri Light"/>
              </a:rPr>
            </a:br>
            <a:r>
              <a:rPr lang="es-ar" sz="2400" b="0" i="0" u="none" baseline="0" dirty="0">
                <a:latin typeface="Calibri Light"/>
                <a:ea typeface="Calibri Light"/>
                <a:cs typeface="Calibri Light"/>
              </a:rPr>
              <a:t>calidad y la accesibilidad de los servicios. Las CCBHC:</a:t>
            </a:r>
          </a:p>
          <a:p>
            <a:pPr algn="l" rtl="0"/>
            <a:r>
              <a:rPr lang="es-ar" sz="2400" b="0" i="0" u="none" baseline="0" dirty="0">
                <a:latin typeface="Calibri Light"/>
                <a:ea typeface="Calibri Light"/>
                <a:cs typeface="Calibri Light"/>
              </a:rPr>
              <a:t>Brindan una atención integrada, basada en evidencia, informada sobre el trauma, orientada a la recuperación y centrada en la persona y la familia.</a:t>
            </a:r>
          </a:p>
          <a:p>
            <a:pPr algn="l" rtl="0"/>
            <a:r>
              <a:rPr lang="es-ar" sz="2400" b="0" i="0" u="none" baseline="0" dirty="0">
                <a:latin typeface="Calibri Light"/>
                <a:ea typeface="Calibri Light"/>
                <a:cs typeface="Calibri Light"/>
              </a:rPr>
              <a:t>Ofrecen la variedad completa de servicios de pruebas de detección de atención primaria, trastornos por consumo de sustancias (SUD) y salud mental requeridos por las CCBHC.</a:t>
            </a:r>
          </a:p>
          <a:p>
            <a:pPr algn="l" rtl="0"/>
            <a:r>
              <a:rPr lang="es-ar" sz="2400" b="0" i="0" u="none" baseline="0" dirty="0">
                <a:latin typeface="Calibri Light"/>
                <a:ea typeface="Calibri Light"/>
                <a:cs typeface="Calibri Light"/>
              </a:rPr>
              <a:t>Tienen relaciones de colaboración establecidas con otros proveedores </a:t>
            </a:r>
            <a:br>
              <a:rPr lang="es-AR" sz="2400" b="0" i="0" u="none" baseline="0" dirty="0">
                <a:latin typeface="Calibri Light"/>
                <a:ea typeface="Calibri Light"/>
                <a:cs typeface="Calibri Light"/>
              </a:rPr>
            </a:br>
            <a:r>
              <a:rPr lang="es-ar" sz="2400" b="0" i="0" u="none" baseline="0" dirty="0">
                <a:latin typeface="Calibri Light"/>
                <a:ea typeface="Calibri Light"/>
                <a:cs typeface="Calibri Light"/>
              </a:rPr>
              <a:t>y sistemas de atención médica para garantizar la coordinación de la </a:t>
            </a:r>
            <a:br>
              <a:rPr lang="es-AR" sz="2400" b="0" i="0" u="none" baseline="0" dirty="0">
                <a:latin typeface="Calibri Light"/>
                <a:ea typeface="Calibri Light"/>
                <a:cs typeface="Calibri Light"/>
              </a:rPr>
            </a:br>
            <a:r>
              <a:rPr lang="es-ar" sz="2400" b="0" i="0" u="none" baseline="0" dirty="0">
                <a:latin typeface="Calibri Light"/>
                <a:ea typeface="Calibri Light"/>
                <a:cs typeface="Calibri Light"/>
              </a:rPr>
              <a:t>atención.</a:t>
            </a:r>
          </a:p>
          <a:p>
            <a:endParaRPr lang="es-ar" sz="2400" dirty="0">
              <a:latin typeface="Calibri Light"/>
            </a:endParaRPr>
          </a:p>
        </p:txBody>
      </p:sp>
    </p:spTree>
    <p:extLst>
      <p:ext uri="{BB962C8B-B14F-4D97-AF65-F5344CB8AC3E}">
        <p14:creationId xmlns:p14="http://schemas.microsoft.com/office/powerpoint/2010/main" val="268243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32A8-2399-46CE-8C5F-BCDF4A209723}"/>
              </a:ext>
            </a:extLst>
          </p:cNvPr>
          <p:cNvSpPr>
            <a:spLocks noGrp="1"/>
          </p:cNvSpPr>
          <p:nvPr>
            <p:ph type="title"/>
          </p:nvPr>
        </p:nvSpPr>
        <p:spPr>
          <a:xfrm>
            <a:off x="453362" y="365125"/>
            <a:ext cx="11467292" cy="1325563"/>
          </a:xfrm>
        </p:spPr>
        <p:txBody>
          <a:bodyPr/>
          <a:lstStyle/>
          <a:p>
            <a:pPr algn="l" rtl="0"/>
            <a:r>
              <a:rPr lang="es-ar" b="0" i="0" u="none" baseline="0" dirty="0">
                <a:latin typeface="Calibri Light"/>
                <a:ea typeface="Calibri Light"/>
                <a:cs typeface="Calibri Light"/>
              </a:rPr>
              <a:t>Requisitos del Programa de Criterios de la CCBHC</a:t>
            </a:r>
            <a:endParaRPr lang="es-ar" dirty="0"/>
          </a:p>
        </p:txBody>
      </p:sp>
      <p:graphicFrame>
        <p:nvGraphicFramePr>
          <p:cNvPr id="4" name="Diagram 4">
            <a:extLst>
              <a:ext uri="{FF2B5EF4-FFF2-40B4-BE49-F238E27FC236}">
                <a16:creationId xmlns:a16="http://schemas.microsoft.com/office/drawing/2014/main" id="{A41BA249-F00A-40D3-BC65-ED905E70DACC}"/>
              </a:ext>
            </a:extLst>
          </p:cNvPr>
          <p:cNvGraphicFramePr>
            <a:graphicFrameLocks noGrp="1"/>
          </p:cNvGraphicFramePr>
          <p:nvPr>
            <p:ph idx="1"/>
            <p:extLst>
              <p:ext uri="{D42A27DB-BD31-4B8C-83A1-F6EECF244321}">
                <p14:modId xmlns:p14="http://schemas.microsoft.com/office/powerpoint/2010/main" val="3918010943"/>
              </p:ext>
            </p:extLst>
          </p:nvPr>
        </p:nvGraphicFramePr>
        <p:xfrm>
          <a:off x="565150" y="1473557"/>
          <a:ext cx="11061976" cy="391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id="{3F16279E-D1B1-4461-9619-7935DC2AC0AF}"/>
              </a:ext>
            </a:extLst>
          </p:cNvPr>
          <p:cNvSpPr txBox="1"/>
          <p:nvPr/>
        </p:nvSpPr>
        <p:spPr>
          <a:xfrm>
            <a:off x="562224" y="5601573"/>
            <a:ext cx="6913382" cy="400110"/>
          </a:xfrm>
          <a:prstGeom prst="rect">
            <a:avLst/>
          </a:prstGeom>
          <a:noFill/>
        </p:spPr>
        <p:txBody>
          <a:bodyPr wrap="square" rtlCol="0">
            <a:spAutoFit/>
          </a:bodyPr>
          <a:lstStyle/>
          <a:p>
            <a:pPr algn="l" rtl="0"/>
            <a:r>
              <a:rPr lang="es-ar" sz="1000" b="0" i="0" u="none" baseline="0" dirty="0"/>
              <a:t>Nota: Esta presentación contiene un resumen de algunos criterios de certificación de la CCBHC. Para ver los criterios completos, visite </a:t>
            </a:r>
            <a:r>
              <a:rPr lang="es-ar" sz="1000" b="0" i="0" u="none" baseline="0" dirty="0">
                <a:hlinkClick r:id="rId8"/>
              </a:rPr>
              <a:t>https://www.samhsa.gov/sites/default/files/programs_campaigns/ccbhc-criteria.pdf</a:t>
            </a:r>
            <a:r>
              <a:rPr lang="es-ar" sz="1000" b="0" i="0" u="none" baseline="0" dirty="0"/>
              <a:t> </a:t>
            </a:r>
          </a:p>
        </p:txBody>
      </p:sp>
    </p:spTree>
    <p:extLst>
      <p:ext uri="{BB962C8B-B14F-4D97-AF65-F5344CB8AC3E}">
        <p14:creationId xmlns:p14="http://schemas.microsoft.com/office/powerpoint/2010/main" val="9556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9313-58E1-4625-9E3A-AF10FB8FF052}"/>
              </a:ext>
            </a:extLst>
          </p:cNvPr>
          <p:cNvSpPr>
            <a:spLocks noGrp="1"/>
          </p:cNvSpPr>
          <p:nvPr>
            <p:ph type="title"/>
          </p:nvPr>
        </p:nvSpPr>
        <p:spPr>
          <a:xfrm>
            <a:off x="458279" y="152098"/>
            <a:ext cx="8090451" cy="1325563"/>
          </a:xfrm>
        </p:spPr>
        <p:txBody>
          <a:bodyPr/>
          <a:lstStyle/>
          <a:p>
            <a:pPr algn="l" rtl="0"/>
            <a:r>
              <a:rPr lang="es-ar" b="0" i="0" u="none" baseline="0"/>
              <a:t>Alcance de los servicios 4.a-4.k</a:t>
            </a:r>
          </a:p>
        </p:txBody>
      </p:sp>
      <p:grpSp>
        <p:nvGrpSpPr>
          <p:cNvPr id="5" name="Group 4">
            <a:extLst>
              <a:ext uri="{FF2B5EF4-FFF2-40B4-BE49-F238E27FC236}">
                <a16:creationId xmlns:a16="http://schemas.microsoft.com/office/drawing/2014/main" id="{D9B9450E-F2C3-4D74-9521-10C51D110C0B}"/>
              </a:ext>
            </a:extLst>
          </p:cNvPr>
          <p:cNvGrpSpPr/>
          <p:nvPr/>
        </p:nvGrpSpPr>
        <p:grpSpPr>
          <a:xfrm>
            <a:off x="1573555" y="1109637"/>
            <a:ext cx="6906780" cy="4850015"/>
            <a:chOff x="1573555" y="1109637"/>
            <a:chExt cx="6906780" cy="4850015"/>
          </a:xfrm>
        </p:grpSpPr>
        <p:pic>
          <p:nvPicPr>
            <p:cNvPr id="6" name="Picture 5" descr="Interfaz gráfica de usuario, diagrama&#10;&#10;Descripción generada automáticamente">
              <a:extLst>
                <a:ext uri="{FF2B5EF4-FFF2-40B4-BE49-F238E27FC236}">
                  <a16:creationId xmlns:a16="http://schemas.microsoft.com/office/drawing/2014/main" id="{60E35F17-9667-4116-B70D-4E18F2FC67F8}"/>
                </a:ext>
              </a:extLst>
            </p:cNvPr>
            <p:cNvPicPr>
              <a:picLocks noChangeAspect="1"/>
            </p:cNvPicPr>
            <p:nvPr/>
          </p:nvPicPr>
          <p:blipFill rotWithShape="1">
            <a:blip r:embed="rId4"/>
            <a:srcRect r="19896"/>
            <a:stretch/>
          </p:blipFill>
          <p:spPr>
            <a:xfrm>
              <a:off x="1573555" y="1109637"/>
              <a:ext cx="6906780" cy="4850015"/>
            </a:xfrm>
            <a:prstGeom prst="rect">
              <a:avLst/>
            </a:prstGeom>
          </p:spPr>
        </p:pic>
        <p:sp>
          <p:nvSpPr>
            <p:cNvPr id="3" name="Rectangle 2">
              <a:extLst>
                <a:ext uri="{FF2B5EF4-FFF2-40B4-BE49-F238E27FC236}">
                  <a16:creationId xmlns:a16="http://schemas.microsoft.com/office/drawing/2014/main" id="{232FDF5B-80B9-4610-AA8F-37D26FE0F5DB}"/>
                </a:ext>
              </a:extLst>
            </p:cNvPr>
            <p:cNvSpPr/>
            <p:nvPr/>
          </p:nvSpPr>
          <p:spPr>
            <a:xfrm>
              <a:off x="1975104" y="1526429"/>
              <a:ext cx="1042416" cy="926592"/>
            </a:xfrm>
            <a:prstGeom prst="rect">
              <a:avLst/>
            </a:prstGeom>
            <a:solidFill>
              <a:srgbClr val="04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Detección, evaluación y diagnóstico</a:t>
              </a:r>
              <a:endParaRPr lang="en-IN" sz="1000" dirty="0"/>
            </a:p>
          </p:txBody>
        </p:sp>
        <p:sp>
          <p:nvSpPr>
            <p:cNvPr id="7" name="Rectangle 6">
              <a:extLst>
                <a:ext uri="{FF2B5EF4-FFF2-40B4-BE49-F238E27FC236}">
                  <a16:creationId xmlns:a16="http://schemas.microsoft.com/office/drawing/2014/main" id="{B308C88A-4C05-4F89-B8CA-9326727D066E}"/>
                </a:ext>
              </a:extLst>
            </p:cNvPr>
            <p:cNvSpPr/>
            <p:nvPr/>
          </p:nvSpPr>
          <p:spPr>
            <a:xfrm>
              <a:off x="3285744" y="1526429"/>
              <a:ext cx="1042416" cy="926592"/>
            </a:xfrm>
            <a:prstGeom prst="rect">
              <a:avLst/>
            </a:prstGeom>
            <a:solidFill>
              <a:srgbClr val="04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Planificación del tratamiento centrada en el paciente</a:t>
              </a:r>
              <a:endParaRPr lang="en-IN" sz="1000" dirty="0"/>
            </a:p>
          </p:txBody>
        </p:sp>
        <p:sp>
          <p:nvSpPr>
            <p:cNvPr id="8" name="Rectangle 7">
              <a:extLst>
                <a:ext uri="{FF2B5EF4-FFF2-40B4-BE49-F238E27FC236}">
                  <a16:creationId xmlns:a16="http://schemas.microsoft.com/office/drawing/2014/main" id="{9F360803-197D-4713-BF70-2C6505E0CD74}"/>
                </a:ext>
              </a:extLst>
            </p:cNvPr>
            <p:cNvSpPr/>
            <p:nvPr/>
          </p:nvSpPr>
          <p:spPr>
            <a:xfrm>
              <a:off x="4596384" y="1441084"/>
              <a:ext cx="1042416" cy="1094851"/>
            </a:xfrm>
            <a:prstGeom prst="rect">
              <a:avLst/>
            </a:prstGeom>
            <a:solidFill>
              <a:srgbClr val="04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Salud mental para pacientes ambulatorios/</a:t>
              </a:r>
              <a:br>
                <a:rPr lang="es-AR" sz="1000" b="1" dirty="0"/>
              </a:br>
              <a:r>
                <a:rPr lang="es-AR" sz="1000" b="1" dirty="0"/>
                <a:t>Trastorno por consumo de sustancias </a:t>
              </a:r>
              <a:r>
                <a:rPr lang="es-AR" sz="1000" dirty="0"/>
                <a:t>(MH/SUD)</a:t>
              </a:r>
              <a:endParaRPr lang="en-IN" sz="1000" dirty="0"/>
            </a:p>
          </p:txBody>
        </p:sp>
        <p:sp>
          <p:nvSpPr>
            <p:cNvPr id="9" name="Rectangle 8">
              <a:extLst>
                <a:ext uri="{FF2B5EF4-FFF2-40B4-BE49-F238E27FC236}">
                  <a16:creationId xmlns:a16="http://schemas.microsoft.com/office/drawing/2014/main" id="{503E1D7C-8EDA-4635-900B-4C00DC502C31}"/>
                </a:ext>
              </a:extLst>
            </p:cNvPr>
            <p:cNvSpPr/>
            <p:nvPr/>
          </p:nvSpPr>
          <p:spPr>
            <a:xfrm>
              <a:off x="5877306" y="1441084"/>
              <a:ext cx="1121664" cy="1094851"/>
            </a:xfrm>
            <a:prstGeom prst="rect">
              <a:avLst/>
            </a:prstGeom>
            <a:solidFill>
              <a:srgbClr val="044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Servicios de crisis </a:t>
              </a:r>
              <a:r>
                <a:rPr lang="es-ES" sz="1000" dirty="0"/>
                <a:t>Estabilización en equipos móviles de respuesta ante crisis las 24 horas</a:t>
              </a:r>
              <a:endParaRPr lang="en-IN" sz="1000" dirty="0"/>
            </a:p>
          </p:txBody>
        </p:sp>
        <p:sp>
          <p:nvSpPr>
            <p:cNvPr id="10" name="Rectangle 9">
              <a:extLst>
                <a:ext uri="{FF2B5EF4-FFF2-40B4-BE49-F238E27FC236}">
                  <a16:creationId xmlns:a16="http://schemas.microsoft.com/office/drawing/2014/main" id="{ED093627-7F77-48B8-8158-E749790E1FD6}"/>
                </a:ext>
              </a:extLst>
            </p:cNvPr>
            <p:cNvSpPr/>
            <p:nvPr/>
          </p:nvSpPr>
          <p:spPr>
            <a:xfrm>
              <a:off x="1975104" y="4599829"/>
              <a:ext cx="1042416" cy="926592"/>
            </a:xfrm>
            <a:prstGeom prst="rect">
              <a:avLst/>
            </a:prstGeom>
            <a:solidFill>
              <a:srgbClr val="88A73B"/>
            </a:solidFill>
            <a:ln>
              <a:solidFill>
                <a:srgbClr val="88A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Apoyo de pares</a:t>
              </a:r>
              <a:endParaRPr lang="en-IN" sz="1000" dirty="0"/>
            </a:p>
          </p:txBody>
        </p:sp>
        <p:sp>
          <p:nvSpPr>
            <p:cNvPr id="11" name="Rectangle 10">
              <a:extLst>
                <a:ext uri="{FF2B5EF4-FFF2-40B4-BE49-F238E27FC236}">
                  <a16:creationId xmlns:a16="http://schemas.microsoft.com/office/drawing/2014/main" id="{18579721-7CC0-408A-AAD6-260BAFECD3CD}"/>
                </a:ext>
              </a:extLst>
            </p:cNvPr>
            <p:cNvSpPr/>
            <p:nvPr/>
          </p:nvSpPr>
          <p:spPr>
            <a:xfrm>
              <a:off x="3285744" y="4599829"/>
              <a:ext cx="1042416" cy="926592"/>
            </a:xfrm>
            <a:prstGeom prst="rect">
              <a:avLst/>
            </a:prstGeom>
            <a:solidFill>
              <a:srgbClr val="88A73B"/>
            </a:solidFill>
            <a:ln>
              <a:solidFill>
                <a:srgbClr val="88A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Rehabilitación psiquiátrica</a:t>
              </a:r>
              <a:endParaRPr lang="en-IN" sz="1000" dirty="0"/>
            </a:p>
          </p:txBody>
        </p:sp>
        <p:sp>
          <p:nvSpPr>
            <p:cNvPr id="12" name="Rectangle 11">
              <a:extLst>
                <a:ext uri="{FF2B5EF4-FFF2-40B4-BE49-F238E27FC236}">
                  <a16:creationId xmlns:a16="http://schemas.microsoft.com/office/drawing/2014/main" id="{B9A2B59E-CE15-4830-8F16-6B99E47517B8}"/>
                </a:ext>
              </a:extLst>
            </p:cNvPr>
            <p:cNvSpPr/>
            <p:nvPr/>
          </p:nvSpPr>
          <p:spPr>
            <a:xfrm>
              <a:off x="4596384" y="4599829"/>
              <a:ext cx="1042416" cy="926592"/>
            </a:xfrm>
            <a:prstGeom prst="rect">
              <a:avLst/>
            </a:prstGeom>
            <a:solidFill>
              <a:srgbClr val="88A73B"/>
            </a:solidFill>
            <a:ln>
              <a:solidFill>
                <a:srgbClr val="88A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00" b="1" dirty="0"/>
                <a:t>Gestión de casos específicos</a:t>
              </a:r>
              <a:endParaRPr lang="en-IN" sz="1000" dirty="0"/>
            </a:p>
          </p:txBody>
        </p:sp>
        <p:sp>
          <p:nvSpPr>
            <p:cNvPr id="13" name="Rectangle 12">
              <a:extLst>
                <a:ext uri="{FF2B5EF4-FFF2-40B4-BE49-F238E27FC236}">
                  <a16:creationId xmlns:a16="http://schemas.microsoft.com/office/drawing/2014/main" id="{36ACB2A3-9162-4FCB-A9DE-099F66D4F65D}"/>
                </a:ext>
              </a:extLst>
            </p:cNvPr>
            <p:cNvSpPr/>
            <p:nvPr/>
          </p:nvSpPr>
          <p:spPr>
            <a:xfrm>
              <a:off x="5916930" y="4599829"/>
              <a:ext cx="1042416" cy="926592"/>
            </a:xfrm>
            <a:prstGeom prst="rect">
              <a:avLst/>
            </a:prstGeom>
            <a:solidFill>
              <a:srgbClr val="88A73B"/>
            </a:solidFill>
            <a:ln>
              <a:solidFill>
                <a:srgbClr val="88A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Pruebas de detección y monitoreo de salud primaria</a:t>
              </a:r>
              <a:endParaRPr lang="en-IN" sz="1000" dirty="0"/>
            </a:p>
          </p:txBody>
        </p:sp>
        <p:sp>
          <p:nvSpPr>
            <p:cNvPr id="14" name="Rectangle 13">
              <a:extLst>
                <a:ext uri="{FF2B5EF4-FFF2-40B4-BE49-F238E27FC236}">
                  <a16:creationId xmlns:a16="http://schemas.microsoft.com/office/drawing/2014/main" id="{8F2AEF1A-A953-4811-8145-3353FC9FE777}"/>
                </a:ext>
              </a:extLst>
            </p:cNvPr>
            <p:cNvSpPr/>
            <p:nvPr/>
          </p:nvSpPr>
          <p:spPr>
            <a:xfrm>
              <a:off x="7235208" y="4599829"/>
              <a:ext cx="1042416" cy="926592"/>
            </a:xfrm>
            <a:prstGeom prst="rect">
              <a:avLst/>
            </a:prstGeom>
            <a:solidFill>
              <a:srgbClr val="88A73B"/>
            </a:solidFill>
            <a:ln>
              <a:solidFill>
                <a:srgbClr val="88A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t>Fuerzas Armadas y Servicios de los Veteranos</a:t>
              </a:r>
              <a:endParaRPr lang="en-IN" sz="1000" dirty="0"/>
            </a:p>
          </p:txBody>
        </p:sp>
      </p:grpSp>
      <p:grpSp>
        <p:nvGrpSpPr>
          <p:cNvPr id="17" name="Group 16">
            <a:extLst>
              <a:ext uri="{FF2B5EF4-FFF2-40B4-BE49-F238E27FC236}">
                <a16:creationId xmlns:a16="http://schemas.microsoft.com/office/drawing/2014/main" id="{D6EE9A6E-9548-4E2C-930B-7AC43A997629}"/>
              </a:ext>
            </a:extLst>
          </p:cNvPr>
          <p:cNvGrpSpPr/>
          <p:nvPr/>
        </p:nvGrpSpPr>
        <p:grpSpPr>
          <a:xfrm>
            <a:off x="8945601" y="1013255"/>
            <a:ext cx="2445835" cy="2562682"/>
            <a:chOff x="8945601" y="1013255"/>
            <a:chExt cx="2445835" cy="2562682"/>
          </a:xfrm>
        </p:grpSpPr>
        <p:pic>
          <p:nvPicPr>
            <p:cNvPr id="4" name="Picture 4">
              <a:extLst>
                <a:ext uri="{FF2B5EF4-FFF2-40B4-BE49-F238E27FC236}">
                  <a16:creationId xmlns:a16="http://schemas.microsoft.com/office/drawing/2014/main" id="{804FD4DC-C2E7-419F-A1D8-F5FB4D41D534}"/>
                </a:ext>
              </a:extLst>
            </p:cNvPr>
            <p:cNvPicPr>
              <a:picLocks noChangeAspect="1"/>
            </p:cNvPicPr>
            <p:nvPr/>
          </p:nvPicPr>
          <p:blipFill>
            <a:blip r:embed="rId5"/>
            <a:stretch>
              <a:fillRect/>
            </a:stretch>
          </p:blipFill>
          <p:spPr>
            <a:xfrm>
              <a:off x="8945601" y="1013255"/>
              <a:ext cx="2445835" cy="2562682"/>
            </a:xfrm>
            <a:prstGeom prst="rect">
              <a:avLst/>
            </a:prstGeom>
          </p:spPr>
        </p:pic>
        <p:sp>
          <p:nvSpPr>
            <p:cNvPr id="15" name="Rectangle 14">
              <a:extLst>
                <a:ext uri="{FF2B5EF4-FFF2-40B4-BE49-F238E27FC236}">
                  <a16:creationId xmlns:a16="http://schemas.microsoft.com/office/drawing/2014/main" id="{3E693412-B002-47B9-970B-C0A381025751}"/>
                </a:ext>
              </a:extLst>
            </p:cNvPr>
            <p:cNvSpPr/>
            <p:nvPr/>
          </p:nvSpPr>
          <p:spPr>
            <a:xfrm>
              <a:off x="9559034" y="1380196"/>
              <a:ext cx="1447410" cy="6680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solidFill>
                </a:rPr>
                <a:t>Debe prestarlos directamente una CCBHC</a:t>
              </a:r>
              <a:endParaRPr lang="en-IN" sz="1400" dirty="0">
                <a:solidFill>
                  <a:schemeClr val="tx1"/>
                </a:solidFill>
              </a:endParaRPr>
            </a:p>
          </p:txBody>
        </p:sp>
        <p:sp>
          <p:nvSpPr>
            <p:cNvPr id="16" name="Rectangle 15">
              <a:extLst>
                <a:ext uri="{FF2B5EF4-FFF2-40B4-BE49-F238E27FC236}">
                  <a16:creationId xmlns:a16="http://schemas.microsoft.com/office/drawing/2014/main" id="{CC45230F-FABC-4C76-B13F-75BD508B254F}"/>
                </a:ext>
              </a:extLst>
            </p:cNvPr>
            <p:cNvSpPr/>
            <p:nvPr/>
          </p:nvSpPr>
          <p:spPr>
            <a:xfrm>
              <a:off x="9559035" y="2062878"/>
              <a:ext cx="1447410" cy="109484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solidFill>
                </a:rPr>
                <a:t>Prestados por una CCBHC o una organización colaboradora designada (DCO)</a:t>
              </a:r>
              <a:endParaRPr lang="en-IN" sz="1400" dirty="0">
                <a:solidFill>
                  <a:schemeClr val="tx1"/>
                </a:solidFill>
              </a:endParaRPr>
            </a:p>
          </p:txBody>
        </p:sp>
      </p:grpSp>
    </p:spTree>
    <p:extLst>
      <p:ext uri="{BB962C8B-B14F-4D97-AF65-F5344CB8AC3E}">
        <p14:creationId xmlns:p14="http://schemas.microsoft.com/office/powerpoint/2010/main" val="414931898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EE2F-9513-40E1-93FD-91A4D36AB226}"/>
              </a:ext>
            </a:extLst>
          </p:cNvPr>
          <p:cNvSpPr>
            <a:spLocks noGrp="1"/>
          </p:cNvSpPr>
          <p:nvPr>
            <p:ph type="title"/>
          </p:nvPr>
        </p:nvSpPr>
        <p:spPr/>
        <p:txBody>
          <a:bodyPr/>
          <a:lstStyle/>
          <a:p>
            <a:pPr algn="l" rtl="0"/>
            <a:r>
              <a:rPr lang="es-ar" sz="4000" b="0" i="0" u="none" baseline="0"/>
              <a:t>El panorama de la CCBHC</a:t>
            </a:r>
          </a:p>
        </p:txBody>
      </p:sp>
      <p:sp>
        <p:nvSpPr>
          <p:cNvPr id="3" name="Content Placeholder 2">
            <a:extLst>
              <a:ext uri="{FF2B5EF4-FFF2-40B4-BE49-F238E27FC236}">
                <a16:creationId xmlns:a16="http://schemas.microsoft.com/office/drawing/2014/main" id="{1B9E5F85-F087-4AED-84F4-C38EF3A84103}"/>
              </a:ext>
            </a:extLst>
          </p:cNvPr>
          <p:cNvSpPr>
            <a:spLocks noGrp="1"/>
          </p:cNvSpPr>
          <p:nvPr>
            <p:ph idx="1"/>
          </p:nvPr>
        </p:nvSpPr>
        <p:spPr>
          <a:xfrm>
            <a:off x="770562" y="1650136"/>
            <a:ext cx="9370664" cy="4197488"/>
          </a:xfrm>
        </p:spPr>
        <p:txBody>
          <a:bodyPr vert="horz" lIns="91440" tIns="45720" rIns="91440" bIns="45720" rtlCol="0" anchor="t">
            <a:noAutofit/>
          </a:bodyPr>
          <a:lstStyle/>
          <a:p>
            <a:pPr marL="0" indent="0" algn="l" rtl="0">
              <a:buNone/>
            </a:pPr>
            <a:r>
              <a:rPr lang="es-ar" b="1" i="0" u="none" baseline="0" dirty="0">
                <a:latin typeface="Calibri Light"/>
                <a:ea typeface="Calibri Light"/>
                <a:cs typeface="Calibri Light"/>
              </a:rPr>
              <a:t>Tres opciones de implementación:</a:t>
            </a:r>
          </a:p>
          <a:p>
            <a:pPr marL="457200" indent="-457200" algn="l" rtl="0">
              <a:buAutoNum type="arabicPeriod"/>
            </a:pPr>
            <a:r>
              <a:rPr lang="es-ar" b="0" i="0" u="none" baseline="0" dirty="0">
                <a:latin typeface="Calibri Light"/>
                <a:ea typeface="Calibri Light"/>
                <a:cs typeface="Calibri Light"/>
              </a:rPr>
              <a:t>Demostración estatal de Medicaid</a:t>
            </a:r>
          </a:p>
          <a:p>
            <a:pPr marL="457200" indent="-457200" algn="l" rtl="0">
              <a:buAutoNum type="arabicPeriod"/>
            </a:pPr>
            <a:r>
              <a:rPr lang="es-ar" b="0" i="0" u="none" baseline="0" dirty="0">
                <a:latin typeface="Calibri Light"/>
                <a:ea typeface="Calibri Light"/>
                <a:cs typeface="Calibri Light"/>
              </a:rPr>
              <a:t>Financiación mediante subvenciones de la SAMHSA</a:t>
            </a:r>
          </a:p>
          <a:p>
            <a:pPr marL="457200" indent="-457200" algn="l" rtl="0">
              <a:buAutoNum type="arabicPeriod"/>
            </a:pPr>
            <a:r>
              <a:rPr lang="es-ar" b="0" i="0" u="none" baseline="0" dirty="0">
                <a:latin typeface="Calibri Light"/>
                <a:ea typeface="Calibri Light"/>
                <a:cs typeface="Calibri Light"/>
              </a:rPr>
              <a:t>Implementación estatal independiente</a:t>
            </a:r>
          </a:p>
        </p:txBody>
      </p:sp>
      <p:graphicFrame>
        <p:nvGraphicFramePr>
          <p:cNvPr id="7" name="Table 6">
            <a:extLst>
              <a:ext uri="{FF2B5EF4-FFF2-40B4-BE49-F238E27FC236}">
                <a16:creationId xmlns:a16="http://schemas.microsoft.com/office/drawing/2014/main" id="{01A23AB2-C1A4-75EB-FE40-C39C7B4EE614}"/>
              </a:ext>
            </a:extLst>
          </p:cNvPr>
          <p:cNvGraphicFramePr>
            <a:graphicFrameLocks noGrp="1"/>
          </p:cNvGraphicFramePr>
          <p:nvPr>
            <p:extLst>
              <p:ext uri="{D42A27DB-BD31-4B8C-83A1-F6EECF244321}">
                <p14:modId xmlns:p14="http://schemas.microsoft.com/office/powerpoint/2010/main" val="928808867"/>
              </p:ext>
            </p:extLst>
          </p:nvPr>
        </p:nvGraphicFramePr>
        <p:xfrm>
          <a:off x="897215" y="3429000"/>
          <a:ext cx="9117358" cy="2560320"/>
        </p:xfrm>
        <a:graphic>
          <a:graphicData uri="http://schemas.openxmlformats.org/drawingml/2006/table">
            <a:tbl>
              <a:tblPr firstRow="1" bandRow="1">
                <a:tableStyleId>{5C22544A-7EE6-4342-B048-85BDC9FD1C3A}</a:tableStyleId>
              </a:tblPr>
              <a:tblGrid>
                <a:gridCol w="3322088">
                  <a:extLst>
                    <a:ext uri="{9D8B030D-6E8A-4147-A177-3AD203B41FA5}">
                      <a16:colId xmlns:a16="http://schemas.microsoft.com/office/drawing/2014/main" val="361105074"/>
                    </a:ext>
                  </a:extLst>
                </a:gridCol>
                <a:gridCol w="5795270">
                  <a:extLst>
                    <a:ext uri="{9D8B030D-6E8A-4147-A177-3AD203B41FA5}">
                      <a16:colId xmlns:a16="http://schemas.microsoft.com/office/drawing/2014/main" val="3568845723"/>
                    </a:ext>
                  </a:extLst>
                </a:gridCol>
              </a:tblGrid>
              <a:tr h="310117">
                <a:tc>
                  <a:txBody>
                    <a:bodyPr/>
                    <a:lstStyle/>
                    <a:p>
                      <a:pPr algn="l" rtl="0"/>
                      <a:r>
                        <a:rPr lang="es-ar" b="1" i="0" u="none" baseline="0">
                          <a:latin typeface="+mj-lt"/>
                          <a:ea typeface="+mj-lt"/>
                          <a:cs typeface="+mj-lt"/>
                        </a:rPr>
                        <a:t>Demostración de Medicaid CCBHC</a:t>
                      </a:r>
                    </a:p>
                  </a:txBody>
                  <a:tcPr>
                    <a:solidFill>
                      <a:schemeClr val="accent1">
                        <a:lumMod val="75000"/>
                      </a:schemeClr>
                    </a:solidFill>
                  </a:tcPr>
                </a:tc>
                <a:tc>
                  <a:txBody>
                    <a:bodyPr/>
                    <a:lstStyle/>
                    <a:p>
                      <a:pPr algn="l" rtl="0"/>
                      <a:r>
                        <a:rPr lang="es-ar" b="1" i="0" u="none" baseline="0">
                          <a:latin typeface="+mj-lt"/>
                          <a:ea typeface="+mj-lt"/>
                          <a:cs typeface="+mj-lt"/>
                        </a:rPr>
                        <a:t>Subvenciones de la SAMHSA para la ampliación de las CCBHC</a:t>
                      </a:r>
                    </a:p>
                  </a:txBody>
                  <a:tcPr>
                    <a:solidFill>
                      <a:schemeClr val="accent1">
                        <a:lumMod val="75000"/>
                      </a:schemeClr>
                    </a:solidFill>
                  </a:tcPr>
                </a:tc>
                <a:extLst>
                  <a:ext uri="{0D108BD9-81ED-4DB2-BD59-A6C34878D82A}">
                    <a16:rowId xmlns:a16="http://schemas.microsoft.com/office/drawing/2014/main" val="2510349604"/>
                  </a:ext>
                </a:extLst>
              </a:tr>
              <a:tr h="535271">
                <a:tc>
                  <a:txBody>
                    <a:bodyPr/>
                    <a:lstStyle/>
                    <a:p>
                      <a:pPr algn="l" rtl="0"/>
                      <a:r>
                        <a:rPr lang="es-ar" b="0" i="0" u="none" baseline="0" dirty="0">
                          <a:latin typeface="+mj-lt"/>
                          <a:ea typeface="+mj-lt"/>
                          <a:cs typeface="+mj-lt"/>
                        </a:rPr>
                        <a:t>Programa estatal</a:t>
                      </a:r>
                    </a:p>
                  </a:txBody>
                  <a:tcPr/>
                </a:tc>
                <a:tc>
                  <a:txBody>
                    <a:bodyPr/>
                    <a:lstStyle/>
                    <a:p>
                      <a:pPr algn="l" rtl="0"/>
                      <a:r>
                        <a:rPr lang="es-ar" b="0" i="0" u="none" baseline="0" dirty="0">
                          <a:latin typeface="+mj-lt"/>
                          <a:ea typeface="+mj-lt"/>
                          <a:cs typeface="+mj-lt"/>
                        </a:rPr>
                        <a:t>La SAMHSA proporciona financiación directa a las clínicas para establecer el modelo de CCBHC.</a:t>
                      </a:r>
                    </a:p>
                  </a:txBody>
                  <a:tcPr/>
                </a:tc>
                <a:extLst>
                  <a:ext uri="{0D108BD9-81ED-4DB2-BD59-A6C34878D82A}">
                    <a16:rowId xmlns:a16="http://schemas.microsoft.com/office/drawing/2014/main" val="2040066734"/>
                  </a:ext>
                </a:extLst>
              </a:tr>
              <a:tr h="535271">
                <a:tc>
                  <a:txBody>
                    <a:bodyPr/>
                    <a:lstStyle/>
                    <a:p>
                      <a:pPr algn="l" rtl="0"/>
                      <a:r>
                        <a:rPr lang="es-ar" b="0" i="0" u="none" baseline="0">
                          <a:latin typeface="+mj-lt"/>
                          <a:ea typeface="+mj-lt"/>
                          <a:cs typeface="+mj-lt"/>
                        </a:rPr>
                        <a:t>El Estado certifica las clínicas como CCBHC.</a:t>
                      </a:r>
                    </a:p>
                  </a:txBody>
                  <a:tcPr/>
                </a:tc>
                <a:tc>
                  <a:txBody>
                    <a:bodyPr/>
                    <a:lstStyle/>
                    <a:p>
                      <a:pPr algn="l" rtl="0"/>
                      <a:r>
                        <a:rPr lang="es-ar" b="0" i="0" u="none" baseline="0">
                          <a:latin typeface="+mj-lt"/>
                          <a:ea typeface="+mj-lt"/>
                          <a:cs typeface="+mj-lt"/>
                        </a:rPr>
                        <a:t>Las clínicas certifican el cumplimiento de los criterios de CCBHC ante la SAMHSA.</a:t>
                      </a:r>
                    </a:p>
                  </a:txBody>
                  <a:tcPr/>
                </a:tc>
                <a:extLst>
                  <a:ext uri="{0D108BD9-81ED-4DB2-BD59-A6C34878D82A}">
                    <a16:rowId xmlns:a16="http://schemas.microsoft.com/office/drawing/2014/main" val="2285725969"/>
                  </a:ext>
                </a:extLst>
              </a:tr>
              <a:tr h="764672">
                <a:tc>
                  <a:txBody>
                    <a:bodyPr/>
                    <a:lstStyle/>
                    <a:p>
                      <a:pPr algn="l" rtl="0"/>
                      <a:r>
                        <a:rPr lang="es-ar" b="0" i="0" u="none" baseline="0">
                          <a:latin typeface="+mj-lt"/>
                          <a:ea typeface="+mj-lt"/>
                          <a:cs typeface="+mj-lt"/>
                        </a:rPr>
                        <a:t>Las clínicas reciben un pago prospectivo (PPS).</a:t>
                      </a:r>
                    </a:p>
                  </a:txBody>
                  <a:tcPr/>
                </a:tc>
                <a:tc>
                  <a:txBody>
                    <a:bodyPr/>
                    <a:lstStyle/>
                    <a:p>
                      <a:pPr algn="l" rtl="0"/>
                      <a:r>
                        <a:rPr lang="es-ar" b="0" i="0" u="none" baseline="0" dirty="0">
                          <a:latin typeface="+mj-lt"/>
                          <a:ea typeface="+mj-lt"/>
                          <a:cs typeface="+mj-lt"/>
                        </a:rPr>
                        <a:t>Las clínicas reciben financiación mediante subvenciones para apoyar la implementación de la CCBHC y siguen facturando a Medicaid los servicios permitidos de la manera habitual.</a:t>
                      </a:r>
                    </a:p>
                  </a:txBody>
                  <a:tcPr/>
                </a:tc>
                <a:extLst>
                  <a:ext uri="{0D108BD9-81ED-4DB2-BD59-A6C34878D82A}">
                    <a16:rowId xmlns:a16="http://schemas.microsoft.com/office/drawing/2014/main" val="1185667524"/>
                  </a:ext>
                </a:extLst>
              </a:tr>
            </a:tbl>
          </a:graphicData>
        </a:graphic>
      </p:graphicFrame>
    </p:spTree>
    <p:extLst>
      <p:ext uri="{BB962C8B-B14F-4D97-AF65-F5344CB8AC3E}">
        <p14:creationId xmlns:p14="http://schemas.microsoft.com/office/powerpoint/2010/main" val="78846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AFE6-34EF-414A-BF16-0EC0EA951FB7}"/>
              </a:ext>
            </a:extLst>
          </p:cNvPr>
          <p:cNvSpPr>
            <a:spLocks noGrp="1"/>
          </p:cNvSpPr>
          <p:nvPr>
            <p:ph type="title"/>
          </p:nvPr>
        </p:nvSpPr>
        <p:spPr/>
        <p:txBody>
          <a:bodyPr/>
          <a:lstStyle/>
          <a:p>
            <a:pPr algn="l" rtl="0"/>
            <a:r>
              <a:rPr lang="es-ar" sz="4000" b="0" i="0" u="none" baseline="0" dirty="0"/>
              <a:t>Movimiento Nacional de la CCBHC</a:t>
            </a:r>
          </a:p>
        </p:txBody>
      </p:sp>
      <p:graphicFrame>
        <p:nvGraphicFramePr>
          <p:cNvPr id="4" name="Content Placeholder 3">
            <a:extLst>
              <a:ext uri="{FF2B5EF4-FFF2-40B4-BE49-F238E27FC236}">
                <a16:creationId xmlns:a16="http://schemas.microsoft.com/office/drawing/2014/main" id="{05C87C99-B69F-4005-A438-EA48796DDD6C}"/>
              </a:ext>
            </a:extLst>
          </p:cNvPr>
          <p:cNvGraphicFramePr>
            <a:graphicFrameLocks noGrp="1"/>
          </p:cNvGraphicFramePr>
          <p:nvPr>
            <p:ph idx="1"/>
            <p:extLst>
              <p:ext uri="{D42A27DB-BD31-4B8C-83A1-F6EECF244321}">
                <p14:modId xmlns:p14="http://schemas.microsoft.com/office/powerpoint/2010/main" val="1735481423"/>
              </p:ext>
            </p:extLst>
          </p:nvPr>
        </p:nvGraphicFramePr>
        <p:xfrm>
          <a:off x="812847" y="1645566"/>
          <a:ext cx="6834609" cy="418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343D69B7-BB2B-F8A6-67D3-CDE153112541}"/>
              </a:ext>
            </a:extLst>
          </p:cNvPr>
          <p:cNvSpPr/>
          <p:nvPr/>
        </p:nvSpPr>
        <p:spPr>
          <a:xfrm>
            <a:off x="7895429" y="1645566"/>
            <a:ext cx="3824503" cy="3367007"/>
          </a:xfrm>
          <a:prstGeom prst="roundRect">
            <a:avLst/>
          </a:prstGeom>
          <a:solidFill>
            <a:srgbClr val="EA5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ar" b="0" i="0" u="none" baseline="0" dirty="0"/>
              <a:t>La Ley Bipartidista de Comunidades Más Seguras incluía disposiciones para la ampliación del Programa de Demostración de Medicaid CCBHC. </a:t>
            </a:r>
          </a:p>
          <a:p>
            <a:pPr algn="ctr" rtl="0"/>
            <a:endParaRPr lang="es-ar" dirty="0">
              <a:latin typeface="+mj-lt"/>
            </a:endParaRPr>
          </a:p>
          <a:p>
            <a:pPr algn="ctr" rtl="0"/>
            <a:r>
              <a:rPr lang="es-ar" b="0" i="0" u="none" baseline="0" dirty="0"/>
              <a:t>Desde el 1 de julio de 2024, </a:t>
            </a:r>
            <a:br>
              <a:rPr lang="es-AR" b="0" i="0" u="none" baseline="0" dirty="0"/>
            </a:br>
            <a:r>
              <a:rPr lang="es-ar" b="0" i="0" u="none" baseline="0" dirty="0"/>
              <a:t>y cada dos años a partir de entonces, la legislación permite que se sumen a la demostración hasta 10 estados.</a:t>
            </a:r>
          </a:p>
        </p:txBody>
      </p:sp>
    </p:spTree>
    <p:extLst>
      <p:ext uri="{BB962C8B-B14F-4D97-AF65-F5344CB8AC3E}">
        <p14:creationId xmlns:p14="http://schemas.microsoft.com/office/powerpoint/2010/main" val="165003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C048-E946-A737-88C5-B831092E78CE}"/>
              </a:ext>
            </a:extLst>
          </p:cNvPr>
          <p:cNvSpPr>
            <a:spLocks noGrp="1"/>
          </p:cNvSpPr>
          <p:nvPr>
            <p:ph type="title"/>
          </p:nvPr>
        </p:nvSpPr>
        <p:spPr/>
        <p:txBody>
          <a:bodyPr/>
          <a:lstStyle/>
          <a:p>
            <a:pPr algn="l" rtl="0"/>
            <a:r>
              <a:rPr lang="es-ar" b="0" i="0" u="none" baseline="0"/>
              <a:t>Primeras repercusiones</a:t>
            </a:r>
          </a:p>
        </p:txBody>
      </p:sp>
      <p:sp>
        <p:nvSpPr>
          <p:cNvPr id="3" name="Content Placeholder 2">
            <a:extLst>
              <a:ext uri="{FF2B5EF4-FFF2-40B4-BE49-F238E27FC236}">
                <a16:creationId xmlns:a16="http://schemas.microsoft.com/office/drawing/2014/main" id="{EDF0338F-58A2-C5C7-FC96-8949690658E9}"/>
              </a:ext>
            </a:extLst>
          </p:cNvPr>
          <p:cNvSpPr>
            <a:spLocks noGrp="1"/>
          </p:cNvSpPr>
          <p:nvPr>
            <p:ph idx="1"/>
          </p:nvPr>
        </p:nvSpPr>
        <p:spPr>
          <a:xfrm>
            <a:off x="564874" y="1562986"/>
            <a:ext cx="6436817" cy="4276855"/>
          </a:xfrm>
        </p:spPr>
        <p:txBody>
          <a:bodyPr/>
          <a:lstStyle/>
          <a:p>
            <a:pPr marL="0" indent="0" algn="l" rtl="0">
              <a:buNone/>
            </a:pPr>
            <a:r>
              <a:rPr lang="es-ar" b="0" i="0" u="none" baseline="0" dirty="0">
                <a:latin typeface="+mj-lt"/>
                <a:ea typeface="+mj-lt"/>
                <a:cs typeface="+mj-lt"/>
              </a:rPr>
              <a:t>Desde el inicio del modelo, las CCBHC informan lo siguiente:</a:t>
            </a:r>
          </a:p>
          <a:p>
            <a:pPr algn="l" rtl="0"/>
            <a:r>
              <a:rPr lang="es-ar" sz="1800" b="1" i="0" u="none" baseline="0" dirty="0">
                <a:latin typeface="+mj-lt"/>
                <a:ea typeface="+mj-lt"/>
                <a:cs typeface="+mj-lt"/>
              </a:rPr>
              <a:t>Dotación de personal:</a:t>
            </a:r>
            <a:r>
              <a:rPr lang="es-ar" sz="1800" b="0" i="0" u="none" baseline="0" dirty="0">
                <a:latin typeface="+mj-lt"/>
                <a:ea typeface="+mj-lt"/>
                <a:cs typeface="+mj-lt"/>
              </a:rPr>
              <a:t> mayor reclutamiento y contratación </a:t>
            </a:r>
            <a:br>
              <a:rPr lang="es-AR" sz="1800" b="0" i="0" u="none" baseline="0" dirty="0">
                <a:latin typeface="+mj-lt"/>
                <a:ea typeface="+mj-lt"/>
                <a:cs typeface="+mj-lt"/>
              </a:rPr>
            </a:br>
            <a:r>
              <a:rPr lang="es-ar" sz="1800" b="0" i="0" u="none" baseline="0" dirty="0">
                <a:latin typeface="+mj-lt"/>
                <a:ea typeface="+mj-lt"/>
                <a:cs typeface="+mj-lt"/>
              </a:rPr>
              <a:t>de personal, mayor satisfacción y retención del personal, </a:t>
            </a:r>
            <a:br>
              <a:rPr lang="es-AR" sz="1800" b="0" i="0" u="none" baseline="0" dirty="0">
                <a:latin typeface="+mj-lt"/>
                <a:ea typeface="+mj-lt"/>
                <a:cs typeface="+mj-lt"/>
              </a:rPr>
            </a:br>
            <a:r>
              <a:rPr lang="es-ar" sz="1800" b="0" i="0" u="none" baseline="0" dirty="0">
                <a:latin typeface="+mj-lt"/>
                <a:ea typeface="+mj-lt"/>
                <a:cs typeface="+mj-lt"/>
              </a:rPr>
              <a:t>y rediseño de los equipos de atención.</a:t>
            </a:r>
          </a:p>
          <a:p>
            <a:pPr algn="l" rtl="0"/>
            <a:r>
              <a:rPr lang="es-ar" sz="1800" b="1" i="0" u="none" baseline="0" dirty="0">
                <a:latin typeface="+mj-lt"/>
                <a:ea typeface="+mj-lt"/>
                <a:cs typeface="+mj-lt"/>
              </a:rPr>
              <a:t>Acceso:</a:t>
            </a:r>
            <a:r>
              <a:rPr lang="es-ar" sz="1800" b="0" i="0" u="none" baseline="0" dirty="0">
                <a:latin typeface="+mj-lt"/>
                <a:ea typeface="+mj-lt"/>
                <a:cs typeface="+mj-lt"/>
              </a:rPr>
              <a:t> reducción de los tiempos de espera para recibir atención y eliminación de las listas de espera, acercamiento específico a poblaciones vulnerables, desatendidas y complejas, y ampliación de los servicios ofrecidos fuera de las cuatro paredes de la clínica.</a:t>
            </a:r>
          </a:p>
          <a:p>
            <a:pPr algn="l" rtl="0"/>
            <a:r>
              <a:rPr lang="es-ar" sz="1800" b="1" i="0" u="none" baseline="0" dirty="0">
                <a:latin typeface="+mj-lt"/>
                <a:ea typeface="+mj-lt"/>
                <a:cs typeface="+mj-lt"/>
              </a:rPr>
              <a:t>Impacto en la comunidad:</a:t>
            </a:r>
            <a:r>
              <a:rPr lang="es-ar" sz="1800" b="0" i="0" u="none" baseline="0" dirty="0">
                <a:latin typeface="+mj-lt"/>
                <a:ea typeface="+mj-lt"/>
                <a:cs typeface="+mj-lt"/>
              </a:rPr>
              <a:t> mayor colaboración con las escuelas, la atención primaria, la policía y los hospitales.</a:t>
            </a:r>
          </a:p>
          <a:p>
            <a:pPr algn="l" rtl="0"/>
            <a:r>
              <a:rPr lang="es-ar" sz="1800" b="1" i="0" u="none" baseline="0" dirty="0">
                <a:latin typeface="+mj-lt"/>
                <a:ea typeface="+mj-lt"/>
                <a:cs typeface="+mj-lt"/>
              </a:rPr>
              <a:t>Impacto en la salud:</a:t>
            </a:r>
            <a:r>
              <a:rPr lang="es-ar" sz="1800" b="0" i="0" u="none" baseline="0" dirty="0">
                <a:latin typeface="+mj-lt"/>
                <a:ea typeface="+mj-lt"/>
                <a:cs typeface="+mj-lt"/>
              </a:rPr>
              <a:t> reducción de las hospitalizaciones y las visitas a los departamentos de emergencias, y mejoras en los indicadores de salud física.</a:t>
            </a:r>
          </a:p>
        </p:txBody>
      </p:sp>
      <p:sp>
        <p:nvSpPr>
          <p:cNvPr id="4" name="Rectangle: Rounded Corners 3">
            <a:extLst>
              <a:ext uri="{FF2B5EF4-FFF2-40B4-BE49-F238E27FC236}">
                <a16:creationId xmlns:a16="http://schemas.microsoft.com/office/drawing/2014/main" id="{09C622E7-252B-1CFE-5A7E-9CC2B99FF98C}"/>
              </a:ext>
            </a:extLst>
          </p:cNvPr>
          <p:cNvSpPr/>
          <p:nvPr/>
        </p:nvSpPr>
        <p:spPr>
          <a:xfrm>
            <a:off x="7740433" y="683357"/>
            <a:ext cx="3267667" cy="2307154"/>
          </a:xfrm>
          <a:prstGeom prst="roundRect">
            <a:avLst/>
          </a:prstGeom>
          <a:solidFill>
            <a:srgbClr val="EA5E29"/>
          </a:solidFill>
          <a:ln>
            <a:noFill/>
          </a:ln>
        </p:spPr>
        <p:style>
          <a:lnRef idx="0">
            <a:scrgbClr r="0" g="0" b="0"/>
          </a:lnRef>
          <a:fillRef idx="0">
            <a:scrgbClr r="0" g="0" b="0"/>
          </a:fillRef>
          <a:effectRef idx="0">
            <a:scrgbClr r="0" g="0" b="0"/>
          </a:effectRef>
          <a:fontRef idx="minor">
            <a:schemeClr val="lt1"/>
          </a:fontRef>
        </p:style>
        <p:txBody>
          <a:bodyPr rtlCol="0" anchor="ctr"/>
          <a:lstStyle/>
          <a:p>
            <a:pPr algn="l" rtl="0"/>
            <a:r>
              <a:rPr lang="es-ar" sz="1500" b="1" i="0" u="none" baseline="0" dirty="0">
                <a:effectLst/>
                <a:latin typeface="+mj-lt"/>
                <a:ea typeface="Calibri" panose="020F0502020204030204" pitchFamily="34" charset="0"/>
              </a:rPr>
              <a:t>Las CCBHC amplían los servicios de prestación de servicios fuera de la clínica. </a:t>
            </a:r>
            <a:r>
              <a:rPr lang="es-ar" sz="1500" b="0" i="0" u="none" baseline="0" dirty="0">
                <a:effectLst/>
                <a:latin typeface="+mj-lt"/>
                <a:ea typeface="Calibri" panose="020F0502020204030204" pitchFamily="34" charset="0"/>
              </a:rPr>
              <a:t>Entre los principales lugares se encuentran los domicilios de los clientes (78 %), las escuelas (97 %), los tribunales, las oficinas de policía </a:t>
            </a:r>
            <a:br>
              <a:rPr lang="es-AR" sz="1500" b="0" i="0" u="none" baseline="0" dirty="0">
                <a:effectLst/>
                <a:latin typeface="+mj-lt"/>
                <a:ea typeface="Calibri" panose="020F0502020204030204" pitchFamily="34" charset="0"/>
              </a:rPr>
            </a:br>
            <a:r>
              <a:rPr lang="es-ar" sz="1500" b="0" i="0" u="none" baseline="0" dirty="0">
                <a:effectLst/>
                <a:latin typeface="+mj-lt"/>
                <a:ea typeface="Calibri" panose="020F0502020204030204" pitchFamily="34" charset="0"/>
              </a:rPr>
              <a:t>y otros centros relacionados con la justicia (86 %), y los departamentos de emergencias (20 %). </a:t>
            </a:r>
            <a:endParaRPr lang="es-ar" sz="1500" dirty="0">
              <a:latin typeface="+mj-lt"/>
            </a:endParaRPr>
          </a:p>
        </p:txBody>
      </p:sp>
      <p:sp>
        <p:nvSpPr>
          <p:cNvPr id="6" name="Rectangle: Rounded Corners 5">
            <a:extLst>
              <a:ext uri="{FF2B5EF4-FFF2-40B4-BE49-F238E27FC236}">
                <a16:creationId xmlns:a16="http://schemas.microsoft.com/office/drawing/2014/main" id="{48D2B526-B06F-9541-8B50-A7B7B1693191}"/>
              </a:ext>
            </a:extLst>
          </p:cNvPr>
          <p:cNvSpPr/>
          <p:nvPr/>
        </p:nvSpPr>
        <p:spPr>
          <a:xfrm>
            <a:off x="7221513" y="3169740"/>
            <a:ext cx="3267667" cy="1952224"/>
          </a:xfrm>
          <a:prstGeom prst="roundRect">
            <a:avLst/>
          </a:prstGeom>
          <a:solidFill>
            <a:srgbClr val="EA5E29"/>
          </a:solidFill>
          <a:ln>
            <a:noFill/>
          </a:ln>
        </p:spPr>
        <p:style>
          <a:lnRef idx="0">
            <a:scrgbClr r="0" g="0" b="0"/>
          </a:lnRef>
          <a:fillRef idx="0">
            <a:scrgbClr r="0" g="0" b="0"/>
          </a:fillRef>
          <a:effectRef idx="0">
            <a:scrgbClr r="0" g="0" b="0"/>
          </a:effectRef>
          <a:fontRef idx="minor">
            <a:schemeClr val="lt1"/>
          </a:fontRef>
        </p:style>
        <p:txBody>
          <a:bodyPr rtlCol="0" anchor="ctr"/>
          <a:lstStyle/>
          <a:p>
            <a:pPr algn="l" rtl="0"/>
            <a:r>
              <a:rPr lang="es-ar" sz="1500" b="0" i="0" u="none" baseline="0" dirty="0">
                <a:effectLst/>
                <a:latin typeface="+mj-lt"/>
                <a:ea typeface="Calibri" panose="020F0502020204030204" pitchFamily="34" charset="0"/>
              </a:rPr>
              <a:t>El tiempo de espera promedio </a:t>
            </a:r>
            <a:br>
              <a:rPr lang="es-AR" sz="1500" b="0" i="0" u="none" baseline="0" dirty="0">
                <a:effectLst/>
                <a:latin typeface="+mj-lt"/>
                <a:ea typeface="Calibri" panose="020F0502020204030204" pitchFamily="34" charset="0"/>
              </a:rPr>
            </a:br>
            <a:r>
              <a:rPr lang="es-ar" sz="1500" b="0" i="0" u="none" baseline="0" dirty="0">
                <a:effectLst/>
                <a:latin typeface="+mj-lt"/>
                <a:ea typeface="Calibri" panose="020F0502020204030204" pitchFamily="34" charset="0"/>
              </a:rPr>
              <a:t>para recibir servicios es de 48 días </a:t>
            </a:r>
            <a:br>
              <a:rPr lang="es-AR" sz="1500" b="0" i="0" u="none" baseline="0" dirty="0">
                <a:effectLst/>
                <a:latin typeface="+mj-lt"/>
                <a:ea typeface="Calibri" panose="020F0502020204030204" pitchFamily="34" charset="0"/>
              </a:rPr>
            </a:br>
            <a:r>
              <a:rPr lang="es-ar" sz="1500" b="0" i="0" u="none" baseline="0" dirty="0">
                <a:effectLst/>
                <a:latin typeface="+mj-lt"/>
                <a:ea typeface="Calibri" panose="020F0502020204030204" pitchFamily="34" charset="0"/>
              </a:rPr>
              <a:t>en todo el país.</a:t>
            </a:r>
          </a:p>
          <a:p>
            <a:pPr algn="l" rtl="0"/>
            <a:r>
              <a:rPr lang="es-ar" sz="1500" b="0" i="0" u="none" baseline="0" dirty="0">
                <a:effectLst/>
                <a:latin typeface="+mj-lt"/>
                <a:ea typeface="Calibri" panose="020F0502020204030204" pitchFamily="34" charset="0"/>
              </a:rPr>
              <a:t>El </a:t>
            </a:r>
            <a:r>
              <a:rPr lang="es-ar" sz="1500" b="1" i="0" u="none" baseline="0" dirty="0">
                <a:effectLst/>
                <a:latin typeface="+mj-lt"/>
                <a:ea typeface="Calibri" panose="020F0502020204030204" pitchFamily="34" charset="0"/>
              </a:rPr>
              <a:t>71 %</a:t>
            </a:r>
            <a:r>
              <a:rPr lang="es-ar" sz="1500" b="0" i="0" u="none" baseline="0" dirty="0">
                <a:effectLst/>
                <a:latin typeface="+mj-lt"/>
                <a:ea typeface="Calibri" panose="020F0502020204030204" pitchFamily="34" charset="0"/>
              </a:rPr>
              <a:t> ve a los clientes en su primera cita en el plazo de una semana.</a:t>
            </a:r>
          </a:p>
          <a:p>
            <a:pPr algn="l" rtl="0"/>
            <a:r>
              <a:rPr lang="es-ar" sz="1500" b="0" i="0" u="none" baseline="0" dirty="0">
                <a:effectLst/>
                <a:latin typeface="+mj-lt"/>
                <a:ea typeface="Calibri" panose="020F0502020204030204" pitchFamily="34" charset="0"/>
              </a:rPr>
              <a:t>El </a:t>
            </a:r>
            <a:r>
              <a:rPr lang="es-ar" sz="1500" b="1" i="0" u="none" baseline="0" dirty="0">
                <a:effectLst/>
                <a:latin typeface="+mj-lt"/>
                <a:ea typeface="Calibri" panose="020F0502020204030204" pitchFamily="34" charset="0"/>
              </a:rPr>
              <a:t>87 %</a:t>
            </a:r>
            <a:r>
              <a:rPr lang="es-ar" sz="1500" b="0" i="0" u="none" baseline="0" dirty="0">
                <a:effectLst/>
                <a:latin typeface="+mj-lt"/>
                <a:ea typeface="Calibri" panose="020F0502020204030204" pitchFamily="34" charset="0"/>
              </a:rPr>
              <a:t> ve a los clientes en un plazo de 10 días.</a:t>
            </a:r>
            <a:endParaRPr lang="es-ar" sz="1500" dirty="0">
              <a:latin typeface="+mj-lt"/>
            </a:endParaRPr>
          </a:p>
        </p:txBody>
      </p:sp>
      <p:sp>
        <p:nvSpPr>
          <p:cNvPr id="5" name="TextBox 4">
            <a:extLst>
              <a:ext uri="{FF2B5EF4-FFF2-40B4-BE49-F238E27FC236}">
                <a16:creationId xmlns:a16="http://schemas.microsoft.com/office/drawing/2014/main" id="{67886B79-6AB2-84C1-E658-594A3D075BAE}"/>
              </a:ext>
            </a:extLst>
          </p:cNvPr>
          <p:cNvSpPr txBox="1"/>
          <p:nvPr/>
        </p:nvSpPr>
        <p:spPr>
          <a:xfrm>
            <a:off x="7103948" y="5562454"/>
            <a:ext cx="2928327" cy="430887"/>
          </a:xfrm>
          <a:prstGeom prst="rect">
            <a:avLst/>
          </a:prstGeom>
          <a:noFill/>
        </p:spPr>
        <p:txBody>
          <a:bodyPr wrap="square" rtlCol="0">
            <a:spAutoFit/>
          </a:bodyPr>
          <a:lstStyle/>
          <a:p>
            <a:pPr algn="l" rtl="0"/>
            <a:r>
              <a:rPr lang="es-ar" sz="1100" b="0" i="0" u="none" baseline="0" dirty="0"/>
              <a:t>https://www.thenationalcouncil.org/resources/2022-ccbhc-impact-report/</a:t>
            </a:r>
          </a:p>
        </p:txBody>
      </p:sp>
    </p:spTree>
    <p:extLst>
      <p:ext uri="{BB962C8B-B14F-4D97-AF65-F5344CB8AC3E}">
        <p14:creationId xmlns:p14="http://schemas.microsoft.com/office/powerpoint/2010/main" val="35053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8118-4DFC-9D07-24E7-EA48FD97A217}"/>
              </a:ext>
            </a:extLst>
          </p:cNvPr>
          <p:cNvSpPr>
            <a:spLocks noGrp="1"/>
          </p:cNvSpPr>
          <p:nvPr>
            <p:ph type="title"/>
          </p:nvPr>
        </p:nvSpPr>
        <p:spPr>
          <a:xfrm>
            <a:off x="564874" y="365125"/>
            <a:ext cx="9598029" cy="1325563"/>
          </a:xfrm>
        </p:spPr>
        <p:txBody>
          <a:bodyPr/>
          <a:lstStyle/>
          <a:p>
            <a:pPr algn="l" rtl="0"/>
            <a:r>
              <a:rPr lang="es-ar" b="0" i="0" u="none" baseline="0" dirty="0"/>
              <a:t>¿Por qué una CCBHC? La visión para [</a:t>
            </a:r>
            <a:r>
              <a:rPr lang="es-ar" b="0" i="0" u="none" baseline="0" dirty="0">
                <a:highlight>
                  <a:srgbClr val="FFFF00"/>
                </a:highlight>
              </a:rPr>
              <a:t>Insertar nombre de la organización</a:t>
            </a:r>
            <a:r>
              <a:rPr lang="es-ar" b="0" i="0" u="none" baseline="0" dirty="0"/>
              <a:t>]</a:t>
            </a:r>
          </a:p>
        </p:txBody>
      </p:sp>
      <p:sp>
        <p:nvSpPr>
          <p:cNvPr id="3" name="Content Placeholder 2">
            <a:extLst>
              <a:ext uri="{FF2B5EF4-FFF2-40B4-BE49-F238E27FC236}">
                <a16:creationId xmlns:a16="http://schemas.microsoft.com/office/drawing/2014/main" id="{1A1844DB-E3E5-A440-C81D-24CAF7A359EB}"/>
              </a:ext>
            </a:extLst>
          </p:cNvPr>
          <p:cNvSpPr>
            <a:spLocks noGrp="1"/>
          </p:cNvSpPr>
          <p:nvPr>
            <p:ph idx="1"/>
          </p:nvPr>
        </p:nvSpPr>
        <p:spPr>
          <a:xfrm>
            <a:off x="564874" y="1729877"/>
            <a:ext cx="11062252" cy="4325648"/>
          </a:xfrm>
        </p:spPr>
        <p:txBody>
          <a:bodyPr/>
          <a:lstStyle/>
          <a:p>
            <a:pPr marL="0" indent="0" algn="l" rtl="0">
              <a:buNone/>
            </a:pPr>
            <a:r>
              <a:rPr lang="es-ar" sz="1800" b="0" i="0" u="none" baseline="0" dirty="0">
                <a:highlight>
                  <a:srgbClr val="FFFF00"/>
                </a:highlight>
                <a:latin typeface="+mj-lt"/>
                <a:ea typeface="+mj-lt"/>
                <a:cs typeface="+mj-lt"/>
              </a:rPr>
              <a:t>Adapte esta diapositiva para comunicar la misión y la visión de su organización y cree conexiones directas sobre cómo el estado de la CCBHC promueve esos objetivos.</a:t>
            </a:r>
          </a:p>
          <a:p>
            <a:pPr marL="0" indent="0" algn="l" rtl="0">
              <a:spcBef>
                <a:spcPts val="600"/>
              </a:spcBef>
              <a:buNone/>
            </a:pPr>
            <a:r>
              <a:rPr lang="es-ar" sz="1800" b="0" i="0" u="none" baseline="0" dirty="0">
                <a:latin typeface="+mj-lt"/>
                <a:ea typeface="+mj-lt"/>
                <a:cs typeface="+mj-lt"/>
              </a:rPr>
              <a:t>Ejemplo:</a:t>
            </a:r>
          </a:p>
          <a:p>
            <a:pPr marL="0" indent="0" algn="l" rtl="0">
              <a:spcBef>
                <a:spcPts val="600"/>
              </a:spcBef>
              <a:buNone/>
            </a:pPr>
            <a:r>
              <a:rPr lang="es-ar" sz="1800" b="1" i="0" u="none" baseline="0" dirty="0">
                <a:latin typeface="+mj-lt"/>
                <a:ea typeface="+mj-lt"/>
                <a:cs typeface="+mj-lt"/>
              </a:rPr>
              <a:t>VISIÓN:</a:t>
            </a:r>
            <a:r>
              <a:rPr lang="es-ar" sz="1800" b="0" i="0" u="none" baseline="0" dirty="0">
                <a:latin typeface="+mj-lt"/>
                <a:ea typeface="+mj-lt"/>
                <a:cs typeface="+mj-lt"/>
              </a:rPr>
              <a:t> Vida saludable para todas las personas.</a:t>
            </a:r>
          </a:p>
          <a:p>
            <a:pPr marL="0" indent="0" algn="l" rtl="0">
              <a:spcBef>
                <a:spcPts val="600"/>
              </a:spcBef>
              <a:buNone/>
            </a:pPr>
            <a:r>
              <a:rPr lang="es-ar" sz="1800" b="1" i="0" u="none" baseline="0" dirty="0">
                <a:latin typeface="+mj-lt"/>
                <a:ea typeface="+mj-lt"/>
                <a:cs typeface="+mj-lt"/>
              </a:rPr>
              <a:t>MISIÓN:</a:t>
            </a:r>
            <a:r>
              <a:rPr lang="es-ar" sz="1800" b="0" i="0" u="none" baseline="0" dirty="0">
                <a:latin typeface="+mj-lt"/>
                <a:ea typeface="+mj-lt"/>
                <a:cs typeface="+mj-lt"/>
              </a:rPr>
              <a:t> Nuestra misión es mejorar la vida de las personas afectadas por problemas de salud mental y consumo </a:t>
            </a:r>
            <a:br>
              <a:rPr lang="es-AR" sz="1800" b="0" i="0" u="none" baseline="0" dirty="0">
                <a:latin typeface="+mj-lt"/>
                <a:ea typeface="+mj-lt"/>
                <a:cs typeface="+mj-lt"/>
              </a:rPr>
            </a:br>
            <a:r>
              <a:rPr lang="es-ar" sz="1800" b="0" i="0" u="none" baseline="0" dirty="0">
                <a:latin typeface="+mj-lt"/>
                <a:ea typeface="+mj-lt"/>
                <a:cs typeface="+mj-lt"/>
              </a:rPr>
              <a:t>de sustancias mediante una serie de servicios eficaces y centrados en la persona.</a:t>
            </a:r>
          </a:p>
          <a:p>
            <a:pPr marL="0" indent="0" algn="l" rtl="0">
              <a:spcBef>
                <a:spcPts val="600"/>
              </a:spcBef>
              <a:buNone/>
            </a:pPr>
            <a:r>
              <a:rPr lang="es-ar" sz="1800" b="1" i="0" u="none" baseline="0" dirty="0">
                <a:latin typeface="+mj-lt"/>
                <a:ea typeface="+mj-lt"/>
                <a:cs typeface="+mj-lt"/>
              </a:rPr>
              <a:t>¿Por qué una CCBHC?</a:t>
            </a:r>
          </a:p>
          <a:p>
            <a:pPr algn="l" rtl="0">
              <a:spcBef>
                <a:spcPts val="600"/>
              </a:spcBef>
            </a:pPr>
            <a:r>
              <a:rPr lang="es-ar" sz="1600" b="0" i="0" u="none" baseline="0" dirty="0">
                <a:latin typeface="+mj-lt"/>
                <a:ea typeface="+mj-lt"/>
                <a:cs typeface="+mj-lt"/>
              </a:rPr>
              <a:t>Diseño de la atención centrado en la persona, la familia y la comunidad: Los criterios se diseñan intencionadamente con </a:t>
            </a:r>
            <a:br>
              <a:rPr lang="es-AR" sz="1600" b="0" i="0" u="none" baseline="0" dirty="0">
                <a:latin typeface="+mj-lt"/>
                <a:ea typeface="+mj-lt"/>
                <a:cs typeface="+mj-lt"/>
              </a:rPr>
            </a:br>
            <a:r>
              <a:rPr lang="es-ar" sz="1600" b="0" i="0" u="none" baseline="0" dirty="0">
                <a:latin typeface="+mj-lt"/>
                <a:ea typeface="+mj-lt"/>
                <a:cs typeface="+mj-lt"/>
              </a:rPr>
              <a:t>la evaluación de las necesidades de la comunidad como impulsor de la dotación de personal y la serie de servicios.</a:t>
            </a:r>
          </a:p>
          <a:p>
            <a:pPr algn="l" rtl="0">
              <a:spcBef>
                <a:spcPts val="600"/>
              </a:spcBef>
            </a:pPr>
            <a:r>
              <a:rPr lang="es-ar" sz="1600" b="0" i="0" u="none" baseline="0" dirty="0">
                <a:latin typeface="+mj-lt"/>
                <a:ea typeface="+mj-lt"/>
                <a:cs typeface="+mj-lt"/>
              </a:rPr>
              <a:t>Enfoque en el acceso y la coordinación de la atención: Cubre las necesidades y las dificultades de acceso a los </a:t>
            </a:r>
            <a:br>
              <a:rPr lang="es-AR" sz="1600" b="0" i="0" u="none" baseline="0" dirty="0">
                <a:latin typeface="+mj-lt"/>
                <a:ea typeface="+mj-lt"/>
                <a:cs typeface="+mj-lt"/>
              </a:rPr>
            </a:br>
            <a:r>
              <a:rPr lang="es-ar" sz="1600" b="0" i="0" u="none" baseline="0" dirty="0">
                <a:latin typeface="+mj-lt"/>
                <a:ea typeface="+mj-lt"/>
                <a:cs typeface="+mj-lt"/>
              </a:rPr>
              <a:t>servicios de las personas a las que atendemos y amplía el modo en que las hacemos partícipes fuera de las </a:t>
            </a:r>
            <a:br>
              <a:rPr lang="es-AR" sz="1600" b="0" i="0" u="none" baseline="0" dirty="0">
                <a:latin typeface="+mj-lt"/>
                <a:ea typeface="+mj-lt"/>
                <a:cs typeface="+mj-lt"/>
              </a:rPr>
            </a:br>
            <a:r>
              <a:rPr lang="es-ar" sz="1600" b="0" i="0" u="none" baseline="0" dirty="0">
                <a:latin typeface="+mj-lt"/>
                <a:ea typeface="+mj-lt"/>
                <a:cs typeface="+mj-lt"/>
              </a:rPr>
              <a:t>cuatro paredes de la clínica. Tiene en cuenta las necesidades no relacionadas con la salud.</a:t>
            </a:r>
            <a:endParaRPr lang="es-ar" sz="1800" dirty="0">
              <a:latin typeface="+mj-lt"/>
            </a:endParaRPr>
          </a:p>
          <a:p>
            <a:pPr algn="l" rtl="0">
              <a:spcBef>
                <a:spcPts val="600"/>
              </a:spcBef>
            </a:pPr>
            <a:r>
              <a:rPr lang="es-ar" sz="1600" b="0" i="0" u="none" baseline="0" dirty="0">
                <a:latin typeface="+mj-lt"/>
                <a:ea typeface="+mj-lt"/>
                <a:cs typeface="+mj-lt"/>
              </a:rPr>
              <a:t>Resolución de deficiencias en los servicios: Nos permite ampliar los servicios en áreas de necesidad en las </a:t>
            </a:r>
            <a:br>
              <a:rPr lang="es-AR" sz="1600" b="0" i="0" u="none" baseline="0" dirty="0">
                <a:latin typeface="+mj-lt"/>
                <a:ea typeface="+mj-lt"/>
                <a:cs typeface="+mj-lt"/>
              </a:rPr>
            </a:br>
            <a:r>
              <a:rPr lang="es-ar" sz="1600" b="0" i="0" u="none" baseline="0" dirty="0">
                <a:latin typeface="+mj-lt"/>
                <a:ea typeface="+mj-lt"/>
                <a:cs typeface="+mj-lt"/>
              </a:rPr>
              <a:t>que antes no habíamos podido invertir.</a:t>
            </a:r>
          </a:p>
          <a:p>
            <a:pPr marL="0" indent="0" algn="l" rtl="0">
              <a:buNone/>
            </a:pPr>
            <a:endParaRPr lang="es-ar" sz="1800" dirty="0"/>
          </a:p>
        </p:txBody>
      </p:sp>
    </p:spTree>
    <p:extLst>
      <p:ext uri="{BB962C8B-B14F-4D97-AF65-F5344CB8AC3E}">
        <p14:creationId xmlns:p14="http://schemas.microsoft.com/office/powerpoint/2010/main" val="10065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E7D554E7A9F40A137D3A381F5D058" ma:contentTypeVersion="2" ma:contentTypeDescription="Create a new document." ma:contentTypeScope="" ma:versionID="70097697ab65955e371003ecc13c4efc">
  <xsd:schema xmlns:xsd="http://www.w3.org/2001/XMLSchema" xmlns:xs="http://www.w3.org/2001/XMLSchema" xmlns:p="http://schemas.microsoft.com/office/2006/metadata/properties" xmlns:ns2="a51d899a-aabc-48fd-80d6-b4a8f11106d4" targetNamespace="http://schemas.microsoft.com/office/2006/metadata/properties" ma:root="true" ma:fieldsID="1fa205617238c5c23f8501e6cd9c6b8c" ns2:_="">
    <xsd:import namespace="a51d899a-aabc-48fd-80d6-b4a8f11106d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d899a-aabc-48fd-80d6-b4a8f1110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2843AB-67C6-4C45-A1C1-E4723613CD51}">
  <ds:schemaRefs>
    <ds:schemaRef ds:uri="http://schemas.microsoft.com/sharepoint/v3/contenttype/forms"/>
  </ds:schemaRefs>
</ds:datastoreItem>
</file>

<file path=customXml/itemProps2.xml><?xml version="1.0" encoding="utf-8"?>
<ds:datastoreItem xmlns:ds="http://schemas.openxmlformats.org/officeDocument/2006/customXml" ds:itemID="{99D1E659-3E34-4542-B08E-E0A277A4F1BB}">
  <ds:schemaRefs>
    <ds:schemaRef ds:uri="http://schemas.microsoft.com/office/2006/metadata/properties"/>
    <ds:schemaRef ds:uri="http://schemas.microsoft.com/office/infopath/2007/PartnerControls"/>
    <ds:schemaRef ds:uri="324c3175-c74e-4e83-b1b5-461a4d30703a"/>
    <ds:schemaRef ds:uri="cacf325c-7a22-41d3-8403-072ae64d6682"/>
  </ds:schemaRefs>
</ds:datastoreItem>
</file>

<file path=customXml/itemProps3.xml><?xml version="1.0" encoding="utf-8"?>
<ds:datastoreItem xmlns:ds="http://schemas.openxmlformats.org/officeDocument/2006/customXml" ds:itemID="{F3703EC3-282C-4C28-85FE-ABE4CBB1D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d899a-aabc-48fd-80d6-b4a8f1110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20053</TotalTime>
  <Words>4532</Words>
  <Application>Microsoft Office PowerPoint</Application>
  <PresentationFormat>Widescreen</PresentationFormat>
  <Paragraphs>268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Open Sans</vt:lpstr>
      <vt:lpstr>Segoe UI</vt:lpstr>
      <vt:lpstr>Symbol</vt:lpstr>
      <vt:lpstr>Office Theme</vt:lpstr>
      <vt:lpstr>Descripción general de la Clínica Comunitaria Certificada de Salud Conductual</vt:lpstr>
      <vt:lpstr>Agradecimientos y descargo de responsabilidad</vt:lpstr>
      <vt:lpstr>¿Qué es una CCBHC?</vt:lpstr>
      <vt:lpstr>Requisitos del Programa de Criterios de la CCBHC</vt:lpstr>
      <vt:lpstr>Alcance de los servicios 4.a-4.k</vt:lpstr>
      <vt:lpstr>El panorama de la CCBHC</vt:lpstr>
      <vt:lpstr>Movimiento Nacional de la CCBHC</vt:lpstr>
      <vt:lpstr>Primeras repercusiones</vt:lpstr>
      <vt:lpstr>¿Por qué una CCBHC? La visión para [Insertar nombre de la organización]</vt:lpstr>
      <vt:lpstr>[Insertar nombre de la organización] Compromisos de la CCBHC de</vt:lpstr>
      <vt:lpstr>Debate</vt:lpstr>
      <vt:lpstr>Recursos</vt:lpstr>
      <vt:lpstr>Recursos</vt:lpstr>
      <vt:lpstr>PowerPoint Presentation</vt:lpstr>
      <vt:lpstr>Dotación de personal (1.a-1.d)</vt:lpstr>
      <vt:lpstr>Acceso y disponibilidad (2.a-2.c)</vt:lpstr>
      <vt:lpstr>Coordinación de la atención (3.a-3.d)</vt:lpstr>
      <vt:lpstr>Recopilación de datos, presentación de informes y seguimiento (5.a-5.b)</vt:lpstr>
      <vt:lpstr>Autoridad, gobernanza y acreditación de la organización (6.a-6.b)</vt:lpstr>
      <vt:lpstr>Sitio web del centro CCBHC-E TTA</vt:lpstr>
      <vt:lpstr>¿Tiene preguntas o busca apoyo?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James Rutzen</cp:lastModifiedBy>
  <cp:revision>13</cp:revision>
  <dcterms:created xsi:type="dcterms:W3CDTF">2021-03-18T18:22:02Z</dcterms:created>
  <dcterms:modified xsi:type="dcterms:W3CDTF">2023-02-08T19:57:42Z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0x010100851E7D554E7A9F40A137D3A381F5D058</vt:lpwstr>
  </property>
  <property fmtid="{D5CDD505-2E9C-101B-9397-08002B2CF9AE}" pid="3" name="MediaServiceImageTags">
    <vt:lpwstr/>
  </property>
</Properties>
</file>