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56" r:id="rId5"/>
    <p:sldId id="265" r:id="rId6"/>
    <p:sldId id="266" r:id="rId7"/>
    <p:sldId id="264" r:id="rId8"/>
    <p:sldId id="263" r:id="rId9"/>
    <p:sldId id="257" r:id="rId10"/>
    <p:sldId id="259" r:id="rId11"/>
    <p:sldId id="258"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F6809-174C-929D-4E4F-80518CC68F8B}" name="Paula Zaremba" initials="PZ" userId="S::PaulaZ@thenationalcouncil.org::6247db67-db2c-4e5d-9048-5b14b044ecce" providerId="AD"/>
  <p188:author id="{C345E231-5BB3-F7AD-0053-82243BC33A20}" name="Sarah Neil" initials="SN" userId="S::SarahN@thenationalcouncil.org::1bb6b452-2e0e-46a3-950d-caba807b66e3" providerId="AD"/>
  <p188:author id="{8799AE4E-8E4E-70AB-6526-99E8372ED349}" name="Whitney Serebour" initials="WS" userId="S::whitneys@thenationalcouncil.org::6d20e42f-9399-4ea7-8b1d-39e33ff51242" providerId="AD"/>
  <p188:author id="{9957B17E-5377-8017-D757-C180926DB861}" name="Sarah Neil" initials="SN" userId="S::sarahn@thenationalcouncil.org::1bb6b452-2e0e-46a3-950d-caba807b66e3" providerId="AD"/>
  <p188:author id="{0AD729B7-7AD3-ED67-9976-6466600D8250}" name="Victoria Pauline" initials="VP" userId="S::victoriap@thenationalcouncil.org::f821283e-cc62-4558-9671-11af281f2b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B1B58-991F-CB33-88AB-F396CBC0BF94}" v="94" dt="2023-08-29T16:48:48.604"/>
    <p1510:client id="{482838C0-CD52-32AD-2480-7453C19E917D}" v="47" dt="2023-08-29T16:38:31.615"/>
    <p1510:client id="{65D2FDA5-D9D6-68FA-F08D-35B278CAAE2A}" v="5" dt="2023-08-29T18:35:31.889"/>
    <p1510:client id="{793684D9-0153-4E70-D160-BD8F5B43FE0E}" v="2" dt="2023-08-29T16:52:28.584"/>
    <p1510:client id="{8E3B987E-3B9B-6D34-DF9D-5380402CE851}" v="12" dt="2023-08-29T16:30:03.305"/>
    <p1510:client id="{A6D84460-540F-8DA5-F725-E9AA33950977}" v="4" dt="2023-08-29T17:49:25.554"/>
    <p1510:client id="{D7AFBAE3-0D73-45CB-BF50-050006E76D54}" v="5" dt="2023-08-29T17:46:48.011"/>
    <p1510:client id="{E6827959-AC1D-2D8A-2829-AF61564A239B}" v="323" dt="2023-08-29T15:53:35.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F2C6E-F826-4FB1-9014-62399E39A041}" type="doc">
      <dgm:prSet loTypeId="urn:microsoft.com/office/officeart/2005/8/layout/hList7" loCatId="list" qsTypeId="urn:microsoft.com/office/officeart/2005/8/quickstyle/simple1" qsCatId="simple" csTypeId="urn:microsoft.com/office/officeart/2005/8/colors/colorful2" csCatId="colorful" phldr="1"/>
      <dgm:spPr/>
    </dgm:pt>
    <dgm:pt modelId="{0A6AF74A-8869-48B5-8B1E-FB7DB82B8287}">
      <dgm:prSet phldrT="[Text]" custT="1"/>
      <dgm:spPr/>
      <dgm:t>
        <a:bodyPr/>
        <a:lstStyle/>
        <a:p>
          <a:pPr rtl="0"/>
          <a:r>
            <a:rPr lang="en-US" sz="1800"/>
            <a:t>Health Equity</a:t>
          </a:r>
          <a:endParaRPr lang="en-US" sz="1400"/>
        </a:p>
      </dgm:t>
    </dgm:pt>
    <dgm:pt modelId="{C07CBA23-2D03-4891-AAF1-D82CC6BC5CA8}" type="parTrans" cxnId="{2B1154FA-4B27-4CED-89E4-EA92BE073C3B}">
      <dgm:prSet/>
      <dgm:spPr/>
      <dgm:t>
        <a:bodyPr/>
        <a:lstStyle/>
        <a:p>
          <a:endParaRPr lang="en-US"/>
        </a:p>
      </dgm:t>
    </dgm:pt>
    <dgm:pt modelId="{22B25E41-4401-4070-BBFC-12F5CBA0E531}" type="sibTrans" cxnId="{2B1154FA-4B27-4CED-89E4-EA92BE073C3B}">
      <dgm:prSet/>
      <dgm:spPr/>
      <dgm:t>
        <a:bodyPr/>
        <a:lstStyle/>
        <a:p>
          <a:endParaRPr lang="en-US"/>
        </a:p>
      </dgm:t>
    </dgm:pt>
    <dgm:pt modelId="{6DBA31DF-B1EC-4BA3-9A7D-10F4395729F9}">
      <dgm:prSet phldrT="[Text]" custT="1"/>
      <dgm:spPr/>
      <dgm:t>
        <a:bodyPr/>
        <a:lstStyle/>
        <a:p>
          <a:r>
            <a:rPr lang="en-US" sz="1700"/>
            <a:t>Workforce Development</a:t>
          </a:r>
          <a:endParaRPr lang="en-US" sz="1600"/>
        </a:p>
      </dgm:t>
    </dgm:pt>
    <dgm:pt modelId="{6CA40FFD-0713-492A-964D-ECCE5368171B}" type="parTrans" cxnId="{7DB8F7AE-31AA-4DA3-AD95-82D37930E36C}">
      <dgm:prSet/>
      <dgm:spPr/>
      <dgm:t>
        <a:bodyPr/>
        <a:lstStyle/>
        <a:p>
          <a:endParaRPr lang="en-US"/>
        </a:p>
      </dgm:t>
    </dgm:pt>
    <dgm:pt modelId="{4441A59A-A154-46DE-B089-698EB15323F7}" type="sibTrans" cxnId="{7DB8F7AE-31AA-4DA3-AD95-82D37930E36C}">
      <dgm:prSet/>
      <dgm:spPr/>
      <dgm:t>
        <a:bodyPr/>
        <a:lstStyle/>
        <a:p>
          <a:endParaRPr lang="en-US"/>
        </a:p>
      </dgm:t>
    </dgm:pt>
    <dgm:pt modelId="{0FDE0D6B-BACD-4BDE-ABB0-D751E8452F9F}">
      <dgm:prSet phldrT="[Text]" custT="1"/>
      <dgm:spPr/>
      <dgm:t>
        <a:bodyPr/>
        <a:lstStyle/>
        <a:p>
          <a:pPr rtl="0"/>
          <a:r>
            <a:rPr lang="en-US" sz="1700">
              <a:latin typeface="Calibri Light" panose="020F0302020204030204"/>
            </a:rPr>
            <a:t>Integrated Care Operations</a:t>
          </a:r>
          <a:endParaRPr lang="en-US" sz="1700"/>
        </a:p>
      </dgm:t>
    </dgm:pt>
    <dgm:pt modelId="{AC2562D7-9695-4051-B438-FCDCB0E247B6}" type="parTrans" cxnId="{C6A28D89-5E34-4B69-91E7-2727E34B86CB}">
      <dgm:prSet/>
      <dgm:spPr/>
      <dgm:t>
        <a:bodyPr/>
        <a:lstStyle/>
        <a:p>
          <a:endParaRPr lang="en-US"/>
        </a:p>
      </dgm:t>
    </dgm:pt>
    <dgm:pt modelId="{903A1083-EAC7-45ED-8ED3-4BF3FE0DB062}" type="sibTrans" cxnId="{C6A28D89-5E34-4B69-91E7-2727E34B86CB}">
      <dgm:prSet/>
      <dgm:spPr/>
      <dgm:t>
        <a:bodyPr/>
        <a:lstStyle/>
        <a:p>
          <a:endParaRPr lang="en-US"/>
        </a:p>
      </dgm:t>
    </dgm:pt>
    <dgm:pt modelId="{D8329C5D-8F67-445C-8BE3-F6FEAE1E08A0}">
      <dgm:prSet phldr="0" custT="1"/>
      <dgm:spPr/>
      <dgm:t>
        <a:bodyPr/>
        <a:lstStyle/>
        <a:p>
          <a:pPr rtl="0"/>
          <a:r>
            <a:rPr lang="en-US" sz="1800" b="0">
              <a:latin typeface="Calibri Light" panose="020F0302020204030204"/>
            </a:rPr>
            <a:t>Population Health in Integrated Care</a:t>
          </a:r>
          <a:endParaRPr lang="en-US" sz="1400">
            <a:latin typeface="Calibri Light" panose="020F0302020204030204"/>
          </a:endParaRPr>
        </a:p>
      </dgm:t>
    </dgm:pt>
    <dgm:pt modelId="{EE9842CE-BAA5-4C79-9661-0C5056C19171}" type="parTrans" cxnId="{A4D2F6AB-A420-4516-88A9-9887B84A23C5}">
      <dgm:prSet/>
      <dgm:spPr/>
      <dgm:t>
        <a:bodyPr/>
        <a:lstStyle/>
        <a:p>
          <a:endParaRPr lang="en-US"/>
        </a:p>
      </dgm:t>
    </dgm:pt>
    <dgm:pt modelId="{253AB96F-3AD6-4FC6-9416-2DA122496E8E}" type="sibTrans" cxnId="{A4D2F6AB-A420-4516-88A9-9887B84A23C5}">
      <dgm:prSet/>
      <dgm:spPr/>
      <dgm:t>
        <a:bodyPr/>
        <a:lstStyle/>
        <a:p>
          <a:endParaRPr lang="en-US"/>
        </a:p>
      </dgm:t>
    </dgm:pt>
    <dgm:pt modelId="{A8BA26DE-2DC6-4E37-A03F-7698AFA84B42}">
      <dgm:prSet phldr="0"/>
      <dgm:spPr/>
      <dgm:t>
        <a:bodyPr/>
        <a:lstStyle/>
        <a:p>
          <a:r>
            <a:rPr lang="en-US">
              <a:latin typeface="Calibri Light" panose="020F0302020204030204"/>
            </a:rPr>
            <a:t> </a:t>
          </a:r>
          <a:r>
            <a:rPr lang="en-US" sz="1700"/>
            <a:t>Implementing Models of Integrated Care</a:t>
          </a:r>
          <a:r>
            <a:rPr lang="en-US" sz="1400">
              <a:latin typeface="Calibri Light" panose="020F0302020204030204"/>
            </a:rPr>
            <a:t> </a:t>
          </a:r>
          <a:endParaRPr lang="en-US" sz="1400"/>
        </a:p>
      </dgm:t>
    </dgm:pt>
    <dgm:pt modelId="{830D22AA-81DA-4E1F-89CC-4FFA1ACF09BF}" type="parTrans" cxnId="{5602D7B4-D024-44EC-A933-D084091CF80D}">
      <dgm:prSet/>
      <dgm:spPr/>
      <dgm:t>
        <a:bodyPr/>
        <a:lstStyle/>
        <a:p>
          <a:endParaRPr lang="en-US"/>
        </a:p>
      </dgm:t>
    </dgm:pt>
    <dgm:pt modelId="{9BA0F7B3-6EBC-4E5E-9A45-97A88183A5EC}" type="sibTrans" cxnId="{5602D7B4-D024-44EC-A933-D084091CF80D}">
      <dgm:prSet/>
      <dgm:spPr/>
      <dgm:t>
        <a:bodyPr/>
        <a:lstStyle/>
        <a:p>
          <a:endParaRPr lang="en-US"/>
        </a:p>
      </dgm:t>
    </dgm:pt>
    <dgm:pt modelId="{17971646-E2FC-46CA-8916-77DBC91F7DBC}" type="pres">
      <dgm:prSet presAssocID="{2E3F2C6E-F826-4FB1-9014-62399E39A041}" presName="Name0" presStyleCnt="0">
        <dgm:presLayoutVars>
          <dgm:dir/>
          <dgm:resizeHandles val="exact"/>
        </dgm:presLayoutVars>
      </dgm:prSet>
      <dgm:spPr/>
    </dgm:pt>
    <dgm:pt modelId="{4F4092CF-3005-4056-AA17-64C99C0284A8}" type="pres">
      <dgm:prSet presAssocID="{2E3F2C6E-F826-4FB1-9014-62399E39A041}" presName="fgShape" presStyleLbl="fgShp" presStyleIdx="0" presStyleCnt="1"/>
      <dgm:spPr/>
    </dgm:pt>
    <dgm:pt modelId="{6917B143-A8FF-46D1-92E2-9219142F4474}" type="pres">
      <dgm:prSet presAssocID="{2E3F2C6E-F826-4FB1-9014-62399E39A041}" presName="linComp" presStyleCnt="0"/>
      <dgm:spPr/>
    </dgm:pt>
    <dgm:pt modelId="{3D7BDADB-B216-4C6D-991E-420971D98BD3}" type="pres">
      <dgm:prSet presAssocID="{A8BA26DE-2DC6-4E37-A03F-7698AFA84B42}" presName="compNode" presStyleCnt="0"/>
      <dgm:spPr/>
    </dgm:pt>
    <dgm:pt modelId="{8BD57893-1F9E-4E9D-9340-FF41E5A68B98}" type="pres">
      <dgm:prSet presAssocID="{A8BA26DE-2DC6-4E37-A03F-7698AFA84B42}" presName="bkgdShape" presStyleLbl="node1" presStyleIdx="0" presStyleCnt="5"/>
      <dgm:spPr/>
    </dgm:pt>
    <dgm:pt modelId="{360743B8-6D96-4D95-B114-FEAB50E86A84}" type="pres">
      <dgm:prSet presAssocID="{A8BA26DE-2DC6-4E37-A03F-7698AFA84B42}" presName="nodeTx" presStyleLbl="node1" presStyleIdx="0" presStyleCnt="5">
        <dgm:presLayoutVars>
          <dgm:bulletEnabled val="1"/>
        </dgm:presLayoutVars>
      </dgm:prSet>
      <dgm:spPr/>
    </dgm:pt>
    <dgm:pt modelId="{A55D2311-3106-4C56-822C-1CDBBB6CAA57}" type="pres">
      <dgm:prSet presAssocID="{A8BA26DE-2DC6-4E37-A03F-7698AFA84B42}" presName="invisiNode" presStyleLbl="node1" presStyleIdx="0" presStyleCnt="5"/>
      <dgm:spPr/>
    </dgm:pt>
    <dgm:pt modelId="{B4A6DE9C-B28E-4187-83C3-BCBEC31B8C10}" type="pres">
      <dgm:prSet presAssocID="{A8BA26DE-2DC6-4E37-A03F-7698AFA84B4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ions outline"/>
        </a:ext>
      </dgm:extLst>
    </dgm:pt>
    <dgm:pt modelId="{9A9DAFC0-ED0B-495F-A5E5-099BFB343E84}" type="pres">
      <dgm:prSet presAssocID="{9BA0F7B3-6EBC-4E5E-9A45-97A88183A5EC}" presName="sibTrans" presStyleLbl="sibTrans2D1" presStyleIdx="0" presStyleCnt="0"/>
      <dgm:spPr/>
    </dgm:pt>
    <dgm:pt modelId="{1F50733D-0F5B-4498-9DCE-1E2E8AE5696F}" type="pres">
      <dgm:prSet presAssocID="{0A6AF74A-8869-48B5-8B1E-FB7DB82B8287}" presName="compNode" presStyleCnt="0"/>
      <dgm:spPr/>
    </dgm:pt>
    <dgm:pt modelId="{B32FD5B4-2938-46E5-9EB7-6DCFA9EDBD02}" type="pres">
      <dgm:prSet presAssocID="{0A6AF74A-8869-48B5-8B1E-FB7DB82B8287}" presName="bkgdShape" presStyleLbl="node1" presStyleIdx="1" presStyleCnt="5"/>
      <dgm:spPr/>
    </dgm:pt>
    <dgm:pt modelId="{F538668E-82E4-4683-84C2-DB1122EA48E1}" type="pres">
      <dgm:prSet presAssocID="{0A6AF74A-8869-48B5-8B1E-FB7DB82B8287}" presName="nodeTx" presStyleLbl="node1" presStyleIdx="1" presStyleCnt="5">
        <dgm:presLayoutVars>
          <dgm:bulletEnabled val="1"/>
        </dgm:presLayoutVars>
      </dgm:prSet>
      <dgm:spPr/>
    </dgm:pt>
    <dgm:pt modelId="{96AE1102-ED35-4352-B22A-5F21B720F7A7}" type="pres">
      <dgm:prSet presAssocID="{0A6AF74A-8869-48B5-8B1E-FB7DB82B8287}" presName="invisiNode" presStyleLbl="node1" presStyleIdx="1" presStyleCnt="5"/>
      <dgm:spPr/>
    </dgm:pt>
    <dgm:pt modelId="{DB339016-EBEB-4E02-9765-EFD6AA00FEC7}" type="pres">
      <dgm:prSet presAssocID="{0A6AF74A-8869-48B5-8B1E-FB7DB82B8287}"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dgm:spPr>
    </dgm:pt>
    <dgm:pt modelId="{2A9048B0-C554-4EFD-8276-1716E063EC13}" type="pres">
      <dgm:prSet presAssocID="{22B25E41-4401-4070-BBFC-12F5CBA0E531}" presName="sibTrans" presStyleLbl="sibTrans2D1" presStyleIdx="0" presStyleCnt="0"/>
      <dgm:spPr/>
    </dgm:pt>
    <dgm:pt modelId="{EDC45291-C8C3-4F74-8B30-21099EAC3A78}" type="pres">
      <dgm:prSet presAssocID="{D8329C5D-8F67-445C-8BE3-F6FEAE1E08A0}" presName="compNode" presStyleCnt="0"/>
      <dgm:spPr/>
    </dgm:pt>
    <dgm:pt modelId="{374AC141-9F3C-4768-A0C4-6DC8C786708D}" type="pres">
      <dgm:prSet presAssocID="{D8329C5D-8F67-445C-8BE3-F6FEAE1E08A0}" presName="bkgdShape" presStyleLbl="node1" presStyleIdx="2" presStyleCnt="5"/>
      <dgm:spPr/>
    </dgm:pt>
    <dgm:pt modelId="{67ABBB9D-1110-4261-B20C-4EA70A729852}" type="pres">
      <dgm:prSet presAssocID="{D8329C5D-8F67-445C-8BE3-F6FEAE1E08A0}" presName="nodeTx" presStyleLbl="node1" presStyleIdx="2" presStyleCnt="5">
        <dgm:presLayoutVars>
          <dgm:bulletEnabled val="1"/>
        </dgm:presLayoutVars>
      </dgm:prSet>
      <dgm:spPr/>
    </dgm:pt>
    <dgm:pt modelId="{3B3E9220-E6CD-49D5-B47D-4398FFD4743B}" type="pres">
      <dgm:prSet presAssocID="{D8329C5D-8F67-445C-8BE3-F6FEAE1E08A0}" presName="invisiNode" presStyleLbl="node1" presStyleIdx="2" presStyleCnt="5"/>
      <dgm:spPr/>
    </dgm:pt>
    <dgm:pt modelId="{F8F29E24-FF03-4E2F-8A5D-D0CB00038F6F}" type="pres">
      <dgm:prSet presAssocID="{D8329C5D-8F67-445C-8BE3-F6FEAE1E08A0}" presName="imagNode"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locks with facial expressions"/>
        </a:ext>
      </dgm:extLst>
    </dgm:pt>
    <dgm:pt modelId="{3FF0585C-DCF1-4043-9AC2-B86A1E281E37}" type="pres">
      <dgm:prSet presAssocID="{253AB96F-3AD6-4FC6-9416-2DA122496E8E}" presName="sibTrans" presStyleLbl="sibTrans2D1" presStyleIdx="0" presStyleCnt="0"/>
      <dgm:spPr/>
    </dgm:pt>
    <dgm:pt modelId="{4579AFBA-D466-45D0-A650-9F37CBA369A2}" type="pres">
      <dgm:prSet presAssocID="{6DBA31DF-B1EC-4BA3-9A7D-10F4395729F9}" presName="compNode" presStyleCnt="0"/>
      <dgm:spPr/>
    </dgm:pt>
    <dgm:pt modelId="{DBB813F2-612E-4DCB-9C1E-F97C9C3E5546}" type="pres">
      <dgm:prSet presAssocID="{6DBA31DF-B1EC-4BA3-9A7D-10F4395729F9}" presName="bkgdShape" presStyleLbl="node1" presStyleIdx="3" presStyleCnt="5"/>
      <dgm:spPr/>
    </dgm:pt>
    <dgm:pt modelId="{C8C7ABAE-5EB9-4252-BB34-29C74E447A43}" type="pres">
      <dgm:prSet presAssocID="{6DBA31DF-B1EC-4BA3-9A7D-10F4395729F9}" presName="nodeTx" presStyleLbl="node1" presStyleIdx="3" presStyleCnt="5">
        <dgm:presLayoutVars>
          <dgm:bulletEnabled val="1"/>
        </dgm:presLayoutVars>
      </dgm:prSet>
      <dgm:spPr/>
    </dgm:pt>
    <dgm:pt modelId="{8E38CE76-E099-48C6-8D8F-AA9450069C35}" type="pres">
      <dgm:prSet presAssocID="{6DBA31DF-B1EC-4BA3-9A7D-10F4395729F9}" presName="invisiNode" presStyleLbl="node1" presStyleIdx="3" presStyleCnt="5"/>
      <dgm:spPr/>
    </dgm:pt>
    <dgm:pt modelId="{8CEF6A03-ABE5-4094-93B6-C0F25563204E}" type="pres">
      <dgm:prSet presAssocID="{6DBA31DF-B1EC-4BA3-9A7D-10F4395729F9}" presName="imagNode"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dgm:spPr>
    </dgm:pt>
    <dgm:pt modelId="{7ED22532-CA23-43D4-88A6-C9BF2774F5B3}" type="pres">
      <dgm:prSet presAssocID="{4441A59A-A154-46DE-B089-698EB15323F7}" presName="sibTrans" presStyleLbl="sibTrans2D1" presStyleIdx="0" presStyleCnt="0"/>
      <dgm:spPr/>
    </dgm:pt>
    <dgm:pt modelId="{996291E9-AA42-4E97-9FA4-7CBFB44C9D8C}" type="pres">
      <dgm:prSet presAssocID="{0FDE0D6B-BACD-4BDE-ABB0-D751E8452F9F}" presName="compNode" presStyleCnt="0"/>
      <dgm:spPr/>
    </dgm:pt>
    <dgm:pt modelId="{BD72A060-22AD-4507-B418-5084A2BFCCC0}" type="pres">
      <dgm:prSet presAssocID="{0FDE0D6B-BACD-4BDE-ABB0-D751E8452F9F}" presName="bkgdShape" presStyleLbl="node1" presStyleIdx="4" presStyleCnt="5"/>
      <dgm:spPr/>
    </dgm:pt>
    <dgm:pt modelId="{244F767A-ED09-498F-B0E8-BE0162D22315}" type="pres">
      <dgm:prSet presAssocID="{0FDE0D6B-BACD-4BDE-ABB0-D751E8452F9F}" presName="nodeTx" presStyleLbl="node1" presStyleIdx="4" presStyleCnt="5">
        <dgm:presLayoutVars>
          <dgm:bulletEnabled val="1"/>
        </dgm:presLayoutVars>
      </dgm:prSet>
      <dgm:spPr/>
    </dgm:pt>
    <dgm:pt modelId="{CA7D71D6-9737-465F-8246-7C93082DBBDA}" type="pres">
      <dgm:prSet presAssocID="{0FDE0D6B-BACD-4BDE-ABB0-D751E8452F9F}" presName="invisiNode" presStyleLbl="node1" presStyleIdx="4" presStyleCnt="5"/>
      <dgm:spPr/>
    </dgm:pt>
    <dgm:pt modelId="{1763AD8F-F57D-411E-8793-62EF1D84D73C}" type="pres">
      <dgm:prSet presAssocID="{0FDE0D6B-BACD-4BDE-ABB0-D751E8452F9F}" presName="imagNode" presStyleLbl="fg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Lst>
  <dgm:cxnLst>
    <dgm:cxn modelId="{9C7CF504-4F4A-4101-822B-D3AB4311402E}" type="presOf" srcId="{D8329C5D-8F67-445C-8BE3-F6FEAE1E08A0}" destId="{374AC141-9F3C-4768-A0C4-6DC8C786708D}" srcOrd="0" destOrd="0" presId="urn:microsoft.com/office/officeart/2005/8/layout/hList7"/>
    <dgm:cxn modelId="{0275F61E-0807-43F4-BC15-0B5DFFE4AFBB}" type="presOf" srcId="{4441A59A-A154-46DE-B089-698EB15323F7}" destId="{7ED22532-CA23-43D4-88A6-C9BF2774F5B3}" srcOrd="0" destOrd="0" presId="urn:microsoft.com/office/officeart/2005/8/layout/hList7"/>
    <dgm:cxn modelId="{1CF5392A-A87E-4382-B6F0-8BB4B1607B9C}" type="presOf" srcId="{0A6AF74A-8869-48B5-8B1E-FB7DB82B8287}" destId="{B32FD5B4-2938-46E5-9EB7-6DCFA9EDBD02}" srcOrd="0" destOrd="0" presId="urn:microsoft.com/office/officeart/2005/8/layout/hList7"/>
    <dgm:cxn modelId="{4E5D7A5C-CA4A-4620-8901-5B744F47D03E}" type="presOf" srcId="{0FDE0D6B-BACD-4BDE-ABB0-D751E8452F9F}" destId="{BD72A060-22AD-4507-B418-5084A2BFCCC0}" srcOrd="0" destOrd="0" presId="urn:microsoft.com/office/officeart/2005/8/layout/hList7"/>
    <dgm:cxn modelId="{893A9B43-46CC-4814-B643-34602AEB58C4}" type="presOf" srcId="{A8BA26DE-2DC6-4E37-A03F-7698AFA84B42}" destId="{8BD57893-1F9E-4E9D-9340-FF41E5A68B98}" srcOrd="0" destOrd="0" presId="urn:microsoft.com/office/officeart/2005/8/layout/hList7"/>
    <dgm:cxn modelId="{E7C84066-A2B6-4EBC-B62C-6191D1CEFAE3}" type="presOf" srcId="{253AB96F-3AD6-4FC6-9416-2DA122496E8E}" destId="{3FF0585C-DCF1-4043-9AC2-B86A1E281E37}" srcOrd="0" destOrd="0" presId="urn:microsoft.com/office/officeart/2005/8/layout/hList7"/>
    <dgm:cxn modelId="{77BAE24B-6C62-4C01-A56E-F5B337C670CF}" type="presOf" srcId="{6DBA31DF-B1EC-4BA3-9A7D-10F4395729F9}" destId="{DBB813F2-612E-4DCB-9C1E-F97C9C3E5546}" srcOrd="0" destOrd="0" presId="urn:microsoft.com/office/officeart/2005/8/layout/hList7"/>
    <dgm:cxn modelId="{40C4AA6E-B8EF-4BB7-8EAD-D1D3D7AA6535}" type="presOf" srcId="{9BA0F7B3-6EBC-4E5E-9A45-97A88183A5EC}" destId="{9A9DAFC0-ED0B-495F-A5E5-099BFB343E84}" srcOrd="0" destOrd="0" presId="urn:microsoft.com/office/officeart/2005/8/layout/hList7"/>
    <dgm:cxn modelId="{08128B70-B218-4841-A1D4-667A4E53D7CA}" type="presOf" srcId="{6DBA31DF-B1EC-4BA3-9A7D-10F4395729F9}" destId="{C8C7ABAE-5EB9-4252-BB34-29C74E447A43}" srcOrd="1" destOrd="0" presId="urn:microsoft.com/office/officeart/2005/8/layout/hList7"/>
    <dgm:cxn modelId="{E6F36E78-EE06-467A-BF70-279202E0F42D}" type="presOf" srcId="{A8BA26DE-2DC6-4E37-A03F-7698AFA84B42}" destId="{360743B8-6D96-4D95-B114-FEAB50E86A84}" srcOrd="1" destOrd="0" presId="urn:microsoft.com/office/officeart/2005/8/layout/hList7"/>
    <dgm:cxn modelId="{643D7A5A-F9A1-4AC2-A0EA-FB6501C653C1}" type="presOf" srcId="{22B25E41-4401-4070-BBFC-12F5CBA0E531}" destId="{2A9048B0-C554-4EFD-8276-1716E063EC13}" srcOrd="0" destOrd="0" presId="urn:microsoft.com/office/officeart/2005/8/layout/hList7"/>
    <dgm:cxn modelId="{605CC87C-DF81-46D4-9EF4-3BC39BC71A74}" type="presOf" srcId="{2E3F2C6E-F826-4FB1-9014-62399E39A041}" destId="{17971646-E2FC-46CA-8916-77DBC91F7DBC}" srcOrd="0" destOrd="0" presId="urn:microsoft.com/office/officeart/2005/8/layout/hList7"/>
    <dgm:cxn modelId="{C6A28D89-5E34-4B69-91E7-2727E34B86CB}" srcId="{2E3F2C6E-F826-4FB1-9014-62399E39A041}" destId="{0FDE0D6B-BACD-4BDE-ABB0-D751E8452F9F}" srcOrd="4" destOrd="0" parTransId="{AC2562D7-9695-4051-B438-FCDCB0E247B6}" sibTransId="{903A1083-EAC7-45ED-8ED3-4BF3FE0DB062}"/>
    <dgm:cxn modelId="{8EB9AB96-8E3A-4476-A54F-11D0215A3CFD}" type="presOf" srcId="{0FDE0D6B-BACD-4BDE-ABB0-D751E8452F9F}" destId="{244F767A-ED09-498F-B0E8-BE0162D22315}" srcOrd="1" destOrd="0" presId="urn:microsoft.com/office/officeart/2005/8/layout/hList7"/>
    <dgm:cxn modelId="{A4D2F6AB-A420-4516-88A9-9887B84A23C5}" srcId="{2E3F2C6E-F826-4FB1-9014-62399E39A041}" destId="{D8329C5D-8F67-445C-8BE3-F6FEAE1E08A0}" srcOrd="2" destOrd="0" parTransId="{EE9842CE-BAA5-4C79-9661-0C5056C19171}" sibTransId="{253AB96F-3AD6-4FC6-9416-2DA122496E8E}"/>
    <dgm:cxn modelId="{7DB8F7AE-31AA-4DA3-AD95-82D37930E36C}" srcId="{2E3F2C6E-F826-4FB1-9014-62399E39A041}" destId="{6DBA31DF-B1EC-4BA3-9A7D-10F4395729F9}" srcOrd="3" destOrd="0" parTransId="{6CA40FFD-0713-492A-964D-ECCE5368171B}" sibTransId="{4441A59A-A154-46DE-B089-698EB15323F7}"/>
    <dgm:cxn modelId="{5602D7B4-D024-44EC-A933-D084091CF80D}" srcId="{2E3F2C6E-F826-4FB1-9014-62399E39A041}" destId="{A8BA26DE-2DC6-4E37-A03F-7698AFA84B42}" srcOrd="0" destOrd="0" parTransId="{830D22AA-81DA-4E1F-89CC-4FFA1ACF09BF}" sibTransId="{9BA0F7B3-6EBC-4E5E-9A45-97A88183A5EC}"/>
    <dgm:cxn modelId="{9E60EDD3-61A4-496C-BC13-946D21F929B5}" type="presOf" srcId="{0A6AF74A-8869-48B5-8B1E-FB7DB82B8287}" destId="{F538668E-82E4-4683-84C2-DB1122EA48E1}" srcOrd="1" destOrd="0" presId="urn:microsoft.com/office/officeart/2005/8/layout/hList7"/>
    <dgm:cxn modelId="{16D896ED-0375-4D77-9D61-017AD2005180}" type="presOf" srcId="{D8329C5D-8F67-445C-8BE3-F6FEAE1E08A0}" destId="{67ABBB9D-1110-4261-B20C-4EA70A729852}" srcOrd="1" destOrd="0" presId="urn:microsoft.com/office/officeart/2005/8/layout/hList7"/>
    <dgm:cxn modelId="{2B1154FA-4B27-4CED-89E4-EA92BE073C3B}" srcId="{2E3F2C6E-F826-4FB1-9014-62399E39A041}" destId="{0A6AF74A-8869-48B5-8B1E-FB7DB82B8287}" srcOrd="1" destOrd="0" parTransId="{C07CBA23-2D03-4891-AAF1-D82CC6BC5CA8}" sibTransId="{22B25E41-4401-4070-BBFC-12F5CBA0E531}"/>
    <dgm:cxn modelId="{966DD2F4-590A-4468-9E14-3BA548D4E3F6}" type="presParOf" srcId="{17971646-E2FC-46CA-8916-77DBC91F7DBC}" destId="{4F4092CF-3005-4056-AA17-64C99C0284A8}" srcOrd="0" destOrd="0" presId="urn:microsoft.com/office/officeart/2005/8/layout/hList7"/>
    <dgm:cxn modelId="{816B604F-AC92-4011-BA14-7E6B7B18C0D9}" type="presParOf" srcId="{17971646-E2FC-46CA-8916-77DBC91F7DBC}" destId="{6917B143-A8FF-46D1-92E2-9219142F4474}" srcOrd="1" destOrd="0" presId="urn:microsoft.com/office/officeart/2005/8/layout/hList7"/>
    <dgm:cxn modelId="{D050FB24-3CCD-4B19-BE08-D7951FB2D815}" type="presParOf" srcId="{6917B143-A8FF-46D1-92E2-9219142F4474}" destId="{3D7BDADB-B216-4C6D-991E-420971D98BD3}" srcOrd="0" destOrd="0" presId="urn:microsoft.com/office/officeart/2005/8/layout/hList7"/>
    <dgm:cxn modelId="{2A5BD13E-2AF0-409A-ACD9-394329CA423D}" type="presParOf" srcId="{3D7BDADB-B216-4C6D-991E-420971D98BD3}" destId="{8BD57893-1F9E-4E9D-9340-FF41E5A68B98}" srcOrd="0" destOrd="0" presId="urn:microsoft.com/office/officeart/2005/8/layout/hList7"/>
    <dgm:cxn modelId="{91298265-5F5B-476E-A802-2D058B4E55D0}" type="presParOf" srcId="{3D7BDADB-B216-4C6D-991E-420971D98BD3}" destId="{360743B8-6D96-4D95-B114-FEAB50E86A84}" srcOrd="1" destOrd="0" presId="urn:microsoft.com/office/officeart/2005/8/layout/hList7"/>
    <dgm:cxn modelId="{5CCC1DFD-4D81-4C8F-AB74-050B57CA3322}" type="presParOf" srcId="{3D7BDADB-B216-4C6D-991E-420971D98BD3}" destId="{A55D2311-3106-4C56-822C-1CDBBB6CAA57}" srcOrd="2" destOrd="0" presId="urn:microsoft.com/office/officeart/2005/8/layout/hList7"/>
    <dgm:cxn modelId="{E2F03F9A-AB0B-447C-894E-9DE3A0373A0F}" type="presParOf" srcId="{3D7BDADB-B216-4C6D-991E-420971D98BD3}" destId="{B4A6DE9C-B28E-4187-83C3-BCBEC31B8C10}" srcOrd="3" destOrd="0" presId="urn:microsoft.com/office/officeart/2005/8/layout/hList7"/>
    <dgm:cxn modelId="{8A5A28D3-6C24-443B-82C4-1346B5CB4952}" type="presParOf" srcId="{6917B143-A8FF-46D1-92E2-9219142F4474}" destId="{9A9DAFC0-ED0B-495F-A5E5-099BFB343E84}" srcOrd="1" destOrd="0" presId="urn:microsoft.com/office/officeart/2005/8/layout/hList7"/>
    <dgm:cxn modelId="{739192CE-466F-47A0-AE67-A434C101075A}" type="presParOf" srcId="{6917B143-A8FF-46D1-92E2-9219142F4474}" destId="{1F50733D-0F5B-4498-9DCE-1E2E8AE5696F}" srcOrd="2" destOrd="0" presId="urn:microsoft.com/office/officeart/2005/8/layout/hList7"/>
    <dgm:cxn modelId="{3C3FB049-E07B-47E9-B735-FC4AF97CB4F5}" type="presParOf" srcId="{1F50733D-0F5B-4498-9DCE-1E2E8AE5696F}" destId="{B32FD5B4-2938-46E5-9EB7-6DCFA9EDBD02}" srcOrd="0" destOrd="0" presId="urn:microsoft.com/office/officeart/2005/8/layout/hList7"/>
    <dgm:cxn modelId="{ADBBB58F-F460-46BD-A7C8-ED6B2D84C7BE}" type="presParOf" srcId="{1F50733D-0F5B-4498-9DCE-1E2E8AE5696F}" destId="{F538668E-82E4-4683-84C2-DB1122EA48E1}" srcOrd="1" destOrd="0" presId="urn:microsoft.com/office/officeart/2005/8/layout/hList7"/>
    <dgm:cxn modelId="{A26E2A79-62E4-448D-9A6E-10055177972B}" type="presParOf" srcId="{1F50733D-0F5B-4498-9DCE-1E2E8AE5696F}" destId="{96AE1102-ED35-4352-B22A-5F21B720F7A7}" srcOrd="2" destOrd="0" presId="urn:microsoft.com/office/officeart/2005/8/layout/hList7"/>
    <dgm:cxn modelId="{8EF955F8-B5C2-488B-9339-7DF02587BD7B}" type="presParOf" srcId="{1F50733D-0F5B-4498-9DCE-1E2E8AE5696F}" destId="{DB339016-EBEB-4E02-9765-EFD6AA00FEC7}" srcOrd="3" destOrd="0" presId="urn:microsoft.com/office/officeart/2005/8/layout/hList7"/>
    <dgm:cxn modelId="{D744549D-0C21-4B36-9744-3B6F1D9464CA}" type="presParOf" srcId="{6917B143-A8FF-46D1-92E2-9219142F4474}" destId="{2A9048B0-C554-4EFD-8276-1716E063EC13}" srcOrd="3" destOrd="0" presId="urn:microsoft.com/office/officeart/2005/8/layout/hList7"/>
    <dgm:cxn modelId="{77A390FF-07EF-4079-8170-70FA4C4EF846}" type="presParOf" srcId="{6917B143-A8FF-46D1-92E2-9219142F4474}" destId="{EDC45291-C8C3-4F74-8B30-21099EAC3A78}" srcOrd="4" destOrd="0" presId="urn:microsoft.com/office/officeart/2005/8/layout/hList7"/>
    <dgm:cxn modelId="{3DF5E058-6D3E-4CC4-8CA3-1C26F01C46C7}" type="presParOf" srcId="{EDC45291-C8C3-4F74-8B30-21099EAC3A78}" destId="{374AC141-9F3C-4768-A0C4-6DC8C786708D}" srcOrd="0" destOrd="0" presId="urn:microsoft.com/office/officeart/2005/8/layout/hList7"/>
    <dgm:cxn modelId="{8A0FF3B4-8794-46C6-952D-1BB318789988}" type="presParOf" srcId="{EDC45291-C8C3-4F74-8B30-21099EAC3A78}" destId="{67ABBB9D-1110-4261-B20C-4EA70A729852}" srcOrd="1" destOrd="0" presId="urn:microsoft.com/office/officeart/2005/8/layout/hList7"/>
    <dgm:cxn modelId="{F72AA372-C7B9-4E1D-947E-D93929073086}" type="presParOf" srcId="{EDC45291-C8C3-4F74-8B30-21099EAC3A78}" destId="{3B3E9220-E6CD-49D5-B47D-4398FFD4743B}" srcOrd="2" destOrd="0" presId="urn:microsoft.com/office/officeart/2005/8/layout/hList7"/>
    <dgm:cxn modelId="{8C438C84-C820-490F-8216-1F5673BEEE49}" type="presParOf" srcId="{EDC45291-C8C3-4F74-8B30-21099EAC3A78}" destId="{F8F29E24-FF03-4E2F-8A5D-D0CB00038F6F}" srcOrd="3" destOrd="0" presId="urn:microsoft.com/office/officeart/2005/8/layout/hList7"/>
    <dgm:cxn modelId="{A3942141-2339-4D99-8C2B-D2A21698EEF5}" type="presParOf" srcId="{6917B143-A8FF-46D1-92E2-9219142F4474}" destId="{3FF0585C-DCF1-4043-9AC2-B86A1E281E37}" srcOrd="5" destOrd="0" presId="urn:microsoft.com/office/officeart/2005/8/layout/hList7"/>
    <dgm:cxn modelId="{FA8EFE51-9B34-4E89-A257-67A325980933}" type="presParOf" srcId="{6917B143-A8FF-46D1-92E2-9219142F4474}" destId="{4579AFBA-D466-45D0-A650-9F37CBA369A2}" srcOrd="6" destOrd="0" presId="urn:microsoft.com/office/officeart/2005/8/layout/hList7"/>
    <dgm:cxn modelId="{913496C0-76DB-43A8-98BB-60B8033F42D2}" type="presParOf" srcId="{4579AFBA-D466-45D0-A650-9F37CBA369A2}" destId="{DBB813F2-612E-4DCB-9C1E-F97C9C3E5546}" srcOrd="0" destOrd="0" presId="urn:microsoft.com/office/officeart/2005/8/layout/hList7"/>
    <dgm:cxn modelId="{05B7CA22-75C7-4B2B-9BC9-B898557FD26B}" type="presParOf" srcId="{4579AFBA-D466-45D0-A650-9F37CBA369A2}" destId="{C8C7ABAE-5EB9-4252-BB34-29C74E447A43}" srcOrd="1" destOrd="0" presId="urn:microsoft.com/office/officeart/2005/8/layout/hList7"/>
    <dgm:cxn modelId="{E518D9A8-D50C-44C5-B87F-8424E05C04F8}" type="presParOf" srcId="{4579AFBA-D466-45D0-A650-9F37CBA369A2}" destId="{8E38CE76-E099-48C6-8D8F-AA9450069C35}" srcOrd="2" destOrd="0" presId="urn:microsoft.com/office/officeart/2005/8/layout/hList7"/>
    <dgm:cxn modelId="{4D21AC37-F1E5-4AF2-8EE6-CA7BFBCEF2A5}" type="presParOf" srcId="{4579AFBA-D466-45D0-A650-9F37CBA369A2}" destId="{8CEF6A03-ABE5-4094-93B6-C0F25563204E}" srcOrd="3" destOrd="0" presId="urn:microsoft.com/office/officeart/2005/8/layout/hList7"/>
    <dgm:cxn modelId="{B966C068-6E4F-4DDD-B417-60CA8E1AE85D}" type="presParOf" srcId="{6917B143-A8FF-46D1-92E2-9219142F4474}" destId="{7ED22532-CA23-43D4-88A6-C9BF2774F5B3}" srcOrd="7" destOrd="0" presId="urn:microsoft.com/office/officeart/2005/8/layout/hList7"/>
    <dgm:cxn modelId="{685C3617-4CB0-46F5-9169-00C2405B4139}" type="presParOf" srcId="{6917B143-A8FF-46D1-92E2-9219142F4474}" destId="{996291E9-AA42-4E97-9FA4-7CBFB44C9D8C}" srcOrd="8" destOrd="0" presId="urn:microsoft.com/office/officeart/2005/8/layout/hList7"/>
    <dgm:cxn modelId="{81943EAF-3645-49EA-B68D-A5927A774A95}" type="presParOf" srcId="{996291E9-AA42-4E97-9FA4-7CBFB44C9D8C}" destId="{BD72A060-22AD-4507-B418-5084A2BFCCC0}" srcOrd="0" destOrd="0" presId="urn:microsoft.com/office/officeart/2005/8/layout/hList7"/>
    <dgm:cxn modelId="{78B48B52-DD66-43B8-806F-B03E2251EFBA}" type="presParOf" srcId="{996291E9-AA42-4E97-9FA4-7CBFB44C9D8C}" destId="{244F767A-ED09-498F-B0E8-BE0162D22315}" srcOrd="1" destOrd="0" presId="urn:microsoft.com/office/officeart/2005/8/layout/hList7"/>
    <dgm:cxn modelId="{2C490EF7-EBBA-4079-B021-3939892F8A81}" type="presParOf" srcId="{996291E9-AA42-4E97-9FA4-7CBFB44C9D8C}" destId="{CA7D71D6-9737-465F-8246-7C93082DBBDA}" srcOrd="2" destOrd="0" presId="urn:microsoft.com/office/officeart/2005/8/layout/hList7"/>
    <dgm:cxn modelId="{75EEBD54-AE3C-41EE-A2A8-F219BC6EDFB6}" type="presParOf" srcId="{996291E9-AA42-4E97-9FA4-7CBFB44C9D8C}" destId="{1763AD8F-F57D-411E-8793-62EF1D84D73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57893-1F9E-4E9D-9340-FF41E5A68B98}">
      <dsp:nvSpPr>
        <dsp:cNvPr id="0" name=""/>
        <dsp:cNvSpPr/>
      </dsp:nvSpPr>
      <dsp:spPr>
        <a:xfrm>
          <a:off x="0" y="0"/>
          <a:ext cx="1713023" cy="28137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 </a:t>
          </a:r>
          <a:r>
            <a:rPr lang="en-US" sz="1700" kern="1200"/>
            <a:t>Implementing Models of Integrated Care</a:t>
          </a:r>
          <a:r>
            <a:rPr lang="en-US" sz="1700" kern="1200">
              <a:latin typeface="Calibri Light" panose="020F0302020204030204"/>
            </a:rPr>
            <a:t> </a:t>
          </a:r>
          <a:endParaRPr lang="en-US" sz="1700" kern="1200"/>
        </a:p>
      </dsp:txBody>
      <dsp:txXfrm>
        <a:off x="0" y="1125486"/>
        <a:ext cx="1713023" cy="1125486"/>
      </dsp:txXfrm>
    </dsp:sp>
    <dsp:sp modelId="{B4A6DE9C-B28E-4187-83C3-BCBEC31B8C10}">
      <dsp:nvSpPr>
        <dsp:cNvPr id="0" name=""/>
        <dsp:cNvSpPr/>
      </dsp:nvSpPr>
      <dsp:spPr>
        <a:xfrm>
          <a:off x="388028" y="168822"/>
          <a:ext cx="936967" cy="93696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FD5B4-2938-46E5-9EB7-6DCFA9EDBD02}">
      <dsp:nvSpPr>
        <dsp:cNvPr id="0" name=""/>
        <dsp:cNvSpPr/>
      </dsp:nvSpPr>
      <dsp:spPr>
        <a:xfrm>
          <a:off x="1764414" y="0"/>
          <a:ext cx="1713023" cy="2813715"/>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t>Health Equity</a:t>
          </a:r>
          <a:endParaRPr lang="en-US" sz="1400" kern="1200"/>
        </a:p>
      </dsp:txBody>
      <dsp:txXfrm>
        <a:off x="1764414" y="1125486"/>
        <a:ext cx="1713023" cy="1125486"/>
      </dsp:txXfrm>
    </dsp:sp>
    <dsp:sp modelId="{DB339016-EBEB-4E02-9765-EFD6AA00FEC7}">
      <dsp:nvSpPr>
        <dsp:cNvPr id="0" name=""/>
        <dsp:cNvSpPr/>
      </dsp:nvSpPr>
      <dsp:spPr>
        <a:xfrm>
          <a:off x="2152442" y="168822"/>
          <a:ext cx="936967" cy="9369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AC141-9F3C-4768-A0C4-6DC8C786708D}">
      <dsp:nvSpPr>
        <dsp:cNvPr id="0" name=""/>
        <dsp:cNvSpPr/>
      </dsp:nvSpPr>
      <dsp:spPr>
        <a:xfrm>
          <a:off x="3528829" y="0"/>
          <a:ext cx="1713023" cy="281371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Calibri Light" panose="020F0302020204030204"/>
            </a:rPr>
            <a:t>Population Health in Integrated Care</a:t>
          </a:r>
          <a:endParaRPr lang="en-US" sz="1400" kern="1200">
            <a:latin typeface="Calibri Light" panose="020F0302020204030204"/>
          </a:endParaRPr>
        </a:p>
      </dsp:txBody>
      <dsp:txXfrm>
        <a:off x="3528829" y="1125486"/>
        <a:ext cx="1713023" cy="1125486"/>
      </dsp:txXfrm>
    </dsp:sp>
    <dsp:sp modelId="{F8F29E24-FF03-4E2F-8A5D-D0CB00038F6F}">
      <dsp:nvSpPr>
        <dsp:cNvPr id="0" name=""/>
        <dsp:cNvSpPr/>
      </dsp:nvSpPr>
      <dsp:spPr>
        <a:xfrm>
          <a:off x="3916857" y="168822"/>
          <a:ext cx="936967" cy="93696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813F2-612E-4DCB-9C1E-F97C9C3E5546}">
      <dsp:nvSpPr>
        <dsp:cNvPr id="0" name=""/>
        <dsp:cNvSpPr/>
      </dsp:nvSpPr>
      <dsp:spPr>
        <a:xfrm>
          <a:off x="5293243" y="0"/>
          <a:ext cx="1713023" cy="2813715"/>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Workforce Development</a:t>
          </a:r>
          <a:endParaRPr lang="en-US" sz="1600" kern="1200"/>
        </a:p>
      </dsp:txBody>
      <dsp:txXfrm>
        <a:off x="5293243" y="1125486"/>
        <a:ext cx="1713023" cy="1125486"/>
      </dsp:txXfrm>
    </dsp:sp>
    <dsp:sp modelId="{8CEF6A03-ABE5-4094-93B6-C0F25563204E}">
      <dsp:nvSpPr>
        <dsp:cNvPr id="0" name=""/>
        <dsp:cNvSpPr/>
      </dsp:nvSpPr>
      <dsp:spPr>
        <a:xfrm>
          <a:off x="5681271" y="168822"/>
          <a:ext cx="936967" cy="93696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2A060-22AD-4507-B418-5084A2BFCCC0}">
      <dsp:nvSpPr>
        <dsp:cNvPr id="0" name=""/>
        <dsp:cNvSpPr/>
      </dsp:nvSpPr>
      <dsp:spPr>
        <a:xfrm>
          <a:off x="7057658" y="0"/>
          <a:ext cx="1713023" cy="281371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Integrated Care Operations</a:t>
          </a:r>
          <a:endParaRPr lang="en-US" sz="1700" kern="1200"/>
        </a:p>
      </dsp:txBody>
      <dsp:txXfrm>
        <a:off x="7057658" y="1125486"/>
        <a:ext cx="1713023" cy="1125486"/>
      </dsp:txXfrm>
    </dsp:sp>
    <dsp:sp modelId="{1763AD8F-F57D-411E-8793-62EF1D84D73C}">
      <dsp:nvSpPr>
        <dsp:cNvPr id="0" name=""/>
        <dsp:cNvSpPr/>
      </dsp:nvSpPr>
      <dsp:spPr>
        <a:xfrm>
          <a:off x="7445686" y="168822"/>
          <a:ext cx="936967" cy="93696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092CF-3005-4056-AA17-64C99C0284A8}">
      <dsp:nvSpPr>
        <dsp:cNvPr id="0" name=""/>
        <dsp:cNvSpPr/>
      </dsp:nvSpPr>
      <dsp:spPr>
        <a:xfrm>
          <a:off x="350827" y="2250972"/>
          <a:ext cx="8069027" cy="422057"/>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A1DCD-679A-463A-AAE1-3626E8426149}" type="datetimeFigureOut">
              <a:t>8/31/2023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9FCD3-AFC2-4145-8122-EEDA6D974483}" type="slidenum">
              <a:t>‹#›</a:t>
            </a:fld>
            <a:endParaRPr lang="en-US"/>
          </a:p>
        </p:txBody>
      </p:sp>
    </p:spTree>
    <p:extLst>
      <p:ext uri="{BB962C8B-B14F-4D97-AF65-F5344CB8AC3E}">
        <p14:creationId xmlns:p14="http://schemas.microsoft.com/office/powerpoint/2010/main" val="314863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Sarah</a:t>
            </a:r>
          </a:p>
          <a:p>
            <a:pPr marL="285750" indent="-285750">
              <a:buFont typeface="Arial"/>
              <a:buChar char="•"/>
            </a:pPr>
            <a:r>
              <a:rPr lang="en-US"/>
              <a:t>Integration with Schools &amp; Social Services</a:t>
            </a:r>
            <a:endParaRPr lang="en-US">
              <a:ea typeface="Calibri" panose="020F0502020204030204"/>
              <a:cs typeface="Calibri" panose="020F0502020204030204"/>
            </a:endParaRPr>
          </a:p>
          <a:p>
            <a:pPr marL="285750" indent="-285750">
              <a:buFont typeface="Arial"/>
              <a:buChar char="•"/>
            </a:pPr>
            <a:r>
              <a:rPr lang="en-US"/>
              <a:t>Rural Health Integration</a:t>
            </a:r>
            <a:endParaRPr lang="en-US">
              <a:cs typeface="Calibri"/>
            </a:endParaRPr>
          </a:p>
          <a:p>
            <a:pPr marL="285750" indent="-285750">
              <a:buFont typeface="Arial"/>
              <a:buChar char="•"/>
            </a:pPr>
            <a:r>
              <a:rPr lang="en-US"/>
              <a:t>Perinatal Integration</a:t>
            </a:r>
            <a:endParaRPr lang="en-US">
              <a:ea typeface="Calibri"/>
              <a:cs typeface="Calibri"/>
            </a:endParaRPr>
          </a:p>
        </p:txBody>
      </p:sp>
      <p:sp>
        <p:nvSpPr>
          <p:cNvPr id="4" name="Slide Number Placeholder 3"/>
          <p:cNvSpPr>
            <a:spLocks noGrp="1"/>
          </p:cNvSpPr>
          <p:nvPr>
            <p:ph type="sldNum" sz="quarter" idx="5"/>
          </p:nvPr>
        </p:nvSpPr>
        <p:spPr/>
        <p:txBody>
          <a:bodyPr/>
          <a:lstStyle/>
          <a:p>
            <a:fld id="{E3DE81B5-1A9F-4585-B0C8-766D83543202}" type="slidenum">
              <a:rPr lang="en-US" smtClean="0"/>
              <a:t>8</a:t>
            </a:fld>
            <a:endParaRPr lang="en-US"/>
          </a:p>
        </p:txBody>
      </p:sp>
    </p:spTree>
    <p:extLst>
      <p:ext uri="{BB962C8B-B14F-4D97-AF65-F5344CB8AC3E}">
        <p14:creationId xmlns:p14="http://schemas.microsoft.com/office/powerpoint/2010/main" val="339774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2972973"/>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685800" y="4750284"/>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4B70B4-6764-0DDC-6DA7-F30AB3E6F937}"/>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9DF8B-9208-AC36-ACC0-010C920AB6DA}"/>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CA5EF-9515-9804-0673-888B26C990E6}"/>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6E790-AB1A-84AB-C438-2CE6ABDED813}"/>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B89D9-E7D6-C350-9322-BB28C0BCDDA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972743-908C-61B5-1C0C-7C2C4D229AD2}"/>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8/31/2023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0" r:id="rId5"/>
    <p:sldLayoutId id="2147483674" r:id="rId6"/>
    <p:sldLayoutId id="2147483675" r:id="rId7"/>
    <p:sldLayoutId id="2147483676" r:id="rId8"/>
    <p:sldLayoutId id="2147483662" r:id="rId9"/>
    <p:sldLayoutId id="2147483664" r:id="rId10"/>
    <p:sldLayoutId id="2147483665" r:id="rId11"/>
    <p:sldLayoutId id="2147483666"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www.thenationalcouncil.org/resources/ghi-framework-issue-brief/" TargetMode="External"/><Relationship Id="rId3" Type="http://schemas.openxmlformats.org/officeDocument/2006/relationships/hyperlink" Target="https://www.thenationalcouncil.org/resources/ccbhc-certification-resource-guide/" TargetMode="External"/><Relationship Id="rId7" Type="http://schemas.openxmlformats.org/officeDocument/2006/relationships/hyperlink" Target="https://www.thenationalcouncil.org/resources/the-comprehensive-healthcare-integration-framework/" TargetMode="External"/><Relationship Id="rId2" Type="http://schemas.openxmlformats.org/officeDocument/2006/relationships/hyperlink" Target="https://www.thenationalcouncil.org/resources/sustaining-statewide-ccbhc-programs/" TargetMode="External"/><Relationship Id="rId1" Type="http://schemas.openxmlformats.org/officeDocument/2006/relationships/slideLayout" Target="../slideLayouts/slideLayout9.xml"/><Relationship Id="rId6" Type="http://schemas.openxmlformats.org/officeDocument/2006/relationships/hyperlink" Target="https://www.thenationalcouncil.org/resources/2021-ccbhc-state-impact-report-transforming-state-behavioral-health-systems/" TargetMode="External"/><Relationship Id="rId5" Type="http://schemas.openxmlformats.org/officeDocument/2006/relationships/hyperlink" Target="https://www.thenationalcouncil.org/resources/behavioral-health-workforce-is-a-national-crisis-immediate-policy-actions-for-states/" TargetMode="External"/><Relationship Id="rId4" Type="http://schemas.openxmlformats.org/officeDocument/2006/relationships/hyperlink" Target="https://www.thenationalcouncil.org/resources/state-models-for-addressing-opioid-use-disorders-recovery-support-in-integrated-care-settings/" TargetMode="External"/><Relationship Id="rId9" Type="http://schemas.openxmlformats.org/officeDocument/2006/relationships/hyperlink" Target="https://www.thenationalcouncil.org/resources/partnering-with-schools-to-improve-youth-mental-healt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ogin.reliaslearning.com/login?returnUrl=%2Fconnect%2Fauthorize%2Fcallback%3Fclient_id%3Drlms-legacy%26response_mode%3Dform_post%26response_type%3Dcode%2520id_token%26scope%3Dopenid%2520offline_access%2520impersonator%2520saml%2520usersapi%2520assessmentsapi%2520learningapi%2520identityapi%2520learning-reporting-api%2520evaluationsapi%2520notification-delivery-service-api%2520compliance-policermanager-service-api%2520workflow-service-api%26state%3DOpenIdConnect.AuthenticationProperties%253DzAOEMflN5dQ_9iihhJCF_afJ_rETwhGa6XcOJRtVZiEqmd9o6WRO0NoPGtqLwrLBO4-e9mrAHqzv2XlMGhbEruEVpg2FuZn0DE2pAthP4Uyv-dX8-r_z4IoEt6XNH7kXVnq5nUPoW9zfOH5RR0EBVNtv-9-_IqryUy85P2Qk-Iw%26nonce%3D638279602528358742.MDhiZjA5ODMtMDc4NS00MjViLTg0ZjgtMTQ4Y2QwMjNjM2E4ZTdhNzI0YTctOWMwMy00NWE1LTkyZjUtNGU2ODgxMTg4ZDBj%26redirect_uri%3Dhttps%253A%252F%252Fnatconbh.training.reliaslearning.com%26post_logout_redirect_uri%3Dhttps%253A%252F%252Fnatconbh.training.reliaslearning.com%26acr_values%3DorgId%253A16336%2520"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s://www.thenationalcouncil.org/integrated-health-coe/subscrib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thenationalcouncil.org/program/center-of-excellence/request-training-or-assistance/" TargetMode="External"/><Relationship Id="rId4" Type="http://schemas.openxmlformats.org/officeDocument/2006/relationships/diagramLayout" Target="../diagrams/layout1.xml"/><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639337" y="2540492"/>
            <a:ext cx="7772400" cy="1685235"/>
          </a:xfrm>
        </p:spPr>
        <p:txBody>
          <a:bodyPr>
            <a:noAutofit/>
          </a:bodyPr>
          <a:lstStyle/>
          <a:p>
            <a:pPr>
              <a:lnSpc>
                <a:spcPct val="100000"/>
              </a:lnSpc>
            </a:pPr>
            <a:r>
              <a:rPr lang="en-US" sz="3200" b="1">
                <a:latin typeface="Calibri Light"/>
                <a:cs typeface="Calibri Light"/>
              </a:rPr>
              <a:t>CoE-IHS Integration in Action:</a:t>
            </a:r>
            <a:br>
              <a:rPr lang="en-US" sz="5500" b="1">
                <a:latin typeface="Calibri Light"/>
                <a:cs typeface="Calibri Light"/>
              </a:rPr>
            </a:br>
            <a:r>
              <a:rPr lang="en-US" sz="5500" b="1">
                <a:latin typeface="Calibri Light"/>
                <a:cs typeface="Calibri Light"/>
              </a:rPr>
              <a:t>State Innovations to Improve Integrated Care</a:t>
            </a:r>
          </a:p>
        </p:txBody>
      </p:sp>
      <p:sp>
        <p:nvSpPr>
          <p:cNvPr id="3" name="Subtitle 2">
            <a:extLst>
              <a:ext uri="{FF2B5EF4-FFF2-40B4-BE49-F238E27FC236}">
                <a16:creationId xmlns:a16="http://schemas.microsoft.com/office/drawing/2014/main" id="{E57AEBE2-D5F8-1F49-BCC8-9A92149155B3}"/>
              </a:ext>
            </a:extLst>
          </p:cNvPr>
          <p:cNvSpPr>
            <a:spLocks noGrp="1"/>
          </p:cNvSpPr>
          <p:nvPr>
            <p:ph type="subTitle" idx="1"/>
          </p:nvPr>
        </p:nvSpPr>
        <p:spPr>
          <a:xfrm>
            <a:off x="685799" y="5024047"/>
            <a:ext cx="7772399" cy="1108868"/>
          </a:xfrm>
        </p:spPr>
        <p:txBody>
          <a:bodyPr vert="horz" lIns="91440" tIns="45720" rIns="91440" bIns="45720" rtlCol="0" anchor="t">
            <a:noAutofit/>
          </a:bodyPr>
          <a:lstStyle/>
          <a:p>
            <a:pPr>
              <a:lnSpc>
                <a:spcPct val="100000"/>
              </a:lnSpc>
            </a:pPr>
            <a:r>
              <a:rPr lang="en-US">
                <a:latin typeface="Calibri"/>
                <a:cs typeface="Calibri"/>
              </a:rPr>
              <a:t>August 31, 2023</a:t>
            </a:r>
          </a:p>
          <a:p>
            <a:pPr>
              <a:lnSpc>
                <a:spcPct val="100000"/>
              </a:lnSpc>
            </a:pPr>
            <a:r>
              <a:rPr lang="en-US">
                <a:latin typeface="Calibri"/>
                <a:cs typeface="Calibri"/>
              </a:rPr>
              <a:t>1-2pm ET</a:t>
            </a:r>
            <a:endParaRPr lang="en-US"/>
          </a:p>
        </p:txBody>
      </p:sp>
    </p:spTree>
    <p:extLst>
      <p:ext uri="{BB962C8B-B14F-4D97-AF65-F5344CB8AC3E}">
        <p14:creationId xmlns:p14="http://schemas.microsoft.com/office/powerpoint/2010/main" val="182661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pPr algn="ctr"/>
            <a:r>
              <a:rPr lang="en-US" sz="3500" b="1">
                <a:ea typeface="+mj-lt"/>
                <a:cs typeface="+mj-lt"/>
              </a:rPr>
              <a:t>Questions, Comments &amp; Closed Captioning</a:t>
            </a:r>
            <a:endParaRPr lang="en-US" sz="3500">
              <a:ea typeface="+mj-lt"/>
              <a:cs typeface="+mj-lt"/>
            </a:endParaRPr>
          </a:p>
          <a:p>
            <a:endParaRPr lang="en-US">
              <a:cs typeface="Calibri Light"/>
            </a:endParaRPr>
          </a:p>
        </p:txBody>
      </p:sp>
      <p:pic>
        <p:nvPicPr>
          <p:cNvPr id="8" name="Picture 8" descr="Graphical user interface, application&#10;&#10;Description automatically generated">
            <a:extLst>
              <a:ext uri="{FF2B5EF4-FFF2-40B4-BE49-F238E27FC236}">
                <a16:creationId xmlns:a16="http://schemas.microsoft.com/office/drawing/2014/main" id="{DE8806B0-11F5-E762-B6F7-FDDECAFB07CB}"/>
              </a:ext>
            </a:extLst>
          </p:cNvPr>
          <p:cNvPicPr>
            <a:picLocks noChangeAspect="1"/>
          </p:cNvPicPr>
          <p:nvPr/>
        </p:nvPicPr>
        <p:blipFill>
          <a:blip r:embed="rId2"/>
          <a:stretch>
            <a:fillRect/>
          </a:stretch>
        </p:blipFill>
        <p:spPr>
          <a:xfrm>
            <a:off x="416642" y="1879314"/>
            <a:ext cx="8467417" cy="3237638"/>
          </a:xfrm>
          <a:prstGeom prst="rect">
            <a:avLst/>
          </a:prstGeom>
        </p:spPr>
      </p:pic>
    </p:spTree>
    <p:extLst>
      <p:ext uri="{BB962C8B-B14F-4D97-AF65-F5344CB8AC3E}">
        <p14:creationId xmlns:p14="http://schemas.microsoft.com/office/powerpoint/2010/main" val="70967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9C8-2165-3F6D-BC6E-4C4C68FF4B00}"/>
              </a:ext>
            </a:extLst>
          </p:cNvPr>
          <p:cNvSpPr>
            <a:spLocks noGrp="1"/>
          </p:cNvSpPr>
          <p:nvPr>
            <p:ph type="title"/>
          </p:nvPr>
        </p:nvSpPr>
        <p:spPr/>
        <p:txBody>
          <a:bodyPr/>
          <a:lstStyle/>
          <a:p>
            <a:pPr algn="ctr"/>
            <a:r>
              <a:rPr lang="en-US" b="1">
                <a:cs typeface="Calibri Light"/>
              </a:rPr>
              <a:t>Disclaimer</a:t>
            </a:r>
            <a:endParaRPr lang="en-US">
              <a:cs typeface="Calibri Light" panose="020F0302020204030204"/>
            </a:endParaRPr>
          </a:p>
        </p:txBody>
      </p:sp>
      <p:sp>
        <p:nvSpPr>
          <p:cNvPr id="3" name="Content Placeholder 2">
            <a:extLst>
              <a:ext uri="{FF2B5EF4-FFF2-40B4-BE49-F238E27FC236}">
                <a16:creationId xmlns:a16="http://schemas.microsoft.com/office/drawing/2014/main" id="{2FE00C6C-B7BB-F651-2956-DCCE18089374}"/>
              </a:ext>
            </a:extLst>
          </p:cNvPr>
          <p:cNvSpPr>
            <a:spLocks noGrp="1"/>
          </p:cNvSpPr>
          <p:nvPr>
            <p:ph idx="1"/>
          </p:nvPr>
        </p:nvSpPr>
        <p:spPr/>
        <p:txBody>
          <a:bodyPr vert="horz" lIns="91440" tIns="45720" rIns="91440" bIns="45720" rtlCol="0" anchor="t">
            <a:noAutofit/>
          </a:bodyPr>
          <a:lstStyle/>
          <a:p>
            <a:pPr marL="0" indent="0">
              <a:buNone/>
            </a:pPr>
            <a:r>
              <a:rPr lang="en-US">
                <a:latin typeface="Calibri Light"/>
                <a:cs typeface="Calibri Ligh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endParaRPr lang="en-US">
              <a:cs typeface="Calibri Light"/>
            </a:endParaRPr>
          </a:p>
        </p:txBody>
      </p:sp>
      <p:pic>
        <p:nvPicPr>
          <p:cNvPr id="4" name="Picture 4" descr="Logo&#10;&#10;Description automatically generated">
            <a:extLst>
              <a:ext uri="{FF2B5EF4-FFF2-40B4-BE49-F238E27FC236}">
                <a16:creationId xmlns:a16="http://schemas.microsoft.com/office/drawing/2014/main" id="{270A8BBA-3401-D667-02C6-FA60AEF63ED0}"/>
              </a:ext>
            </a:extLst>
          </p:cNvPr>
          <p:cNvPicPr>
            <a:picLocks noChangeAspect="1"/>
          </p:cNvPicPr>
          <p:nvPr/>
        </p:nvPicPr>
        <p:blipFill>
          <a:blip r:embed="rId2"/>
          <a:stretch>
            <a:fillRect/>
          </a:stretch>
        </p:blipFill>
        <p:spPr>
          <a:xfrm>
            <a:off x="2545940" y="3926121"/>
            <a:ext cx="3591232" cy="1420805"/>
          </a:xfrm>
          <a:prstGeom prst="rect">
            <a:avLst/>
          </a:prstGeom>
        </p:spPr>
      </p:pic>
      <p:sp>
        <p:nvSpPr>
          <p:cNvPr id="5" name="Rectangle 4">
            <a:extLst>
              <a:ext uri="{FF2B5EF4-FFF2-40B4-BE49-F238E27FC236}">
                <a16:creationId xmlns:a16="http://schemas.microsoft.com/office/drawing/2014/main" id="{B9272111-D4AB-895A-B1B7-9D7DB60CF536}"/>
              </a:ext>
            </a:extLst>
          </p:cNvPr>
          <p:cNvSpPr/>
          <p:nvPr/>
        </p:nvSpPr>
        <p:spPr>
          <a:xfrm>
            <a:off x="241504" y="5196358"/>
            <a:ext cx="820010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S PGothic" charset="-128"/>
                <a:cs typeface="+mn-cs"/>
              </a:rPr>
              <a:t>www.samhsa.gov</a:t>
            </a:r>
          </a:p>
        </p:txBody>
      </p:sp>
    </p:spTree>
    <p:extLst>
      <p:ext uri="{BB962C8B-B14F-4D97-AF65-F5344CB8AC3E}">
        <p14:creationId xmlns:p14="http://schemas.microsoft.com/office/powerpoint/2010/main" val="93641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AC40-B1C3-333F-6EEE-DB3A13043459}"/>
              </a:ext>
            </a:extLst>
          </p:cNvPr>
          <p:cNvSpPr>
            <a:spLocks noGrp="1"/>
          </p:cNvSpPr>
          <p:nvPr>
            <p:ph type="title"/>
          </p:nvPr>
        </p:nvSpPr>
        <p:spPr/>
        <p:txBody>
          <a:bodyPr/>
          <a:lstStyle/>
          <a:p>
            <a:pPr algn="ctr"/>
            <a:r>
              <a:rPr lang="en-US" b="1">
                <a:cs typeface="Calibri Light"/>
              </a:rPr>
              <a:t>Speakers</a:t>
            </a:r>
          </a:p>
        </p:txBody>
      </p:sp>
      <p:sp>
        <p:nvSpPr>
          <p:cNvPr id="3" name="Content Placeholder 2">
            <a:extLst>
              <a:ext uri="{FF2B5EF4-FFF2-40B4-BE49-F238E27FC236}">
                <a16:creationId xmlns:a16="http://schemas.microsoft.com/office/drawing/2014/main" id="{62018E56-A2AA-BCD2-A54A-A26F3502CC40}"/>
              </a:ext>
            </a:extLst>
          </p:cNvPr>
          <p:cNvSpPr>
            <a:spLocks noGrp="1"/>
          </p:cNvSpPr>
          <p:nvPr>
            <p:ph idx="1"/>
          </p:nvPr>
        </p:nvSpPr>
        <p:spPr/>
        <p:txBody>
          <a:bodyPr vert="horz" lIns="91440" tIns="45720" rIns="91440" bIns="45720" rtlCol="0" anchor="t">
            <a:noAutofit/>
          </a:bodyPr>
          <a:lstStyle/>
          <a:p>
            <a:pPr marL="0" indent="0">
              <a:buNone/>
            </a:pPr>
            <a:r>
              <a:rPr lang="en-US">
                <a:cs typeface="Calibri Light"/>
              </a:rPr>
              <a:t>Moderator: </a:t>
            </a:r>
            <a:endParaRPr lang="en-US">
              <a:cs typeface="Calibri"/>
            </a:endParaRPr>
          </a:p>
          <a:p>
            <a:pPr marL="342900" indent="-342900"/>
            <a:r>
              <a:rPr lang="en-US" b="1">
                <a:cs typeface="Calibri"/>
              </a:rPr>
              <a:t>Alicia Kirley</a:t>
            </a:r>
            <a:r>
              <a:rPr lang="en-US">
                <a:cs typeface="Calibri"/>
              </a:rPr>
              <a:t>, </a:t>
            </a:r>
            <a:r>
              <a:rPr lang="en-US" i="1">
                <a:cs typeface="Calibri"/>
              </a:rPr>
              <a:t>Senior Director for PIC, National Council for Mental Wellbeing</a:t>
            </a:r>
            <a:endParaRPr lang="en-US">
              <a:cs typeface="Calibri"/>
            </a:endParaRPr>
          </a:p>
          <a:p>
            <a:pPr marL="0" indent="0">
              <a:buNone/>
            </a:pPr>
            <a:endParaRPr lang="en-US"/>
          </a:p>
          <a:p>
            <a:pPr marL="0" indent="0">
              <a:buNone/>
            </a:pPr>
            <a:r>
              <a:rPr lang="en-US">
                <a:cs typeface="Calibri Light"/>
              </a:rPr>
              <a:t>Panelists:</a:t>
            </a:r>
            <a:endParaRPr lang="en-US"/>
          </a:p>
          <a:p>
            <a:r>
              <a:rPr lang="en-US" b="1">
                <a:cs typeface="Calibri"/>
              </a:rPr>
              <a:t>Jay Todd, </a:t>
            </a:r>
            <a:r>
              <a:rPr lang="en-US" b="1" i="1">
                <a:cs typeface="Calibri"/>
              </a:rPr>
              <a:t>MPH</a:t>
            </a:r>
            <a:r>
              <a:rPr lang="en-US" b="1">
                <a:cs typeface="Calibri"/>
              </a:rPr>
              <a:t>, </a:t>
            </a:r>
            <a:r>
              <a:rPr lang="en-US" i="1">
                <a:cs typeface="Calibri"/>
              </a:rPr>
              <a:t>Director of Innovation and Engagement</a:t>
            </a:r>
            <a:r>
              <a:rPr lang="en-US">
                <a:cs typeface="Calibri"/>
              </a:rPr>
              <a:t>, Behavioral Health Services, Texas Health and Human Services</a:t>
            </a:r>
          </a:p>
          <a:p>
            <a:r>
              <a:rPr lang="en-US" b="1">
                <a:cs typeface="Calibri"/>
              </a:rPr>
              <a:t>Christina Horan</a:t>
            </a:r>
            <a:r>
              <a:rPr lang="en-US">
                <a:cs typeface="Calibri"/>
              </a:rPr>
              <a:t>, </a:t>
            </a:r>
            <a:r>
              <a:rPr lang="en-US" i="1">
                <a:cs typeface="Calibri"/>
              </a:rPr>
              <a:t>PIPBHC Site Coordinator</a:t>
            </a:r>
            <a:r>
              <a:rPr lang="en-US">
                <a:cs typeface="Calibri"/>
              </a:rPr>
              <a:t>, Behavioral Health Services, Texas Health and Human Services</a:t>
            </a:r>
          </a:p>
          <a:p>
            <a:endParaRPr lang="en-US"/>
          </a:p>
        </p:txBody>
      </p:sp>
    </p:spTree>
    <p:extLst>
      <p:ext uri="{BB962C8B-B14F-4D97-AF65-F5344CB8AC3E}">
        <p14:creationId xmlns:p14="http://schemas.microsoft.com/office/powerpoint/2010/main" val="120589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BE1A3-C67A-CB9B-30CE-1035CAAB603C}"/>
              </a:ext>
            </a:extLst>
          </p:cNvPr>
          <p:cNvSpPr>
            <a:spLocks noGrp="1"/>
          </p:cNvSpPr>
          <p:nvPr>
            <p:ph type="title" idx="4294967295"/>
          </p:nvPr>
        </p:nvSpPr>
        <p:spPr>
          <a:xfrm>
            <a:off x="429369" y="238539"/>
            <a:ext cx="8263890" cy="1434415"/>
          </a:xfrm>
        </p:spPr>
        <p:txBody>
          <a:bodyPr vert="horz" lIns="91440" tIns="45720" rIns="91440" bIns="45720" rtlCol="0" anchor="b">
            <a:normAutofit/>
          </a:bodyPr>
          <a:lstStyle/>
          <a:p>
            <a:pPr algn="ctr"/>
            <a:r>
              <a:rPr lang="en-US" sz="4700" b="1">
                <a:solidFill>
                  <a:srgbClr val="EA5E29"/>
                </a:solidFill>
              </a:rPr>
              <a:t>How are States Improving Integrated Care?</a:t>
            </a: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30D715-130D-11EE-9DEE-69C15E323F7B}"/>
              </a:ext>
            </a:extLst>
          </p:cNvPr>
          <p:cNvSpPr>
            <a:spLocks noGrp="1"/>
          </p:cNvSpPr>
          <p:nvPr>
            <p:ph idx="4294967295"/>
          </p:nvPr>
        </p:nvSpPr>
        <p:spPr>
          <a:xfrm>
            <a:off x="429369" y="1912202"/>
            <a:ext cx="5135805" cy="4536115"/>
          </a:xfrm>
        </p:spPr>
        <p:txBody>
          <a:bodyPr vert="horz" lIns="91440" tIns="45720" rIns="91440" bIns="45720" rtlCol="0" anchor="t">
            <a:normAutofit/>
          </a:bodyPr>
          <a:lstStyle/>
          <a:p>
            <a:pPr marL="0" indent="0">
              <a:buNone/>
            </a:pPr>
            <a:r>
              <a:rPr lang="en-US" sz="1600"/>
              <a:t>Improving access for people with comorbid chronic health conditions as well as mental health and substance use conditions requires more than integrated health care services – it requires </a:t>
            </a:r>
            <a:r>
              <a:rPr lang="en-US" sz="1600" b="1"/>
              <a:t>health systems integration</a:t>
            </a:r>
            <a:r>
              <a:rPr lang="en-US" sz="1600"/>
              <a:t>.</a:t>
            </a:r>
            <a:br>
              <a:rPr lang="en-US" sz="1600"/>
            </a:br>
            <a:br>
              <a:rPr lang="en-US" sz="1600"/>
            </a:br>
            <a:r>
              <a:rPr lang="en-US" sz="1600" b="1"/>
              <a:t>State led initiatives</a:t>
            </a:r>
            <a:r>
              <a:rPr lang="en-US" sz="1600"/>
              <a:t> in Medicaid, as well as critical Federal integrated care program support and models, such as the </a:t>
            </a:r>
            <a:r>
              <a:rPr lang="en-US" sz="1600" b="1"/>
              <a:t>Promoting the Integration of Primary and Behavioral Health Care (PIPBHC) grant program</a:t>
            </a:r>
            <a:r>
              <a:rPr lang="en-US" sz="1600"/>
              <a:t> and </a:t>
            </a:r>
            <a:r>
              <a:rPr lang="en-US" sz="1600" b="1"/>
              <a:t>Certified Community Behavioral Health Clinic (CCBHC) model</a:t>
            </a:r>
            <a:r>
              <a:rPr lang="en-US" sz="1600"/>
              <a:t>, focus efforts on achieving the aims of improved health, enhanced care, and reduced costs that are associated with developing person-centered systems of care that address an individual's holistic health. </a:t>
            </a:r>
            <a:endParaRPr lang="en-US"/>
          </a:p>
          <a:p>
            <a:pPr marL="0" indent="0">
              <a:buNone/>
            </a:pPr>
            <a:r>
              <a:rPr lang="en-US" sz="1600"/>
              <a:t>This session will highlight </a:t>
            </a:r>
            <a:r>
              <a:rPr lang="en-US" sz="1600" b="1"/>
              <a:t>how states are leveraging programs and models</a:t>
            </a:r>
            <a:r>
              <a:rPr lang="en-US" sz="1600"/>
              <a:t> like these to develop innovative ways to </a:t>
            </a:r>
            <a:r>
              <a:rPr lang="en-US" sz="1600" b="1"/>
              <a:t>advance and sustain health systems integration</a:t>
            </a:r>
            <a:r>
              <a:rPr lang="en-US" sz="1600"/>
              <a:t>, as well as discuss opportunities for supporting the unique integrated care needs across your state.</a:t>
            </a:r>
            <a:endParaRPr lang="en-US"/>
          </a:p>
        </p:txBody>
      </p:sp>
      <p:pic>
        <p:nvPicPr>
          <p:cNvPr id="4" name="Picture 3" descr="City on a sunny day">
            <a:extLst>
              <a:ext uri="{FF2B5EF4-FFF2-40B4-BE49-F238E27FC236}">
                <a16:creationId xmlns:a16="http://schemas.microsoft.com/office/drawing/2014/main" id="{3C4299F8-39FE-56B2-A181-329AFDC22A71}"/>
              </a:ext>
            </a:extLst>
          </p:cNvPr>
          <p:cNvPicPr>
            <a:picLocks noChangeAspect="1"/>
          </p:cNvPicPr>
          <p:nvPr/>
        </p:nvPicPr>
        <p:blipFill rotWithShape="1">
          <a:blip r:embed="rId2"/>
          <a:srcRect l="32284" r="18831" b="-2"/>
          <a:stretch/>
        </p:blipFill>
        <p:spPr>
          <a:xfrm>
            <a:off x="5756743" y="2093976"/>
            <a:ext cx="2955798" cy="4096512"/>
          </a:xfrm>
          <a:prstGeom prst="rect">
            <a:avLst/>
          </a:prstGeom>
        </p:spPr>
      </p:pic>
    </p:spTree>
    <p:extLst>
      <p:ext uri="{BB962C8B-B14F-4D97-AF65-F5344CB8AC3E}">
        <p14:creationId xmlns:p14="http://schemas.microsoft.com/office/powerpoint/2010/main" val="168724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a:xfrm>
            <a:off x="554651" y="49175"/>
            <a:ext cx="8090451" cy="1325563"/>
          </a:xfrm>
        </p:spPr>
        <p:txBody>
          <a:bodyPr/>
          <a:lstStyle/>
          <a:p>
            <a:pPr algn="ctr"/>
            <a:r>
              <a:rPr lang="en-US" b="1">
                <a:cs typeface="Calibri Light"/>
              </a:rPr>
              <a:t>Tools and Resources</a:t>
            </a:r>
          </a:p>
        </p:txBody>
      </p:sp>
      <p:sp>
        <p:nvSpPr>
          <p:cNvPr id="6" name="Content Placeholder 5">
            <a:extLst>
              <a:ext uri="{FF2B5EF4-FFF2-40B4-BE49-F238E27FC236}">
                <a16:creationId xmlns:a16="http://schemas.microsoft.com/office/drawing/2014/main" id="{243DE53C-6251-66DE-ABE5-E09B7F502DDF}"/>
              </a:ext>
            </a:extLst>
          </p:cNvPr>
          <p:cNvSpPr>
            <a:spLocks noGrp="1"/>
          </p:cNvSpPr>
          <p:nvPr>
            <p:ph idx="1"/>
          </p:nvPr>
        </p:nvSpPr>
        <p:spPr>
          <a:xfrm>
            <a:off x="526774" y="1379577"/>
            <a:ext cx="8090452" cy="4792218"/>
          </a:xfrm>
        </p:spPr>
        <p:txBody>
          <a:bodyPr vert="horz" lIns="91440" tIns="45720" rIns="91440" bIns="45720" rtlCol="0" anchor="t">
            <a:noAutofit/>
          </a:bodyPr>
          <a:lstStyle/>
          <a:p>
            <a:r>
              <a:rPr lang="en-US">
                <a:cs typeface="Calibri Light"/>
                <a:hlinkClick r:id="rId2"/>
              </a:rPr>
              <a:t>Sustaining Statewide Certified Community Behavioral Health Clinic Programs</a:t>
            </a:r>
            <a:endParaRPr lang="en-US">
              <a:cs typeface="Calibri Light"/>
            </a:endParaRPr>
          </a:p>
          <a:p>
            <a:r>
              <a:rPr lang="en-US">
                <a:cs typeface="Calibri Light"/>
                <a:hlinkClick r:id="rId3"/>
              </a:rPr>
              <a:t>CCBHC State Certification Resource Guide</a:t>
            </a:r>
          </a:p>
          <a:p>
            <a:r>
              <a:rPr lang="en-US">
                <a:cs typeface="Calibri Light"/>
                <a:hlinkClick r:id="rId4"/>
              </a:rPr>
              <a:t>State Models for Addressing Opioid Use Disorders: Recovery Supporting Integrated Care Settings (2022)</a:t>
            </a:r>
            <a:endParaRPr lang="en-US">
              <a:cs typeface="Calibri Light"/>
            </a:endParaRPr>
          </a:p>
          <a:p>
            <a:r>
              <a:rPr lang="en-US">
                <a:cs typeface="Calibri Light"/>
                <a:hlinkClick r:id="rId5"/>
              </a:rPr>
              <a:t>Behavioral Health Workforce is a National Crisis: Immediate Policy Actions for States</a:t>
            </a:r>
          </a:p>
          <a:p>
            <a:r>
              <a:rPr lang="en-US">
                <a:cs typeface="Calibri Light"/>
                <a:hlinkClick r:id="rId6"/>
              </a:rPr>
              <a:t>2021 CCBHC State Impact Report: Transforming State Behavioral Health Systems</a:t>
            </a:r>
          </a:p>
          <a:p>
            <a:r>
              <a:rPr lang="en-US">
                <a:cs typeface="Calibri Light"/>
                <a:hlinkClick r:id="rId7"/>
              </a:rPr>
              <a:t>Comprehensive Health Integration Framework- 2022</a:t>
            </a:r>
            <a:endParaRPr lang="en-US"/>
          </a:p>
          <a:p>
            <a:r>
              <a:rPr lang="en-US">
                <a:cs typeface="Calibri Light"/>
                <a:hlinkClick r:id="rId8"/>
              </a:rPr>
              <a:t>General Health Integration Framework- 2020</a:t>
            </a:r>
          </a:p>
          <a:p>
            <a:r>
              <a:rPr lang="en-US">
                <a:cs typeface="Calibri Light"/>
                <a:hlinkClick r:id="rId9"/>
              </a:rPr>
              <a:t>Partnering with Schools to Improve Youth Mental Health</a:t>
            </a:r>
          </a:p>
          <a:p>
            <a:pPr marL="0" indent="0">
              <a:buNone/>
            </a:pPr>
            <a:endParaRPr lang="en-US">
              <a:cs typeface="Calibri Light"/>
              <a:hlinkClick r:id="rId8"/>
            </a:endParaRPr>
          </a:p>
          <a:p>
            <a:endParaRPr lang="en-US" b="1"/>
          </a:p>
          <a:p>
            <a:endParaRPr lang="en-US"/>
          </a:p>
        </p:txBody>
      </p:sp>
    </p:spTree>
    <p:extLst>
      <p:ext uri="{BB962C8B-B14F-4D97-AF65-F5344CB8AC3E}">
        <p14:creationId xmlns:p14="http://schemas.microsoft.com/office/powerpoint/2010/main" val="348647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64AC6-41B1-E896-2529-936F78400FB0}"/>
              </a:ext>
            </a:extLst>
          </p:cNvPr>
          <p:cNvSpPr>
            <a:spLocks noGrp="1"/>
          </p:cNvSpPr>
          <p:nvPr>
            <p:ph type="title"/>
          </p:nvPr>
        </p:nvSpPr>
        <p:spPr/>
        <p:txBody>
          <a:bodyPr/>
          <a:lstStyle/>
          <a:p>
            <a:r>
              <a:rPr lang="en-US" b="1">
                <a:cs typeface="Calibri Light"/>
              </a:rPr>
              <a:t>Upcoming Events</a:t>
            </a:r>
            <a:endParaRPr lang="en-US" b="1"/>
          </a:p>
        </p:txBody>
      </p:sp>
      <p:sp>
        <p:nvSpPr>
          <p:cNvPr id="3" name="Rectangle 2">
            <a:extLst>
              <a:ext uri="{FF2B5EF4-FFF2-40B4-BE49-F238E27FC236}">
                <a16:creationId xmlns:a16="http://schemas.microsoft.com/office/drawing/2014/main" id="{AAAD7602-2B01-5FA0-FF31-28157023BC98}"/>
              </a:ext>
              <a:ext uri="{C183D7F6-B498-43B3-948B-1728B52AA6E4}">
                <adec:decorative xmlns:adec="http://schemas.microsoft.com/office/drawing/2017/decorative" val="1"/>
              </a:ext>
            </a:extLst>
          </p:cNvPr>
          <p:cNvSpPr/>
          <p:nvPr/>
        </p:nvSpPr>
        <p:spPr>
          <a:xfrm>
            <a:off x="572609" y="2000250"/>
            <a:ext cx="2079702" cy="408704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400" b="1" dirty="0"/>
              <a:t>Sept.</a:t>
            </a:r>
            <a:endParaRPr lang="en-US" sz="1050" dirty="0"/>
          </a:p>
          <a:p>
            <a:pPr algn="ctr"/>
            <a:r>
              <a:rPr lang="en-US" sz="4800" dirty="0"/>
              <a:t>12</a:t>
            </a:r>
            <a:endParaRPr lang="en-US" sz="4800" dirty="0">
              <a:cs typeface="Calibri"/>
            </a:endParaRPr>
          </a:p>
          <a:p>
            <a:pPr algn="ctr"/>
            <a:r>
              <a:rPr lang="en-US" sz="1600" dirty="0"/>
              <a:t>from 2-3pm ET</a:t>
            </a:r>
            <a:endParaRPr lang="en-US" sz="1600" dirty="0">
              <a:cs typeface="Calibri"/>
            </a:endParaRPr>
          </a:p>
          <a:p>
            <a:pPr algn="ctr"/>
            <a:endParaRPr lang="en-US" sz="1600" dirty="0"/>
          </a:p>
          <a:p>
            <a:pPr algn="ctr"/>
            <a:r>
              <a:rPr lang="en-US" sz="1600" b="1" dirty="0">
                <a:solidFill>
                  <a:schemeClr val="tx1"/>
                </a:solidFill>
                <a:latin typeface="+mj-lt"/>
              </a:rPr>
              <a:t>CoE-IHS Webinar:</a:t>
            </a:r>
            <a:endParaRPr lang="en-US" sz="1600" b="1" dirty="0">
              <a:solidFill>
                <a:schemeClr val="tx1"/>
              </a:solidFill>
              <a:latin typeface="+mj-lt"/>
              <a:cs typeface="Calibri Light"/>
            </a:endParaRPr>
          </a:p>
          <a:p>
            <a:pPr algn="ctr"/>
            <a:r>
              <a:rPr lang="en-US" sz="1600" b="1" dirty="0">
                <a:solidFill>
                  <a:schemeClr val="tx1"/>
                </a:solidFill>
                <a:latin typeface="+mj-lt"/>
              </a:rPr>
              <a:t> Integrating Peer Recovery Services and Substance Use Crisis Care Across State Lines</a:t>
            </a:r>
            <a:endParaRPr lang="en-US" sz="1600" b="1" dirty="0">
              <a:solidFill>
                <a:schemeClr val="tx1"/>
              </a:solidFill>
              <a:latin typeface="+mj-lt"/>
              <a:cs typeface="Calibri Light"/>
            </a:endParaRPr>
          </a:p>
          <a:p>
            <a:pPr algn="ctr"/>
            <a:endParaRPr lang="en-US" sz="1600" b="1" dirty="0">
              <a:solidFill>
                <a:schemeClr val="tx1"/>
              </a:solidFill>
              <a:latin typeface="Calibri Light"/>
              <a:cs typeface="Calibri Light"/>
            </a:endParaRPr>
          </a:p>
          <a:p>
            <a:pPr algn="ctr"/>
            <a:endParaRPr lang="en-US" sz="1600" b="1" dirty="0">
              <a:solidFill>
                <a:schemeClr val="tx1"/>
              </a:solidFill>
              <a:latin typeface="Calibri Light"/>
              <a:cs typeface="Calibri Light"/>
            </a:endParaRPr>
          </a:p>
          <a:p>
            <a:pPr algn="ctr"/>
            <a:r>
              <a:rPr lang="en-US" sz="1800" b="1" u="sng" dirty="0"/>
              <a:t>Register Here</a:t>
            </a:r>
            <a:endParaRPr lang="en-US" sz="1800" b="1" u="sng" dirty="0">
              <a:cs typeface="Calibri"/>
            </a:endParaRPr>
          </a:p>
          <a:p>
            <a:pPr algn="ctr"/>
            <a:endParaRPr lang="en-US" dirty="0"/>
          </a:p>
        </p:txBody>
      </p:sp>
      <p:sp>
        <p:nvSpPr>
          <p:cNvPr id="6" name="Rectangle 5">
            <a:extLst>
              <a:ext uri="{FF2B5EF4-FFF2-40B4-BE49-F238E27FC236}">
                <a16:creationId xmlns:a16="http://schemas.microsoft.com/office/drawing/2014/main" id="{D4E5D7A6-B78E-4319-D77D-EA989B00FCA8}"/>
              </a:ext>
              <a:ext uri="{C183D7F6-B498-43B3-948B-1728B52AA6E4}">
                <adec:decorative xmlns:adec="http://schemas.microsoft.com/office/drawing/2017/decorative" val="1"/>
              </a:ext>
            </a:extLst>
          </p:cNvPr>
          <p:cNvSpPr/>
          <p:nvPr/>
        </p:nvSpPr>
        <p:spPr>
          <a:xfrm>
            <a:off x="3088082" y="2000249"/>
            <a:ext cx="2070409" cy="408704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ctr"/>
          <a:lstStyle/>
          <a:p>
            <a:pPr algn="ctr"/>
            <a:r>
              <a:rPr lang="en-US" sz="2400" b="1"/>
              <a:t>Sept.</a:t>
            </a:r>
            <a:endParaRPr lang="en-US" sz="1050"/>
          </a:p>
          <a:p>
            <a:pPr algn="ctr"/>
            <a:r>
              <a:rPr lang="en-US" sz="4800"/>
              <a:t>26</a:t>
            </a:r>
            <a:endParaRPr lang="en-US" sz="4800">
              <a:cs typeface="Calibri"/>
            </a:endParaRPr>
          </a:p>
          <a:p>
            <a:pPr algn="ctr"/>
            <a:r>
              <a:rPr lang="en-US" sz="1600"/>
              <a:t>from 11-12pm ET</a:t>
            </a:r>
            <a:endParaRPr lang="en-US" sz="1600">
              <a:cs typeface="Calibri"/>
            </a:endParaRPr>
          </a:p>
          <a:p>
            <a:pPr algn="ctr"/>
            <a:endParaRPr lang="en-US" sz="1600"/>
          </a:p>
          <a:p>
            <a:pPr algn="ctr"/>
            <a:endParaRPr lang="en-US" sz="1600" b="1">
              <a:solidFill>
                <a:schemeClr val="tx1"/>
              </a:solidFill>
              <a:latin typeface="+mj-lt"/>
            </a:endParaRPr>
          </a:p>
          <a:p>
            <a:pPr algn="ctr"/>
            <a:r>
              <a:rPr lang="en-US" sz="1600" b="1" err="1">
                <a:solidFill>
                  <a:schemeClr val="tx1"/>
                </a:solidFill>
                <a:latin typeface="+mj-lt"/>
              </a:rPr>
              <a:t>CoE</a:t>
            </a:r>
            <a:r>
              <a:rPr lang="en-US" sz="1600" b="1">
                <a:solidFill>
                  <a:schemeClr val="tx1"/>
                </a:solidFill>
                <a:latin typeface="+mj-lt"/>
              </a:rPr>
              <a:t>-IHS Webinar: Partnering with Schools to Improve Youth Mental Health</a:t>
            </a:r>
            <a:endParaRPr lang="en-US" sz="1600" b="1">
              <a:solidFill>
                <a:schemeClr val="tx1"/>
              </a:solidFill>
              <a:latin typeface="+mj-lt"/>
              <a:cs typeface="Calibri Light"/>
            </a:endParaRPr>
          </a:p>
          <a:p>
            <a:pPr algn="ctr"/>
            <a:endParaRPr lang="en-US" sz="1600" b="1">
              <a:solidFill>
                <a:schemeClr val="tx1"/>
              </a:solidFill>
              <a:latin typeface="+mj-lt"/>
            </a:endParaRPr>
          </a:p>
          <a:p>
            <a:pPr algn="ctr"/>
            <a:endParaRPr lang="en-US" sz="1600" b="1">
              <a:solidFill>
                <a:schemeClr val="tx1"/>
              </a:solidFill>
              <a:latin typeface="+mj-lt"/>
            </a:endParaRPr>
          </a:p>
          <a:p>
            <a:pPr algn="ctr"/>
            <a:endParaRPr lang="en-US" sz="1800">
              <a:latin typeface="+mj-lt"/>
            </a:endParaRPr>
          </a:p>
          <a:p>
            <a:pPr algn="ctr"/>
            <a:r>
              <a:rPr lang="en-US" sz="1800" b="1" u="sng"/>
              <a:t>Register Here</a:t>
            </a:r>
            <a:endParaRPr lang="en-US" sz="1800" b="1" u="sng">
              <a:cs typeface="Calibri"/>
            </a:endParaRPr>
          </a:p>
          <a:p>
            <a:pPr algn="ctr"/>
            <a:endParaRPr lang="en-US"/>
          </a:p>
        </p:txBody>
      </p:sp>
      <p:pic>
        <p:nvPicPr>
          <p:cNvPr id="1026" name="Picture 2">
            <a:extLst>
              <a:ext uri="{FF2B5EF4-FFF2-40B4-BE49-F238E27FC236}">
                <a16:creationId xmlns:a16="http://schemas.microsoft.com/office/drawing/2014/main" id="{B16DB5CE-D49B-70F6-1818-C55E006D1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51" y="270032"/>
            <a:ext cx="1237067" cy="1336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7A1520-3BD9-F8AD-5FC5-C83737F6CE0D}"/>
              </a:ext>
              <a:ext uri="{C183D7F6-B498-43B3-948B-1728B52AA6E4}">
                <adec:decorative xmlns:adec="http://schemas.microsoft.com/office/drawing/2017/decorative" val="1"/>
              </a:ext>
            </a:extLst>
          </p:cNvPr>
          <p:cNvSpPr/>
          <p:nvPr/>
        </p:nvSpPr>
        <p:spPr>
          <a:xfrm>
            <a:off x="5767542" y="1997926"/>
            <a:ext cx="2813197" cy="1374155"/>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Relias On-Demand Training</a:t>
            </a:r>
            <a:endParaRPr lang="en-US" sz="2000">
              <a:solidFill>
                <a:srgbClr val="000000"/>
              </a:solidFill>
              <a:latin typeface="Calibri Light"/>
              <a:cs typeface="Calibri Light"/>
            </a:endParaRPr>
          </a:p>
          <a:p>
            <a:pPr algn="ctr"/>
            <a:endParaRPr lang="en-US">
              <a:solidFill>
                <a:srgbClr val="000000"/>
              </a:solidFill>
              <a:latin typeface="Calibri Light" panose="020F0302020204030204" pitchFamily="34" charset="0"/>
            </a:endParaRPr>
          </a:p>
          <a:p>
            <a:pPr algn="ctr"/>
            <a:r>
              <a:rPr lang="en-US" b="1">
                <a:solidFill>
                  <a:srgbClr val="000000"/>
                </a:solidFill>
                <a:latin typeface="Calibri Light"/>
                <a:cs typeface="Calibri Light"/>
                <a:hlinkClick r:id="rId3"/>
              </a:rPr>
              <a:t>Learn More</a:t>
            </a:r>
            <a:endParaRPr lang="en-US" b="1">
              <a:solidFill>
                <a:srgbClr val="000000"/>
              </a:solidFill>
              <a:latin typeface="Calibri Light"/>
              <a:cs typeface="Calibri Light"/>
            </a:endParaRPr>
          </a:p>
        </p:txBody>
      </p:sp>
      <p:sp>
        <p:nvSpPr>
          <p:cNvPr id="8" name="Rectangle 7">
            <a:extLst>
              <a:ext uri="{FF2B5EF4-FFF2-40B4-BE49-F238E27FC236}">
                <a16:creationId xmlns:a16="http://schemas.microsoft.com/office/drawing/2014/main" id="{B863475E-6DFA-2532-40F6-24C4F1DDCCDB}"/>
              </a:ext>
              <a:ext uri="{C183D7F6-B498-43B3-948B-1728B52AA6E4}">
                <adec:decorative xmlns:adec="http://schemas.microsoft.com/office/drawing/2017/decorative" val="1"/>
              </a:ext>
            </a:extLst>
          </p:cNvPr>
          <p:cNvSpPr/>
          <p:nvPr/>
        </p:nvSpPr>
        <p:spPr>
          <a:xfrm>
            <a:off x="5767542" y="3850493"/>
            <a:ext cx="2813197" cy="1372026"/>
          </a:xfrm>
          <a:prstGeom prst="rect">
            <a:avLst/>
          </a:prstGeom>
          <a:solidFill>
            <a:schemeClr val="accent2">
              <a:lumMod val="40000"/>
              <a:lumOff val="60000"/>
            </a:schemeClr>
          </a:solidFill>
          <a:ln w="38100">
            <a:solidFill>
              <a:srgbClr val="EA5E29"/>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b="1">
                <a:solidFill>
                  <a:srgbClr val="000000"/>
                </a:solidFill>
                <a:latin typeface="Calibri Light"/>
                <a:cs typeface="Calibri Light"/>
              </a:rPr>
              <a:t>Subscribe for Center of Excellence Updates</a:t>
            </a:r>
            <a:r>
              <a:rPr lang="en-US" sz="2000">
                <a:solidFill>
                  <a:srgbClr val="000000"/>
                </a:solidFill>
                <a:latin typeface="Calibri Light"/>
                <a:cs typeface="Calibri Light"/>
              </a:rPr>
              <a:t>​</a:t>
            </a:r>
          </a:p>
          <a:p>
            <a:pPr algn="ctr"/>
            <a:endParaRPr lang="en-US">
              <a:solidFill>
                <a:srgbClr val="000000"/>
              </a:solidFill>
              <a:latin typeface="Calibri Light" panose="020F0302020204030204" pitchFamily="34" charset="0"/>
            </a:endParaRPr>
          </a:p>
          <a:p>
            <a:pPr algn="ctr"/>
            <a:r>
              <a:rPr lang="en-US" sz="1550" b="1">
                <a:solidFill>
                  <a:srgbClr val="000000"/>
                </a:solidFill>
                <a:latin typeface="Calibri Light"/>
                <a:cs typeface="Calibri Light"/>
                <a:hlinkClick r:id="rId4"/>
              </a:rPr>
              <a:t>Subscribe Here</a:t>
            </a:r>
            <a:endParaRPr lang="en-US" sz="1550" b="1">
              <a:latin typeface="Calibri Light"/>
              <a:cs typeface="Calibri Light"/>
            </a:endParaRPr>
          </a:p>
        </p:txBody>
      </p:sp>
    </p:spTree>
    <p:extLst>
      <p:ext uri="{BB962C8B-B14F-4D97-AF65-F5344CB8AC3E}">
        <p14:creationId xmlns:p14="http://schemas.microsoft.com/office/powerpoint/2010/main" val="103249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567BF36-351E-8948-96F8-4832514FCA3F}"/>
              </a:ext>
            </a:extLst>
          </p:cNvPr>
          <p:cNvGrpSpPr/>
          <p:nvPr/>
        </p:nvGrpSpPr>
        <p:grpSpPr>
          <a:xfrm>
            <a:off x="186659" y="2086923"/>
            <a:ext cx="8770682" cy="2813716"/>
            <a:chOff x="329784" y="1636988"/>
            <a:chExt cx="11542426" cy="3459668"/>
          </a:xfrm>
        </p:grpSpPr>
        <p:graphicFrame>
          <p:nvGraphicFramePr>
            <p:cNvPr id="5" name="Diagram 4">
              <a:extLst>
                <a:ext uri="{FF2B5EF4-FFF2-40B4-BE49-F238E27FC236}">
                  <a16:creationId xmlns:a16="http://schemas.microsoft.com/office/drawing/2014/main" id="{1ED66C35-53E6-6CE4-4656-534F07D85D0B}"/>
                </a:ext>
              </a:extLst>
            </p:cNvPr>
            <p:cNvGraphicFramePr/>
            <p:nvPr>
              <p:extLst>
                <p:ext uri="{D42A27DB-BD31-4B8C-83A1-F6EECF244321}">
                  <p14:modId xmlns:p14="http://schemas.microsoft.com/office/powerpoint/2010/main" val="1384667422"/>
                </p:ext>
              </p:extLst>
            </p:nvPr>
          </p:nvGraphicFramePr>
          <p:xfrm>
            <a:off x="329784" y="1636988"/>
            <a:ext cx="11542426" cy="3459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2015F38-1F1C-714C-A20A-892E749343E1}"/>
                </a:ext>
              </a:extLst>
            </p:cNvPr>
            <p:cNvSpPr txBox="1"/>
            <p:nvPr/>
          </p:nvSpPr>
          <p:spPr>
            <a:xfrm>
              <a:off x="1867988" y="4493623"/>
              <a:ext cx="8686799" cy="400109"/>
            </a:xfrm>
            <a:prstGeom prst="rect">
              <a:avLst/>
            </a:prstGeom>
            <a:noFill/>
          </p:spPr>
          <p:txBody>
            <a:bodyPr wrap="square" rtlCol="0">
              <a:spAutoFit/>
            </a:bodyPr>
            <a:lstStyle/>
            <a:p>
              <a:pPr algn="ctr"/>
              <a:r>
                <a:rPr lang="en-US" sz="1350"/>
                <a:t>Diversity, Equity and Inclusion &amp; Impacts of COVID-19 Pandemic</a:t>
              </a:r>
            </a:p>
          </p:txBody>
        </p:sp>
      </p:grpSp>
      <p:sp>
        <p:nvSpPr>
          <p:cNvPr id="19" name="Title 1">
            <a:extLst>
              <a:ext uri="{FF2B5EF4-FFF2-40B4-BE49-F238E27FC236}">
                <a16:creationId xmlns:a16="http://schemas.microsoft.com/office/drawing/2014/main" id="{0FFCF2EE-40B9-E24B-948E-F6148415CDAD}"/>
              </a:ext>
            </a:extLst>
          </p:cNvPr>
          <p:cNvSpPr txBox="1">
            <a:spLocks/>
          </p:cNvSpPr>
          <p:nvPr/>
        </p:nvSpPr>
        <p:spPr>
          <a:xfrm>
            <a:off x="398065" y="369135"/>
            <a:ext cx="8265623" cy="1187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EA5E29"/>
                </a:solidFill>
                <a:latin typeface="+mj-lt"/>
                <a:ea typeface="+mj-ea"/>
                <a:cs typeface="+mj-cs"/>
              </a:defRPr>
            </a:lvl1pPr>
          </a:lstStyle>
          <a:p>
            <a:pPr algn="ctr"/>
            <a:r>
              <a:rPr lang="en-US" sz="4800" b="1">
                <a:cs typeface="Calibri Light"/>
              </a:rPr>
              <a:t>Chat with an Expert!</a:t>
            </a:r>
          </a:p>
        </p:txBody>
      </p:sp>
      <p:pic>
        <p:nvPicPr>
          <p:cNvPr id="21" name="Graphic 20" descr="Online meeting with solid fill">
            <a:extLst>
              <a:ext uri="{FF2B5EF4-FFF2-40B4-BE49-F238E27FC236}">
                <a16:creationId xmlns:a16="http://schemas.microsoft.com/office/drawing/2014/main" id="{F926DAE0-47C3-A51B-11A2-6BF2D89C34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3172" y="177831"/>
            <a:ext cx="1185917" cy="1185917"/>
          </a:xfrm>
          <a:prstGeom prst="rect">
            <a:avLst/>
          </a:prstGeom>
        </p:spPr>
      </p:pic>
      <p:sp>
        <p:nvSpPr>
          <p:cNvPr id="55" name="TextBox 1">
            <a:extLst>
              <a:ext uri="{FF2B5EF4-FFF2-40B4-BE49-F238E27FC236}">
                <a16:creationId xmlns:a16="http://schemas.microsoft.com/office/drawing/2014/main" id="{F49A00B0-7FCE-4BEE-7DB9-43F57BBC14BE}"/>
              </a:ext>
            </a:extLst>
          </p:cNvPr>
          <p:cNvSpPr txBox="1"/>
          <p:nvPr/>
        </p:nvSpPr>
        <p:spPr>
          <a:xfrm>
            <a:off x="447825" y="5430552"/>
            <a:ext cx="7062281"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Interested in connecting with our integrated care experts for a free customized training and technical assistance? </a:t>
            </a:r>
            <a:r>
              <a:rPr lang="en-US" b="1">
                <a:hlinkClick r:id="rId10"/>
              </a:rPr>
              <a:t>Submit a request here!</a:t>
            </a:r>
            <a:endParaRPr lang="en-US" b="1"/>
          </a:p>
        </p:txBody>
      </p:sp>
    </p:spTree>
    <p:extLst>
      <p:ext uri="{BB962C8B-B14F-4D97-AF65-F5344CB8AC3E}">
        <p14:creationId xmlns:p14="http://schemas.microsoft.com/office/powerpoint/2010/main" val="290627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a:xfrm>
            <a:off x="629841" y="37135"/>
            <a:ext cx="7886700" cy="1325563"/>
          </a:xfrm>
        </p:spPr>
        <p:txBody>
          <a:bodyPr/>
          <a:lstStyle/>
          <a:p>
            <a:pPr algn="ctr"/>
            <a:r>
              <a:rPr lang="en-US" sz="4000" b="1"/>
              <a:t>Thank</a:t>
            </a:r>
            <a:r>
              <a:rPr lang="en-US" sz="4000"/>
              <a:t> </a:t>
            </a:r>
            <a:r>
              <a:rPr lang="en-US" sz="4000" b="1"/>
              <a:t>You</a:t>
            </a:r>
            <a:endParaRPr lang="en-US"/>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4294967295"/>
          </p:nvPr>
        </p:nvSpPr>
        <p:spPr>
          <a:xfrm>
            <a:off x="626165" y="1362903"/>
            <a:ext cx="8229600" cy="4130675"/>
          </a:xfrm>
        </p:spPr>
        <p:txBody>
          <a:bodyPr vert="horz" lIns="91440" tIns="45720" rIns="91440" bIns="45720" rtlCol="0" anchor="t">
            <a:noAutofit/>
          </a:bodyPr>
          <a:lstStyle/>
          <a:p>
            <a:pPr marL="0" indent="0" algn="ctr">
              <a:buNone/>
            </a:pPr>
            <a:r>
              <a:rPr lang="en-US" sz="2000" b="1">
                <a:latin typeface="+mj-lt"/>
              </a:rPr>
              <a:t>Questions? </a:t>
            </a:r>
            <a:endParaRPr lang="en-US"/>
          </a:p>
          <a:p>
            <a:pPr marL="0" indent="0" algn="ctr">
              <a:buNone/>
            </a:pPr>
            <a:r>
              <a:rPr lang="en-US" sz="2000">
                <a:latin typeface="+mj-lt"/>
              </a:rPr>
              <a:t>Email </a:t>
            </a:r>
            <a:r>
              <a:rPr lang="en-US" sz="2000">
                <a:latin typeface="+mj-lt"/>
                <a:hlinkClick r:id="rId2"/>
              </a:rPr>
              <a:t>integration@thenationalcouncil.org</a:t>
            </a:r>
            <a:r>
              <a:rPr lang="en-US" sz="2000">
                <a:latin typeface="+mj-lt"/>
              </a:rPr>
              <a:t> </a:t>
            </a:r>
            <a:endParaRPr lang="en-US" sz="2000">
              <a:latin typeface="+mj-lt"/>
              <a:cs typeface="Calibri Light"/>
            </a:endParaRPr>
          </a:p>
          <a:p>
            <a:pPr marL="0" indent="0" algn="ctr">
              <a:buNone/>
            </a:pPr>
            <a:endParaRPr lang="en-US" sz="2400">
              <a:latin typeface="+mj-lt"/>
            </a:endParaRPr>
          </a:p>
          <a:p>
            <a:pPr marL="0" indent="0" algn="ctr">
              <a:buNone/>
            </a:pPr>
            <a:endParaRPr lang="en-US" sz="2400">
              <a:latin typeface="+mj-lt"/>
            </a:endParaRPr>
          </a:p>
          <a:p>
            <a:pPr marL="0" indent="0" algn="ctr">
              <a:buNone/>
            </a:pPr>
            <a:r>
              <a:rPr lang="en-US" sz="2400">
                <a:latin typeface="+mj-lt"/>
              </a:rPr>
              <a:t>SAMHSA’s Mission is to reduce the impact of substance abuse and mental illness on America’s communities. </a:t>
            </a:r>
            <a:endParaRPr lang="en-US" sz="2400">
              <a:latin typeface="+mj-lt"/>
              <a:cs typeface="Calibri Light"/>
            </a:endParaRPr>
          </a:p>
          <a:p>
            <a:pPr marL="0" indent="0" algn="ctr">
              <a:buNone/>
            </a:pPr>
            <a:r>
              <a:rPr lang="en-US" sz="2400" b="1">
                <a:latin typeface="+mj-lt"/>
                <a:hlinkClick r:id="rId3">
                  <a:extLst>
                    <a:ext uri="{A12FA001-AC4F-418D-AE19-62706E023703}">
                      <ahyp:hlinkClr xmlns:ahyp="http://schemas.microsoft.com/office/drawing/2018/hyperlinkcolor" val="tx"/>
                    </a:ext>
                  </a:extLst>
                </a:hlinkClick>
              </a:rPr>
              <a:t>www.samhsa.gov</a:t>
            </a:r>
            <a:endParaRPr lang="en-US" sz="2400" b="1">
              <a:latin typeface="+mj-lt"/>
            </a:endParaRPr>
          </a:p>
          <a:p>
            <a:pPr marL="0" indent="0" algn="ctr">
              <a:buNone/>
            </a:pPr>
            <a:r>
              <a:rPr lang="en-US" sz="2400">
                <a:latin typeface="+mj-lt"/>
              </a:rPr>
              <a:t>1-877-SAMHSA-7 (1-877-726-4727) 1-800-487-4889 (TDD)</a:t>
            </a:r>
            <a:endParaRPr lang="en-US" sz="2400">
              <a:latin typeface="+mj-lt"/>
              <a:cs typeface="Calibri Light"/>
            </a:endParaRPr>
          </a:p>
          <a:p>
            <a:pPr marL="0" indent="0" algn="ctr">
              <a:buNone/>
            </a:pPr>
            <a:endParaRPr lang="en-US" sz="2400"/>
          </a:p>
        </p:txBody>
      </p:sp>
    </p:spTree>
    <p:extLst>
      <p:ext uri="{BB962C8B-B14F-4D97-AF65-F5344CB8AC3E}">
        <p14:creationId xmlns:p14="http://schemas.microsoft.com/office/powerpoint/2010/main" val="1912073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7" ma:contentTypeDescription="Create a new document." ma:contentTypeScope="" ma:versionID="f15a04d6cf40b6b8bd0b875ac2e26099">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48f0bc5eaa51e06f639c6692615365db"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F7337-0A6A-43A5-B53A-D5743E3231B3}">
  <ds:schemaRefs>
    <ds:schemaRef ds:uri="280439cd-7be8-4e34-9529-981c77052902"/>
    <ds:schemaRef ds:uri="d86baf85-4bb8-4596-b259-836d2ebe1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7D2AC2-EEC9-47CC-981E-90309B900B2D}">
  <ds:schemaRefs>
    <ds:schemaRef ds:uri="280439cd-7be8-4e34-9529-981c77052902"/>
    <ds:schemaRef ds:uri="d86baf85-4bb8-4596-b259-836d2ebe1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EF3E21-042A-4847-BA9F-CCB04DB46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543</Words>
  <Application>Microsoft Office PowerPoint</Application>
  <PresentationFormat>On-screen Show (4:3)</PresentationFormat>
  <Paragraphs>74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CoE-IHS Integration in Action: State Innovations to Improve Integrated Care</vt:lpstr>
      <vt:lpstr>Questions, Comments &amp; Closed Captioning </vt:lpstr>
      <vt:lpstr>Disclaimer</vt:lpstr>
      <vt:lpstr>Speakers</vt:lpstr>
      <vt:lpstr>How are States Improving Integrated Care?</vt:lpstr>
      <vt:lpstr>Tools and Resources</vt:lpstr>
      <vt:lpstr>Upcoming Events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8</cp:revision>
  <dcterms:created xsi:type="dcterms:W3CDTF">2021-03-18T16:38:40Z</dcterms:created>
  <dcterms:modified xsi:type="dcterms:W3CDTF">2023-08-31T20:35:59Z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y fmtid="{D5CDD505-2E9C-101B-9397-08002B2CF9AE}" pid="3" name="MediaServiceImageTags">
    <vt:lpwstr/>
  </property>
</Properties>
</file>