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57" r:id="rId6"/>
    <p:sldId id="258" r:id="rId7"/>
    <p:sldId id="259" r:id="rId8"/>
    <p:sldId id="272" r:id="rId9"/>
    <p:sldId id="273" r:id="rId10"/>
    <p:sldId id="261" r:id="rId11"/>
    <p:sldId id="274" r:id="rId12"/>
    <p:sldId id="269" r:id="rId13"/>
    <p:sldId id="270" r:id="rId14"/>
    <p:sldId id="271"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F6809-174C-929D-4E4F-80518CC68F8B}" name="Paula Zaremba" initials="PZ" userId="S::PaulaZ@thenationalcouncil.org::6247db67-db2c-4e5d-9048-5b14b044ecce" providerId="AD"/>
  <p188:author id="{8799AE4E-8E4E-70AB-6526-99E8372ED349}" name="Whitney Serebour" initials="WS" userId="S::whitneys@thenationalcouncil.org::6d20e42f-9399-4ea7-8b1d-39e33ff51242" providerId="AD"/>
  <p188:author id="{9957B17E-5377-8017-D757-C180926DB861}" name="Sarah Neil" initials="SN" userId="S::sarahn@thenationalcouncil.org::1bb6b452-2e0e-46a3-950d-caba807b66e3" providerId="AD"/>
  <p188:author id="{5CE944AE-EAB0-24B1-E6C2-1FC48FB20187}" name="Paula Zaremba" initials="PZ" userId="S::paulaz@thenationalcouncil.org::6247db67-db2c-4e5d-9048-5b14b044ecce" providerId="AD"/>
  <p188:author id="{0AD729B7-7AD3-ED67-9976-6466600D8250}" name="Victoria Pauline" initials="VP" userId="S::victoriap@thenationalcouncil.org::f821283e-cc62-4558-9671-11af281f2b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A695D-7EB9-467C-9B4C-9CDAEEB64B37}" v="173" dt="2023-10-17T18:54:03.276"/>
    <p1510:client id="{12B81039-AC1E-1766-C572-DE0826572394}" v="208" dt="2023-10-17T18:59:20.071"/>
    <p1510:client id="{1E7F8BFC-72BD-74AC-F122-1A1A2C8AE69D}" v="19" dt="2023-11-16T17:43:12.118"/>
    <p1510:client id="{267597A5-32C9-78F0-93B9-EA02CE030F46}" v="196" dt="2023-11-14T15:39:28.630"/>
    <p1510:client id="{38D1554C-5DEF-7699-8B37-71B9AD690EEF}" v="52" dt="2023-10-17T13:42:12.508"/>
    <p1510:client id="{726B26F4-9946-039C-D585-21D9CC8D1C7D}" v="2" dt="2023-10-16T19:15:28.160"/>
    <p1510:client id="{D87B73DA-18D8-6116-672F-80E7EE7028A0}" v="263" dt="2023-11-14T16:45:12.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F2C6E-F826-4FB1-9014-62399E39A041}"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0A6AF74A-8869-48B5-8B1E-FB7DB82B8287}">
      <dgm:prSet phldrT="[Text]" custT="1"/>
      <dgm:spPr>
        <a:solidFill>
          <a:schemeClr val="bg1"/>
        </a:solidFill>
        <a:ln>
          <a:noFill/>
        </a:ln>
        <a:effectLst>
          <a:outerShdw dist="63500" dir="2700000" algn="tl" rotWithShape="0">
            <a:srgbClr val="53605F">
              <a:alpha val="10000"/>
            </a:srgbClr>
          </a:outerShdw>
        </a:effectLst>
      </dgm:spPr>
      <dgm:t>
        <a:bodyPr anchor="t" anchorCtr="0"/>
        <a:lstStyle/>
        <a:p>
          <a:pPr rtl="0">
            <a:spcAft>
              <a:spcPts val="500"/>
            </a:spcAft>
          </a:pPr>
          <a:r>
            <a:rPr lang="en-US" sz="1600" b="1" i="0">
              <a:solidFill>
                <a:srgbClr val="53605F"/>
              </a:solidFill>
              <a:latin typeface="Calibri" panose="020F0502020204030204" pitchFamily="34" charset="0"/>
              <a:cs typeface="Calibri" panose="020F0502020204030204" pitchFamily="34" charset="0"/>
            </a:rPr>
            <a:t>Health Equity through Integrated Care</a:t>
          </a:r>
        </a:p>
      </dgm:t>
    </dgm:pt>
    <dgm:pt modelId="{C07CBA23-2D03-4891-AAF1-D82CC6BC5CA8}" type="parTrans" cxnId="{2B1154FA-4B27-4CED-89E4-EA92BE073C3B}">
      <dgm:prSet/>
      <dgm:spPr/>
      <dgm:t>
        <a:bodyPr/>
        <a:lstStyle/>
        <a:p>
          <a:endParaRPr lang="en-US"/>
        </a:p>
      </dgm:t>
    </dgm:pt>
    <dgm:pt modelId="{22B25E41-4401-4070-BBFC-12F5CBA0E531}" type="sibTrans" cxnId="{2B1154FA-4B27-4CED-89E4-EA92BE073C3B}">
      <dgm:prSet/>
      <dgm:spPr/>
      <dgm:t>
        <a:bodyPr/>
        <a:lstStyle/>
        <a:p>
          <a:endParaRPr lang="en-US"/>
        </a:p>
      </dgm:t>
    </dgm:pt>
    <dgm:pt modelId="{6DBA31DF-B1EC-4BA3-9A7D-10F4395729F9}">
      <dgm:prSet phldrT="[Text]" custT="1"/>
      <dgm:spPr>
        <a:solidFill>
          <a:schemeClr val="bg1"/>
        </a:solidFill>
        <a:ln>
          <a:noFill/>
        </a:ln>
        <a:effectLst>
          <a:outerShdw dist="63500" dir="2700000" algn="tl" rotWithShape="0">
            <a:srgbClr val="53605F">
              <a:alpha val="10000"/>
            </a:srgbClr>
          </a:outerShdw>
        </a:effectLst>
      </dgm:spPr>
      <dgm:t>
        <a:bodyPr anchor="t" anchorCtr="0"/>
        <a:lstStyle/>
        <a:p>
          <a:r>
            <a:rPr lang="en-US" sz="1600" b="1" i="0">
              <a:solidFill>
                <a:srgbClr val="53605F"/>
              </a:solidFill>
              <a:latin typeface="Calibri" panose="020F0502020204030204" pitchFamily="34" charset="0"/>
              <a:cs typeface="Calibri" panose="020F0502020204030204" pitchFamily="34" charset="0"/>
            </a:rPr>
            <a:t>Workforce Development</a:t>
          </a:r>
        </a:p>
      </dgm:t>
    </dgm:pt>
    <dgm:pt modelId="{6CA40FFD-0713-492A-964D-ECCE5368171B}" type="parTrans" cxnId="{7DB8F7AE-31AA-4DA3-AD95-82D37930E36C}">
      <dgm:prSet/>
      <dgm:spPr/>
      <dgm:t>
        <a:bodyPr/>
        <a:lstStyle/>
        <a:p>
          <a:endParaRPr lang="en-US"/>
        </a:p>
      </dgm:t>
    </dgm:pt>
    <dgm:pt modelId="{4441A59A-A154-46DE-B089-698EB15323F7}" type="sibTrans" cxnId="{7DB8F7AE-31AA-4DA3-AD95-82D37930E36C}">
      <dgm:prSet/>
      <dgm:spPr/>
      <dgm:t>
        <a:bodyPr/>
        <a:lstStyle/>
        <a:p>
          <a:endParaRPr lang="en-US"/>
        </a:p>
      </dgm:t>
    </dgm:pt>
    <dgm:pt modelId="{0FDE0D6B-BACD-4BDE-ABB0-D751E8452F9F}">
      <dgm:prSet phldrT="[Text]" custT="1"/>
      <dgm:spPr>
        <a:solidFill>
          <a:schemeClr val="bg1"/>
        </a:solidFill>
        <a:ln>
          <a:noFill/>
        </a:ln>
        <a:effectLst>
          <a:outerShdw dist="63500" dir="2700000" algn="tl" rotWithShape="0">
            <a:srgbClr val="53605F">
              <a:alpha val="10000"/>
            </a:srgbClr>
          </a:outerShdw>
        </a:effectLst>
      </dgm:spPr>
      <dgm:t>
        <a:bodyPr anchor="t" anchorCtr="0"/>
        <a:lstStyle/>
        <a:p>
          <a:pPr rtl="0">
            <a:spcBef>
              <a:spcPts val="1000"/>
            </a:spcBef>
            <a:spcAft>
              <a:spcPts val="500"/>
            </a:spcAft>
          </a:pPr>
          <a:r>
            <a:rPr lang="en-US" sz="1600" b="1" i="0">
              <a:solidFill>
                <a:srgbClr val="53605F"/>
              </a:solidFill>
              <a:latin typeface="Calibri" panose="020F0502020204030204" pitchFamily="34" charset="0"/>
              <a:cs typeface="Calibri" panose="020F0502020204030204" pitchFamily="34" charset="0"/>
            </a:rPr>
            <a:t>Integrated Care Financing &amp; Operations</a:t>
          </a:r>
        </a:p>
      </dgm:t>
    </dgm:pt>
    <dgm:pt modelId="{AC2562D7-9695-4051-B438-FCDCB0E247B6}" type="parTrans" cxnId="{C6A28D89-5E34-4B69-91E7-2727E34B86CB}">
      <dgm:prSet/>
      <dgm:spPr/>
      <dgm:t>
        <a:bodyPr/>
        <a:lstStyle/>
        <a:p>
          <a:endParaRPr lang="en-US"/>
        </a:p>
      </dgm:t>
    </dgm:pt>
    <dgm:pt modelId="{903A1083-EAC7-45ED-8ED3-4BF3FE0DB062}" type="sibTrans" cxnId="{C6A28D89-5E34-4B69-91E7-2727E34B86CB}">
      <dgm:prSet/>
      <dgm:spPr/>
      <dgm:t>
        <a:bodyPr/>
        <a:lstStyle/>
        <a:p>
          <a:endParaRPr lang="en-US"/>
        </a:p>
      </dgm:t>
    </dgm:pt>
    <dgm:pt modelId="{A8BA26DE-2DC6-4E37-A03F-7698AFA84B42}">
      <dgm:prSet phldr="0" custT="1"/>
      <dgm:spPr>
        <a:solidFill>
          <a:schemeClr val="bg1"/>
        </a:solidFill>
        <a:ln>
          <a:noFill/>
        </a:ln>
        <a:effectLst>
          <a:outerShdw dist="63500" dir="2700000" algn="tl" rotWithShape="0">
            <a:srgbClr val="53605F">
              <a:alpha val="10000"/>
            </a:srgbClr>
          </a:outerShdw>
        </a:effectLst>
      </dgm:spPr>
      <dgm:t>
        <a:bodyPr anchor="t" anchorCtr="0"/>
        <a:lstStyle/>
        <a:p>
          <a:r>
            <a:rPr lang="en-US" sz="1600" b="1" i="0">
              <a:solidFill>
                <a:srgbClr val="53605F"/>
              </a:solidFill>
              <a:latin typeface="Calibri" panose="020F0502020204030204" pitchFamily="34" charset="0"/>
              <a:cs typeface="Calibri" panose="020F0502020204030204" pitchFamily="34" charset="0"/>
            </a:rPr>
            <a:t> Implementing Models of Integrated Care </a:t>
          </a:r>
        </a:p>
      </dgm:t>
    </dgm:pt>
    <dgm:pt modelId="{830D22AA-81DA-4E1F-89CC-4FFA1ACF09BF}" type="parTrans" cxnId="{5602D7B4-D024-44EC-A933-D084091CF80D}">
      <dgm:prSet/>
      <dgm:spPr/>
      <dgm:t>
        <a:bodyPr/>
        <a:lstStyle/>
        <a:p>
          <a:endParaRPr lang="en-US"/>
        </a:p>
      </dgm:t>
    </dgm:pt>
    <dgm:pt modelId="{9BA0F7B3-6EBC-4E5E-9A45-97A88183A5EC}" type="sibTrans" cxnId="{5602D7B4-D024-44EC-A933-D084091CF80D}">
      <dgm:prSet/>
      <dgm:spPr/>
      <dgm:t>
        <a:bodyPr/>
        <a:lstStyle/>
        <a:p>
          <a:endParaRPr lang="en-US"/>
        </a:p>
      </dgm:t>
    </dgm:pt>
    <dgm:pt modelId="{D8329C5D-8F67-445C-8BE3-F6FEAE1E08A0}">
      <dgm:prSet phldr="0" custT="1"/>
      <dgm:spPr>
        <a:solidFill>
          <a:schemeClr val="bg1"/>
        </a:solidFill>
        <a:ln>
          <a:noFill/>
        </a:ln>
        <a:effectLst>
          <a:outerShdw dist="63500" dir="2700000" algn="tl" rotWithShape="0">
            <a:srgbClr val="53605F">
              <a:alpha val="10000"/>
            </a:srgbClr>
          </a:outerShdw>
        </a:effectLst>
      </dgm:spPr>
      <dgm:t>
        <a:bodyPr anchor="t" anchorCtr="0"/>
        <a:lstStyle/>
        <a:p>
          <a:pPr rtl="0">
            <a:spcBef>
              <a:spcPts val="1000"/>
            </a:spcBef>
            <a:spcAft>
              <a:spcPts val="500"/>
            </a:spcAft>
          </a:pPr>
          <a:r>
            <a:rPr lang="en-US" sz="1600" b="1" i="0">
              <a:solidFill>
                <a:srgbClr val="53605F"/>
              </a:solidFill>
              <a:latin typeface="Calibri" panose="020F0502020204030204" pitchFamily="34" charset="0"/>
              <a:cs typeface="Calibri" panose="020F0502020204030204" pitchFamily="34" charset="0"/>
            </a:rPr>
            <a:t>Population Health in Integrated Care </a:t>
          </a:r>
        </a:p>
      </dgm:t>
    </dgm:pt>
    <dgm:pt modelId="{253AB96F-3AD6-4FC6-9416-2DA122496E8E}" type="sibTrans" cxnId="{A4D2F6AB-A420-4516-88A9-9887B84A23C5}">
      <dgm:prSet/>
      <dgm:spPr/>
      <dgm:t>
        <a:bodyPr/>
        <a:lstStyle/>
        <a:p>
          <a:endParaRPr lang="en-US"/>
        </a:p>
      </dgm:t>
    </dgm:pt>
    <dgm:pt modelId="{EE9842CE-BAA5-4C79-9661-0C5056C19171}" type="parTrans" cxnId="{A4D2F6AB-A420-4516-88A9-9887B84A23C5}">
      <dgm:prSet/>
      <dgm:spPr/>
      <dgm:t>
        <a:bodyPr/>
        <a:lstStyle/>
        <a:p>
          <a:endParaRPr lang="en-US"/>
        </a:p>
      </dgm:t>
    </dgm:pt>
    <dgm:pt modelId="{17971646-E2FC-46CA-8916-77DBC91F7DBC}" type="pres">
      <dgm:prSet presAssocID="{2E3F2C6E-F826-4FB1-9014-62399E39A041}" presName="Name0" presStyleCnt="0">
        <dgm:presLayoutVars>
          <dgm:dir/>
          <dgm:resizeHandles val="exact"/>
        </dgm:presLayoutVars>
      </dgm:prSet>
      <dgm:spPr/>
    </dgm:pt>
    <dgm:pt modelId="{4F4092CF-3005-4056-AA17-64C99C0284A8}" type="pres">
      <dgm:prSet presAssocID="{2E3F2C6E-F826-4FB1-9014-62399E39A041}" presName="fgShape" presStyleLbl="fgShp" presStyleIdx="0" presStyleCnt="1"/>
      <dgm:spPr>
        <a:noFill/>
        <a:ln>
          <a:noFill/>
        </a:ln>
      </dgm:spPr>
    </dgm:pt>
    <dgm:pt modelId="{6917B143-A8FF-46D1-92E2-9219142F4474}" type="pres">
      <dgm:prSet presAssocID="{2E3F2C6E-F826-4FB1-9014-62399E39A041}" presName="linComp" presStyleCnt="0"/>
      <dgm:spPr/>
    </dgm:pt>
    <dgm:pt modelId="{3D7BDADB-B216-4C6D-991E-420971D98BD3}" type="pres">
      <dgm:prSet presAssocID="{A8BA26DE-2DC6-4E37-A03F-7698AFA84B42}" presName="compNode" presStyleCnt="0"/>
      <dgm:spPr/>
    </dgm:pt>
    <dgm:pt modelId="{8BD57893-1F9E-4E9D-9340-FF41E5A68B98}" type="pres">
      <dgm:prSet presAssocID="{A8BA26DE-2DC6-4E37-A03F-7698AFA84B42}" presName="bkgdShape" presStyleLbl="node1" presStyleIdx="0" presStyleCnt="5"/>
      <dgm:spPr>
        <a:prstGeom prst="round2DiagRect">
          <a:avLst/>
        </a:prstGeom>
      </dgm:spPr>
    </dgm:pt>
    <dgm:pt modelId="{360743B8-6D96-4D95-B114-FEAB50E86A84}" type="pres">
      <dgm:prSet presAssocID="{A8BA26DE-2DC6-4E37-A03F-7698AFA84B42}" presName="nodeTx" presStyleLbl="node1" presStyleIdx="0" presStyleCnt="5">
        <dgm:presLayoutVars>
          <dgm:bulletEnabled val="1"/>
        </dgm:presLayoutVars>
      </dgm:prSet>
      <dgm:spPr/>
    </dgm:pt>
    <dgm:pt modelId="{A55D2311-3106-4C56-822C-1CDBBB6CAA57}" type="pres">
      <dgm:prSet presAssocID="{A8BA26DE-2DC6-4E37-A03F-7698AFA84B42}" presName="invisiNode" presStyleLbl="node1" presStyleIdx="0" presStyleCnt="5"/>
      <dgm:spPr/>
    </dgm:pt>
    <dgm:pt modelId="{B4A6DE9C-B28E-4187-83C3-BCBEC31B8C10}" type="pres">
      <dgm:prSet presAssocID="{A8BA26DE-2DC6-4E37-A03F-7698AFA84B42}" presName="imagNode" presStyleLbl="fgImgPlace1" presStyleIdx="0" presStyleCnt="5"/>
      <dgm:spPr>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9A9DAFC0-ED0B-495F-A5E5-099BFB343E84}" type="pres">
      <dgm:prSet presAssocID="{9BA0F7B3-6EBC-4E5E-9A45-97A88183A5EC}" presName="sibTrans" presStyleLbl="sibTrans2D1" presStyleIdx="0" presStyleCnt="0"/>
      <dgm:spPr/>
    </dgm:pt>
    <dgm:pt modelId="{1F50733D-0F5B-4498-9DCE-1E2E8AE5696F}" type="pres">
      <dgm:prSet presAssocID="{0A6AF74A-8869-48B5-8B1E-FB7DB82B8287}" presName="compNode" presStyleCnt="0"/>
      <dgm:spPr/>
    </dgm:pt>
    <dgm:pt modelId="{B32FD5B4-2938-46E5-9EB7-6DCFA9EDBD02}" type="pres">
      <dgm:prSet presAssocID="{0A6AF74A-8869-48B5-8B1E-FB7DB82B8287}" presName="bkgdShape" presStyleLbl="node1" presStyleIdx="1" presStyleCnt="5"/>
      <dgm:spPr>
        <a:prstGeom prst="round2DiagRect">
          <a:avLst/>
        </a:prstGeom>
      </dgm:spPr>
    </dgm:pt>
    <dgm:pt modelId="{F538668E-82E4-4683-84C2-DB1122EA48E1}" type="pres">
      <dgm:prSet presAssocID="{0A6AF74A-8869-48B5-8B1E-FB7DB82B8287}" presName="nodeTx" presStyleLbl="node1" presStyleIdx="1" presStyleCnt="5">
        <dgm:presLayoutVars>
          <dgm:bulletEnabled val="1"/>
        </dgm:presLayoutVars>
      </dgm:prSet>
      <dgm:spPr/>
    </dgm:pt>
    <dgm:pt modelId="{96AE1102-ED35-4352-B22A-5F21B720F7A7}" type="pres">
      <dgm:prSet presAssocID="{0A6AF74A-8869-48B5-8B1E-FB7DB82B8287}" presName="invisiNode" presStyleLbl="node1" presStyleIdx="1" presStyleCnt="5"/>
      <dgm:spPr/>
    </dgm:pt>
    <dgm:pt modelId="{DB339016-EBEB-4E02-9765-EFD6AA00FEC7}" type="pres">
      <dgm:prSet presAssocID="{0A6AF74A-8869-48B5-8B1E-FB7DB82B8287}" presName="imagNode" presStyleLbl="fgImgPlace1" presStyleIdx="1" presStyleCnt="5"/>
      <dgm:spPr>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2A9048B0-C554-4EFD-8276-1716E063EC13}" type="pres">
      <dgm:prSet presAssocID="{22B25E41-4401-4070-BBFC-12F5CBA0E531}" presName="sibTrans" presStyleLbl="sibTrans2D1" presStyleIdx="0" presStyleCnt="0"/>
      <dgm:spPr/>
    </dgm:pt>
    <dgm:pt modelId="{EDC45291-C8C3-4F74-8B30-21099EAC3A78}" type="pres">
      <dgm:prSet presAssocID="{D8329C5D-8F67-445C-8BE3-F6FEAE1E08A0}" presName="compNode" presStyleCnt="0"/>
      <dgm:spPr/>
    </dgm:pt>
    <dgm:pt modelId="{374AC141-9F3C-4768-A0C4-6DC8C786708D}" type="pres">
      <dgm:prSet presAssocID="{D8329C5D-8F67-445C-8BE3-F6FEAE1E08A0}" presName="bkgdShape" presStyleLbl="node1" presStyleIdx="2" presStyleCnt="5"/>
      <dgm:spPr>
        <a:prstGeom prst="round2DiagRect">
          <a:avLst/>
        </a:prstGeom>
      </dgm:spPr>
    </dgm:pt>
    <dgm:pt modelId="{67ABBB9D-1110-4261-B20C-4EA70A729852}" type="pres">
      <dgm:prSet presAssocID="{D8329C5D-8F67-445C-8BE3-F6FEAE1E08A0}" presName="nodeTx" presStyleLbl="node1" presStyleIdx="2" presStyleCnt="5">
        <dgm:presLayoutVars>
          <dgm:bulletEnabled val="1"/>
        </dgm:presLayoutVars>
      </dgm:prSet>
      <dgm:spPr/>
    </dgm:pt>
    <dgm:pt modelId="{3B3E9220-E6CD-49D5-B47D-4398FFD4743B}" type="pres">
      <dgm:prSet presAssocID="{D8329C5D-8F67-445C-8BE3-F6FEAE1E08A0}" presName="invisiNode" presStyleLbl="node1" presStyleIdx="2" presStyleCnt="5"/>
      <dgm:spPr/>
    </dgm:pt>
    <dgm:pt modelId="{F8F29E24-FF03-4E2F-8A5D-D0CB00038F6F}" type="pres">
      <dgm:prSet presAssocID="{D8329C5D-8F67-445C-8BE3-F6FEAE1E08A0}" presName="imagNode" presStyleLbl="fgImgPlace1" presStyleIdx="2" presStyleCnt="5"/>
      <dgm:spPr>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locks with facial expressions"/>
        </a:ext>
      </dgm:extLst>
    </dgm:pt>
    <dgm:pt modelId="{3FF0585C-DCF1-4043-9AC2-B86A1E281E37}" type="pres">
      <dgm:prSet presAssocID="{253AB96F-3AD6-4FC6-9416-2DA122496E8E}" presName="sibTrans" presStyleLbl="sibTrans2D1" presStyleIdx="0" presStyleCnt="0"/>
      <dgm:spPr/>
    </dgm:pt>
    <dgm:pt modelId="{4579AFBA-D466-45D0-A650-9F37CBA369A2}" type="pres">
      <dgm:prSet presAssocID="{6DBA31DF-B1EC-4BA3-9A7D-10F4395729F9}" presName="compNode" presStyleCnt="0"/>
      <dgm:spPr/>
    </dgm:pt>
    <dgm:pt modelId="{DBB813F2-612E-4DCB-9C1E-F97C9C3E5546}" type="pres">
      <dgm:prSet presAssocID="{6DBA31DF-B1EC-4BA3-9A7D-10F4395729F9}" presName="bkgdShape" presStyleLbl="node1" presStyleIdx="3" presStyleCnt="5"/>
      <dgm:spPr>
        <a:prstGeom prst="round2DiagRect">
          <a:avLst/>
        </a:prstGeom>
      </dgm:spPr>
    </dgm:pt>
    <dgm:pt modelId="{C8C7ABAE-5EB9-4252-BB34-29C74E447A43}" type="pres">
      <dgm:prSet presAssocID="{6DBA31DF-B1EC-4BA3-9A7D-10F4395729F9}" presName="nodeTx" presStyleLbl="node1" presStyleIdx="3" presStyleCnt="5">
        <dgm:presLayoutVars>
          <dgm:bulletEnabled val="1"/>
        </dgm:presLayoutVars>
      </dgm:prSet>
      <dgm:spPr/>
    </dgm:pt>
    <dgm:pt modelId="{8E38CE76-E099-48C6-8D8F-AA9450069C35}" type="pres">
      <dgm:prSet presAssocID="{6DBA31DF-B1EC-4BA3-9A7D-10F4395729F9}" presName="invisiNode" presStyleLbl="node1" presStyleIdx="3" presStyleCnt="5"/>
      <dgm:spPr/>
    </dgm:pt>
    <dgm:pt modelId="{8CEF6A03-ABE5-4094-93B6-C0F25563204E}" type="pres">
      <dgm:prSet presAssocID="{6DBA31DF-B1EC-4BA3-9A7D-10F4395729F9}" presName="imagNode" presStyleLbl="fgImgPlace1" presStyleIdx="3" presStyleCnt="5"/>
      <dgm:spPr>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7ED22532-CA23-43D4-88A6-C9BF2774F5B3}" type="pres">
      <dgm:prSet presAssocID="{4441A59A-A154-46DE-B089-698EB15323F7}" presName="sibTrans" presStyleLbl="sibTrans2D1" presStyleIdx="0" presStyleCnt="0"/>
      <dgm:spPr/>
    </dgm:pt>
    <dgm:pt modelId="{996291E9-AA42-4E97-9FA4-7CBFB44C9D8C}" type="pres">
      <dgm:prSet presAssocID="{0FDE0D6B-BACD-4BDE-ABB0-D751E8452F9F}" presName="compNode" presStyleCnt="0"/>
      <dgm:spPr/>
    </dgm:pt>
    <dgm:pt modelId="{BD72A060-22AD-4507-B418-5084A2BFCCC0}" type="pres">
      <dgm:prSet presAssocID="{0FDE0D6B-BACD-4BDE-ABB0-D751E8452F9F}" presName="bkgdShape" presStyleLbl="node1" presStyleIdx="4" presStyleCnt="5"/>
      <dgm:spPr>
        <a:prstGeom prst="round2DiagRect">
          <a:avLst/>
        </a:prstGeom>
      </dgm:spPr>
    </dgm:pt>
    <dgm:pt modelId="{244F767A-ED09-498F-B0E8-BE0162D22315}" type="pres">
      <dgm:prSet presAssocID="{0FDE0D6B-BACD-4BDE-ABB0-D751E8452F9F}" presName="nodeTx" presStyleLbl="node1" presStyleIdx="4" presStyleCnt="5">
        <dgm:presLayoutVars>
          <dgm:bulletEnabled val="1"/>
        </dgm:presLayoutVars>
      </dgm:prSet>
      <dgm:spPr/>
    </dgm:pt>
    <dgm:pt modelId="{CA7D71D6-9737-465F-8246-7C93082DBBDA}" type="pres">
      <dgm:prSet presAssocID="{0FDE0D6B-BACD-4BDE-ABB0-D751E8452F9F}" presName="invisiNode" presStyleLbl="node1" presStyleIdx="4" presStyleCnt="5"/>
      <dgm:spPr/>
    </dgm:pt>
    <dgm:pt modelId="{1763AD8F-F57D-411E-8793-62EF1D84D73C}" type="pres">
      <dgm:prSet presAssocID="{0FDE0D6B-BACD-4BDE-ABB0-D751E8452F9F}" presName="imagNode" presStyleLbl="fgImgPlace1" presStyleIdx="4" presStyleCnt="5"/>
      <dgm:spPr>
        <a:prstGeom prst="rect">
          <a:avLst/>
        </a:prstGeom>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pt>
  </dgm:ptLst>
  <dgm:cxnLst>
    <dgm:cxn modelId="{9C7CF504-4F4A-4101-822B-D3AB4311402E}" type="presOf" srcId="{D8329C5D-8F67-445C-8BE3-F6FEAE1E08A0}" destId="{374AC141-9F3C-4768-A0C4-6DC8C786708D}" srcOrd="0" destOrd="0" presId="urn:microsoft.com/office/officeart/2005/8/layout/hList7"/>
    <dgm:cxn modelId="{0275F61E-0807-43F4-BC15-0B5DFFE4AFBB}" type="presOf" srcId="{4441A59A-A154-46DE-B089-698EB15323F7}" destId="{7ED22532-CA23-43D4-88A6-C9BF2774F5B3}" srcOrd="0" destOrd="0" presId="urn:microsoft.com/office/officeart/2005/8/layout/hList7"/>
    <dgm:cxn modelId="{1CF5392A-A87E-4382-B6F0-8BB4B1607B9C}" type="presOf" srcId="{0A6AF74A-8869-48B5-8B1E-FB7DB82B8287}" destId="{B32FD5B4-2938-46E5-9EB7-6DCFA9EDBD02}" srcOrd="0" destOrd="0" presId="urn:microsoft.com/office/officeart/2005/8/layout/hList7"/>
    <dgm:cxn modelId="{4E5D7A5C-CA4A-4620-8901-5B744F47D03E}" type="presOf" srcId="{0FDE0D6B-BACD-4BDE-ABB0-D751E8452F9F}" destId="{BD72A060-22AD-4507-B418-5084A2BFCCC0}" srcOrd="0" destOrd="0" presId="urn:microsoft.com/office/officeart/2005/8/layout/hList7"/>
    <dgm:cxn modelId="{893A9B43-46CC-4814-B643-34602AEB58C4}" type="presOf" srcId="{A8BA26DE-2DC6-4E37-A03F-7698AFA84B42}" destId="{8BD57893-1F9E-4E9D-9340-FF41E5A68B98}" srcOrd="0" destOrd="0" presId="urn:microsoft.com/office/officeart/2005/8/layout/hList7"/>
    <dgm:cxn modelId="{E7C84066-A2B6-4EBC-B62C-6191D1CEFAE3}" type="presOf" srcId="{253AB96F-3AD6-4FC6-9416-2DA122496E8E}" destId="{3FF0585C-DCF1-4043-9AC2-B86A1E281E37}" srcOrd="0" destOrd="0" presId="urn:microsoft.com/office/officeart/2005/8/layout/hList7"/>
    <dgm:cxn modelId="{77BAE24B-6C62-4C01-A56E-F5B337C670CF}" type="presOf" srcId="{6DBA31DF-B1EC-4BA3-9A7D-10F4395729F9}" destId="{DBB813F2-612E-4DCB-9C1E-F97C9C3E5546}" srcOrd="0" destOrd="0" presId="urn:microsoft.com/office/officeart/2005/8/layout/hList7"/>
    <dgm:cxn modelId="{40C4AA6E-B8EF-4BB7-8EAD-D1D3D7AA6535}" type="presOf" srcId="{9BA0F7B3-6EBC-4E5E-9A45-97A88183A5EC}" destId="{9A9DAFC0-ED0B-495F-A5E5-099BFB343E84}" srcOrd="0" destOrd="0" presId="urn:microsoft.com/office/officeart/2005/8/layout/hList7"/>
    <dgm:cxn modelId="{08128B70-B218-4841-A1D4-667A4E53D7CA}" type="presOf" srcId="{6DBA31DF-B1EC-4BA3-9A7D-10F4395729F9}" destId="{C8C7ABAE-5EB9-4252-BB34-29C74E447A43}" srcOrd="1" destOrd="0" presId="urn:microsoft.com/office/officeart/2005/8/layout/hList7"/>
    <dgm:cxn modelId="{E6F36E78-EE06-467A-BF70-279202E0F42D}" type="presOf" srcId="{A8BA26DE-2DC6-4E37-A03F-7698AFA84B42}" destId="{360743B8-6D96-4D95-B114-FEAB50E86A84}" srcOrd="1" destOrd="0" presId="urn:microsoft.com/office/officeart/2005/8/layout/hList7"/>
    <dgm:cxn modelId="{643D7A5A-F9A1-4AC2-A0EA-FB6501C653C1}" type="presOf" srcId="{22B25E41-4401-4070-BBFC-12F5CBA0E531}" destId="{2A9048B0-C554-4EFD-8276-1716E063EC13}" srcOrd="0" destOrd="0" presId="urn:microsoft.com/office/officeart/2005/8/layout/hList7"/>
    <dgm:cxn modelId="{605CC87C-DF81-46D4-9EF4-3BC39BC71A74}" type="presOf" srcId="{2E3F2C6E-F826-4FB1-9014-62399E39A041}" destId="{17971646-E2FC-46CA-8916-77DBC91F7DBC}" srcOrd="0" destOrd="0" presId="urn:microsoft.com/office/officeart/2005/8/layout/hList7"/>
    <dgm:cxn modelId="{C6A28D89-5E34-4B69-91E7-2727E34B86CB}" srcId="{2E3F2C6E-F826-4FB1-9014-62399E39A041}" destId="{0FDE0D6B-BACD-4BDE-ABB0-D751E8452F9F}" srcOrd="4" destOrd="0" parTransId="{AC2562D7-9695-4051-B438-FCDCB0E247B6}" sibTransId="{903A1083-EAC7-45ED-8ED3-4BF3FE0DB062}"/>
    <dgm:cxn modelId="{8EB9AB96-8E3A-4476-A54F-11D0215A3CFD}" type="presOf" srcId="{0FDE0D6B-BACD-4BDE-ABB0-D751E8452F9F}" destId="{244F767A-ED09-498F-B0E8-BE0162D22315}" srcOrd="1" destOrd="0" presId="urn:microsoft.com/office/officeart/2005/8/layout/hList7"/>
    <dgm:cxn modelId="{A4D2F6AB-A420-4516-88A9-9887B84A23C5}" srcId="{2E3F2C6E-F826-4FB1-9014-62399E39A041}" destId="{D8329C5D-8F67-445C-8BE3-F6FEAE1E08A0}" srcOrd="2" destOrd="0" parTransId="{EE9842CE-BAA5-4C79-9661-0C5056C19171}" sibTransId="{253AB96F-3AD6-4FC6-9416-2DA122496E8E}"/>
    <dgm:cxn modelId="{7DB8F7AE-31AA-4DA3-AD95-82D37930E36C}" srcId="{2E3F2C6E-F826-4FB1-9014-62399E39A041}" destId="{6DBA31DF-B1EC-4BA3-9A7D-10F4395729F9}" srcOrd="3" destOrd="0" parTransId="{6CA40FFD-0713-492A-964D-ECCE5368171B}" sibTransId="{4441A59A-A154-46DE-B089-698EB15323F7}"/>
    <dgm:cxn modelId="{5602D7B4-D024-44EC-A933-D084091CF80D}" srcId="{2E3F2C6E-F826-4FB1-9014-62399E39A041}" destId="{A8BA26DE-2DC6-4E37-A03F-7698AFA84B42}" srcOrd="0" destOrd="0" parTransId="{830D22AA-81DA-4E1F-89CC-4FFA1ACF09BF}" sibTransId="{9BA0F7B3-6EBC-4E5E-9A45-97A88183A5EC}"/>
    <dgm:cxn modelId="{9E60EDD3-61A4-496C-BC13-946D21F929B5}" type="presOf" srcId="{0A6AF74A-8869-48B5-8B1E-FB7DB82B8287}" destId="{F538668E-82E4-4683-84C2-DB1122EA48E1}" srcOrd="1" destOrd="0" presId="urn:microsoft.com/office/officeart/2005/8/layout/hList7"/>
    <dgm:cxn modelId="{16D896ED-0375-4D77-9D61-017AD2005180}" type="presOf" srcId="{D8329C5D-8F67-445C-8BE3-F6FEAE1E08A0}" destId="{67ABBB9D-1110-4261-B20C-4EA70A729852}" srcOrd="1" destOrd="0" presId="urn:microsoft.com/office/officeart/2005/8/layout/hList7"/>
    <dgm:cxn modelId="{2B1154FA-4B27-4CED-89E4-EA92BE073C3B}" srcId="{2E3F2C6E-F826-4FB1-9014-62399E39A041}" destId="{0A6AF74A-8869-48B5-8B1E-FB7DB82B8287}" srcOrd="1" destOrd="0" parTransId="{C07CBA23-2D03-4891-AAF1-D82CC6BC5CA8}" sibTransId="{22B25E41-4401-4070-BBFC-12F5CBA0E531}"/>
    <dgm:cxn modelId="{966DD2F4-590A-4468-9E14-3BA548D4E3F6}" type="presParOf" srcId="{17971646-E2FC-46CA-8916-77DBC91F7DBC}" destId="{4F4092CF-3005-4056-AA17-64C99C0284A8}" srcOrd="0" destOrd="0" presId="urn:microsoft.com/office/officeart/2005/8/layout/hList7"/>
    <dgm:cxn modelId="{816B604F-AC92-4011-BA14-7E6B7B18C0D9}" type="presParOf" srcId="{17971646-E2FC-46CA-8916-77DBC91F7DBC}" destId="{6917B143-A8FF-46D1-92E2-9219142F4474}" srcOrd="1" destOrd="0" presId="urn:microsoft.com/office/officeart/2005/8/layout/hList7"/>
    <dgm:cxn modelId="{D050FB24-3CCD-4B19-BE08-D7951FB2D815}" type="presParOf" srcId="{6917B143-A8FF-46D1-92E2-9219142F4474}" destId="{3D7BDADB-B216-4C6D-991E-420971D98BD3}" srcOrd="0" destOrd="0" presId="urn:microsoft.com/office/officeart/2005/8/layout/hList7"/>
    <dgm:cxn modelId="{2A5BD13E-2AF0-409A-ACD9-394329CA423D}" type="presParOf" srcId="{3D7BDADB-B216-4C6D-991E-420971D98BD3}" destId="{8BD57893-1F9E-4E9D-9340-FF41E5A68B98}" srcOrd="0" destOrd="0" presId="urn:microsoft.com/office/officeart/2005/8/layout/hList7"/>
    <dgm:cxn modelId="{91298265-5F5B-476E-A802-2D058B4E55D0}" type="presParOf" srcId="{3D7BDADB-B216-4C6D-991E-420971D98BD3}" destId="{360743B8-6D96-4D95-B114-FEAB50E86A84}" srcOrd="1" destOrd="0" presId="urn:microsoft.com/office/officeart/2005/8/layout/hList7"/>
    <dgm:cxn modelId="{5CCC1DFD-4D81-4C8F-AB74-050B57CA3322}" type="presParOf" srcId="{3D7BDADB-B216-4C6D-991E-420971D98BD3}" destId="{A55D2311-3106-4C56-822C-1CDBBB6CAA57}" srcOrd="2" destOrd="0" presId="urn:microsoft.com/office/officeart/2005/8/layout/hList7"/>
    <dgm:cxn modelId="{E2F03F9A-AB0B-447C-894E-9DE3A0373A0F}" type="presParOf" srcId="{3D7BDADB-B216-4C6D-991E-420971D98BD3}" destId="{B4A6DE9C-B28E-4187-83C3-BCBEC31B8C10}" srcOrd="3" destOrd="0" presId="urn:microsoft.com/office/officeart/2005/8/layout/hList7"/>
    <dgm:cxn modelId="{8A5A28D3-6C24-443B-82C4-1346B5CB4952}" type="presParOf" srcId="{6917B143-A8FF-46D1-92E2-9219142F4474}" destId="{9A9DAFC0-ED0B-495F-A5E5-099BFB343E84}" srcOrd="1" destOrd="0" presId="urn:microsoft.com/office/officeart/2005/8/layout/hList7"/>
    <dgm:cxn modelId="{739192CE-466F-47A0-AE67-A434C101075A}" type="presParOf" srcId="{6917B143-A8FF-46D1-92E2-9219142F4474}" destId="{1F50733D-0F5B-4498-9DCE-1E2E8AE5696F}" srcOrd="2" destOrd="0" presId="urn:microsoft.com/office/officeart/2005/8/layout/hList7"/>
    <dgm:cxn modelId="{3C3FB049-E07B-47E9-B735-FC4AF97CB4F5}" type="presParOf" srcId="{1F50733D-0F5B-4498-9DCE-1E2E8AE5696F}" destId="{B32FD5B4-2938-46E5-9EB7-6DCFA9EDBD02}" srcOrd="0" destOrd="0" presId="urn:microsoft.com/office/officeart/2005/8/layout/hList7"/>
    <dgm:cxn modelId="{ADBBB58F-F460-46BD-A7C8-ED6B2D84C7BE}" type="presParOf" srcId="{1F50733D-0F5B-4498-9DCE-1E2E8AE5696F}" destId="{F538668E-82E4-4683-84C2-DB1122EA48E1}" srcOrd="1" destOrd="0" presId="urn:microsoft.com/office/officeart/2005/8/layout/hList7"/>
    <dgm:cxn modelId="{A26E2A79-62E4-448D-9A6E-10055177972B}" type="presParOf" srcId="{1F50733D-0F5B-4498-9DCE-1E2E8AE5696F}" destId="{96AE1102-ED35-4352-B22A-5F21B720F7A7}" srcOrd="2" destOrd="0" presId="urn:microsoft.com/office/officeart/2005/8/layout/hList7"/>
    <dgm:cxn modelId="{8EF955F8-B5C2-488B-9339-7DF02587BD7B}" type="presParOf" srcId="{1F50733D-0F5B-4498-9DCE-1E2E8AE5696F}" destId="{DB339016-EBEB-4E02-9765-EFD6AA00FEC7}" srcOrd="3" destOrd="0" presId="urn:microsoft.com/office/officeart/2005/8/layout/hList7"/>
    <dgm:cxn modelId="{D744549D-0C21-4B36-9744-3B6F1D9464CA}" type="presParOf" srcId="{6917B143-A8FF-46D1-92E2-9219142F4474}" destId="{2A9048B0-C554-4EFD-8276-1716E063EC13}" srcOrd="3" destOrd="0" presId="urn:microsoft.com/office/officeart/2005/8/layout/hList7"/>
    <dgm:cxn modelId="{77A390FF-07EF-4079-8170-70FA4C4EF846}" type="presParOf" srcId="{6917B143-A8FF-46D1-92E2-9219142F4474}" destId="{EDC45291-C8C3-4F74-8B30-21099EAC3A78}" srcOrd="4" destOrd="0" presId="urn:microsoft.com/office/officeart/2005/8/layout/hList7"/>
    <dgm:cxn modelId="{3DF5E058-6D3E-4CC4-8CA3-1C26F01C46C7}" type="presParOf" srcId="{EDC45291-C8C3-4F74-8B30-21099EAC3A78}" destId="{374AC141-9F3C-4768-A0C4-6DC8C786708D}" srcOrd="0" destOrd="0" presId="urn:microsoft.com/office/officeart/2005/8/layout/hList7"/>
    <dgm:cxn modelId="{8A0FF3B4-8794-46C6-952D-1BB318789988}" type="presParOf" srcId="{EDC45291-C8C3-4F74-8B30-21099EAC3A78}" destId="{67ABBB9D-1110-4261-B20C-4EA70A729852}" srcOrd="1" destOrd="0" presId="urn:microsoft.com/office/officeart/2005/8/layout/hList7"/>
    <dgm:cxn modelId="{F72AA372-C7B9-4E1D-947E-D93929073086}" type="presParOf" srcId="{EDC45291-C8C3-4F74-8B30-21099EAC3A78}" destId="{3B3E9220-E6CD-49D5-B47D-4398FFD4743B}" srcOrd="2" destOrd="0" presId="urn:microsoft.com/office/officeart/2005/8/layout/hList7"/>
    <dgm:cxn modelId="{8C438C84-C820-490F-8216-1F5673BEEE49}" type="presParOf" srcId="{EDC45291-C8C3-4F74-8B30-21099EAC3A78}" destId="{F8F29E24-FF03-4E2F-8A5D-D0CB00038F6F}" srcOrd="3" destOrd="0" presId="urn:microsoft.com/office/officeart/2005/8/layout/hList7"/>
    <dgm:cxn modelId="{A3942141-2339-4D99-8C2B-D2A21698EEF5}" type="presParOf" srcId="{6917B143-A8FF-46D1-92E2-9219142F4474}" destId="{3FF0585C-DCF1-4043-9AC2-B86A1E281E37}" srcOrd="5" destOrd="0" presId="urn:microsoft.com/office/officeart/2005/8/layout/hList7"/>
    <dgm:cxn modelId="{FA8EFE51-9B34-4E89-A257-67A325980933}" type="presParOf" srcId="{6917B143-A8FF-46D1-92E2-9219142F4474}" destId="{4579AFBA-D466-45D0-A650-9F37CBA369A2}" srcOrd="6" destOrd="0" presId="urn:microsoft.com/office/officeart/2005/8/layout/hList7"/>
    <dgm:cxn modelId="{913496C0-76DB-43A8-98BB-60B8033F42D2}" type="presParOf" srcId="{4579AFBA-D466-45D0-A650-9F37CBA369A2}" destId="{DBB813F2-612E-4DCB-9C1E-F97C9C3E5546}" srcOrd="0" destOrd="0" presId="urn:microsoft.com/office/officeart/2005/8/layout/hList7"/>
    <dgm:cxn modelId="{05B7CA22-75C7-4B2B-9BC9-B898557FD26B}" type="presParOf" srcId="{4579AFBA-D466-45D0-A650-9F37CBA369A2}" destId="{C8C7ABAE-5EB9-4252-BB34-29C74E447A43}" srcOrd="1" destOrd="0" presId="urn:microsoft.com/office/officeart/2005/8/layout/hList7"/>
    <dgm:cxn modelId="{E518D9A8-D50C-44C5-B87F-8424E05C04F8}" type="presParOf" srcId="{4579AFBA-D466-45D0-A650-9F37CBA369A2}" destId="{8E38CE76-E099-48C6-8D8F-AA9450069C35}" srcOrd="2" destOrd="0" presId="urn:microsoft.com/office/officeart/2005/8/layout/hList7"/>
    <dgm:cxn modelId="{4D21AC37-F1E5-4AF2-8EE6-CA7BFBCEF2A5}" type="presParOf" srcId="{4579AFBA-D466-45D0-A650-9F37CBA369A2}" destId="{8CEF6A03-ABE5-4094-93B6-C0F25563204E}" srcOrd="3" destOrd="0" presId="urn:microsoft.com/office/officeart/2005/8/layout/hList7"/>
    <dgm:cxn modelId="{B966C068-6E4F-4DDD-B417-60CA8E1AE85D}" type="presParOf" srcId="{6917B143-A8FF-46D1-92E2-9219142F4474}" destId="{7ED22532-CA23-43D4-88A6-C9BF2774F5B3}" srcOrd="7" destOrd="0" presId="urn:microsoft.com/office/officeart/2005/8/layout/hList7"/>
    <dgm:cxn modelId="{685C3617-4CB0-46F5-9169-00C2405B4139}" type="presParOf" srcId="{6917B143-A8FF-46D1-92E2-9219142F4474}" destId="{996291E9-AA42-4E97-9FA4-7CBFB44C9D8C}" srcOrd="8" destOrd="0" presId="urn:microsoft.com/office/officeart/2005/8/layout/hList7"/>
    <dgm:cxn modelId="{81943EAF-3645-49EA-B68D-A5927A774A95}" type="presParOf" srcId="{996291E9-AA42-4E97-9FA4-7CBFB44C9D8C}" destId="{BD72A060-22AD-4507-B418-5084A2BFCCC0}" srcOrd="0" destOrd="0" presId="urn:microsoft.com/office/officeart/2005/8/layout/hList7"/>
    <dgm:cxn modelId="{78B48B52-DD66-43B8-806F-B03E2251EFBA}" type="presParOf" srcId="{996291E9-AA42-4E97-9FA4-7CBFB44C9D8C}" destId="{244F767A-ED09-498F-B0E8-BE0162D22315}" srcOrd="1" destOrd="0" presId="urn:microsoft.com/office/officeart/2005/8/layout/hList7"/>
    <dgm:cxn modelId="{2C490EF7-EBBA-4079-B021-3939892F8A81}" type="presParOf" srcId="{996291E9-AA42-4E97-9FA4-7CBFB44C9D8C}" destId="{CA7D71D6-9737-465F-8246-7C93082DBBDA}" srcOrd="2" destOrd="0" presId="urn:microsoft.com/office/officeart/2005/8/layout/hList7"/>
    <dgm:cxn modelId="{75EEBD54-AE3C-41EE-A2A8-F219BC6EDFB6}" type="presParOf" srcId="{996291E9-AA42-4E97-9FA4-7CBFB44C9D8C}" destId="{1763AD8F-F57D-411E-8793-62EF1D84D73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57893-1F9E-4E9D-9340-FF41E5A68B98}">
      <dsp:nvSpPr>
        <dsp:cNvPr id="0" name=""/>
        <dsp:cNvSpPr/>
      </dsp:nvSpPr>
      <dsp:spPr>
        <a:xfrm>
          <a:off x="0"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0" kern="1200">
              <a:solidFill>
                <a:srgbClr val="53605F"/>
              </a:solidFill>
              <a:latin typeface="Calibri" panose="020F0502020204030204" pitchFamily="34" charset="0"/>
              <a:cs typeface="Calibri" panose="020F0502020204030204" pitchFamily="34" charset="0"/>
            </a:rPr>
            <a:t> Implementing Models of Integrated Care </a:t>
          </a:r>
        </a:p>
      </dsp:txBody>
      <dsp:txXfrm>
        <a:off x="0" y="1528510"/>
        <a:ext cx="1713023" cy="1528510"/>
      </dsp:txXfrm>
    </dsp:sp>
    <dsp:sp modelId="{B4A6DE9C-B28E-4187-83C3-BCBEC31B8C10}">
      <dsp:nvSpPr>
        <dsp:cNvPr id="0" name=""/>
        <dsp:cNvSpPr/>
      </dsp:nvSpPr>
      <dsp:spPr>
        <a:xfrm>
          <a:off x="220269" y="229276"/>
          <a:ext cx="1272484" cy="1272484"/>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FD5B4-2938-46E5-9EB7-6DCFA9EDBD02}">
      <dsp:nvSpPr>
        <dsp:cNvPr id="0" name=""/>
        <dsp:cNvSpPr/>
      </dsp:nvSpPr>
      <dsp:spPr>
        <a:xfrm>
          <a:off x="1764414"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Health Equity through Integrated Care</a:t>
          </a:r>
        </a:p>
      </dsp:txBody>
      <dsp:txXfrm>
        <a:off x="1764414" y="1528510"/>
        <a:ext cx="1713023" cy="1528510"/>
      </dsp:txXfrm>
    </dsp:sp>
    <dsp:sp modelId="{DB339016-EBEB-4E02-9765-EFD6AA00FEC7}">
      <dsp:nvSpPr>
        <dsp:cNvPr id="0" name=""/>
        <dsp:cNvSpPr/>
      </dsp:nvSpPr>
      <dsp:spPr>
        <a:xfrm>
          <a:off x="1984684" y="229276"/>
          <a:ext cx="1272484" cy="1272484"/>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AC141-9F3C-4768-A0C4-6DC8C786708D}">
      <dsp:nvSpPr>
        <dsp:cNvPr id="0" name=""/>
        <dsp:cNvSpPr/>
      </dsp:nvSpPr>
      <dsp:spPr>
        <a:xfrm>
          <a:off x="3528829"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Population Health in Integrated Care </a:t>
          </a:r>
        </a:p>
      </dsp:txBody>
      <dsp:txXfrm>
        <a:off x="3528829" y="1528510"/>
        <a:ext cx="1713023" cy="1528510"/>
      </dsp:txXfrm>
    </dsp:sp>
    <dsp:sp modelId="{F8F29E24-FF03-4E2F-8A5D-D0CB00038F6F}">
      <dsp:nvSpPr>
        <dsp:cNvPr id="0" name=""/>
        <dsp:cNvSpPr/>
      </dsp:nvSpPr>
      <dsp:spPr>
        <a:xfrm>
          <a:off x="3749098" y="229276"/>
          <a:ext cx="1272484" cy="1272484"/>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813F2-612E-4DCB-9C1E-F97C9C3E5546}">
      <dsp:nvSpPr>
        <dsp:cNvPr id="0" name=""/>
        <dsp:cNvSpPr/>
      </dsp:nvSpPr>
      <dsp:spPr>
        <a:xfrm>
          <a:off x="5293243"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0" kern="1200">
              <a:solidFill>
                <a:srgbClr val="53605F"/>
              </a:solidFill>
              <a:latin typeface="Calibri" panose="020F0502020204030204" pitchFamily="34" charset="0"/>
              <a:cs typeface="Calibri" panose="020F0502020204030204" pitchFamily="34" charset="0"/>
            </a:rPr>
            <a:t>Workforce Development</a:t>
          </a:r>
        </a:p>
      </dsp:txBody>
      <dsp:txXfrm>
        <a:off x="5293243" y="1528510"/>
        <a:ext cx="1713023" cy="1528510"/>
      </dsp:txXfrm>
    </dsp:sp>
    <dsp:sp modelId="{8CEF6A03-ABE5-4094-93B6-C0F25563204E}">
      <dsp:nvSpPr>
        <dsp:cNvPr id="0" name=""/>
        <dsp:cNvSpPr/>
      </dsp:nvSpPr>
      <dsp:spPr>
        <a:xfrm>
          <a:off x="5513513" y="229276"/>
          <a:ext cx="1272484" cy="1272484"/>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2A060-22AD-4507-B418-5084A2BFCCC0}">
      <dsp:nvSpPr>
        <dsp:cNvPr id="0" name=""/>
        <dsp:cNvSpPr/>
      </dsp:nvSpPr>
      <dsp:spPr>
        <a:xfrm>
          <a:off x="7057658" y="0"/>
          <a:ext cx="1713023" cy="3821276"/>
        </a:xfrm>
        <a:prstGeom prst="round2DiagRect">
          <a:avLst/>
        </a:prstGeom>
        <a:solidFill>
          <a:schemeClr val="bg1"/>
        </a:solidFill>
        <a:ln w="12700" cap="flat" cmpd="sng" algn="ctr">
          <a:noFill/>
          <a:prstDash val="solid"/>
          <a:miter lim="800000"/>
        </a:ln>
        <a:effectLst>
          <a:outerShdw dist="63500" dir="2700000" algn="tl" rotWithShape="0">
            <a:srgbClr val="53605F">
              <a:alpha val="1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ts val="500"/>
            </a:spcAft>
            <a:buNone/>
          </a:pPr>
          <a:r>
            <a:rPr lang="en-US" sz="1600" b="1" i="0" kern="1200">
              <a:solidFill>
                <a:srgbClr val="53605F"/>
              </a:solidFill>
              <a:latin typeface="Calibri" panose="020F0502020204030204" pitchFamily="34" charset="0"/>
              <a:cs typeface="Calibri" panose="020F0502020204030204" pitchFamily="34" charset="0"/>
            </a:rPr>
            <a:t>Integrated Care Financing &amp; Operations</a:t>
          </a:r>
        </a:p>
      </dsp:txBody>
      <dsp:txXfrm>
        <a:off x="7057658" y="1528510"/>
        <a:ext cx="1713023" cy="1528510"/>
      </dsp:txXfrm>
    </dsp:sp>
    <dsp:sp modelId="{1763AD8F-F57D-411E-8793-62EF1D84D73C}">
      <dsp:nvSpPr>
        <dsp:cNvPr id="0" name=""/>
        <dsp:cNvSpPr/>
      </dsp:nvSpPr>
      <dsp:spPr>
        <a:xfrm>
          <a:off x="7277927" y="229276"/>
          <a:ext cx="1272484" cy="1272484"/>
        </a:xfrm>
        <a:prstGeom prst="rect">
          <a:avLst/>
        </a:prstGeom>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092CF-3005-4056-AA17-64C99C0284A8}">
      <dsp:nvSpPr>
        <dsp:cNvPr id="0" name=""/>
        <dsp:cNvSpPr/>
      </dsp:nvSpPr>
      <dsp:spPr>
        <a:xfrm>
          <a:off x="350827" y="3057020"/>
          <a:ext cx="8069027" cy="573191"/>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5A64-8712-4EB7-9A07-79B7B04E668C}" type="datetimeFigureOut">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25CCB-0B7B-4894-ADFB-46E3B42AC802}" type="slidenum">
              <a:t>‹#›</a:t>
            </a:fld>
            <a:endParaRPr lang="en-US"/>
          </a:p>
        </p:txBody>
      </p:sp>
    </p:spTree>
    <p:extLst>
      <p:ext uri="{BB962C8B-B14F-4D97-AF65-F5344CB8AC3E}">
        <p14:creationId xmlns:p14="http://schemas.microsoft.com/office/powerpoint/2010/main" val="1823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bios here] </a:t>
            </a:r>
          </a:p>
          <a:p>
            <a:endParaRPr lang="en-US">
              <a:cs typeface="Calibri" panose="020F0502020204030204"/>
            </a:endParaRPr>
          </a:p>
          <a:p>
            <a:pPr marL="171450" indent="-171450">
              <a:buFont typeface="Arial"/>
              <a:buChar char="•"/>
            </a:pPr>
            <a:r>
              <a:rPr lang="en-US"/>
              <a:t>Ivanova Smith, </a:t>
            </a:r>
            <a:r>
              <a:rPr lang="en-US" i="1"/>
              <a:t>Rights Activist</a:t>
            </a:r>
            <a:r>
              <a:rPr lang="en-US"/>
              <a:t>, Chair of Self Advocates in Leadership (SAIL) and Advocate Faculty at the University of Washington Leadership Education in Neurodevelopmental and Related Disabilities (LEND) Program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D725CCB-0B7B-4894-ADFB-46E3B42AC802}" type="slidenum">
              <a:t>4</a:t>
            </a:fld>
            <a:endParaRPr lang="en-US"/>
          </a:p>
        </p:txBody>
      </p:sp>
    </p:spTree>
    <p:extLst>
      <p:ext uri="{BB962C8B-B14F-4D97-AF65-F5344CB8AC3E}">
        <p14:creationId xmlns:p14="http://schemas.microsoft.com/office/powerpoint/2010/main" val="38784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Sarah</a:t>
            </a:r>
          </a:p>
          <a:p>
            <a:pPr marL="285750" indent="-285750">
              <a:buFont typeface="Arial"/>
              <a:buChar char="•"/>
            </a:pPr>
            <a:r>
              <a:rPr lang="en-US"/>
              <a:t>Integration with Schools &amp; Social Services</a:t>
            </a:r>
            <a:endParaRPr lang="en-US">
              <a:ea typeface="Calibri" panose="020F0502020204030204"/>
              <a:cs typeface="Calibri" panose="020F0502020204030204"/>
            </a:endParaRPr>
          </a:p>
          <a:p>
            <a:pPr marL="285750" indent="-285750">
              <a:buFont typeface="Arial"/>
              <a:buChar char="•"/>
            </a:pPr>
            <a:r>
              <a:rPr lang="en-US"/>
              <a:t>Rural Health Integration</a:t>
            </a:r>
            <a:endParaRPr lang="en-US">
              <a:cs typeface="Calibri"/>
            </a:endParaRPr>
          </a:p>
          <a:p>
            <a:pPr marL="285750" indent="-285750">
              <a:buFont typeface="Arial"/>
              <a:buChar char="•"/>
            </a:pPr>
            <a:r>
              <a:rPr lang="en-US"/>
              <a:t>Perinatal Integration</a:t>
            </a:r>
            <a:endParaRPr lang="en-US">
              <a:ea typeface="Calibri"/>
              <a:cs typeface="Calibri"/>
            </a:endParaRPr>
          </a:p>
        </p:txBody>
      </p:sp>
      <p:sp>
        <p:nvSpPr>
          <p:cNvPr id="4" name="Slide Number Placeholder 3"/>
          <p:cNvSpPr>
            <a:spLocks noGrp="1"/>
          </p:cNvSpPr>
          <p:nvPr>
            <p:ph type="sldNum" sz="quarter" idx="5"/>
          </p:nvPr>
        </p:nvSpPr>
        <p:spPr/>
        <p:txBody>
          <a:bodyPr/>
          <a:lstStyle/>
          <a:p>
            <a:fld id="{E3DE81B5-1A9F-4585-B0C8-766D83543202}" type="slidenum">
              <a:rPr lang="en-US" smtClean="0"/>
              <a:t>11</a:t>
            </a:fld>
            <a:endParaRPr lang="en-US"/>
          </a:p>
        </p:txBody>
      </p:sp>
    </p:spTree>
    <p:extLst>
      <p:ext uri="{BB962C8B-B14F-4D97-AF65-F5344CB8AC3E}">
        <p14:creationId xmlns:p14="http://schemas.microsoft.com/office/powerpoint/2010/main" val="339774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2972973"/>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685800" y="4750284"/>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4B70B4-6764-0DDC-6DA7-F30AB3E6F937}"/>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9DF8B-9208-AC36-ACC0-010C920AB6DA}"/>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CA5EF-9515-9804-0673-888B26C990E6}"/>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6E790-AB1A-84AB-C438-2CE6ABDED813}"/>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B89D9-E7D6-C350-9322-BB28C0BCDDA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972743-908C-61B5-1C0C-7C2C4D229AD2}"/>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11/17/2023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0" r:id="rId5"/>
    <p:sldLayoutId id="2147483674" r:id="rId6"/>
    <p:sldLayoutId id="2147483675" r:id="rId7"/>
    <p:sldLayoutId id="2147483676" r:id="rId8"/>
    <p:sldLayoutId id="2147483662" r:id="rId9"/>
    <p:sldLayoutId id="2147483664" r:id="rId10"/>
    <p:sldLayoutId id="2147483665" r:id="rId11"/>
    <p:sldLayoutId id="2147483666"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ogin.reliaslearning.com/login?returnUrl=%2Fconnect%2Fauthorize%2Fcallback%3Fclient_id%3Drlms-legacy%26response_mode%3Dform_post%26response_type%3Dcode%2520id_token%26scope%3Dopenid%2520offline_access%2520impersonator%2520saml%2520usersapi%2520assessmentsapi%2520learningapi%2520identityapi%2520learning-reporting-api%2520evaluationsapi%2520notification-delivery-service-api%2520compliance-policermanager-service-api%2520workflow-service-api%26state%3DOpenIdConnect.AuthenticationProperties%253DzAOEMflN5dQ_9iihhJCF_afJ_rETwhGa6XcOJRtVZiEqmd9o6WRO0NoPGtqLwrLBO4-e9mrAHqzv2XlMGhbEruEVpg2FuZn0DE2pAthP4Uyv-dX8-r_z4IoEt6XNH7kXVnq5nUPoW9zfOH5RR0EBVNtv-9-_IqryUy85P2Qk-Iw%26nonce%3D638279602528358742.MDhiZjA5ODMtMDc4NS00MjViLTg0ZjgtMTQ4Y2QwMjNjM2E4ZTdhNzI0YTctOWMwMy00NWE1LTkyZjUtNGU2ODgxMTg4ZDBj%26redirect_uri%3Dhttps%253A%252F%252Fnatconbh.training.reliaslearning.com%26post_logout_redirect_uri%3Dhttps%253A%252F%252Fnatconbh.training.reliaslearning.com%26acr_values%3DorgId%253A16336%2520"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s://thenationalcouncil-org.zoom.us/webinar/register/WN_ob_Iy-48QqSBVoKpJvEEuQ" TargetMode="External"/><Relationship Id="rId4" Type="http://schemas.openxmlformats.org/officeDocument/2006/relationships/hyperlink" Target="https://www.thenationalcouncil.org/integrated-health-coe/subscribe/"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thenationalcouncil.org/program/center-of-excellence/request-training-or-assist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suny-ushistory1ay/chapter/the-first-americans/" TargetMode="External"/><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www.thenationalcouncil.org/breaking-down-barriers-to-access-no-matter-where-people-live/" TargetMode="External"/><Relationship Id="rId13" Type="http://schemas.openxmlformats.org/officeDocument/2006/relationships/hyperlink" Target="https://www.youtube.com/watch?v=gC5qoWFA-Iw" TargetMode="External"/><Relationship Id="rId18" Type="http://schemas.openxmlformats.org/officeDocument/2006/relationships/image" Target="../media/image8.jpeg"/><Relationship Id="rId3" Type="http://schemas.openxmlformats.org/officeDocument/2006/relationships/hyperlink" Target="https://www.tchpp.org/" TargetMode="External"/><Relationship Id="rId7" Type="http://schemas.openxmlformats.org/officeDocument/2006/relationships/hyperlink" Target="https://www.thenationalcouncil.org/resources/sweetgrass-native-american-health-center-oakland-ca/" TargetMode="External"/><Relationship Id="rId12" Type="http://schemas.openxmlformats.org/officeDocument/2006/relationships/hyperlink" Target="https://www.wernative.org/" TargetMode="External"/><Relationship Id="rId17" Type="http://schemas.openxmlformats.org/officeDocument/2006/relationships/image" Target="../media/image7.jpeg"/><Relationship Id="rId2" Type="http://schemas.openxmlformats.org/officeDocument/2006/relationships/hyperlink" Target="https://www.npaihb.org/programs-projects/" TargetMode="External"/><Relationship Id="rId16" Type="http://schemas.openxmlformats.org/officeDocument/2006/relationships/hyperlink" Target="https://www.oregon.gov/oha/HSD/AMH/Pages/EBP-Practices.aspx?wp9608=p:6" TargetMode="External"/><Relationship Id="rId1" Type="http://schemas.openxmlformats.org/officeDocument/2006/relationships/slideLayout" Target="../slideLayouts/slideLayout9.xml"/><Relationship Id="rId6" Type="http://schemas.openxmlformats.org/officeDocument/2006/relationships/hyperlink" Target="https://www.thenationalcouncil.org/resources/native-american-rehabilitation-association-of-the-northwest-inc/" TargetMode="External"/><Relationship Id="rId11" Type="http://schemas.openxmlformats.org/officeDocument/2006/relationships/hyperlink" Target="https://www.ncbi.nlm.nih.gov/books/NBK570619/" TargetMode="External"/><Relationship Id="rId5" Type="http://schemas.openxmlformats.org/officeDocument/2006/relationships/hyperlink" Target="https://www.thenationalcouncil.org/resources/native-american-motivational-interviewing-a-manual-for-counselors/" TargetMode="External"/><Relationship Id="rId15" Type="http://schemas.openxmlformats.org/officeDocument/2006/relationships/hyperlink" Target="https://www.azahcccs.gov/AmericanIndians/Downloads/Consultations/Meetings/2016/TraditionalHealingWaiverLanguage.pdf#:~:text=Tribes%20in%20Arizona%20have%20incorporated%20traditional%20healing%20practices,Indian%20Health%20Care%20Improvement%20Act%20and%20by%20IHS." TargetMode="External"/><Relationship Id="rId10" Type="http://schemas.openxmlformats.org/officeDocument/2006/relationships/hyperlink" Target="https://www.americanbar.org/groups/crsj/publications/human_rights_magazine_home/the-state-of-healthcare-in-the-united-states/native-american-crisis-in-health-equity/" TargetMode="External"/><Relationship Id="rId19" Type="http://schemas.openxmlformats.org/officeDocument/2006/relationships/hyperlink" Target="http://katyegg.blogspot.com/2010/02/gilded-egg.html" TargetMode="External"/><Relationship Id="rId4" Type="http://schemas.openxmlformats.org/officeDocument/2006/relationships/hyperlink" Target="https://www.thenationalcouncil.org/event/addressing-oud-in-bipoc-communities-part-3-treatment-and-recovery-for-native-american-populations/" TargetMode="External"/><Relationship Id="rId9" Type="http://schemas.openxmlformats.org/officeDocument/2006/relationships/hyperlink" Target="https://www.centene.com/news/culture-and-heritage-key-to-tribal-community-health.html" TargetMode="External"/><Relationship Id="rId14" Type="http://schemas.openxmlformats.org/officeDocument/2006/relationships/hyperlink" Target="https://www.indiancountryecho.org/teleecho-program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innovativegrowthsolutions.com/wp-content/uploads/2016/04/DEI-Best-Practices-Framework.pdf" TargetMode="External"/><Relationship Id="rId3" Type="http://schemas.openxmlformats.org/officeDocument/2006/relationships/hyperlink" Target="https://www.thenationalcouncil.org/integrated-health-coe-toolkit/whats-included-in-this-toolkit/" TargetMode="External"/><Relationship Id="rId7" Type="http://schemas.openxmlformats.org/officeDocument/2006/relationships/hyperlink" Target="https://www.racialequitytools.org/" TargetMode="External"/><Relationship Id="rId12" Type="http://schemas.openxmlformats.org/officeDocument/2006/relationships/hyperlink" Target="https://www.thenationalcouncil.org/center-for-consulting-training/addressing-health-equity-and-racial-justice/" TargetMode="External"/><Relationship Id="rId2" Type="http://schemas.openxmlformats.org/officeDocument/2006/relationships/hyperlink" Target="https://www.thenationalcouncil.org/program/center-of-excellence/" TargetMode="External"/><Relationship Id="rId1" Type="http://schemas.openxmlformats.org/officeDocument/2006/relationships/slideLayout" Target="../slideLayouts/slideLayout9.xml"/><Relationship Id="rId6" Type="http://schemas.openxmlformats.org/officeDocument/2006/relationships/hyperlink" Target="https://www.thenationalcouncil.org/store/products/social-justice-leadership-academy-sjla-workbook/" TargetMode="External"/><Relationship Id="rId11" Type="http://schemas.openxmlformats.org/officeDocument/2006/relationships/image" Target="../media/image9.png"/><Relationship Id="rId5" Type="http://schemas.openxmlformats.org/officeDocument/2006/relationships/hyperlink" Target="https://www.thenationalcouncil.org/resources/integrated-health-coe-toolkit-purpose-of-this-toolkit/module-4-health-literacy/" TargetMode="External"/><Relationship Id="rId10" Type="http://schemas.openxmlformats.org/officeDocument/2006/relationships/hyperlink" Target="https://rtbhealthcare.org/?utm_source=Weekly+Updates&amp;utm_campaign=ab7939a894-EMAIL_CAMPAIGN_2022_08_08_%28NonStatePolicy%29&amp;utm_medium=email&amp;utm_term=0_e0e125bf79-ab7939a894-363464965" TargetMode="External"/><Relationship Id="rId4" Type="http://schemas.openxmlformats.org/officeDocument/2006/relationships/hyperlink" Target="https://www.thenationalcouncil.org/resources/integrated-health-coe-toolkit-purpose-of-this-toolkit/module-5-cultural-and-linguistic-literacy/" TargetMode="External"/><Relationship Id="rId9" Type="http://schemas.openxmlformats.org/officeDocument/2006/relationships/hyperlink" Target="https://www.racialequityalliance.org/wp-content/uploads/2015/10/GARE-Racial_Equity_Toolki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LNPXQLY"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141954" y="2311235"/>
            <a:ext cx="8860092" cy="1685235"/>
          </a:xfrm>
        </p:spPr>
        <p:txBody>
          <a:bodyPr>
            <a:noAutofit/>
          </a:bodyPr>
          <a:lstStyle/>
          <a:p>
            <a:pPr>
              <a:lnSpc>
                <a:spcPct val="100000"/>
              </a:lnSpc>
            </a:pPr>
            <a:r>
              <a:rPr lang="en-US" sz="5400" b="1" err="1">
                <a:latin typeface="Calibri Light"/>
                <a:cs typeface="Calibri Light"/>
              </a:rPr>
              <a:t>CoE</a:t>
            </a:r>
            <a:r>
              <a:rPr lang="en-US" sz="5400" b="1" dirty="0">
                <a:latin typeface="Calibri Light"/>
                <a:cs typeface="Calibri Light"/>
              </a:rPr>
              <a:t>-IHS Equity in Action: </a:t>
            </a:r>
            <a:br>
              <a:rPr lang="en-US" sz="5400" b="1" dirty="0">
                <a:latin typeface="Calibri Light"/>
                <a:cs typeface="Calibri Light"/>
              </a:rPr>
            </a:br>
            <a:r>
              <a:rPr lang="en-US" sz="5400" b="1" dirty="0">
                <a:latin typeface="Calibri Light"/>
                <a:cs typeface="Calibri Light"/>
              </a:rPr>
              <a:t>Honoring Native American Cultures in Integrated Health</a:t>
            </a:r>
          </a:p>
        </p:txBody>
      </p:sp>
      <p:sp>
        <p:nvSpPr>
          <p:cNvPr id="3" name="Subtitle 2">
            <a:extLst>
              <a:ext uri="{FF2B5EF4-FFF2-40B4-BE49-F238E27FC236}">
                <a16:creationId xmlns:a16="http://schemas.microsoft.com/office/drawing/2014/main" id="{E57AEBE2-D5F8-1F49-BCC8-9A92149155B3}"/>
              </a:ext>
            </a:extLst>
          </p:cNvPr>
          <p:cNvSpPr>
            <a:spLocks noGrp="1"/>
          </p:cNvSpPr>
          <p:nvPr>
            <p:ph type="subTitle" idx="1"/>
          </p:nvPr>
        </p:nvSpPr>
        <p:spPr>
          <a:xfrm>
            <a:off x="776088" y="5176947"/>
            <a:ext cx="7772399" cy="1157223"/>
          </a:xfrm>
        </p:spPr>
        <p:txBody>
          <a:bodyPr vert="horz" lIns="91440" tIns="45720" rIns="91440" bIns="45720" rtlCol="0" anchor="t">
            <a:noAutofit/>
          </a:bodyPr>
          <a:lstStyle/>
          <a:p>
            <a:pPr>
              <a:lnSpc>
                <a:spcPct val="100000"/>
              </a:lnSpc>
            </a:pPr>
            <a:r>
              <a:rPr lang="en-US" sz="2000" dirty="0">
                <a:latin typeface="Calibri"/>
                <a:cs typeface="Calibri"/>
              </a:rPr>
              <a:t>Thursday, November 16th, 2023</a:t>
            </a:r>
            <a:endParaRPr lang="en-US" sz="2000" dirty="0"/>
          </a:p>
          <a:p>
            <a:pPr>
              <a:lnSpc>
                <a:spcPct val="100000"/>
              </a:lnSpc>
            </a:pPr>
            <a:r>
              <a:rPr lang="en-US" sz="2000" dirty="0">
                <a:latin typeface="Calibri"/>
                <a:cs typeface="Calibri"/>
              </a:rPr>
              <a:t>1-2pm ET</a:t>
            </a:r>
            <a:endParaRPr lang="en-US" sz="2000" dirty="0"/>
          </a:p>
        </p:txBody>
      </p:sp>
    </p:spTree>
    <p:extLst>
      <p:ext uri="{BB962C8B-B14F-4D97-AF65-F5344CB8AC3E}">
        <p14:creationId xmlns:p14="http://schemas.microsoft.com/office/powerpoint/2010/main" val="182661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64AC6-41B1-E896-2529-936F78400FB0}"/>
              </a:ext>
            </a:extLst>
          </p:cNvPr>
          <p:cNvSpPr>
            <a:spLocks noGrp="1"/>
          </p:cNvSpPr>
          <p:nvPr>
            <p:ph type="title"/>
          </p:nvPr>
        </p:nvSpPr>
        <p:spPr/>
        <p:txBody>
          <a:bodyPr/>
          <a:lstStyle/>
          <a:p>
            <a:r>
              <a:rPr lang="en-US" b="1">
                <a:cs typeface="Calibri Light"/>
              </a:rPr>
              <a:t>Upcoming Events</a:t>
            </a:r>
            <a:endParaRPr lang="en-US" b="1"/>
          </a:p>
        </p:txBody>
      </p:sp>
      <p:sp>
        <p:nvSpPr>
          <p:cNvPr id="6" name="Rectangle 5">
            <a:extLst>
              <a:ext uri="{FF2B5EF4-FFF2-40B4-BE49-F238E27FC236}">
                <a16:creationId xmlns:a16="http://schemas.microsoft.com/office/drawing/2014/main" id="{D4E5D7A6-B78E-4319-D77D-EA989B00FCA8}"/>
              </a:ext>
              <a:ext uri="{C183D7F6-B498-43B3-948B-1728B52AA6E4}">
                <adec:decorative xmlns:adec="http://schemas.microsoft.com/office/drawing/2017/decorative" val="1"/>
              </a:ext>
            </a:extLst>
          </p:cNvPr>
          <p:cNvSpPr/>
          <p:nvPr/>
        </p:nvSpPr>
        <p:spPr>
          <a:xfrm>
            <a:off x="3800325" y="1994445"/>
            <a:ext cx="1828800" cy="4092843"/>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000" b="1">
                <a:solidFill>
                  <a:srgbClr val="EA5E29"/>
                </a:solidFill>
                <a:ea typeface="Calibri"/>
                <a:cs typeface="Calibri"/>
              </a:rPr>
              <a:t>Stay Tuned for Events 2024!</a:t>
            </a:r>
            <a:r>
              <a:rPr lang="en-US" sz="2000" b="1" dirty="0">
                <a:solidFill>
                  <a:srgbClr val="FFFFFF"/>
                </a:solidFill>
                <a:ea typeface="Calibri"/>
                <a:cs typeface="Calibri"/>
              </a:rPr>
              <a:t>!</a:t>
            </a:r>
            <a:endParaRPr lang="en-US" dirty="0"/>
          </a:p>
        </p:txBody>
      </p:sp>
      <p:pic>
        <p:nvPicPr>
          <p:cNvPr id="1026" name="Picture 2">
            <a:extLst>
              <a:ext uri="{FF2B5EF4-FFF2-40B4-BE49-F238E27FC236}">
                <a16:creationId xmlns:a16="http://schemas.microsoft.com/office/drawing/2014/main" id="{B16DB5CE-D49B-70F6-1818-C55E006D1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51" y="270032"/>
            <a:ext cx="1237067" cy="1336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37DE3E-E9E7-7909-2D7C-0A4C2CDCCE19}"/>
              </a:ext>
              <a:ext uri="{C183D7F6-B498-43B3-948B-1728B52AA6E4}">
                <adec:decorative xmlns:adec="http://schemas.microsoft.com/office/drawing/2017/decorative" val="1"/>
              </a:ext>
            </a:extLst>
          </p:cNvPr>
          <p:cNvSpPr/>
          <p:nvPr/>
        </p:nvSpPr>
        <p:spPr>
          <a:xfrm>
            <a:off x="6423525" y="1997926"/>
            <a:ext cx="2495145" cy="1195251"/>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Relias On-Demand Training</a:t>
            </a:r>
            <a:endParaRPr lang="en-US" sz="2000">
              <a:solidFill>
                <a:srgbClr val="000000"/>
              </a:solidFill>
              <a:latin typeface="Calibri Light"/>
              <a:cs typeface="Calibri Light"/>
            </a:endParaRPr>
          </a:p>
          <a:p>
            <a:pPr algn="ctr"/>
            <a:endParaRPr lang="en-US">
              <a:solidFill>
                <a:srgbClr val="000000"/>
              </a:solidFill>
              <a:latin typeface="Calibri Light" panose="020F0302020204030204" pitchFamily="34" charset="0"/>
            </a:endParaRPr>
          </a:p>
          <a:p>
            <a:pPr algn="ctr"/>
            <a:r>
              <a:rPr lang="en-US" b="1">
                <a:solidFill>
                  <a:srgbClr val="000000"/>
                </a:solidFill>
                <a:latin typeface="Calibri Light"/>
                <a:cs typeface="Calibri Light"/>
                <a:hlinkClick r:id="rId3"/>
              </a:rPr>
              <a:t>Learn More</a:t>
            </a:r>
            <a:endParaRPr lang="en-US" b="1">
              <a:solidFill>
                <a:srgbClr val="000000"/>
              </a:solidFill>
              <a:latin typeface="Calibri Light"/>
              <a:cs typeface="Calibri Light"/>
            </a:endParaRPr>
          </a:p>
        </p:txBody>
      </p:sp>
      <p:sp>
        <p:nvSpPr>
          <p:cNvPr id="8" name="Rectangle 7">
            <a:extLst>
              <a:ext uri="{FF2B5EF4-FFF2-40B4-BE49-F238E27FC236}">
                <a16:creationId xmlns:a16="http://schemas.microsoft.com/office/drawing/2014/main" id="{126704EE-BCED-318A-B1E2-BD0CAE7592B4}"/>
              </a:ext>
              <a:ext uri="{C183D7F6-B498-43B3-948B-1728B52AA6E4}">
                <adec:decorative xmlns:adec="http://schemas.microsoft.com/office/drawing/2017/decorative" val="1"/>
              </a:ext>
            </a:extLst>
          </p:cNvPr>
          <p:cNvSpPr/>
          <p:nvPr/>
        </p:nvSpPr>
        <p:spPr>
          <a:xfrm>
            <a:off x="6423525" y="3751102"/>
            <a:ext cx="2495145" cy="1193122"/>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Subscribe for Center of Excellence Updates</a:t>
            </a:r>
            <a:r>
              <a:rPr lang="en-US" sz="2000">
                <a:solidFill>
                  <a:srgbClr val="000000"/>
                </a:solidFill>
                <a:latin typeface="Calibri Light"/>
                <a:cs typeface="Calibri Light"/>
              </a:rPr>
              <a:t>​</a:t>
            </a:r>
          </a:p>
          <a:p>
            <a:pPr algn="ctr"/>
            <a:endParaRPr lang="en-US">
              <a:solidFill>
                <a:srgbClr val="000000"/>
              </a:solidFill>
              <a:latin typeface="Calibri Light" panose="020F0302020204030204" pitchFamily="34" charset="0"/>
            </a:endParaRPr>
          </a:p>
          <a:p>
            <a:pPr algn="ctr"/>
            <a:r>
              <a:rPr lang="en-US" sz="1550" b="1">
                <a:solidFill>
                  <a:srgbClr val="000000"/>
                </a:solidFill>
                <a:latin typeface="Calibri Light"/>
                <a:cs typeface="Calibri Light"/>
                <a:hlinkClick r:id="rId4"/>
              </a:rPr>
              <a:t>Subscribe Here</a:t>
            </a:r>
            <a:endParaRPr lang="en-US" sz="1550" b="1">
              <a:latin typeface="Calibri Light"/>
              <a:cs typeface="Calibri Light"/>
            </a:endParaRPr>
          </a:p>
        </p:txBody>
      </p:sp>
      <p:sp>
        <p:nvSpPr>
          <p:cNvPr id="3" name="Rectangle 2">
            <a:extLst>
              <a:ext uri="{FF2B5EF4-FFF2-40B4-BE49-F238E27FC236}">
                <a16:creationId xmlns:a16="http://schemas.microsoft.com/office/drawing/2014/main" id="{2C7C2F44-4B0F-B84E-9206-09FF8964709B}"/>
              </a:ext>
              <a:ext uri="{C183D7F6-B498-43B3-948B-1728B52AA6E4}">
                <adec:decorative xmlns:adec="http://schemas.microsoft.com/office/drawing/2017/decorative" val="1"/>
              </a:ext>
            </a:extLst>
          </p:cNvPr>
          <p:cNvSpPr/>
          <p:nvPr/>
        </p:nvSpPr>
        <p:spPr>
          <a:xfrm>
            <a:off x="1713426" y="2000248"/>
            <a:ext cx="1828800" cy="408704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400" b="1" dirty="0"/>
              <a:t>Nov.</a:t>
            </a:r>
            <a:endParaRPr lang="en-US" sz="1050" dirty="0"/>
          </a:p>
          <a:p>
            <a:pPr algn="ctr"/>
            <a:r>
              <a:rPr lang="en-US" sz="4800" dirty="0">
                <a:ea typeface="Calibri"/>
                <a:cs typeface="Calibri"/>
              </a:rPr>
              <a:t>30</a:t>
            </a:r>
          </a:p>
          <a:p>
            <a:pPr algn="ctr"/>
            <a:r>
              <a:rPr lang="en-US" sz="1600" dirty="0"/>
              <a:t>from 2-3pm ET</a:t>
            </a:r>
            <a:endParaRPr lang="en-US" sz="1600" dirty="0">
              <a:cs typeface="Calibri"/>
            </a:endParaRPr>
          </a:p>
          <a:p>
            <a:pPr algn="ctr"/>
            <a:endParaRPr lang="en-US" sz="1600" dirty="0"/>
          </a:p>
          <a:p>
            <a:pPr algn="ctr"/>
            <a:r>
              <a:rPr lang="en-US" sz="1600" b="1" dirty="0" err="1">
                <a:solidFill>
                  <a:schemeClr val="tx1"/>
                </a:solidFill>
                <a:latin typeface="+mj-lt"/>
              </a:rPr>
              <a:t>CoE</a:t>
            </a:r>
            <a:r>
              <a:rPr lang="en-US" sz="1600" b="1" dirty="0">
                <a:solidFill>
                  <a:schemeClr val="tx1"/>
                </a:solidFill>
                <a:latin typeface="+mj-lt"/>
              </a:rPr>
              <a:t>-IHS Webinar: The Youth Mental Health Crisis and Opportunities for Integrated Care</a:t>
            </a:r>
            <a:endParaRPr lang="en-US" sz="1600" b="1" dirty="0">
              <a:solidFill>
                <a:schemeClr val="tx1"/>
              </a:solidFill>
              <a:latin typeface="+mj-lt"/>
              <a:ea typeface="Calibri Light"/>
              <a:cs typeface="Calibri Light"/>
            </a:endParaRPr>
          </a:p>
          <a:p>
            <a:pPr algn="ctr"/>
            <a:endParaRPr lang="en-US" dirty="0">
              <a:solidFill>
                <a:srgbClr val="ED7D31"/>
              </a:solidFill>
              <a:latin typeface="+mj-lt"/>
              <a:cs typeface="Calibri Light"/>
            </a:endParaRPr>
          </a:p>
          <a:p>
            <a:pPr algn="ctr"/>
            <a:endParaRPr lang="en-US" dirty="0">
              <a:latin typeface="Calibri Light"/>
              <a:ea typeface="Calibri Light"/>
              <a:cs typeface="Calibri Light"/>
            </a:endParaRPr>
          </a:p>
          <a:p>
            <a:pPr algn="ctr"/>
            <a:r>
              <a:rPr lang="en-US" sz="1800" b="1" u="sng" dirty="0">
                <a:hlinkClick r:id="rId5"/>
              </a:rPr>
              <a:t>Register Here</a:t>
            </a:r>
            <a:endParaRPr lang="en-US" sz="1800" b="1" u="sng" dirty="0">
              <a:cs typeface="Calibri"/>
              <a:hlinkClick r:id="rId5"/>
            </a:endParaRPr>
          </a:p>
        </p:txBody>
      </p:sp>
    </p:spTree>
    <p:extLst>
      <p:ext uri="{BB962C8B-B14F-4D97-AF65-F5344CB8AC3E}">
        <p14:creationId xmlns:p14="http://schemas.microsoft.com/office/powerpoint/2010/main" val="176244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F0EDF54-2C4A-CD0D-AB86-81AF27B3E204}"/>
              </a:ext>
            </a:extLst>
          </p:cNvPr>
          <p:cNvGrpSpPr/>
          <p:nvPr/>
        </p:nvGrpSpPr>
        <p:grpSpPr>
          <a:xfrm>
            <a:off x="1" y="0"/>
            <a:ext cx="9144000" cy="6857999"/>
            <a:chOff x="0" y="-1"/>
            <a:chExt cx="12192000" cy="9143998"/>
          </a:xfrm>
          <a:effectLst/>
        </p:grpSpPr>
        <p:sp>
          <p:nvSpPr>
            <p:cNvPr id="9" name="Rectangle 8">
              <a:extLst>
                <a:ext uri="{FF2B5EF4-FFF2-40B4-BE49-F238E27FC236}">
                  <a16:creationId xmlns:a16="http://schemas.microsoft.com/office/drawing/2014/main" id="{E2671204-9663-A9F7-9642-4BE201D683C8}"/>
                </a:ext>
              </a:extLst>
            </p:cNvPr>
            <p:cNvSpPr/>
            <p:nvPr/>
          </p:nvSpPr>
          <p:spPr>
            <a:xfrm>
              <a:off x="0" y="-1"/>
              <a:ext cx="12192000" cy="9143998"/>
            </a:xfrm>
            <a:prstGeom prst="rect">
              <a:avLst/>
            </a:prstGeom>
            <a:gradFill flip="none" rotWithShape="1">
              <a:gsLst>
                <a:gs pos="0">
                  <a:srgbClr val="E8E0D1"/>
                </a:gs>
                <a:gs pos="99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9F40B2-9DFD-6212-5E14-31A0B7994580}"/>
                </a:ext>
              </a:extLst>
            </p:cNvPr>
            <p:cNvPicPr>
              <a:picLocks noChangeAspect="1"/>
            </p:cNvPicPr>
            <p:nvPr/>
          </p:nvPicPr>
          <p:blipFill rotWithShape="1">
            <a:blip r:embed="rId3">
              <a:alphaModFix amt="90000"/>
            </a:blip>
            <a:srcRect l="26213" t="19726" b="14411"/>
            <a:stretch/>
          </p:blipFill>
          <p:spPr>
            <a:xfrm>
              <a:off x="0" y="-1"/>
              <a:ext cx="12192000" cy="9143998"/>
            </a:xfrm>
            <a:prstGeom prst="rect">
              <a:avLst/>
            </a:prstGeom>
          </p:spPr>
        </p:pic>
      </p:grpSp>
      <p:graphicFrame>
        <p:nvGraphicFramePr>
          <p:cNvPr id="5" name="Diagram 4">
            <a:extLst>
              <a:ext uri="{FF2B5EF4-FFF2-40B4-BE49-F238E27FC236}">
                <a16:creationId xmlns:a16="http://schemas.microsoft.com/office/drawing/2014/main" id="{1ED66C35-53E6-6CE4-4656-534F07D85D0B}"/>
              </a:ext>
            </a:extLst>
          </p:cNvPr>
          <p:cNvGraphicFramePr/>
          <p:nvPr>
            <p:extLst>
              <p:ext uri="{D42A27DB-BD31-4B8C-83A1-F6EECF244321}">
                <p14:modId xmlns:p14="http://schemas.microsoft.com/office/powerpoint/2010/main" val="1239126134"/>
              </p:ext>
            </p:extLst>
          </p:nvPr>
        </p:nvGraphicFramePr>
        <p:xfrm>
          <a:off x="186659" y="1797080"/>
          <a:ext cx="8770682" cy="3821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1">
            <a:extLst>
              <a:ext uri="{FF2B5EF4-FFF2-40B4-BE49-F238E27FC236}">
                <a16:creationId xmlns:a16="http://schemas.microsoft.com/office/drawing/2014/main" id="{0FFCF2EE-40B9-E24B-948E-F6148415CDAD}"/>
              </a:ext>
            </a:extLst>
          </p:cNvPr>
          <p:cNvSpPr txBox="1">
            <a:spLocks/>
          </p:cNvSpPr>
          <p:nvPr/>
        </p:nvSpPr>
        <p:spPr>
          <a:xfrm>
            <a:off x="398065" y="369135"/>
            <a:ext cx="8265623" cy="1187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EA5E29"/>
                </a:solidFill>
                <a:latin typeface="+mj-lt"/>
                <a:ea typeface="+mj-ea"/>
                <a:cs typeface="+mj-cs"/>
              </a:defRPr>
            </a:lvl1pPr>
          </a:lstStyle>
          <a:p>
            <a:pPr algn="ctr"/>
            <a:r>
              <a:rPr lang="en-US" sz="4800" b="1">
                <a:latin typeface="Calibri" panose="020F0502020204030204" pitchFamily="34" charset="0"/>
                <a:cs typeface="Calibri" panose="020F0502020204030204" pitchFamily="34" charset="0"/>
              </a:rPr>
              <a:t>CHAT WITH AN EXPERT!</a:t>
            </a:r>
          </a:p>
          <a:p>
            <a:pPr marL="0" marR="0" lvl="0" indent="0" algn="ctr" defTabSz="457200" rtl="0" eaLnBrk="1" fontAlgn="auto" latinLnBrk="0" hangingPunct="1">
              <a:lnSpc>
                <a:spcPct val="100000"/>
              </a:lnSpc>
              <a:spcBef>
                <a:spcPts val="1000"/>
              </a:spcBef>
              <a:spcAft>
                <a:spcPts val="0"/>
              </a:spcAft>
              <a:buClrTx/>
              <a:buSzTx/>
              <a:buFontTx/>
              <a:buNone/>
              <a:tabLst/>
              <a:defRPr/>
            </a:pPr>
            <a:r>
              <a:rPr kumimoji="0" lang="en-US" sz="2200" b="1" i="1" u="none" strike="noStrike" kern="1200" cap="none" spc="0" normalizeH="0" baseline="0" noProof="0">
                <a:ln>
                  <a:noFill/>
                </a:ln>
                <a:solidFill>
                  <a:srgbClr val="53605F"/>
                </a:solidFill>
                <a:effectLst/>
                <a:uLnTx/>
                <a:uFillTx/>
                <a:latin typeface="Calibri" panose="020F0502020204030204"/>
                <a:ea typeface="+mn-ea"/>
                <a:cs typeface="+mn-cs"/>
              </a:rPr>
              <a:t>Schedule a free call with an integrated care expert to discuss:</a:t>
            </a:r>
          </a:p>
        </p:txBody>
      </p:sp>
      <p:sp>
        <p:nvSpPr>
          <p:cNvPr id="3" name="Rectangle: Rounded Corners 2">
            <a:extLst>
              <a:ext uri="{FF2B5EF4-FFF2-40B4-BE49-F238E27FC236}">
                <a16:creationId xmlns:a16="http://schemas.microsoft.com/office/drawing/2014/main" id="{21097170-7CB3-02C7-6343-EB03690187D1}"/>
              </a:ext>
            </a:extLst>
          </p:cNvPr>
          <p:cNvSpPr/>
          <p:nvPr/>
        </p:nvSpPr>
        <p:spPr>
          <a:xfrm>
            <a:off x="3154166" y="5858427"/>
            <a:ext cx="2835667" cy="585627"/>
          </a:xfrm>
          <a:prstGeom prst="round2DiagRect">
            <a:avLst/>
          </a:prstGeom>
          <a:solidFill>
            <a:srgbClr val="EA5E29"/>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i="1">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Submit a Request!</a:t>
            </a:r>
            <a:endParaRPr lang="en-US" b="1" i="1">
              <a:solidFill>
                <a:schemeClr val="bg1"/>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C472CA93-B6F5-9DFB-D28A-A80F140BEEAE}"/>
              </a:ext>
            </a:extLst>
          </p:cNvPr>
          <p:cNvCxnSpPr>
            <a:cxnSpLocks/>
          </p:cNvCxnSpPr>
          <p:nvPr/>
        </p:nvCxnSpPr>
        <p:spPr>
          <a:xfrm>
            <a:off x="503833" y="4746170"/>
            <a:ext cx="8136335" cy="0"/>
          </a:xfrm>
          <a:prstGeom prst="straightConnector1">
            <a:avLst/>
          </a:prstGeom>
          <a:ln w="228600">
            <a:solidFill>
              <a:srgbClr val="53605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E2255C-9928-EE15-B300-C702EB3E051A}"/>
              </a:ext>
            </a:extLst>
          </p:cNvPr>
          <p:cNvSpPr txBox="1"/>
          <p:nvPr/>
        </p:nvSpPr>
        <p:spPr>
          <a:xfrm>
            <a:off x="2286000" y="4607670"/>
            <a:ext cx="4572000" cy="276999"/>
          </a:xfrm>
          <a:prstGeom prst="rect">
            <a:avLst/>
          </a:prstGeom>
          <a:noFill/>
        </p:spPr>
        <p:txBody>
          <a:bodyPr wrap="square">
            <a:spAutoFit/>
          </a:bodyPr>
          <a:lstStyle/>
          <a:p>
            <a:pPr algn="ctr"/>
            <a:r>
              <a:rPr lang="en-US" sz="1200" b="1">
                <a:solidFill>
                  <a:schemeClr val="bg1"/>
                </a:solidFill>
                <a:latin typeface="Calibri" panose="020F0502020204030204" pitchFamily="34" charset="0"/>
                <a:cs typeface="Calibri" panose="020F0502020204030204" pitchFamily="34" charset="0"/>
              </a:rPr>
              <a:t>Diversity, Equity and Inclusion</a:t>
            </a:r>
          </a:p>
        </p:txBody>
      </p:sp>
      <p:cxnSp>
        <p:nvCxnSpPr>
          <p:cNvPr id="13" name="Straight Arrow Connector 12">
            <a:extLst>
              <a:ext uri="{FF2B5EF4-FFF2-40B4-BE49-F238E27FC236}">
                <a16:creationId xmlns:a16="http://schemas.microsoft.com/office/drawing/2014/main" id="{93A46BE5-AF4A-FE60-6E1C-F6AF9989FDB3}"/>
              </a:ext>
            </a:extLst>
          </p:cNvPr>
          <p:cNvCxnSpPr>
            <a:cxnSpLocks/>
          </p:cNvCxnSpPr>
          <p:nvPr/>
        </p:nvCxnSpPr>
        <p:spPr>
          <a:xfrm>
            <a:off x="503833" y="5245742"/>
            <a:ext cx="8136335" cy="0"/>
          </a:xfrm>
          <a:prstGeom prst="straightConnector1">
            <a:avLst/>
          </a:prstGeom>
          <a:ln w="228600">
            <a:solidFill>
              <a:srgbClr val="53605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BE05B5-7E7E-3F29-C759-9E8D5F481CB3}"/>
              </a:ext>
            </a:extLst>
          </p:cNvPr>
          <p:cNvSpPr txBox="1"/>
          <p:nvPr/>
        </p:nvSpPr>
        <p:spPr>
          <a:xfrm>
            <a:off x="2286000" y="5107242"/>
            <a:ext cx="4572000" cy="276999"/>
          </a:xfrm>
          <a:prstGeom prst="rect">
            <a:avLst/>
          </a:prstGeom>
          <a:noFill/>
        </p:spPr>
        <p:txBody>
          <a:bodyPr wrap="square">
            <a:spAutoFit/>
          </a:bodyPr>
          <a:lstStyle/>
          <a:p>
            <a:pPr algn="ctr"/>
            <a:r>
              <a:rPr lang="en-US" sz="1200" b="1">
                <a:solidFill>
                  <a:schemeClr val="bg1"/>
                </a:solidFill>
                <a:latin typeface="Calibri" panose="020F0502020204030204" pitchFamily="34" charset="0"/>
                <a:cs typeface="Calibri" panose="020F0502020204030204" pitchFamily="34" charset="0"/>
              </a:rPr>
              <a:t>Ongoing Impacts of COVID-19 Pandemic</a:t>
            </a:r>
          </a:p>
        </p:txBody>
      </p:sp>
    </p:spTree>
    <p:extLst>
      <p:ext uri="{BB962C8B-B14F-4D97-AF65-F5344CB8AC3E}">
        <p14:creationId xmlns:p14="http://schemas.microsoft.com/office/powerpoint/2010/main" val="12390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p:txBody>
          <a:bodyPr/>
          <a:lstStyle/>
          <a:p>
            <a:pPr algn="ctr"/>
            <a:r>
              <a:rPr lang="en-US" sz="3000" b="1"/>
              <a:t>Thank</a:t>
            </a:r>
            <a:r>
              <a:rPr lang="en-US" sz="3000"/>
              <a:t> </a:t>
            </a:r>
            <a:r>
              <a:rPr lang="en-US" sz="3000" b="1"/>
              <a:t>You</a:t>
            </a:r>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4294967295"/>
          </p:nvPr>
        </p:nvSpPr>
        <p:spPr>
          <a:xfrm>
            <a:off x="1450554" y="1794908"/>
            <a:ext cx="6172200" cy="3098800"/>
          </a:xfrm>
        </p:spPr>
        <p:txBody>
          <a:bodyPr vert="horz" lIns="91440" tIns="45720" rIns="91440" bIns="45720" rtlCol="0" anchor="t">
            <a:noAutofit/>
          </a:bodyPr>
          <a:lstStyle/>
          <a:p>
            <a:pPr marL="0" indent="0" algn="ctr">
              <a:buNone/>
            </a:pPr>
            <a:endParaRPr lang="en-US" sz="2000">
              <a:cs typeface="Calibri"/>
            </a:endParaRPr>
          </a:p>
          <a:p>
            <a:pPr marL="0" indent="0" algn="ctr">
              <a:buNone/>
            </a:pPr>
            <a:r>
              <a:rPr lang="en-US" sz="2000" b="1">
                <a:latin typeface="Calibri"/>
                <a:cs typeface="Calibri"/>
              </a:rPr>
              <a:t>Questions? </a:t>
            </a:r>
          </a:p>
          <a:p>
            <a:pPr marL="0" indent="0" algn="ctr">
              <a:buNone/>
            </a:pPr>
            <a:r>
              <a:rPr lang="en-US" sz="2000">
                <a:latin typeface="Calibri"/>
                <a:cs typeface="Calibri"/>
              </a:rPr>
              <a:t>Email </a:t>
            </a:r>
            <a:r>
              <a:rPr lang="en-US" sz="2000">
                <a:latin typeface="Calibri"/>
                <a:cs typeface="Calibri"/>
                <a:hlinkClick r:id="rId2"/>
              </a:rPr>
              <a:t>integration@thenationalcouncil.org</a:t>
            </a:r>
            <a:r>
              <a:rPr lang="en-US" sz="2000">
                <a:latin typeface="Calibri"/>
                <a:cs typeface="Calibri"/>
              </a:rPr>
              <a:t> </a:t>
            </a:r>
          </a:p>
          <a:p>
            <a:pPr marL="0" indent="0" algn="ctr">
              <a:buNone/>
            </a:pPr>
            <a:endParaRPr lang="en-US" sz="2000">
              <a:latin typeface="Calibri"/>
              <a:cs typeface="Calibri Light"/>
            </a:endParaRPr>
          </a:p>
          <a:p>
            <a:pPr marL="0" indent="0" algn="ctr">
              <a:buNone/>
            </a:pPr>
            <a:endParaRPr lang="en-US" sz="2000">
              <a:latin typeface="Calibri"/>
              <a:cs typeface="Calibri Light"/>
            </a:endParaRPr>
          </a:p>
          <a:p>
            <a:pPr marL="0" indent="0" algn="ctr">
              <a:buNone/>
            </a:pPr>
            <a:r>
              <a:rPr lang="en-US" sz="2000">
                <a:latin typeface="Calibri"/>
                <a:cs typeface="Calibri"/>
              </a:rPr>
              <a:t>SAMHSA’s Mission is to reduce the impact of substance abuse and mental illness on America’s communities. </a:t>
            </a:r>
          </a:p>
          <a:p>
            <a:pPr marL="0" indent="0" algn="ctr">
              <a:buNone/>
            </a:pPr>
            <a:r>
              <a:rPr lang="en-US" sz="2000" b="1">
                <a:latin typeface="Calibri"/>
                <a:cs typeface="Calibri"/>
                <a:hlinkClick r:id="rId3">
                  <a:extLst>
                    <a:ext uri="{A12FA001-AC4F-418D-AE19-62706E023703}">
                      <ahyp:hlinkClr xmlns:ahyp="http://schemas.microsoft.com/office/drawing/2018/hyperlinkcolor" val="tx"/>
                    </a:ext>
                  </a:extLst>
                </a:hlinkClick>
              </a:rPr>
              <a:t>www.samhsa.gov</a:t>
            </a:r>
            <a:endParaRPr lang="en-US" sz="2000" b="1">
              <a:latin typeface="Calibri"/>
              <a:cs typeface="Calibri"/>
            </a:endParaRPr>
          </a:p>
          <a:p>
            <a:pPr marL="0" indent="0" algn="ctr">
              <a:buNone/>
            </a:pPr>
            <a:r>
              <a:rPr lang="en-US" sz="2000">
                <a:latin typeface="Calibri"/>
                <a:cs typeface="Calibri"/>
              </a:rPr>
              <a:t>1-877-SAMHSA-7 (1-877-726-4727) 1-800-487-4889 (TDD)</a:t>
            </a:r>
          </a:p>
          <a:p>
            <a:pPr marL="0" indent="0" algn="ctr">
              <a:buNone/>
            </a:pPr>
            <a:endParaRPr lang="en-US"/>
          </a:p>
        </p:txBody>
      </p:sp>
    </p:spTree>
    <p:extLst>
      <p:ext uri="{BB962C8B-B14F-4D97-AF65-F5344CB8AC3E}">
        <p14:creationId xmlns:p14="http://schemas.microsoft.com/office/powerpoint/2010/main" val="198126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pPr algn="ctr"/>
            <a:r>
              <a:rPr lang="en-US" sz="3500" b="1">
                <a:ea typeface="+mj-lt"/>
                <a:cs typeface="+mj-lt"/>
              </a:rPr>
              <a:t>Questions, Comments &amp; Closed Captioning</a:t>
            </a:r>
            <a:endParaRPr lang="en-US" sz="3500">
              <a:ea typeface="+mj-lt"/>
              <a:cs typeface="+mj-lt"/>
            </a:endParaRPr>
          </a:p>
          <a:p>
            <a:endParaRPr lang="en-US">
              <a:cs typeface="Calibri Light"/>
            </a:endParaRPr>
          </a:p>
        </p:txBody>
      </p:sp>
      <p:pic>
        <p:nvPicPr>
          <p:cNvPr id="8" name="Picture 8" descr="Graphical user interface, application&#10;&#10;Description automatically generated">
            <a:extLst>
              <a:ext uri="{FF2B5EF4-FFF2-40B4-BE49-F238E27FC236}">
                <a16:creationId xmlns:a16="http://schemas.microsoft.com/office/drawing/2014/main" id="{DE8806B0-11F5-E762-B6F7-FDDECAFB07CB}"/>
              </a:ext>
            </a:extLst>
          </p:cNvPr>
          <p:cNvPicPr>
            <a:picLocks noChangeAspect="1"/>
          </p:cNvPicPr>
          <p:nvPr/>
        </p:nvPicPr>
        <p:blipFill>
          <a:blip r:embed="rId2"/>
          <a:stretch>
            <a:fillRect/>
          </a:stretch>
        </p:blipFill>
        <p:spPr>
          <a:xfrm>
            <a:off x="416642" y="1879314"/>
            <a:ext cx="8467417" cy="3237638"/>
          </a:xfrm>
          <a:prstGeom prst="rect">
            <a:avLst/>
          </a:prstGeom>
        </p:spPr>
      </p:pic>
    </p:spTree>
    <p:extLst>
      <p:ext uri="{BB962C8B-B14F-4D97-AF65-F5344CB8AC3E}">
        <p14:creationId xmlns:p14="http://schemas.microsoft.com/office/powerpoint/2010/main" val="348647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9C8-2165-3F6D-BC6E-4C4C68FF4B00}"/>
              </a:ext>
            </a:extLst>
          </p:cNvPr>
          <p:cNvSpPr>
            <a:spLocks noGrp="1"/>
          </p:cNvSpPr>
          <p:nvPr>
            <p:ph type="title"/>
          </p:nvPr>
        </p:nvSpPr>
        <p:spPr/>
        <p:txBody>
          <a:bodyPr/>
          <a:lstStyle/>
          <a:p>
            <a:pPr algn="ctr"/>
            <a:r>
              <a:rPr lang="en-US" b="1">
                <a:cs typeface="Calibri Light"/>
              </a:rPr>
              <a:t>Disclaimer</a:t>
            </a:r>
            <a:endParaRPr lang="en-US">
              <a:cs typeface="Calibri Light" panose="020F0302020204030204"/>
            </a:endParaRPr>
          </a:p>
        </p:txBody>
      </p:sp>
      <p:sp>
        <p:nvSpPr>
          <p:cNvPr id="3" name="Content Placeholder 2">
            <a:extLst>
              <a:ext uri="{FF2B5EF4-FFF2-40B4-BE49-F238E27FC236}">
                <a16:creationId xmlns:a16="http://schemas.microsoft.com/office/drawing/2014/main" id="{2FE00C6C-B7BB-F651-2956-DCCE18089374}"/>
              </a:ext>
            </a:extLst>
          </p:cNvPr>
          <p:cNvSpPr>
            <a:spLocks noGrp="1"/>
          </p:cNvSpPr>
          <p:nvPr>
            <p:ph idx="1"/>
          </p:nvPr>
        </p:nvSpPr>
        <p:spPr/>
        <p:txBody>
          <a:bodyPr vert="horz" lIns="91440" tIns="45720" rIns="91440" bIns="45720" rtlCol="0" anchor="t">
            <a:noAutofit/>
          </a:bodyPr>
          <a:lstStyle/>
          <a:p>
            <a:pPr marL="0" indent="0">
              <a:buNone/>
            </a:pPr>
            <a:r>
              <a:rPr lang="en-US">
                <a:latin typeface="Calibri Light"/>
                <a:cs typeface="Calibri Ligh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endParaRPr lang="en-US">
              <a:cs typeface="Calibri Light"/>
            </a:endParaRPr>
          </a:p>
        </p:txBody>
      </p:sp>
      <p:pic>
        <p:nvPicPr>
          <p:cNvPr id="4" name="Picture 4" descr="Logo&#10;&#10;Description automatically generated">
            <a:extLst>
              <a:ext uri="{FF2B5EF4-FFF2-40B4-BE49-F238E27FC236}">
                <a16:creationId xmlns:a16="http://schemas.microsoft.com/office/drawing/2014/main" id="{270A8BBA-3401-D667-02C6-FA60AEF63ED0}"/>
              </a:ext>
            </a:extLst>
          </p:cNvPr>
          <p:cNvPicPr>
            <a:picLocks noChangeAspect="1"/>
          </p:cNvPicPr>
          <p:nvPr/>
        </p:nvPicPr>
        <p:blipFill>
          <a:blip r:embed="rId2"/>
          <a:stretch>
            <a:fillRect/>
          </a:stretch>
        </p:blipFill>
        <p:spPr>
          <a:xfrm>
            <a:off x="2545940" y="3926121"/>
            <a:ext cx="3591232" cy="1420805"/>
          </a:xfrm>
          <a:prstGeom prst="rect">
            <a:avLst/>
          </a:prstGeom>
        </p:spPr>
      </p:pic>
      <p:sp>
        <p:nvSpPr>
          <p:cNvPr id="5" name="Rectangle 4">
            <a:extLst>
              <a:ext uri="{FF2B5EF4-FFF2-40B4-BE49-F238E27FC236}">
                <a16:creationId xmlns:a16="http://schemas.microsoft.com/office/drawing/2014/main" id="{B9272111-D4AB-895A-B1B7-9D7DB60CF536}"/>
              </a:ext>
            </a:extLst>
          </p:cNvPr>
          <p:cNvSpPr/>
          <p:nvPr/>
        </p:nvSpPr>
        <p:spPr>
          <a:xfrm>
            <a:off x="241504" y="5196358"/>
            <a:ext cx="820010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S PGothic" charset="-128"/>
                <a:cs typeface="+mn-cs"/>
              </a:rPr>
              <a:t>www.samhsa.gov</a:t>
            </a:r>
          </a:p>
        </p:txBody>
      </p:sp>
    </p:spTree>
    <p:extLst>
      <p:ext uri="{BB962C8B-B14F-4D97-AF65-F5344CB8AC3E}">
        <p14:creationId xmlns:p14="http://schemas.microsoft.com/office/powerpoint/2010/main" val="28550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DAC4A-20AA-9133-19D9-12822482DBCB}"/>
              </a:ext>
            </a:extLst>
          </p:cNvPr>
          <p:cNvSpPr>
            <a:spLocks noGrp="1"/>
          </p:cNvSpPr>
          <p:nvPr>
            <p:ph type="title"/>
          </p:nvPr>
        </p:nvSpPr>
        <p:spPr>
          <a:xfrm>
            <a:off x="571350" y="283714"/>
            <a:ext cx="7430100" cy="1161688"/>
          </a:xfrm>
        </p:spPr>
        <p:txBody>
          <a:bodyPr anchor="ctr">
            <a:normAutofit/>
          </a:bodyPr>
          <a:lstStyle/>
          <a:p>
            <a:r>
              <a:rPr lang="en-US" sz="3500" b="1">
                <a:cs typeface="Calibri Light"/>
              </a:rPr>
              <a:t>Introductions</a:t>
            </a:r>
          </a:p>
        </p:txBody>
      </p:sp>
      <p:sp>
        <p:nvSpPr>
          <p:cNvPr id="3" name="Content Placeholder 2">
            <a:extLst>
              <a:ext uri="{FF2B5EF4-FFF2-40B4-BE49-F238E27FC236}">
                <a16:creationId xmlns:a16="http://schemas.microsoft.com/office/drawing/2014/main" id="{9890276A-DAD4-5513-BDC3-FCB566D97FD8}"/>
              </a:ext>
            </a:extLst>
          </p:cNvPr>
          <p:cNvSpPr>
            <a:spLocks noGrp="1"/>
          </p:cNvSpPr>
          <p:nvPr>
            <p:ph idx="1"/>
          </p:nvPr>
        </p:nvSpPr>
        <p:spPr>
          <a:xfrm>
            <a:off x="397268" y="1496359"/>
            <a:ext cx="8487055" cy="4287075"/>
          </a:xfrm>
        </p:spPr>
        <p:txBody>
          <a:bodyPr vert="horz" lIns="91440" tIns="45720" rIns="91440" bIns="45720" rtlCol="0" anchor="ctr">
            <a:normAutofit/>
          </a:bodyPr>
          <a:lstStyle/>
          <a:p>
            <a:pPr>
              <a:lnSpc>
                <a:spcPct val="90000"/>
              </a:lnSpc>
              <a:buNone/>
            </a:pPr>
            <a:r>
              <a:rPr lang="en-US" sz="1400" b="1" dirty="0">
                <a:ea typeface="+mn-lt"/>
                <a:cs typeface="+mn-lt"/>
              </a:rPr>
              <a:t>Moderator: Dr. Pierluigi Mancini,</a:t>
            </a:r>
            <a:r>
              <a:rPr lang="en-US" sz="1400" b="1" i="1" dirty="0">
                <a:ea typeface="+mn-lt"/>
                <a:cs typeface="+mn-lt"/>
              </a:rPr>
              <a:t> </a:t>
            </a:r>
            <a:r>
              <a:rPr lang="en-US" sz="1400" i="1" dirty="0">
                <a:ea typeface="+mn-lt"/>
                <a:cs typeface="+mn-lt"/>
              </a:rPr>
              <a:t>President, </a:t>
            </a:r>
            <a:r>
              <a:rPr lang="en-US" sz="1400" dirty="0">
                <a:ea typeface="+mn-lt"/>
                <a:cs typeface="+mn-lt"/>
              </a:rPr>
              <a:t>Multicultural Development Institute</a:t>
            </a:r>
            <a:endParaRPr lang="en-US" sz="1400" dirty="0"/>
          </a:p>
          <a:p>
            <a:pPr>
              <a:lnSpc>
                <a:spcPct val="90000"/>
              </a:lnSpc>
              <a:buNone/>
            </a:pPr>
            <a:endParaRPr lang="en-US" sz="600" dirty="0">
              <a:ea typeface="+mn-lt"/>
              <a:cs typeface="+mn-lt"/>
            </a:endParaRPr>
          </a:p>
          <a:p>
            <a:pPr>
              <a:lnSpc>
                <a:spcPct val="90000"/>
              </a:lnSpc>
              <a:buNone/>
            </a:pPr>
            <a:r>
              <a:rPr lang="en-US" sz="1400" b="1" dirty="0">
                <a:ea typeface="+mn-lt"/>
                <a:cs typeface="+mn-lt"/>
              </a:rPr>
              <a:t>Panelists:</a:t>
            </a:r>
            <a:endParaRPr lang="en-US" sz="1400" dirty="0">
              <a:ea typeface="+mn-lt"/>
              <a:cs typeface="+mn-lt"/>
            </a:endParaRPr>
          </a:p>
          <a:p>
            <a:pPr>
              <a:lnSpc>
                <a:spcPct val="90000"/>
              </a:lnSpc>
              <a:buFont typeface="Arial"/>
              <a:buChar char="•"/>
            </a:pPr>
            <a:r>
              <a:rPr lang="en-US" sz="1400" b="1" dirty="0">
                <a:ea typeface="+mn-lt"/>
                <a:cs typeface="+mn-lt"/>
              </a:rPr>
              <a:t>Dolores Jimerson</a:t>
            </a:r>
            <a:r>
              <a:rPr lang="en-US" sz="1400" dirty="0">
                <a:ea typeface="+mn-lt"/>
                <a:cs typeface="+mn-lt"/>
              </a:rPr>
              <a:t>, </a:t>
            </a:r>
            <a:r>
              <a:rPr lang="en-US" sz="1400" b="1" dirty="0">
                <a:ea typeface="+mn-lt"/>
                <a:cs typeface="+mn-lt"/>
              </a:rPr>
              <a:t>LCSW, ADS, CPC</a:t>
            </a:r>
            <a:r>
              <a:rPr lang="en-US" sz="1400" dirty="0">
                <a:ea typeface="+mn-lt"/>
                <a:cs typeface="+mn-lt"/>
              </a:rPr>
              <a:t>,</a:t>
            </a:r>
            <a:r>
              <a:rPr lang="en-US" sz="1400" i="1" dirty="0">
                <a:ea typeface="+mn-lt"/>
                <a:cs typeface="+mn-lt"/>
              </a:rPr>
              <a:t> Behavioral Health Education Director</a:t>
            </a:r>
            <a:r>
              <a:rPr lang="en-US" sz="1400" dirty="0">
                <a:ea typeface="+mn-lt"/>
                <a:cs typeface="+mn-lt"/>
              </a:rPr>
              <a:t>, Northwest Portland Area Indian Health Board</a:t>
            </a:r>
          </a:p>
          <a:p>
            <a:pPr>
              <a:lnSpc>
                <a:spcPct val="90000"/>
              </a:lnSpc>
              <a:buFont typeface="Arial"/>
              <a:buChar char="•"/>
            </a:pPr>
            <a:r>
              <a:rPr lang="en-US" sz="1400" b="1" dirty="0">
                <a:ea typeface="+mn-lt"/>
                <a:cs typeface="+mn-lt"/>
              </a:rPr>
              <a:t>Katie Hunsberger, MPP,</a:t>
            </a:r>
            <a:r>
              <a:rPr lang="en-US" sz="1400" dirty="0">
                <a:ea typeface="+mn-lt"/>
                <a:cs typeface="+mn-lt"/>
              </a:rPr>
              <a:t> </a:t>
            </a:r>
            <a:r>
              <a:rPr lang="en-US" sz="1400" i="1" dirty="0">
                <a:ea typeface="+mn-lt"/>
                <a:cs typeface="+mn-lt"/>
              </a:rPr>
              <a:t>BHA Program Manager</a:t>
            </a:r>
            <a:r>
              <a:rPr lang="en-US" sz="1400" dirty="0">
                <a:ea typeface="+mn-lt"/>
                <a:cs typeface="+mn-lt"/>
              </a:rPr>
              <a:t>, Northwest Portland Area Indian Health Board, Tribal Community Health Provider Project</a:t>
            </a:r>
          </a:p>
          <a:p>
            <a:pPr marL="0" indent="0">
              <a:lnSpc>
                <a:spcPct val="90000"/>
              </a:lnSpc>
              <a:buNone/>
            </a:pPr>
            <a:endParaRPr lang="en-US" sz="600" dirty="0">
              <a:ea typeface="+mn-lt"/>
              <a:cs typeface="+mn-lt"/>
            </a:endParaRPr>
          </a:p>
          <a:p>
            <a:pPr>
              <a:lnSpc>
                <a:spcPct val="90000"/>
              </a:lnSpc>
              <a:buNone/>
            </a:pPr>
            <a:r>
              <a:rPr lang="en-US" sz="1400" b="1" dirty="0">
                <a:ea typeface="+mn-lt"/>
                <a:cs typeface="+mn-lt"/>
              </a:rPr>
              <a:t>Health Equity Faculty Panelists</a:t>
            </a:r>
            <a:endParaRPr lang="en-US" sz="1400" dirty="0">
              <a:ea typeface="+mn-lt"/>
              <a:cs typeface="+mn-lt"/>
            </a:endParaRPr>
          </a:p>
          <a:p>
            <a:pPr>
              <a:lnSpc>
                <a:spcPct val="90000"/>
              </a:lnSpc>
              <a:buFont typeface="Arial"/>
              <a:buChar char="•"/>
            </a:pPr>
            <a:r>
              <a:rPr lang="en-US" sz="1400" b="1" dirty="0">
                <a:ea typeface="+mn-lt"/>
                <a:cs typeface="+mn-lt"/>
              </a:rPr>
              <a:t>Aaron Williams</a:t>
            </a:r>
            <a:r>
              <a:rPr lang="en-US" sz="1400" dirty="0">
                <a:ea typeface="+mn-lt"/>
                <a:cs typeface="+mn-lt"/>
              </a:rPr>
              <a:t>, </a:t>
            </a:r>
            <a:r>
              <a:rPr lang="en-US" sz="1400" i="1" dirty="0">
                <a:ea typeface="+mn-lt"/>
                <a:cs typeface="+mn-lt"/>
              </a:rPr>
              <a:t>Senior Advisor</a:t>
            </a:r>
            <a:r>
              <a:rPr lang="en-US" sz="1400" dirty="0">
                <a:ea typeface="+mn-lt"/>
                <a:cs typeface="+mn-lt"/>
              </a:rPr>
              <a:t>, Practice Improvement &amp; Consulting, National Council </a:t>
            </a:r>
          </a:p>
          <a:p>
            <a:pPr>
              <a:lnSpc>
                <a:spcPct val="90000"/>
              </a:lnSpc>
              <a:buFont typeface="Arial"/>
              <a:buChar char="•"/>
            </a:pPr>
            <a:r>
              <a:rPr lang="en-US" sz="1400" b="1" dirty="0">
                <a:ea typeface="+mn-lt"/>
                <a:cs typeface="+mn-lt"/>
              </a:rPr>
              <a:t>Dr. Ami Roeschlein</a:t>
            </a:r>
            <a:r>
              <a:rPr lang="en-US" sz="1400" dirty="0">
                <a:ea typeface="+mn-lt"/>
                <a:cs typeface="+mn-lt"/>
              </a:rPr>
              <a:t>, </a:t>
            </a:r>
            <a:r>
              <a:rPr lang="en-US" sz="1400" i="1" dirty="0">
                <a:ea typeface="+mn-lt"/>
                <a:cs typeface="+mn-lt"/>
              </a:rPr>
              <a:t>Consultant</a:t>
            </a:r>
            <a:r>
              <a:rPr lang="en-US" sz="1400" dirty="0">
                <a:ea typeface="+mn-lt"/>
                <a:cs typeface="+mn-lt"/>
              </a:rPr>
              <a:t>, Practice Improvement &amp; Consulting, National Council </a:t>
            </a:r>
          </a:p>
          <a:p>
            <a:pPr>
              <a:lnSpc>
                <a:spcPct val="90000"/>
              </a:lnSpc>
              <a:buFont typeface="Arial"/>
              <a:buChar char="•"/>
            </a:pPr>
            <a:r>
              <a:rPr lang="en-US" sz="1400" b="1" dirty="0">
                <a:ea typeface="+mn-lt"/>
                <a:cs typeface="+mn-lt"/>
              </a:rPr>
              <a:t>Dr. Terence Fitzgerald</a:t>
            </a:r>
            <a:r>
              <a:rPr lang="en-US" sz="1400" dirty="0">
                <a:ea typeface="+mn-lt"/>
                <a:cs typeface="+mn-lt"/>
              </a:rPr>
              <a:t>, </a:t>
            </a:r>
            <a:r>
              <a:rPr lang="en-US" sz="1400" i="1" dirty="0">
                <a:ea typeface="+mn-lt"/>
                <a:cs typeface="+mn-lt"/>
              </a:rPr>
              <a:t>Consultant, </a:t>
            </a:r>
            <a:r>
              <a:rPr lang="en-US" sz="1400" dirty="0">
                <a:ea typeface="+mn-lt"/>
                <a:cs typeface="+mn-lt"/>
              </a:rPr>
              <a:t>Trauma-Informed, Resilience-Oriented Services, Center of Excellence for Integrated Health Solutions</a:t>
            </a:r>
          </a:p>
          <a:p>
            <a:pPr>
              <a:lnSpc>
                <a:spcPct val="90000"/>
              </a:lnSpc>
              <a:buNone/>
            </a:pPr>
            <a:endParaRPr lang="en-US" sz="1400" dirty="0">
              <a:ea typeface="+mn-lt"/>
              <a:cs typeface="+mn-lt"/>
            </a:endParaRPr>
          </a:p>
        </p:txBody>
      </p:sp>
    </p:spTree>
    <p:extLst>
      <p:ext uri="{BB962C8B-B14F-4D97-AF65-F5344CB8AC3E}">
        <p14:creationId xmlns:p14="http://schemas.microsoft.com/office/powerpoint/2010/main" val="327936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D00F-496F-EA24-B3A5-114C5C5CD72C}"/>
              </a:ext>
            </a:extLst>
          </p:cNvPr>
          <p:cNvSpPr>
            <a:spLocks noGrp="1"/>
          </p:cNvSpPr>
          <p:nvPr>
            <p:ph type="title"/>
          </p:nvPr>
        </p:nvSpPr>
        <p:spPr>
          <a:xfrm>
            <a:off x="91392" y="3682986"/>
            <a:ext cx="2723148" cy="2106333"/>
          </a:xfrm>
        </p:spPr>
        <p:txBody>
          <a:bodyPr vert="horz" lIns="91440" tIns="45720" rIns="91440" bIns="45720" rtlCol="0" anchor="t">
            <a:noAutofit/>
          </a:bodyPr>
          <a:lstStyle/>
          <a:p>
            <a:r>
              <a:rPr lang="en-US" sz="2800" b="1" dirty="0">
                <a:ea typeface="+mj-lt"/>
                <a:cs typeface="+mj-lt"/>
              </a:rPr>
              <a:t>Honoring Native American Cultures in Integrated Health</a:t>
            </a:r>
            <a:endParaRPr lang="en-US" sz="2800" b="1" dirty="0">
              <a:ea typeface="Calibri Light" panose="020F0302020204030204"/>
              <a:cs typeface="Calibri Light" panose="020F0302020204030204"/>
            </a:endParaRPr>
          </a:p>
        </p:txBody>
      </p:sp>
      <p:pic>
        <p:nvPicPr>
          <p:cNvPr id="5" name="Content Placeholder 4">
            <a:extLst>
              <a:ext uri="{FF2B5EF4-FFF2-40B4-BE49-F238E27FC236}">
                <a16:creationId xmlns:a16="http://schemas.microsoft.com/office/drawing/2014/main" id="{F3277B04-9767-2E5A-7129-3962AAB0B4D6}"/>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t="788" b="788"/>
          <a:stretch/>
        </p:blipFill>
        <p:spPr>
          <a:xfrm>
            <a:off x="-1" y="10"/>
            <a:ext cx="9144001" cy="3428990"/>
          </a:xfrm>
          <a:prstGeom prst="rect">
            <a:avLst/>
          </a:prstGeom>
        </p:spPr>
      </p:pic>
      <p:grpSp>
        <p:nvGrpSpPr>
          <p:cNvPr id="27" name="Group 26">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00" y="3401858"/>
            <a:ext cx="9155400" cy="123363"/>
            <a:chOff x="-5025" y="6737718"/>
            <a:chExt cx="12207200" cy="123363"/>
          </a:xfrm>
        </p:grpSpPr>
        <p:sp>
          <p:nvSpPr>
            <p:cNvPr id="28" name="Rectangle 27">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CAE2960-3FFC-3E12-5059-144D51A6B546}"/>
              </a:ext>
            </a:extLst>
          </p:cNvPr>
          <p:cNvSpPr>
            <a:spLocks noGrp="1"/>
          </p:cNvSpPr>
          <p:nvPr>
            <p:ph sz="half" idx="1"/>
          </p:nvPr>
        </p:nvSpPr>
        <p:spPr>
          <a:xfrm>
            <a:off x="2740743" y="3684122"/>
            <a:ext cx="6402486" cy="2505201"/>
          </a:xfrm>
        </p:spPr>
        <p:txBody>
          <a:bodyPr vert="horz" lIns="91440" tIns="45720" rIns="91440" bIns="45720" rtlCol="0" anchor="t">
            <a:normAutofit/>
          </a:bodyPr>
          <a:lstStyle/>
          <a:p>
            <a:pPr marL="0" indent="0">
              <a:lnSpc>
                <a:spcPct val="90000"/>
              </a:lnSpc>
              <a:buNone/>
            </a:pPr>
            <a:r>
              <a:rPr lang="en-US" sz="1400" dirty="0">
                <a:solidFill>
                  <a:srgbClr val="232333"/>
                </a:solidFill>
                <a:ea typeface="+mn-lt"/>
                <a:cs typeface="+mn-lt"/>
              </a:rPr>
              <a:t>Because of historical oppression and systemic marginalization, Native American and Indigenous communities across the country face increased barriers to accessing equitable health care services and resources. This has led to disproportionately higher rates of untreated mental health, substance use, and general health conditions.</a:t>
            </a:r>
            <a:br>
              <a:rPr lang="en-US" sz="1400" dirty="0">
                <a:ea typeface="+mn-lt"/>
                <a:cs typeface="+mn-lt"/>
              </a:rPr>
            </a:br>
            <a:br>
              <a:rPr lang="en-US" sz="1400" dirty="0">
                <a:ea typeface="+mn-lt"/>
                <a:cs typeface="+mn-lt"/>
              </a:rPr>
            </a:br>
            <a:r>
              <a:rPr lang="en-US" sz="1400" dirty="0">
                <a:solidFill>
                  <a:srgbClr val="232333"/>
                </a:solidFill>
                <a:ea typeface="+mn-lt"/>
                <a:cs typeface="+mn-lt"/>
              </a:rPr>
              <a:t>Integrated and equitable care includes culturally responsive care. Native American and Indigenous healers and practitioners have provided culturally responsive care for generations and have much insight to share with those in integrated health care roles.</a:t>
            </a:r>
            <a:endParaRPr lang="en-US" sz="1400" dirty="0">
              <a:ea typeface="Calibri" panose="020F0502020204030204"/>
              <a:cs typeface="Calibri" panose="020F0502020204030204"/>
            </a:endParaRPr>
          </a:p>
        </p:txBody>
      </p:sp>
    </p:spTree>
    <p:extLst>
      <p:ext uri="{BB962C8B-B14F-4D97-AF65-F5344CB8AC3E}">
        <p14:creationId xmlns:p14="http://schemas.microsoft.com/office/powerpoint/2010/main" val="45486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6AA6-E6E0-D3AC-14F8-79E9B20B9FB4}"/>
              </a:ext>
            </a:extLst>
          </p:cNvPr>
          <p:cNvSpPr>
            <a:spLocks noGrp="1"/>
          </p:cNvSpPr>
          <p:nvPr>
            <p:ph type="title"/>
          </p:nvPr>
        </p:nvSpPr>
        <p:spPr/>
        <p:txBody>
          <a:bodyPr/>
          <a:lstStyle/>
          <a:p>
            <a:pPr algn="ctr"/>
            <a:r>
              <a:rPr lang="en-US" dirty="0">
                <a:cs typeface="Calibri Light" panose="020F0302020204030204"/>
              </a:rPr>
              <a:t>End of Session </a:t>
            </a:r>
            <a:r>
              <a:rPr lang="en-US">
                <a:cs typeface="Calibri Light" panose="020F0302020204030204"/>
              </a:rPr>
              <a:t>Poll Questions</a:t>
            </a:r>
          </a:p>
        </p:txBody>
      </p:sp>
      <p:sp>
        <p:nvSpPr>
          <p:cNvPr id="3" name="Content Placeholder 2">
            <a:extLst>
              <a:ext uri="{FF2B5EF4-FFF2-40B4-BE49-F238E27FC236}">
                <a16:creationId xmlns:a16="http://schemas.microsoft.com/office/drawing/2014/main" id="{47CE83B2-6102-FCCE-5F14-CFC4067F9C6C}"/>
              </a:ext>
            </a:extLst>
          </p:cNvPr>
          <p:cNvSpPr>
            <a:spLocks noGrp="1"/>
          </p:cNvSpPr>
          <p:nvPr>
            <p:ph idx="1"/>
          </p:nvPr>
        </p:nvSpPr>
        <p:spPr>
          <a:xfrm>
            <a:off x="526774" y="2433604"/>
            <a:ext cx="8090452" cy="865765"/>
          </a:xfrm>
        </p:spPr>
        <p:txBody>
          <a:bodyPr vert="horz" lIns="91440" tIns="45720" rIns="91440" bIns="45720" rtlCol="0" anchor="t">
            <a:noAutofit/>
          </a:bodyPr>
          <a:lstStyle/>
          <a:p>
            <a:pPr marL="0" indent="0" algn="ctr">
              <a:buNone/>
            </a:pPr>
            <a:r>
              <a:rPr lang="en-US" sz="2400">
                <a:cs typeface="Calibri Light"/>
              </a:rPr>
              <a:t>See pop up box for </a:t>
            </a:r>
            <a:r>
              <a:rPr lang="en-US" sz="2400" b="1">
                <a:cs typeface="Calibri Light"/>
              </a:rPr>
              <a:t>3 poll questions.</a:t>
            </a:r>
          </a:p>
        </p:txBody>
      </p:sp>
    </p:spTree>
    <p:extLst>
      <p:ext uri="{BB962C8B-B14F-4D97-AF65-F5344CB8AC3E}">
        <p14:creationId xmlns:p14="http://schemas.microsoft.com/office/powerpoint/2010/main" val="138115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F253-648D-E1E5-24FB-CBF7581B304B}"/>
              </a:ext>
            </a:extLst>
          </p:cNvPr>
          <p:cNvSpPr>
            <a:spLocks noGrp="1"/>
          </p:cNvSpPr>
          <p:nvPr>
            <p:ph type="title"/>
          </p:nvPr>
        </p:nvSpPr>
        <p:spPr>
          <a:xfrm>
            <a:off x="526774" y="-67892"/>
            <a:ext cx="8090451" cy="1026431"/>
          </a:xfrm>
        </p:spPr>
        <p:txBody>
          <a:bodyPr/>
          <a:lstStyle/>
          <a:p>
            <a:pPr algn="ctr"/>
            <a:r>
              <a:rPr lang="en-US" b="1" dirty="0">
                <a:ea typeface="+mj-lt"/>
                <a:cs typeface="+mj-lt"/>
              </a:rPr>
              <a:t>Resources</a:t>
            </a:r>
            <a:endParaRPr lang="en-US" dirty="0">
              <a:ea typeface="+mj-lt"/>
              <a:cs typeface="+mj-lt"/>
            </a:endParaRPr>
          </a:p>
        </p:txBody>
      </p:sp>
      <p:sp>
        <p:nvSpPr>
          <p:cNvPr id="4" name="Content Placeholder 2">
            <a:extLst>
              <a:ext uri="{FF2B5EF4-FFF2-40B4-BE49-F238E27FC236}">
                <a16:creationId xmlns:a16="http://schemas.microsoft.com/office/drawing/2014/main" id="{C2D2E129-44F7-66E7-D655-4149E14E33E3}"/>
              </a:ext>
            </a:extLst>
          </p:cNvPr>
          <p:cNvSpPr txBox="1">
            <a:spLocks/>
          </p:cNvSpPr>
          <p:nvPr/>
        </p:nvSpPr>
        <p:spPr>
          <a:xfrm>
            <a:off x="730868" y="1106178"/>
            <a:ext cx="8090452" cy="192253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mn-lt"/>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mn-lt"/>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500"/>
              </a:spcAft>
              <a:buFont typeface="Arial,Sans-Serif" panose="020B0604020202020204" pitchFamily="34" charset="0"/>
              <a:buChar char="•"/>
            </a:pPr>
            <a:endParaRPr lang="en-US" sz="1200" b="1">
              <a:cs typeface="Calibri"/>
            </a:endParaRPr>
          </a:p>
        </p:txBody>
      </p:sp>
      <p:sp>
        <p:nvSpPr>
          <p:cNvPr id="6" name="TextBox 5">
            <a:extLst>
              <a:ext uri="{FF2B5EF4-FFF2-40B4-BE49-F238E27FC236}">
                <a16:creationId xmlns:a16="http://schemas.microsoft.com/office/drawing/2014/main" id="{1CF27835-4243-FA72-4DE3-18CB36081DB2}"/>
              </a:ext>
            </a:extLst>
          </p:cNvPr>
          <p:cNvSpPr txBox="1"/>
          <p:nvPr/>
        </p:nvSpPr>
        <p:spPr>
          <a:xfrm>
            <a:off x="730436" y="665931"/>
            <a:ext cx="6109276" cy="9171742"/>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1400" dirty="0">
                <a:ea typeface="Calibri"/>
                <a:cs typeface="Calibri"/>
                <a:hlinkClick r:id="rId2"/>
              </a:rPr>
              <a:t>Northwest Portland Area Indian Health Board resources</a:t>
            </a:r>
            <a:endParaRPr lang="en-US" sz="1400" dirty="0"/>
          </a:p>
          <a:p>
            <a:pPr marL="285750" indent="-285750">
              <a:spcAft>
                <a:spcPts val="600"/>
              </a:spcAft>
              <a:buFont typeface="Arial" panose="020B0604020202020204" pitchFamily="34" charset="0"/>
              <a:buChar char="•"/>
            </a:pPr>
            <a:r>
              <a:rPr lang="en-US" sz="1400" dirty="0">
                <a:hlinkClick r:id="rId3"/>
              </a:rPr>
              <a:t>Tribal Community Health Provider Program (TCHPP)</a:t>
            </a:r>
            <a:endParaRPr lang="en-US" dirty="0">
              <a:ea typeface="Calibri"/>
              <a:cs typeface="Calibri"/>
            </a:endParaRPr>
          </a:p>
          <a:p>
            <a:pPr marL="285750" indent="-285750">
              <a:spcAft>
                <a:spcPts val="600"/>
              </a:spcAft>
              <a:buFont typeface="Arial" panose="020B0604020202020204" pitchFamily="34" charset="0"/>
              <a:buChar char="•"/>
            </a:pPr>
            <a:r>
              <a:rPr lang="en-US" sz="1400" dirty="0">
                <a:hlinkClick r:id="rId4"/>
              </a:rPr>
              <a:t>Addressing OUD in BIPOC Communities Part 3: Treatment and Recovery for Native American Populations</a:t>
            </a:r>
            <a:r>
              <a:rPr lang="en-US" sz="1400" dirty="0"/>
              <a:t>- Webinar Recording</a:t>
            </a:r>
            <a:endParaRPr lang="en-US" sz="1600" dirty="0">
              <a:ea typeface="Calibri" panose="020F0502020204030204"/>
              <a:cs typeface="Calibri" panose="020F0502020204030204"/>
            </a:endParaRPr>
          </a:p>
          <a:p>
            <a:pPr marL="285750" indent="-285750">
              <a:spcAft>
                <a:spcPts val="600"/>
              </a:spcAft>
              <a:buFont typeface="Arial" panose="020B0604020202020204" pitchFamily="34" charset="0"/>
              <a:buChar char="•"/>
            </a:pPr>
            <a:r>
              <a:rPr lang="en-US" sz="1400" dirty="0">
                <a:hlinkClick r:id="rId5"/>
              </a:rPr>
              <a:t>Native American Motivational Interviewing: A Manual for Counselors</a:t>
            </a:r>
            <a:r>
              <a:rPr lang="en-US" sz="1400" dirty="0"/>
              <a:t>- Webinar Recording</a:t>
            </a:r>
            <a:endParaRPr lang="en-US" sz="1400" dirty="0">
              <a:ea typeface="Calibri"/>
              <a:cs typeface="Calibri"/>
            </a:endParaRPr>
          </a:p>
          <a:p>
            <a:pPr marL="285750" indent="-285750">
              <a:spcAft>
                <a:spcPts val="600"/>
              </a:spcAft>
              <a:buFont typeface="Arial" panose="020B0604020202020204" pitchFamily="34" charset="0"/>
              <a:buChar char="•"/>
            </a:pPr>
            <a:r>
              <a:rPr lang="en-US" sz="1400" dirty="0">
                <a:hlinkClick r:id="rId6"/>
              </a:rPr>
              <a:t>Native American Rehabilitation Association of the Northwest, Inc.</a:t>
            </a:r>
            <a:endParaRPr lang="en-US" sz="1400" dirty="0">
              <a:ea typeface="Calibri"/>
              <a:cs typeface="Calibri"/>
            </a:endParaRPr>
          </a:p>
          <a:p>
            <a:pPr marL="285750" indent="-285750">
              <a:spcAft>
                <a:spcPts val="600"/>
              </a:spcAft>
              <a:buFont typeface="Arial" panose="020B0604020202020204" pitchFamily="34" charset="0"/>
              <a:buChar char="•"/>
            </a:pPr>
            <a:r>
              <a:rPr lang="en-US" sz="1400" dirty="0">
                <a:hlinkClick r:id="rId7"/>
              </a:rPr>
              <a:t>SWEETGRASS Native American Health Center, Oakland CA</a:t>
            </a:r>
            <a:endParaRPr lang="en-US" sz="1400" dirty="0">
              <a:ea typeface="Calibri"/>
              <a:cs typeface="Calibri"/>
            </a:endParaRPr>
          </a:p>
          <a:p>
            <a:pPr marL="285750" indent="-285750">
              <a:spcAft>
                <a:spcPts val="600"/>
              </a:spcAft>
              <a:buFont typeface="Arial" panose="020B0604020202020204" pitchFamily="34" charset="0"/>
              <a:buChar char="•"/>
            </a:pPr>
            <a:r>
              <a:rPr lang="en-US" sz="1400" dirty="0">
                <a:hlinkClick r:id="rId8"/>
              </a:rPr>
              <a:t>Breaking Down Barriers to Access, No Matter Where People Live</a:t>
            </a:r>
            <a:endParaRPr lang="en-US" sz="1400" dirty="0">
              <a:ea typeface="Calibri"/>
              <a:cs typeface="Calibri"/>
            </a:endParaRPr>
          </a:p>
          <a:p>
            <a:pPr marL="285750" indent="-285750">
              <a:spcAft>
                <a:spcPts val="600"/>
              </a:spcAft>
              <a:buFont typeface="Arial" panose="020B0604020202020204" pitchFamily="34" charset="0"/>
              <a:buChar char="•"/>
            </a:pPr>
            <a:r>
              <a:rPr lang="en-US" sz="1400" dirty="0">
                <a:solidFill>
                  <a:srgbClr val="00548C"/>
                </a:solidFill>
                <a:hlinkClick r:id="rId9"/>
              </a:rPr>
              <a:t>Culture and Heritage are Key to Tribal Community Health</a:t>
            </a:r>
            <a:endParaRPr lang="en-US" sz="1400" dirty="0">
              <a:ea typeface="Calibri"/>
              <a:cs typeface="Calibri"/>
            </a:endParaRPr>
          </a:p>
          <a:p>
            <a:pPr marL="285750" indent="-285750">
              <a:spcAft>
                <a:spcPts val="600"/>
              </a:spcAft>
              <a:buFont typeface="Arial" panose="020B0604020202020204" pitchFamily="34" charset="0"/>
              <a:buChar char="•"/>
            </a:pPr>
            <a:r>
              <a:rPr lang="en-US" sz="1400" dirty="0">
                <a:solidFill>
                  <a:srgbClr val="000000"/>
                </a:solidFill>
                <a:hlinkClick r:id="rId10"/>
              </a:rPr>
              <a:t>Native Americans: A Crisis in Health Equity</a:t>
            </a:r>
            <a:endParaRPr lang="en-US" sz="1400" dirty="0">
              <a:solidFill>
                <a:srgbClr val="00548C"/>
              </a:solidFill>
              <a:ea typeface="Calibri"/>
              <a:cs typeface="Calibri"/>
            </a:endParaRPr>
          </a:p>
          <a:p>
            <a:pPr marL="285750" indent="-285750">
              <a:spcAft>
                <a:spcPts val="600"/>
              </a:spcAft>
              <a:buFont typeface="Arial" panose="020B0604020202020204" pitchFamily="34" charset="0"/>
              <a:buChar char="•"/>
            </a:pPr>
            <a:r>
              <a:rPr lang="en-US" sz="1400" dirty="0">
                <a:solidFill>
                  <a:srgbClr val="000000"/>
                </a:solidFill>
                <a:latin typeface="Calibri"/>
                <a:ea typeface="Calibri"/>
                <a:cs typeface="Arial"/>
                <a:hlinkClick r:id="rId11"/>
              </a:rPr>
              <a:t>Cultural Competence in Caring for American Indians and Alaska Natives</a:t>
            </a:r>
            <a:endParaRPr lang="en-US" sz="1400" dirty="0">
              <a:solidFill>
                <a:srgbClr val="000000"/>
              </a:solidFill>
              <a:latin typeface="Calibri"/>
              <a:ea typeface="Calibri"/>
              <a:cs typeface="Calibri"/>
            </a:endParaRPr>
          </a:p>
          <a:p>
            <a:pPr marL="285750" indent="-285750">
              <a:spcAft>
                <a:spcPts val="600"/>
              </a:spcAft>
              <a:buFont typeface="Arial" panose="020B0604020202020204" pitchFamily="34" charset="0"/>
              <a:buChar char="•"/>
            </a:pPr>
            <a:r>
              <a:rPr lang="en-US" sz="1400" dirty="0">
                <a:solidFill>
                  <a:srgbClr val="000000"/>
                </a:solidFill>
                <a:ea typeface="Calibri"/>
                <a:cs typeface="Arial"/>
                <a:hlinkClick r:id="rId12"/>
              </a:rPr>
              <a:t>We R Native - A multimedia health resource for Native teens and young adults</a:t>
            </a:r>
            <a:endParaRPr lang="en-US" sz="1400" dirty="0">
              <a:solidFill>
                <a:srgbClr val="000000"/>
              </a:solidFill>
              <a:ea typeface="Calibri"/>
              <a:cs typeface="Arial"/>
            </a:endParaRPr>
          </a:p>
          <a:p>
            <a:pPr marL="285750" indent="-285750">
              <a:spcAft>
                <a:spcPts val="600"/>
              </a:spcAft>
              <a:buFont typeface="Arial" panose="020B0604020202020204" pitchFamily="34" charset="0"/>
              <a:buChar char="•"/>
            </a:pPr>
            <a:r>
              <a:rPr lang="en-US" sz="1400" u="sng" dirty="0">
                <a:solidFill>
                  <a:srgbClr val="0563C1"/>
                </a:solidFill>
                <a:effectLst/>
                <a:ea typeface="Calibri" panose="020F0502020204030204" pitchFamily="34" charset="0"/>
                <a:hlinkClick r:id="rId13"/>
              </a:rPr>
              <a:t>Making Relatives - YouTube</a:t>
            </a:r>
            <a:r>
              <a:rPr lang="en-US" sz="1400" dirty="0">
                <a:effectLst/>
                <a:ea typeface="Calibri" panose="020F0502020204030204" pitchFamily="34" charset="0"/>
              </a:rPr>
              <a:t> </a:t>
            </a:r>
            <a:endParaRPr lang="en-US" sz="1400" dirty="0">
              <a:solidFill>
                <a:srgbClr val="000000"/>
              </a:solidFill>
              <a:ea typeface="Calibri"/>
              <a:cs typeface="Arial"/>
              <a:hlinkClick r:id="rId14"/>
            </a:endParaRPr>
          </a:p>
          <a:p>
            <a:pPr marL="285750" indent="-285750">
              <a:spcAft>
                <a:spcPts val="600"/>
              </a:spcAft>
              <a:buFont typeface="Arial" panose="020B0604020202020204" pitchFamily="34" charset="0"/>
              <a:buChar char="•"/>
            </a:pPr>
            <a:r>
              <a:rPr lang="en-US" sz="1400" dirty="0">
                <a:solidFill>
                  <a:srgbClr val="000000"/>
                </a:solidFill>
                <a:ea typeface="Calibri"/>
                <a:cs typeface="Arial"/>
                <a:hlinkClick r:id="rId14"/>
              </a:rPr>
              <a:t>Indian Country ECHO programs</a:t>
            </a:r>
            <a:endParaRPr lang="en-US" sz="1400" dirty="0">
              <a:solidFill>
                <a:srgbClr val="000000"/>
              </a:solidFill>
              <a:ea typeface="Calibri"/>
              <a:cs typeface="Arial"/>
            </a:endParaRPr>
          </a:p>
          <a:p>
            <a:pPr marL="285750" indent="-285750">
              <a:spcAft>
                <a:spcPts val="600"/>
              </a:spcAft>
              <a:buFont typeface="Arial" panose="020B0604020202020204" pitchFamily="34" charset="0"/>
              <a:buChar char="•"/>
            </a:pPr>
            <a:r>
              <a:rPr lang="en-US" sz="1400" dirty="0">
                <a:effectLst/>
                <a:ea typeface="Calibri" panose="020F0502020204030204" pitchFamily="34" charset="0"/>
              </a:rPr>
              <a:t>Arizona continues to lead the way in seeking CMS coverage for traditional healing. Here is the proposed language </a:t>
            </a:r>
            <a:r>
              <a:rPr lang="en-US" sz="1400" u="sng" dirty="0">
                <a:solidFill>
                  <a:srgbClr val="0563C1"/>
                </a:solidFill>
                <a:effectLst/>
                <a:ea typeface="Calibri" panose="020F0502020204030204" pitchFamily="34" charset="0"/>
                <a:hlinkClick r:id="rId15"/>
              </a:rPr>
              <a:t>TraditionalHealingWaiverLanguage.pdf (azahcccs.gov)</a:t>
            </a:r>
            <a:endParaRPr lang="en-US" sz="1400" u="sng" dirty="0">
              <a:solidFill>
                <a:srgbClr val="0563C1"/>
              </a:solidFill>
              <a:effectLst/>
              <a:ea typeface="Calibri" panose="020F0502020204030204" pitchFamily="34" charset="0"/>
            </a:endParaRPr>
          </a:p>
          <a:p>
            <a:pPr marL="285750" indent="-285750">
              <a:spcAft>
                <a:spcPts val="600"/>
              </a:spcAft>
              <a:buFont typeface="Arial" panose="020B0604020202020204" pitchFamily="34" charset="0"/>
              <a:buChar char="•"/>
            </a:pPr>
            <a:r>
              <a:rPr lang="en-US" sz="1400" u="sng" dirty="0">
                <a:solidFill>
                  <a:srgbClr val="0563C1"/>
                </a:solidFill>
                <a:effectLst/>
                <a:ea typeface="Calibri" panose="020F0502020204030204" pitchFamily="34" charset="0"/>
                <a:hlinkClick r:id="rId16"/>
              </a:rPr>
              <a:t>Oregon Health Authority : Approved Evidence-Based Practices : Behavioral Health Services : State of Oregon</a:t>
            </a:r>
            <a:endParaRPr lang="en-US" sz="1400" dirty="0">
              <a:effectLst/>
              <a:ea typeface="Calibri" panose="020F0502020204030204" pitchFamily="34" charset="0"/>
            </a:endParaRPr>
          </a:p>
          <a:p>
            <a:pPr marL="285750" indent="-285750">
              <a:spcAft>
                <a:spcPts val="600"/>
              </a:spcAft>
              <a:buFont typeface="Arial" panose="020B0604020202020204" pitchFamily="34" charset="0"/>
              <a:buChar char="•"/>
            </a:pPr>
            <a:endParaRPr lang="en-US" sz="1400" dirty="0">
              <a:effectLst/>
              <a:ea typeface="Calibri" panose="020F0502020204030204" pitchFamily="34" charset="0"/>
            </a:endParaRPr>
          </a:p>
          <a:p>
            <a:pPr marL="285750" indent="-285750">
              <a:spcAft>
                <a:spcPts val="600"/>
              </a:spcAft>
              <a:buFont typeface="Arial" panose="020B0604020202020204" pitchFamily="34" charset="0"/>
              <a:buChar char="•"/>
            </a:pPr>
            <a:endParaRPr lang="en-US" sz="1400" dirty="0">
              <a:solidFill>
                <a:srgbClr val="000000"/>
              </a:solidFill>
              <a:ea typeface="Calibri"/>
              <a:cs typeface="Arial"/>
            </a:endParaRPr>
          </a:p>
          <a:p>
            <a:pPr marL="285750" indent="-285750">
              <a:spcAft>
                <a:spcPts val="600"/>
              </a:spcAft>
              <a:buFont typeface="Arial" panose="020B0604020202020204" pitchFamily="34" charset="0"/>
              <a:buChar char="•"/>
            </a:pPr>
            <a:endParaRPr lang="en-US" sz="1400" dirty="0">
              <a:solidFill>
                <a:srgbClr val="00548C"/>
              </a:solidFill>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spcAft>
                <a:spcPts val="600"/>
              </a:spcAft>
              <a:buFont typeface="Arial" panose="020B0604020202020204" pitchFamily="34" charset="0"/>
              <a:buChar char="•"/>
            </a:pPr>
            <a:endParaRPr lang="en-US" sz="1400" dirty="0">
              <a:ea typeface="Calibri"/>
              <a:cs typeface="Calibri"/>
            </a:endParaRPr>
          </a:p>
          <a:p>
            <a:pPr marL="285750" indent="-285750">
              <a:buFont typeface="Arial" panose="020B0604020202020204" pitchFamily="34" charset="0"/>
              <a:buChar char="•"/>
            </a:pPr>
            <a:endParaRPr lang="en-US" sz="1600" dirty="0">
              <a:ea typeface="Calibri" panose="020F0502020204030204"/>
              <a:cs typeface="Calibri" panose="020F0502020204030204"/>
            </a:endParaRPr>
          </a:p>
          <a:p>
            <a:pPr marL="285750" indent="-285750">
              <a:buFont typeface="Arial" panose="020B0604020202020204" pitchFamily="34" charset="0"/>
              <a:buChar char="•"/>
            </a:pPr>
            <a:endParaRPr lang="en-US" sz="1200" dirty="0">
              <a:ea typeface="Calibri" panose="020F0502020204030204"/>
              <a:cs typeface="Calibri" panose="020F0502020204030204"/>
            </a:endParaRPr>
          </a:p>
        </p:txBody>
      </p:sp>
      <p:pic>
        <p:nvPicPr>
          <p:cNvPr id="12" name="Picture 11" descr="Natural beauty and wellness ingredients">
            <a:extLst>
              <a:ext uri="{FF2B5EF4-FFF2-40B4-BE49-F238E27FC236}">
                <a16:creationId xmlns:a16="http://schemas.microsoft.com/office/drawing/2014/main" id="{CE641EC6-3518-F9CF-7070-D31707BB661F}"/>
              </a:ext>
            </a:extLst>
          </p:cNvPr>
          <p:cNvPicPr>
            <a:picLocks noChangeAspect="1"/>
          </p:cNvPicPr>
          <p:nvPr/>
        </p:nvPicPr>
        <p:blipFill>
          <a:blip r:embed="rId17"/>
          <a:stretch>
            <a:fillRect/>
          </a:stretch>
        </p:blipFill>
        <p:spPr>
          <a:xfrm rot="1164915">
            <a:off x="6473419" y="2466025"/>
            <a:ext cx="2438403" cy="1625602"/>
          </a:xfrm>
          <a:prstGeom prst="rect">
            <a:avLst/>
          </a:prstGeom>
        </p:spPr>
      </p:pic>
      <p:pic>
        <p:nvPicPr>
          <p:cNvPr id="14" name="Picture 13" descr="A painting brush next to a painting egg&#10;&#10;Description automatically generated">
            <a:extLst>
              <a:ext uri="{FF2B5EF4-FFF2-40B4-BE49-F238E27FC236}">
                <a16:creationId xmlns:a16="http://schemas.microsoft.com/office/drawing/2014/main" id="{1BD9846F-E67B-BB05-C4E3-F5952351FAFF}"/>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rot="566998">
            <a:off x="6611746" y="608160"/>
            <a:ext cx="2437539" cy="1623400"/>
          </a:xfrm>
          <a:prstGeom prst="rect">
            <a:avLst/>
          </a:prstGeom>
        </p:spPr>
      </p:pic>
    </p:spTree>
    <p:extLst>
      <p:ext uri="{BB962C8B-B14F-4D97-AF65-F5344CB8AC3E}">
        <p14:creationId xmlns:p14="http://schemas.microsoft.com/office/powerpoint/2010/main" val="84696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F253-648D-E1E5-24FB-CBF7581B304B}"/>
              </a:ext>
            </a:extLst>
          </p:cNvPr>
          <p:cNvSpPr>
            <a:spLocks noGrp="1"/>
          </p:cNvSpPr>
          <p:nvPr>
            <p:ph type="title"/>
          </p:nvPr>
        </p:nvSpPr>
        <p:spPr>
          <a:xfrm>
            <a:off x="526772" y="87496"/>
            <a:ext cx="8090451" cy="1325563"/>
          </a:xfrm>
        </p:spPr>
        <p:txBody>
          <a:bodyPr/>
          <a:lstStyle/>
          <a:p>
            <a:pPr algn="ctr"/>
            <a:r>
              <a:rPr lang="en-US" b="1">
                <a:ea typeface="+mj-lt"/>
                <a:cs typeface="+mj-lt"/>
              </a:rPr>
              <a:t>Health Equity Tools &amp; Resources </a:t>
            </a:r>
            <a:endParaRPr lang="en-US">
              <a:ea typeface="+mj-lt"/>
              <a:cs typeface="+mj-lt"/>
            </a:endParaRPr>
          </a:p>
        </p:txBody>
      </p:sp>
      <p:sp>
        <p:nvSpPr>
          <p:cNvPr id="3" name="Content Placeholder 2">
            <a:extLst>
              <a:ext uri="{FF2B5EF4-FFF2-40B4-BE49-F238E27FC236}">
                <a16:creationId xmlns:a16="http://schemas.microsoft.com/office/drawing/2014/main" id="{4F90EE17-933D-849D-22EF-A86073567537}"/>
              </a:ext>
            </a:extLst>
          </p:cNvPr>
          <p:cNvSpPr>
            <a:spLocks noGrp="1"/>
          </p:cNvSpPr>
          <p:nvPr>
            <p:ph idx="1"/>
          </p:nvPr>
        </p:nvSpPr>
        <p:spPr>
          <a:xfrm>
            <a:off x="730868" y="1459616"/>
            <a:ext cx="8090452" cy="1922532"/>
          </a:xfrm>
        </p:spPr>
        <p:txBody>
          <a:bodyPr vert="horz" lIns="91440" tIns="45720" rIns="91440" bIns="45720" rtlCol="0" anchor="t">
            <a:noAutofit/>
          </a:bodyPr>
          <a:lstStyle/>
          <a:p>
            <a:pPr marL="285750" indent="-285750">
              <a:spcBef>
                <a:spcPts val="0"/>
              </a:spcBef>
              <a:spcAft>
                <a:spcPts val="500"/>
              </a:spcAft>
              <a:buFont typeface="Arial,Sans-Serif" panose="020B0604020202020204" pitchFamily="34" charset="0"/>
            </a:pPr>
            <a:r>
              <a:rPr lang="en-US" sz="1800" b="1" dirty="0">
                <a:cs typeface="Calibri"/>
                <a:hlinkClick r:id="rId2"/>
              </a:rPr>
              <a:t>Center of Excellence for Integrated Health Solutions</a:t>
            </a:r>
            <a:r>
              <a:rPr lang="en-US" sz="1800" b="1" dirty="0">
                <a:cs typeface="Calibri"/>
              </a:rPr>
              <a:t> </a:t>
            </a:r>
            <a:r>
              <a:rPr lang="en-US" sz="1800" dirty="0">
                <a:latin typeface="Times New Roman"/>
                <a:cs typeface="Times New Roman"/>
              </a:rPr>
              <a:t> </a:t>
            </a:r>
            <a:endParaRPr lang="en-US" sz="1800" dirty="0">
              <a:ea typeface="+mn-lt"/>
              <a:cs typeface="+mn-lt"/>
            </a:endParaRPr>
          </a:p>
          <a:p>
            <a:pPr marL="285750" indent="-285750">
              <a:spcBef>
                <a:spcPts val="0"/>
              </a:spcBef>
              <a:spcAft>
                <a:spcPts val="500"/>
              </a:spcAft>
              <a:buFont typeface="Arial,Sans-Serif" panose="020B0604020202020204" pitchFamily="34" charset="0"/>
            </a:pPr>
            <a:r>
              <a:rPr lang="en-US" sz="1800" b="1" dirty="0">
                <a:cs typeface="Calibri"/>
                <a:hlinkClick r:id="rId3"/>
              </a:rPr>
              <a:t>Access for Everyone: A Toolkit for Addressing Health Equity &amp; Racial Justice within Integrated Care Settings</a:t>
            </a:r>
            <a:r>
              <a:rPr lang="en-US" sz="1800" b="1" dirty="0">
                <a:cs typeface="Calibri"/>
              </a:rPr>
              <a:t> </a:t>
            </a:r>
            <a:endParaRPr lang="en-US" sz="1800" dirty="0">
              <a:ea typeface="+mn-lt"/>
              <a:cs typeface="+mn-lt"/>
            </a:endParaRPr>
          </a:p>
          <a:p>
            <a:pPr marL="685800">
              <a:spcBef>
                <a:spcPts val="500"/>
              </a:spcBef>
            </a:pPr>
            <a:r>
              <a:rPr lang="en-US" sz="1600" dirty="0">
                <a:ea typeface="Calibri"/>
                <a:cs typeface="Calibri"/>
              </a:rPr>
              <a:t>Health Equity Toolkit, Module 5: </a:t>
            </a:r>
            <a:r>
              <a:rPr lang="en-US" sz="1600" u="sng" dirty="0">
                <a:solidFill>
                  <a:srgbClr val="0563C1"/>
                </a:solidFill>
                <a:ea typeface="Calibri"/>
                <a:cs typeface="Calibri"/>
                <a:hlinkClick r:id="rId4"/>
              </a:rPr>
              <a:t>Cultural and Linguistic Literacy</a:t>
            </a:r>
            <a:endParaRPr lang="en-US" b="1" dirty="0">
              <a:ea typeface="Calibri"/>
              <a:cs typeface="Calibri"/>
            </a:endParaRPr>
          </a:p>
          <a:p>
            <a:pPr lvl="1"/>
            <a:r>
              <a:rPr lang="en-US" sz="1600" dirty="0">
                <a:ea typeface="Calibri"/>
                <a:cs typeface="Calibri"/>
              </a:rPr>
              <a:t>Health Equity Toolkit, Module 4: </a:t>
            </a:r>
            <a:r>
              <a:rPr lang="en-US" sz="1600" u="sng" dirty="0">
                <a:solidFill>
                  <a:srgbClr val="0563C1"/>
                </a:solidFill>
                <a:ea typeface="Calibri"/>
                <a:cs typeface="Calibri"/>
                <a:hlinkClick r:id="rId5"/>
              </a:rPr>
              <a:t>Health Literacy</a:t>
            </a:r>
            <a:endParaRPr lang="en-US"/>
          </a:p>
          <a:p>
            <a:pPr marL="285750" indent="-285750">
              <a:spcBef>
                <a:spcPts val="0"/>
              </a:spcBef>
              <a:spcAft>
                <a:spcPts val="500"/>
              </a:spcAft>
              <a:buFont typeface="Arial,Sans-Serif" panose="020B0604020202020204" pitchFamily="34" charset="0"/>
            </a:pPr>
            <a:r>
              <a:rPr lang="en-US" sz="1800" b="1" dirty="0">
                <a:cs typeface="Calibri"/>
                <a:hlinkClick r:id="rId6"/>
              </a:rPr>
              <a:t>Social Justice Leadership Academy (SJLA) Workbook</a:t>
            </a:r>
            <a:r>
              <a:rPr lang="en-US" sz="1800" b="1" dirty="0">
                <a:cs typeface="Calibri"/>
              </a:rPr>
              <a:t> </a:t>
            </a:r>
            <a:endParaRPr lang="en-US" sz="1800" dirty="0">
              <a:ea typeface="+mn-lt"/>
              <a:cs typeface="+mn-lt"/>
            </a:endParaRPr>
          </a:p>
          <a:p>
            <a:pPr marL="285750" indent="-285750">
              <a:spcBef>
                <a:spcPts val="0"/>
              </a:spcBef>
              <a:spcAft>
                <a:spcPts val="500"/>
              </a:spcAft>
              <a:buFont typeface="Arial,Sans-Serif" panose="020B0604020202020204" pitchFamily="34" charset="0"/>
            </a:pPr>
            <a:r>
              <a:rPr lang="en-US" sz="1800" b="1" dirty="0">
                <a:cs typeface="Calibri"/>
                <a:hlinkClick r:id="rId7"/>
              </a:rPr>
              <a:t>Racial Equity Tools </a:t>
            </a:r>
            <a:r>
              <a:rPr lang="en-US" sz="1800" b="1" dirty="0">
                <a:cs typeface="Calibri"/>
              </a:rPr>
              <a:t> </a:t>
            </a:r>
            <a:endParaRPr lang="en-US" sz="1800" dirty="0">
              <a:ea typeface="+mn-lt"/>
              <a:cs typeface="+mn-lt"/>
            </a:endParaRPr>
          </a:p>
          <a:p>
            <a:pPr marL="285750" indent="-285750">
              <a:spcBef>
                <a:spcPts val="0"/>
              </a:spcBef>
              <a:spcAft>
                <a:spcPts val="500"/>
              </a:spcAft>
              <a:buFont typeface="Arial,Sans-Serif" panose="020B0604020202020204" pitchFamily="34" charset="0"/>
            </a:pPr>
            <a:r>
              <a:rPr lang="en-US" sz="1800" b="1" dirty="0">
                <a:cs typeface="Calibri"/>
                <a:hlinkClick r:id="rId8"/>
              </a:rPr>
              <a:t>Diversity, Equity &amp; Inclusion Framework</a:t>
            </a:r>
            <a:r>
              <a:rPr lang="en-US" sz="1800" b="1" dirty="0">
                <a:cs typeface="Calibri"/>
              </a:rPr>
              <a:t> </a:t>
            </a:r>
            <a:endParaRPr lang="en-US" sz="1800" dirty="0">
              <a:ea typeface="+mn-lt"/>
              <a:cs typeface="+mn-lt"/>
            </a:endParaRPr>
          </a:p>
          <a:p>
            <a:pPr marL="285750" indent="-285750">
              <a:spcBef>
                <a:spcPts val="0"/>
              </a:spcBef>
              <a:spcAft>
                <a:spcPts val="500"/>
              </a:spcAft>
              <a:buFont typeface="Arial,Sans-Serif" panose="020B0604020202020204" pitchFamily="34" charset="0"/>
            </a:pPr>
            <a:r>
              <a:rPr lang="en-US" sz="1800" b="1" dirty="0">
                <a:cs typeface="Calibri"/>
                <a:hlinkClick r:id="rId9"/>
              </a:rPr>
              <a:t>Racial Equity Toolkit</a:t>
            </a:r>
            <a:endParaRPr lang="en-US" sz="1800" b="1" dirty="0">
              <a:cs typeface="Calibri"/>
            </a:endParaRPr>
          </a:p>
          <a:p>
            <a:pPr marL="285750" indent="-285750">
              <a:spcBef>
                <a:spcPts val="0"/>
              </a:spcBef>
              <a:spcAft>
                <a:spcPts val="500"/>
              </a:spcAft>
              <a:buFont typeface="Arial,Sans-Serif" panose="020B0604020202020204" pitchFamily="34" charset="0"/>
            </a:pPr>
            <a:r>
              <a:rPr lang="en-US" sz="1800" b="1" dirty="0">
                <a:cs typeface="Calibri"/>
                <a:hlinkClick r:id="rId10"/>
              </a:rPr>
              <a:t>Rasing the Bar (RtB) Framework</a:t>
            </a:r>
            <a:endParaRPr lang="en-US" sz="1800" b="1" dirty="0">
              <a:cs typeface="Calibri"/>
            </a:endParaRPr>
          </a:p>
        </p:txBody>
      </p:sp>
      <p:pic>
        <p:nvPicPr>
          <p:cNvPr id="5" name="Picture 5" descr="Graphical user interface, website&#10;&#10;Description automatically generated">
            <a:extLst>
              <a:ext uri="{FF2B5EF4-FFF2-40B4-BE49-F238E27FC236}">
                <a16:creationId xmlns:a16="http://schemas.microsoft.com/office/drawing/2014/main" id="{E165537F-4E80-5C9C-AD57-8EF567D15AEA}"/>
              </a:ext>
            </a:extLst>
          </p:cNvPr>
          <p:cNvPicPr>
            <a:picLocks noChangeAspect="1"/>
          </p:cNvPicPr>
          <p:nvPr/>
        </p:nvPicPr>
        <p:blipFill>
          <a:blip r:embed="rId11"/>
          <a:stretch>
            <a:fillRect/>
          </a:stretch>
        </p:blipFill>
        <p:spPr>
          <a:xfrm>
            <a:off x="5955998" y="2796331"/>
            <a:ext cx="2747568" cy="1969090"/>
          </a:xfrm>
          <a:prstGeom prst="rect">
            <a:avLst/>
          </a:prstGeom>
        </p:spPr>
      </p:pic>
      <p:sp>
        <p:nvSpPr>
          <p:cNvPr id="7" name="Content Placeholder 2">
            <a:extLst>
              <a:ext uri="{FF2B5EF4-FFF2-40B4-BE49-F238E27FC236}">
                <a16:creationId xmlns:a16="http://schemas.microsoft.com/office/drawing/2014/main" id="{CA8617E9-3CC3-0424-F065-A9B86A4A0A02}"/>
              </a:ext>
            </a:extLst>
          </p:cNvPr>
          <p:cNvSpPr txBox="1">
            <a:spLocks/>
          </p:cNvSpPr>
          <p:nvPr/>
        </p:nvSpPr>
        <p:spPr bwMode="auto">
          <a:xfrm>
            <a:off x="1113692" y="4929687"/>
            <a:ext cx="5896354" cy="1178035"/>
          </a:xfrm>
          <a:prstGeom prst="rect">
            <a:avLst/>
          </a:prstGeom>
          <a:solidFill>
            <a:srgbClr val="E8E0D1"/>
          </a:solid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FAA26D3D-D897-4be2-8F04-BA451C77F1D7}">
              <ma14:placeholderFlag xmlns="" xmlns:lc="http://schemas.openxmlformats.org/drawingml/2006/lockedCanvas" xmlns:ma14="http://schemas.microsoft.com/office/mac/drawingml/2011/main"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lgn="ctr"/>
            <a:r>
              <a:rPr lang="en-US" sz="1400" b="1">
                <a:latin typeface="Open Sans" panose="020B0606030504020204"/>
                <a:hlinkClick r:id="rId12"/>
              </a:rPr>
              <a:t>Health Equity and Racial Justice Webpage</a:t>
            </a:r>
            <a:endParaRPr lang="en-US" sz="1400" b="1">
              <a:latin typeface="Open Sans" panose="020B0606030504020204"/>
              <a:ea typeface="Open Sans"/>
              <a:cs typeface="Open Sans"/>
            </a:endParaRPr>
          </a:p>
          <a:p>
            <a:pPr marL="257175" lvl="1" algn="ctr"/>
            <a:r>
              <a:rPr lang="en-US" sz="1200" i="1">
                <a:latin typeface="Open Sans" panose="020B0606030504020204"/>
              </a:rPr>
              <a:t>National Council for Mental Wellbeing</a:t>
            </a:r>
            <a:endParaRPr lang="en-US" sz="400" b="1">
              <a:latin typeface="Open Sans" panose="020B0606030504020204"/>
              <a:ea typeface="Open Sans" panose="020B0606030504020204"/>
              <a:cs typeface="Open Sans" panose="020B0606030504020204"/>
            </a:endParaRPr>
          </a:p>
          <a:p>
            <a:pPr marL="257175" lvl="1" algn="ctr"/>
            <a:endParaRPr lang="en-US" sz="1100" i="1">
              <a:latin typeface="Open Sans" panose="020B0606030504020204"/>
            </a:endParaRPr>
          </a:p>
          <a:p>
            <a:pPr marL="257175" lvl="1" algn="ctr"/>
            <a:r>
              <a:rPr lang="en-US" sz="1100" i="1">
                <a:latin typeface="Open Sans" panose="020B0606030504020204"/>
              </a:rPr>
              <a:t>See our page for more information on Webinars and Upcoming Events, Resources and Tools, and Training and Technical Assistance focused </a:t>
            </a:r>
            <a:endParaRPr lang="en-US" sz="400" b="1">
              <a:latin typeface="Open Sans" panose="020B0606030504020204"/>
              <a:ea typeface="Open Sans" panose="020B0606030504020204"/>
              <a:cs typeface="Open Sans" panose="020B0606030504020204"/>
            </a:endParaRPr>
          </a:p>
          <a:p>
            <a:pPr marL="257175" lvl="1" algn="ctr"/>
            <a:r>
              <a:rPr lang="en-US" sz="1100" i="1">
                <a:latin typeface="Open Sans" panose="020B0606030504020204"/>
              </a:rPr>
              <a:t>on Health Equity and Racial Justice</a:t>
            </a:r>
            <a:endParaRPr lang="en-US" sz="400" b="1">
              <a:latin typeface="Open Sans" panose="020B0606030504020204"/>
              <a:ea typeface="Open Sans" panose="020B0606030504020204"/>
              <a:cs typeface="Open Sans" panose="020B0606030504020204"/>
            </a:endParaRPr>
          </a:p>
        </p:txBody>
      </p:sp>
    </p:spTree>
    <p:extLst>
      <p:ext uri="{BB962C8B-B14F-4D97-AF65-F5344CB8AC3E}">
        <p14:creationId xmlns:p14="http://schemas.microsoft.com/office/powerpoint/2010/main" val="300685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a:xfrm>
            <a:off x="628650" y="365125"/>
            <a:ext cx="7886700" cy="1200275"/>
          </a:xfrm>
        </p:spPr>
        <p:txBody>
          <a:bodyPr>
            <a:normAutofit fontScale="90000"/>
          </a:bodyPr>
          <a:lstStyle/>
          <a:p>
            <a:r>
              <a:rPr lang="en-US">
                <a:cs typeface="Calibri Light"/>
              </a:rPr>
              <a:t>Are You Ready to </a:t>
            </a:r>
            <a:r>
              <a:rPr lang="en-US" b="1">
                <a:cs typeface="Calibri Light"/>
              </a:rPr>
              <a:t>INSPIRE</a:t>
            </a:r>
            <a:r>
              <a:rPr lang="en-US">
                <a:cs typeface="Calibri Light"/>
              </a:rPr>
              <a:t> Change? Join Us As a Panelist!</a:t>
            </a:r>
          </a:p>
        </p:txBody>
      </p:sp>
      <p:pic>
        <p:nvPicPr>
          <p:cNvPr id="2" name="Picture 2" descr="A group of people with colorful speech bubbles&#10;&#10;Description automatically generated">
            <a:extLst>
              <a:ext uri="{FF2B5EF4-FFF2-40B4-BE49-F238E27FC236}">
                <a16:creationId xmlns:a16="http://schemas.microsoft.com/office/drawing/2014/main" id="{781D24D8-7881-63B2-777D-28F36E1B6C16}"/>
              </a:ext>
            </a:extLst>
          </p:cNvPr>
          <p:cNvPicPr>
            <a:picLocks noChangeAspect="1"/>
          </p:cNvPicPr>
          <p:nvPr/>
        </p:nvPicPr>
        <p:blipFill rotWithShape="1">
          <a:blip r:embed="rId2"/>
          <a:srcRect l="702" t="23134" r="1404" b="249"/>
          <a:stretch/>
        </p:blipFill>
        <p:spPr>
          <a:xfrm>
            <a:off x="3171087" y="2110363"/>
            <a:ext cx="5706911" cy="2527108"/>
          </a:xfrm>
          <a:prstGeom prst="rect">
            <a:avLst/>
          </a:prstGeom>
        </p:spPr>
      </p:pic>
      <p:sp>
        <p:nvSpPr>
          <p:cNvPr id="3" name="TextBox 2">
            <a:extLst>
              <a:ext uri="{FF2B5EF4-FFF2-40B4-BE49-F238E27FC236}">
                <a16:creationId xmlns:a16="http://schemas.microsoft.com/office/drawing/2014/main" id="{ED0B37C6-AE85-3BF3-3537-26C20A71F7AB}"/>
              </a:ext>
            </a:extLst>
          </p:cNvPr>
          <p:cNvSpPr txBox="1"/>
          <p:nvPr/>
        </p:nvSpPr>
        <p:spPr>
          <a:xfrm>
            <a:off x="473001" y="1848194"/>
            <a:ext cx="32764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393192">
              <a:spcAft>
                <a:spcPts val="600"/>
              </a:spcAft>
            </a:pPr>
            <a:r>
              <a:rPr lang="en-US" sz="2400" b="1" kern="1200" dirty="0">
                <a:latin typeface="Calibri Light"/>
                <a:ea typeface="+mn-ea"/>
                <a:cs typeface="Calibri"/>
              </a:rPr>
              <a:t>Upcoming </a:t>
            </a:r>
            <a:r>
              <a:rPr lang="en-US" sz="2400" b="1" dirty="0">
                <a:latin typeface="Calibri Light"/>
                <a:cs typeface="Calibri"/>
              </a:rPr>
              <a:t>Event Topics</a:t>
            </a:r>
            <a:endParaRPr lang="en-US" sz="3200" b="1">
              <a:latin typeface="Calibri Light"/>
              <a:cs typeface="Calibri Light"/>
            </a:endParaRPr>
          </a:p>
        </p:txBody>
      </p:sp>
      <p:sp>
        <p:nvSpPr>
          <p:cNvPr id="8" name="Rectangle: Rounded Corners 7">
            <a:extLst>
              <a:ext uri="{FF2B5EF4-FFF2-40B4-BE49-F238E27FC236}">
                <a16:creationId xmlns:a16="http://schemas.microsoft.com/office/drawing/2014/main" id="{901A2C7F-1F80-EDAC-43E6-36AF95587E34}"/>
              </a:ext>
            </a:extLst>
          </p:cNvPr>
          <p:cNvSpPr/>
          <p:nvPr/>
        </p:nvSpPr>
        <p:spPr>
          <a:xfrm>
            <a:off x="625022" y="2505975"/>
            <a:ext cx="2685209" cy="1340465"/>
          </a:xfrm>
          <a:prstGeom prst="round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393192">
              <a:spcAft>
                <a:spcPts val="600"/>
              </a:spcAft>
            </a:pPr>
            <a:r>
              <a:rPr lang="en-US" b="1" dirty="0">
                <a:cs typeface="Calibri"/>
              </a:rPr>
              <a:t>Integrated Care Among Incarcerated Individuals Living with HIV</a:t>
            </a:r>
            <a:endParaRPr lang="en-US" sz="2400">
              <a:ea typeface="Calibri"/>
              <a:cs typeface="Calibri"/>
            </a:endParaRPr>
          </a:p>
        </p:txBody>
      </p:sp>
      <p:sp>
        <p:nvSpPr>
          <p:cNvPr id="11" name="TextBox 10">
            <a:extLst>
              <a:ext uri="{FF2B5EF4-FFF2-40B4-BE49-F238E27FC236}">
                <a16:creationId xmlns:a16="http://schemas.microsoft.com/office/drawing/2014/main" id="{D17DD1FF-445F-3740-8463-C2E1A146EC05}"/>
              </a:ext>
            </a:extLst>
          </p:cNvPr>
          <p:cNvSpPr txBox="1"/>
          <p:nvPr/>
        </p:nvSpPr>
        <p:spPr>
          <a:xfrm>
            <a:off x="912886" y="5758737"/>
            <a:ext cx="76696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93192">
              <a:spcAft>
                <a:spcPts val="600"/>
              </a:spcAft>
            </a:pPr>
            <a:r>
              <a:rPr lang="en-US" sz="2400" kern="1200" dirty="0">
                <a:latin typeface="Calibri Light"/>
                <a:ea typeface="+mn-ea"/>
                <a:cs typeface="+mn-cs"/>
              </a:rPr>
              <a:t>Complete </a:t>
            </a:r>
            <a:r>
              <a:rPr lang="en-US" sz="2400" kern="1200" dirty="0">
                <a:solidFill>
                  <a:srgbClr val="EA5E29"/>
                </a:solidFill>
                <a:latin typeface="Calibri Light"/>
                <a:ea typeface="+mn-ea"/>
                <a:cs typeface="+mn-cs"/>
                <a:hlinkClick r:id="rId3">
                  <a:extLst>
                    <a:ext uri="{A12FA001-AC4F-418D-AE19-62706E023703}">
                      <ahyp:hlinkClr xmlns:ahyp="http://schemas.microsoft.com/office/drawing/2018/hyperlinkcolor" val="tx"/>
                    </a:ext>
                  </a:extLst>
                </a:hlinkClick>
              </a:rPr>
              <a:t>brief survey</a:t>
            </a:r>
            <a:r>
              <a:rPr lang="en-US" sz="2400" kern="1200" dirty="0">
                <a:latin typeface="Calibri Light"/>
                <a:ea typeface="+mn-ea"/>
                <a:cs typeface="+mn-cs"/>
                <a:hlinkClick r:id="rId3">
                  <a:extLst>
                    <a:ext uri="{A12FA001-AC4F-418D-AE19-62706E023703}">
                      <ahyp:hlinkClr xmlns:ahyp="http://schemas.microsoft.com/office/drawing/2018/hyperlinkcolor" val="tx"/>
                    </a:ext>
                  </a:extLst>
                </a:hlinkClick>
              </a:rPr>
              <a:t> </a:t>
            </a:r>
            <a:r>
              <a:rPr lang="en-US" sz="2400" kern="1200" dirty="0">
                <a:latin typeface="Calibri Light"/>
                <a:ea typeface="+mn-ea"/>
                <a:cs typeface="+mn-cs"/>
              </a:rPr>
              <a:t>to submit interest</a:t>
            </a:r>
            <a:r>
              <a:rPr lang="en-US" sz="2400" dirty="0">
                <a:latin typeface="Calibri Light"/>
              </a:rPr>
              <a:t> in being a panelist</a:t>
            </a:r>
            <a:r>
              <a:rPr lang="en-US" sz="2400" kern="1200" dirty="0">
                <a:latin typeface="Calibri Light"/>
                <a:ea typeface="+mn-ea"/>
                <a:cs typeface="+mn-cs"/>
              </a:rPr>
              <a:t>!</a:t>
            </a:r>
            <a:endParaRPr lang="en-US" sz="2400" kern="1200">
              <a:latin typeface="Calibri Light"/>
              <a:ea typeface="Calibri Light"/>
              <a:cs typeface="Calibri Light"/>
            </a:endParaRPr>
          </a:p>
        </p:txBody>
      </p:sp>
      <p:sp>
        <p:nvSpPr>
          <p:cNvPr id="5" name="Rectangle: Rounded Corners 4">
            <a:extLst>
              <a:ext uri="{FF2B5EF4-FFF2-40B4-BE49-F238E27FC236}">
                <a16:creationId xmlns:a16="http://schemas.microsoft.com/office/drawing/2014/main" id="{219A8FD4-782F-07BF-792C-E1B0E758DB6C}"/>
              </a:ext>
            </a:extLst>
          </p:cNvPr>
          <p:cNvSpPr/>
          <p:nvPr/>
        </p:nvSpPr>
        <p:spPr>
          <a:xfrm>
            <a:off x="625021" y="4130543"/>
            <a:ext cx="2685209" cy="1340465"/>
          </a:xfrm>
          <a:prstGeom prst="round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393192">
              <a:spcAft>
                <a:spcPts val="600"/>
              </a:spcAft>
            </a:pPr>
            <a:r>
              <a:rPr lang="en-US" sz="2000" b="1" dirty="0">
                <a:cs typeface="Calibri"/>
              </a:rPr>
              <a:t>Stay Tuned for more 2024 topics!</a:t>
            </a:r>
            <a:endParaRPr lang="en-US" sz="2000">
              <a:ea typeface="Calibri"/>
              <a:cs typeface="Calibri"/>
            </a:endParaRPr>
          </a:p>
        </p:txBody>
      </p:sp>
    </p:spTree>
    <p:extLst>
      <p:ext uri="{BB962C8B-B14F-4D97-AF65-F5344CB8AC3E}">
        <p14:creationId xmlns:p14="http://schemas.microsoft.com/office/powerpoint/2010/main" val="2533634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7" ma:contentTypeDescription="Create a new document." ma:contentTypeScope="" ma:versionID="f15a04d6cf40b6b8bd0b875ac2e26099">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48f0bc5eaa51e06f639c6692615365db"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C6230-E38D-43F8-8FDD-EE6F4E05AB62}">
  <ds:schemaRefs>
    <ds:schemaRef ds:uri="http://schemas.microsoft.com/sharepoint/v3/contenttype/forms"/>
  </ds:schemaRefs>
</ds:datastoreItem>
</file>

<file path=customXml/itemProps2.xml><?xml version="1.0" encoding="utf-8"?>
<ds:datastoreItem xmlns:ds="http://schemas.openxmlformats.org/officeDocument/2006/customXml" ds:itemID="{645D53AA-7CAC-4443-BA27-43366D8CF01D}">
  <ds:schemaRefs>
    <ds:schemaRef ds:uri="280439cd-7be8-4e34-9529-981c77052902"/>
    <ds:schemaRef ds:uri="d86baf85-4bb8-4596-b259-836d2ebe1df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24A4C5-31D0-40A9-AF84-8EEB7B82980F}">
  <ds:schemaRefs>
    <ds:schemaRef ds:uri="280439cd-7be8-4e34-9529-981c77052902"/>
    <ds:schemaRef ds:uri="d86baf85-4bb8-4596-b259-836d2ebe1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153</TotalTime>
  <Words>816</Words>
  <Application>Microsoft Office PowerPoint</Application>
  <PresentationFormat>On-screen Show (4:3)</PresentationFormat>
  <Paragraphs>112</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Arial,Sans-Serif</vt:lpstr>
      <vt:lpstr>Calibri</vt:lpstr>
      <vt:lpstr>Calibri Light</vt:lpstr>
      <vt:lpstr>Open Sans</vt:lpstr>
      <vt:lpstr>Times New Roman</vt:lpstr>
      <vt:lpstr>Office Theme</vt:lpstr>
      <vt:lpstr>CoE-IHS Equity in Action:  Honoring Native American Cultures in Integrated Health</vt:lpstr>
      <vt:lpstr>Questions, Comments &amp; Closed Captioning </vt:lpstr>
      <vt:lpstr>Disclaimer</vt:lpstr>
      <vt:lpstr>Introductions</vt:lpstr>
      <vt:lpstr>Honoring Native American Cultures in Integrated Health</vt:lpstr>
      <vt:lpstr>End of Session Poll Questions</vt:lpstr>
      <vt:lpstr>Resources</vt:lpstr>
      <vt:lpstr>Health Equity Tools &amp; Resources </vt:lpstr>
      <vt:lpstr>Are You Ready to INSPIRE Change? Join Us As a Panelist!</vt:lpstr>
      <vt:lpstr>Upcoming Events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118</cp:revision>
  <dcterms:created xsi:type="dcterms:W3CDTF">2021-03-18T16:38:40Z</dcterms:created>
  <dcterms:modified xsi:type="dcterms:W3CDTF">2023-11-17T13:30:55Z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y fmtid="{D5CDD505-2E9C-101B-9397-08002B2CF9AE}" pid="3" name="MediaServiceImageTags">
    <vt:lpwstr/>
  </property>
</Properties>
</file>