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handoutMasterIdLst>
    <p:handoutMasterId r:id="rId28"/>
  </p:handoutMasterIdLst>
  <p:sldIdLst>
    <p:sldId id="256" r:id="rId5"/>
    <p:sldId id="276" r:id="rId6"/>
    <p:sldId id="267" r:id="rId7"/>
    <p:sldId id="263" r:id="rId8"/>
    <p:sldId id="268" r:id="rId9"/>
    <p:sldId id="266" r:id="rId10"/>
    <p:sldId id="270" r:id="rId11"/>
    <p:sldId id="272" r:id="rId12"/>
    <p:sldId id="278" r:id="rId13"/>
    <p:sldId id="273" r:id="rId14"/>
    <p:sldId id="274" r:id="rId15"/>
    <p:sldId id="290" r:id="rId16"/>
    <p:sldId id="269" r:id="rId17"/>
    <p:sldId id="271" r:id="rId18"/>
    <p:sldId id="280" r:id="rId19"/>
    <p:sldId id="281" r:id="rId20"/>
    <p:sldId id="282" r:id="rId21"/>
    <p:sldId id="283" r:id="rId22"/>
    <p:sldId id="284" r:id="rId23"/>
    <p:sldId id="285" r:id="rId24"/>
    <p:sldId id="286" r:id="rId25"/>
    <p:sldId id="28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5F8157-2619-26D7-2C0B-652DE7823508}" v="1" dt="2023-04-18T18:20:53.515"/>
  </p1510:revLst>
</p1510:revInfo>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9" autoAdjust="0"/>
    <p:restoredTop sz="94660"/>
  </p:normalViewPr>
  <p:slideViewPr>
    <p:cSldViewPr>
      <p:cViewPr varScale="1">
        <p:scale>
          <a:sx n="115" d="100"/>
          <a:sy n="115" d="100"/>
        </p:scale>
        <p:origin x="258" y="108"/>
      </p:cViewPr>
      <p:guideLst>
        <p:guide pos="3840"/>
        <p:guide orient="horz" pos="2160"/>
      </p:guideLst>
    </p:cSldViewPr>
  </p:slideViewPr>
  <p:notesTextViewPr>
    <p:cViewPr>
      <p:scale>
        <a:sx n="1" d="1"/>
        <a:sy n="1" d="1"/>
      </p:scale>
      <p:origin x="0" y="0"/>
    </p:cViewPr>
  </p:notesTextViewPr>
  <p:notesViewPr>
    <p:cSldViewPr showGuides="1">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590D03-C665-4154-B9A6-3900DE8814C2}" type="doc">
      <dgm:prSet loTypeId="urn:microsoft.com/office/officeart/2005/8/layout/bProcess2" loCatId="process" qsTypeId="urn:microsoft.com/office/officeart/2005/8/quickstyle/simple1" qsCatId="simple" csTypeId="urn:microsoft.com/office/officeart/2005/8/colors/accent1_2" csCatId="accent1" phldr="1"/>
      <dgm:spPr/>
      <dgm:t>
        <a:bodyPr/>
        <a:lstStyle/>
        <a:p>
          <a:endParaRPr lang="en-US"/>
        </a:p>
      </dgm:t>
    </dgm:pt>
    <dgm:pt modelId="{AE4D8490-9A85-4C8E-A1E3-D65189899506}">
      <dgm:prSet phldrT="[Text]" custT="1"/>
      <dgm:spPr>
        <a:solidFill>
          <a:schemeClr val="accent5">
            <a:lumMod val="75000"/>
          </a:schemeClr>
        </a:solidFill>
        <a:scene3d>
          <a:camera prst="orthographicFront"/>
          <a:lightRig rig="threePt" dir="t"/>
        </a:scene3d>
        <a:sp3d>
          <a:bevelT/>
        </a:sp3d>
      </dgm:spPr>
      <dgm:t>
        <a:bodyPr/>
        <a:lstStyle/>
        <a:p>
          <a:r>
            <a:rPr lang="en-US" sz="1000" dirty="0"/>
            <a:t>EMS responds to overdose</a:t>
          </a:r>
        </a:p>
        <a:p>
          <a:r>
            <a:rPr lang="en-US" sz="1000" dirty="0"/>
            <a:t>OR</a:t>
          </a:r>
        </a:p>
        <a:p>
          <a:r>
            <a:rPr lang="en-US" sz="1000" dirty="0"/>
            <a:t>Outside Referral</a:t>
          </a:r>
        </a:p>
      </dgm:t>
    </dgm:pt>
    <dgm:pt modelId="{36593B08-B0F3-4A57-89FA-6682074C41D8}" type="parTrans" cxnId="{22A6FF15-14C1-4DBB-88BF-9B22D8DCC28E}">
      <dgm:prSet/>
      <dgm:spPr/>
      <dgm:t>
        <a:bodyPr/>
        <a:lstStyle/>
        <a:p>
          <a:endParaRPr lang="en-US"/>
        </a:p>
      </dgm:t>
    </dgm:pt>
    <dgm:pt modelId="{C6BA7C7C-4B51-4162-9E6E-C8C0C097D83C}" type="sibTrans" cxnId="{22A6FF15-14C1-4DBB-88BF-9B22D8DCC28E}">
      <dgm:prSet/>
      <dgm:spPr/>
      <dgm:t>
        <a:bodyPr/>
        <a:lstStyle/>
        <a:p>
          <a:endParaRPr lang="en-US"/>
        </a:p>
      </dgm:t>
    </dgm:pt>
    <dgm:pt modelId="{04973624-0808-4FE8-9AC4-DB22BDDDAA91}">
      <dgm:prSet phldrT="[Text]" custT="1"/>
      <dgm:spPr>
        <a:solidFill>
          <a:schemeClr val="accent5">
            <a:lumMod val="75000"/>
          </a:schemeClr>
        </a:solidFill>
        <a:scene3d>
          <a:camera prst="orthographicFront"/>
          <a:lightRig rig="threePt" dir="t"/>
        </a:scene3d>
        <a:sp3d>
          <a:bevelT/>
        </a:sp3d>
      </dgm:spPr>
      <dgm:t>
        <a:bodyPr/>
        <a:lstStyle/>
        <a:p>
          <a:r>
            <a:rPr lang="en-US" sz="1050" dirty="0"/>
            <a:t>QRT identifies the next day</a:t>
          </a:r>
        </a:p>
      </dgm:t>
    </dgm:pt>
    <dgm:pt modelId="{4BD3A2B2-3793-4051-BD1C-C2EE1B49E187}" type="parTrans" cxnId="{EC80ADE3-580B-4560-BBA1-A5D668B3A5EC}">
      <dgm:prSet/>
      <dgm:spPr/>
      <dgm:t>
        <a:bodyPr/>
        <a:lstStyle/>
        <a:p>
          <a:endParaRPr lang="en-US"/>
        </a:p>
      </dgm:t>
    </dgm:pt>
    <dgm:pt modelId="{81F81A29-454F-4C75-A1BE-DD0608EB299E}" type="sibTrans" cxnId="{EC80ADE3-580B-4560-BBA1-A5D668B3A5EC}">
      <dgm:prSet/>
      <dgm:spPr/>
      <dgm:t>
        <a:bodyPr/>
        <a:lstStyle/>
        <a:p>
          <a:endParaRPr lang="en-US"/>
        </a:p>
      </dgm:t>
    </dgm:pt>
    <dgm:pt modelId="{7BEDA823-1A8A-4718-9F5E-A54D5878892F}">
      <dgm:prSet phldrT="[Text]" custT="1"/>
      <dgm:spPr>
        <a:solidFill>
          <a:schemeClr val="accent5">
            <a:lumMod val="75000"/>
          </a:schemeClr>
        </a:solidFill>
        <a:scene3d>
          <a:camera prst="orthographicFront"/>
          <a:lightRig rig="threePt" dir="t"/>
        </a:scene3d>
        <a:sp3d>
          <a:bevelT/>
        </a:sp3d>
      </dgm:spPr>
      <dgm:t>
        <a:bodyPr/>
        <a:lstStyle/>
        <a:p>
          <a:r>
            <a:rPr lang="en-US" sz="1050" dirty="0"/>
            <a:t>QRT attempts to locate individual</a:t>
          </a:r>
        </a:p>
      </dgm:t>
    </dgm:pt>
    <dgm:pt modelId="{374EBEDB-2405-48A2-A8AE-4E353057DF75}" type="parTrans" cxnId="{4B4C0CC7-533E-4D57-9D0E-15AC3B4B27F3}">
      <dgm:prSet/>
      <dgm:spPr/>
      <dgm:t>
        <a:bodyPr/>
        <a:lstStyle/>
        <a:p>
          <a:endParaRPr lang="en-US"/>
        </a:p>
      </dgm:t>
    </dgm:pt>
    <dgm:pt modelId="{2AFE62C4-D680-48D6-9336-4AC3D7128B71}" type="sibTrans" cxnId="{4B4C0CC7-533E-4D57-9D0E-15AC3B4B27F3}">
      <dgm:prSet/>
      <dgm:spPr/>
      <dgm:t>
        <a:bodyPr/>
        <a:lstStyle/>
        <a:p>
          <a:endParaRPr lang="en-US"/>
        </a:p>
      </dgm:t>
    </dgm:pt>
    <dgm:pt modelId="{FA9C1BAB-4773-419D-AA7F-8270810ECB4F}">
      <dgm:prSet phldrT="[Text]" custT="1"/>
      <dgm:spPr>
        <a:solidFill>
          <a:schemeClr val="accent5">
            <a:lumMod val="75000"/>
          </a:schemeClr>
        </a:solidFill>
        <a:scene3d>
          <a:camera prst="orthographicFront"/>
          <a:lightRig rig="threePt" dir="t"/>
        </a:scene3d>
        <a:sp3d>
          <a:bevelT/>
        </a:sp3d>
      </dgm:spPr>
      <dgm:t>
        <a:bodyPr/>
        <a:lstStyle/>
        <a:p>
          <a:r>
            <a:rPr lang="en-US" sz="1050" dirty="0"/>
            <a:t>If individual found, treatment offered, information provided</a:t>
          </a:r>
        </a:p>
      </dgm:t>
    </dgm:pt>
    <dgm:pt modelId="{E89AE971-F0D1-449F-A562-BE415E48BE81}" type="parTrans" cxnId="{CAF75007-E95E-4E7C-A7FD-89886DEF9346}">
      <dgm:prSet/>
      <dgm:spPr/>
      <dgm:t>
        <a:bodyPr/>
        <a:lstStyle/>
        <a:p>
          <a:endParaRPr lang="en-US"/>
        </a:p>
      </dgm:t>
    </dgm:pt>
    <dgm:pt modelId="{F198D2CF-30D1-4E8F-B2D3-4BC91C282153}" type="sibTrans" cxnId="{CAF75007-E95E-4E7C-A7FD-89886DEF9346}">
      <dgm:prSet/>
      <dgm:spPr/>
      <dgm:t>
        <a:bodyPr/>
        <a:lstStyle/>
        <a:p>
          <a:endParaRPr lang="en-US"/>
        </a:p>
      </dgm:t>
    </dgm:pt>
    <dgm:pt modelId="{B5E4B5A8-DBF0-4A79-A40A-C9FEF37D7BA1}">
      <dgm:prSet phldrT="[Text]"/>
      <dgm:spPr>
        <a:solidFill>
          <a:schemeClr val="accent5">
            <a:lumMod val="75000"/>
          </a:schemeClr>
        </a:solidFill>
        <a:scene3d>
          <a:camera prst="orthographicFront"/>
          <a:lightRig rig="threePt" dir="t"/>
        </a:scene3d>
        <a:sp3d>
          <a:bevelT/>
        </a:sp3d>
      </dgm:spPr>
      <dgm:t>
        <a:bodyPr/>
        <a:lstStyle/>
        <a:p>
          <a:r>
            <a:rPr lang="en-US" dirty="0"/>
            <a:t>Individual ready for treatment?</a:t>
          </a:r>
        </a:p>
      </dgm:t>
    </dgm:pt>
    <dgm:pt modelId="{2D6D78C9-3C5E-46CB-B932-3606D7CC5CF6}" type="parTrans" cxnId="{0CB0CF76-C070-477C-93B6-CA8150C6C237}">
      <dgm:prSet/>
      <dgm:spPr/>
      <dgm:t>
        <a:bodyPr/>
        <a:lstStyle/>
        <a:p>
          <a:endParaRPr lang="en-US"/>
        </a:p>
      </dgm:t>
    </dgm:pt>
    <dgm:pt modelId="{6497E61E-70FB-4C5A-A242-8366BD142091}" type="sibTrans" cxnId="{0CB0CF76-C070-477C-93B6-CA8150C6C237}">
      <dgm:prSet/>
      <dgm:spPr/>
      <dgm:t>
        <a:bodyPr/>
        <a:lstStyle/>
        <a:p>
          <a:endParaRPr lang="en-US"/>
        </a:p>
      </dgm:t>
    </dgm:pt>
    <dgm:pt modelId="{15319FDD-BB6E-4D64-A9D6-1E093F84CEF4}">
      <dgm:prSet phldrT="[Text]" custT="1"/>
      <dgm:spPr>
        <a:solidFill>
          <a:schemeClr val="accent5">
            <a:lumMod val="75000"/>
          </a:schemeClr>
        </a:solidFill>
        <a:scene3d>
          <a:camera prst="orthographicFront"/>
          <a:lightRig rig="threePt" dir="t"/>
        </a:scene3d>
        <a:sp3d>
          <a:bevelT/>
        </a:sp3d>
      </dgm:spPr>
      <dgm:t>
        <a:bodyPr/>
        <a:lstStyle/>
        <a:p>
          <a:r>
            <a:rPr lang="en-US" sz="1400" dirty="0"/>
            <a:t>No</a:t>
          </a:r>
        </a:p>
      </dgm:t>
    </dgm:pt>
    <dgm:pt modelId="{00B82780-13CE-4577-85F5-B90D5B886004}" type="parTrans" cxnId="{88DA658B-A365-4641-8F5D-D53CC0DE790C}">
      <dgm:prSet/>
      <dgm:spPr/>
      <dgm:t>
        <a:bodyPr/>
        <a:lstStyle/>
        <a:p>
          <a:endParaRPr lang="en-US"/>
        </a:p>
      </dgm:t>
    </dgm:pt>
    <dgm:pt modelId="{CEF74225-9FD1-49F1-85E5-0DD3D9627E04}" type="sibTrans" cxnId="{88DA658B-A365-4641-8F5D-D53CC0DE790C}">
      <dgm:prSet/>
      <dgm:spPr/>
      <dgm:t>
        <a:bodyPr/>
        <a:lstStyle/>
        <a:p>
          <a:endParaRPr lang="en-US"/>
        </a:p>
      </dgm:t>
    </dgm:pt>
    <dgm:pt modelId="{19721DAE-3812-4892-821F-065C9F93A320}">
      <dgm:prSet phldrT="[Text]" custT="1"/>
      <dgm:spPr>
        <a:solidFill>
          <a:schemeClr val="accent5">
            <a:lumMod val="75000"/>
          </a:schemeClr>
        </a:solidFill>
        <a:scene3d>
          <a:camera prst="orthographicFront"/>
          <a:lightRig rig="threePt" dir="t"/>
        </a:scene3d>
        <a:sp3d>
          <a:bevelT/>
        </a:sp3d>
      </dgm:spPr>
      <dgm:t>
        <a:bodyPr/>
        <a:lstStyle/>
        <a:p>
          <a:r>
            <a:rPr lang="en-US" sz="1000" dirty="0"/>
            <a:t>QRT continues to keep in contact, encourage treatment</a:t>
          </a:r>
        </a:p>
      </dgm:t>
    </dgm:pt>
    <dgm:pt modelId="{460352E9-45F1-4165-AF66-686F12993A60}" type="parTrans" cxnId="{38DC2977-67C8-4FC4-AC7B-818A86280216}">
      <dgm:prSet/>
      <dgm:spPr/>
      <dgm:t>
        <a:bodyPr/>
        <a:lstStyle/>
        <a:p>
          <a:endParaRPr lang="en-US"/>
        </a:p>
      </dgm:t>
    </dgm:pt>
    <dgm:pt modelId="{2C5067C1-820A-4FF1-9748-2BA6737F30B4}" type="sibTrans" cxnId="{38DC2977-67C8-4FC4-AC7B-818A86280216}">
      <dgm:prSet/>
      <dgm:spPr/>
      <dgm:t>
        <a:bodyPr/>
        <a:lstStyle/>
        <a:p>
          <a:endParaRPr lang="en-US"/>
        </a:p>
      </dgm:t>
    </dgm:pt>
    <dgm:pt modelId="{F704DC1E-33DC-4401-AF4F-46965972E28F}">
      <dgm:prSet phldrT="[Text]" custT="1"/>
      <dgm:spPr>
        <a:solidFill>
          <a:schemeClr val="accent5">
            <a:lumMod val="75000"/>
          </a:schemeClr>
        </a:solidFill>
        <a:scene3d>
          <a:camera prst="orthographicFront"/>
          <a:lightRig rig="threePt" dir="t"/>
        </a:scene3d>
        <a:sp3d>
          <a:bevelT/>
        </a:sp3d>
      </dgm:spPr>
      <dgm:t>
        <a:bodyPr/>
        <a:lstStyle/>
        <a:p>
          <a:r>
            <a:rPr lang="en-US" sz="1400" dirty="0"/>
            <a:t>Yes</a:t>
          </a:r>
        </a:p>
      </dgm:t>
    </dgm:pt>
    <dgm:pt modelId="{7D586FF8-61E2-42B2-8A75-3CD175DD4C4A}" type="parTrans" cxnId="{3FBDD56A-80AE-4A96-8A2D-AA0B2AADD751}">
      <dgm:prSet/>
      <dgm:spPr/>
      <dgm:t>
        <a:bodyPr/>
        <a:lstStyle/>
        <a:p>
          <a:endParaRPr lang="en-US"/>
        </a:p>
      </dgm:t>
    </dgm:pt>
    <dgm:pt modelId="{59AF520E-5326-4AFF-BC5D-5F2F74C33991}" type="sibTrans" cxnId="{3FBDD56A-80AE-4A96-8A2D-AA0B2AADD751}">
      <dgm:prSet/>
      <dgm:spPr/>
      <dgm:t>
        <a:bodyPr/>
        <a:lstStyle/>
        <a:p>
          <a:endParaRPr lang="en-US"/>
        </a:p>
      </dgm:t>
    </dgm:pt>
    <dgm:pt modelId="{AC05F5DE-11CB-4F50-875E-C10AB3A8BCBA}">
      <dgm:prSet phldrT="[Text]" custT="1"/>
      <dgm:spPr>
        <a:solidFill>
          <a:schemeClr val="accent5">
            <a:lumMod val="75000"/>
          </a:schemeClr>
        </a:solidFill>
        <a:scene3d>
          <a:camera prst="orthographicFront"/>
          <a:lightRig rig="threePt" dir="t"/>
        </a:scene3d>
        <a:sp3d>
          <a:bevelT/>
        </a:sp3d>
      </dgm:spPr>
      <dgm:t>
        <a:bodyPr/>
        <a:lstStyle/>
        <a:p>
          <a:r>
            <a:rPr lang="en-US" sz="1050" dirty="0"/>
            <a:t>Individual linked to treatment by QRT through warm handoff</a:t>
          </a:r>
        </a:p>
      </dgm:t>
    </dgm:pt>
    <dgm:pt modelId="{847E9369-EC9C-4000-8F79-339EC3F8E55B}" type="parTrans" cxnId="{12415094-7138-4084-8AEC-D8D4333B8E7D}">
      <dgm:prSet/>
      <dgm:spPr/>
      <dgm:t>
        <a:bodyPr/>
        <a:lstStyle/>
        <a:p>
          <a:endParaRPr lang="en-US"/>
        </a:p>
      </dgm:t>
    </dgm:pt>
    <dgm:pt modelId="{436893ED-3ED1-4710-B46A-6B1774B7B5B6}" type="sibTrans" cxnId="{12415094-7138-4084-8AEC-D8D4333B8E7D}">
      <dgm:prSet/>
      <dgm:spPr/>
      <dgm:t>
        <a:bodyPr/>
        <a:lstStyle/>
        <a:p>
          <a:endParaRPr lang="en-US"/>
        </a:p>
      </dgm:t>
    </dgm:pt>
    <dgm:pt modelId="{40F07026-0B34-4B79-AC5E-20C1E5B337A6}" type="pres">
      <dgm:prSet presAssocID="{28590D03-C665-4154-B9A6-3900DE8814C2}" presName="diagram" presStyleCnt="0">
        <dgm:presLayoutVars>
          <dgm:dir/>
          <dgm:resizeHandles/>
        </dgm:presLayoutVars>
      </dgm:prSet>
      <dgm:spPr/>
    </dgm:pt>
    <dgm:pt modelId="{6848A1D1-BBDF-47BB-BA34-DD2E261A0821}" type="pres">
      <dgm:prSet presAssocID="{AE4D8490-9A85-4C8E-A1E3-D65189899506}" presName="firstNode" presStyleLbl="node1" presStyleIdx="0" presStyleCnt="9" custScaleX="104055">
        <dgm:presLayoutVars>
          <dgm:bulletEnabled val="1"/>
        </dgm:presLayoutVars>
      </dgm:prSet>
      <dgm:spPr/>
    </dgm:pt>
    <dgm:pt modelId="{87BCC97F-011B-4D54-9932-7FDB174551F8}" type="pres">
      <dgm:prSet presAssocID="{C6BA7C7C-4B51-4162-9E6E-C8C0C097D83C}" presName="sibTrans" presStyleLbl="sibTrans2D1" presStyleIdx="0" presStyleCnt="8"/>
      <dgm:spPr/>
    </dgm:pt>
    <dgm:pt modelId="{1787976F-7CA1-466B-A217-C9F813B73C5E}" type="pres">
      <dgm:prSet presAssocID="{04973624-0808-4FE8-9AC4-DB22BDDDAA91}" presName="middleNode" presStyleCnt="0"/>
      <dgm:spPr/>
    </dgm:pt>
    <dgm:pt modelId="{D40EF157-615D-4412-BAD8-5D551A1F01A8}" type="pres">
      <dgm:prSet presAssocID="{04973624-0808-4FE8-9AC4-DB22BDDDAA91}" presName="padding" presStyleLbl="node1" presStyleIdx="0" presStyleCnt="9"/>
      <dgm:spPr/>
    </dgm:pt>
    <dgm:pt modelId="{F656D535-9FEF-4D46-AD05-483CC0562EF3}" type="pres">
      <dgm:prSet presAssocID="{04973624-0808-4FE8-9AC4-DB22BDDDAA91}" presName="shape" presStyleLbl="node1" presStyleIdx="1" presStyleCnt="9" custScaleX="134242">
        <dgm:presLayoutVars>
          <dgm:bulletEnabled val="1"/>
        </dgm:presLayoutVars>
      </dgm:prSet>
      <dgm:spPr/>
    </dgm:pt>
    <dgm:pt modelId="{05F30802-0CBF-4797-9646-5BC2BA36E715}" type="pres">
      <dgm:prSet presAssocID="{81F81A29-454F-4C75-A1BE-DD0608EB299E}" presName="sibTrans" presStyleLbl="sibTrans2D1" presStyleIdx="1" presStyleCnt="8"/>
      <dgm:spPr/>
    </dgm:pt>
    <dgm:pt modelId="{BF3EACB8-AC61-407A-88FD-144C9A47D819}" type="pres">
      <dgm:prSet presAssocID="{7BEDA823-1A8A-4718-9F5E-A54D5878892F}" presName="middleNode" presStyleCnt="0"/>
      <dgm:spPr/>
    </dgm:pt>
    <dgm:pt modelId="{3583EC58-3DC3-4396-9F53-223CCF39D774}" type="pres">
      <dgm:prSet presAssocID="{7BEDA823-1A8A-4718-9F5E-A54D5878892F}" presName="padding" presStyleLbl="node1" presStyleIdx="1" presStyleCnt="9"/>
      <dgm:spPr/>
    </dgm:pt>
    <dgm:pt modelId="{35D7D2F1-A59E-4098-970A-85E66ABE18CA}" type="pres">
      <dgm:prSet presAssocID="{7BEDA823-1A8A-4718-9F5E-A54D5878892F}" presName="shape" presStyleLbl="node1" presStyleIdx="2" presStyleCnt="9" custScaleX="170411" custScaleY="132786">
        <dgm:presLayoutVars>
          <dgm:bulletEnabled val="1"/>
        </dgm:presLayoutVars>
      </dgm:prSet>
      <dgm:spPr/>
    </dgm:pt>
    <dgm:pt modelId="{3F826D57-009A-4A9C-B894-31DEA8979925}" type="pres">
      <dgm:prSet presAssocID="{2AFE62C4-D680-48D6-9336-4AC3D7128B71}" presName="sibTrans" presStyleLbl="sibTrans2D1" presStyleIdx="2" presStyleCnt="8"/>
      <dgm:spPr/>
    </dgm:pt>
    <dgm:pt modelId="{48A82A5D-6877-41D1-8342-706E4E6D69E7}" type="pres">
      <dgm:prSet presAssocID="{FA9C1BAB-4773-419D-AA7F-8270810ECB4F}" presName="middleNode" presStyleCnt="0"/>
      <dgm:spPr/>
    </dgm:pt>
    <dgm:pt modelId="{F59E4769-BABD-4DF9-BA6B-3BD835E54E07}" type="pres">
      <dgm:prSet presAssocID="{FA9C1BAB-4773-419D-AA7F-8270810ECB4F}" presName="padding" presStyleLbl="node1" presStyleIdx="2" presStyleCnt="9"/>
      <dgm:spPr/>
    </dgm:pt>
    <dgm:pt modelId="{3A626531-4200-4472-9037-4108FF665A2A}" type="pres">
      <dgm:prSet presAssocID="{FA9C1BAB-4773-419D-AA7F-8270810ECB4F}" presName="shape" presStyleLbl="node1" presStyleIdx="3" presStyleCnt="9" custScaleX="164482" custScaleY="132786">
        <dgm:presLayoutVars>
          <dgm:bulletEnabled val="1"/>
        </dgm:presLayoutVars>
      </dgm:prSet>
      <dgm:spPr/>
    </dgm:pt>
    <dgm:pt modelId="{5C1B5237-9A09-4456-B007-6B89751F387F}" type="pres">
      <dgm:prSet presAssocID="{F198D2CF-30D1-4E8F-B2D3-4BC91C282153}" presName="sibTrans" presStyleLbl="sibTrans2D1" presStyleIdx="3" presStyleCnt="8"/>
      <dgm:spPr/>
    </dgm:pt>
    <dgm:pt modelId="{C26C3233-246C-46A3-AF38-F1352D8E8333}" type="pres">
      <dgm:prSet presAssocID="{B5E4B5A8-DBF0-4A79-A40A-C9FEF37D7BA1}" presName="middleNode" presStyleCnt="0"/>
      <dgm:spPr/>
    </dgm:pt>
    <dgm:pt modelId="{F84BBDE6-3BB6-46D1-B00C-0BBD372C4527}" type="pres">
      <dgm:prSet presAssocID="{B5E4B5A8-DBF0-4A79-A40A-C9FEF37D7BA1}" presName="padding" presStyleLbl="node1" presStyleIdx="3" presStyleCnt="9"/>
      <dgm:spPr/>
    </dgm:pt>
    <dgm:pt modelId="{4BD19E3E-DD2B-4E95-8976-31127FE671EF}" type="pres">
      <dgm:prSet presAssocID="{B5E4B5A8-DBF0-4A79-A40A-C9FEF37D7BA1}" presName="shape" presStyleLbl="node1" presStyleIdx="4" presStyleCnt="9" custScaleX="141446" custScaleY="119685">
        <dgm:presLayoutVars>
          <dgm:bulletEnabled val="1"/>
        </dgm:presLayoutVars>
      </dgm:prSet>
      <dgm:spPr/>
    </dgm:pt>
    <dgm:pt modelId="{6CADAD29-16B4-4876-A73B-FF230431FBB8}" type="pres">
      <dgm:prSet presAssocID="{6497E61E-70FB-4C5A-A242-8366BD142091}" presName="sibTrans" presStyleLbl="sibTrans2D1" presStyleIdx="4" presStyleCnt="8"/>
      <dgm:spPr/>
    </dgm:pt>
    <dgm:pt modelId="{3A5DA6CB-3143-46CD-90FA-A4B572904A22}" type="pres">
      <dgm:prSet presAssocID="{15319FDD-BB6E-4D64-A9D6-1E093F84CEF4}" presName="middleNode" presStyleCnt="0"/>
      <dgm:spPr/>
    </dgm:pt>
    <dgm:pt modelId="{4B6C53DE-57FA-41F0-B439-7A42D14EF9FC}" type="pres">
      <dgm:prSet presAssocID="{15319FDD-BB6E-4D64-A9D6-1E093F84CEF4}" presName="padding" presStyleLbl="node1" presStyleIdx="4" presStyleCnt="9"/>
      <dgm:spPr/>
    </dgm:pt>
    <dgm:pt modelId="{B624B59A-257C-4711-9F75-45F0A4316307}" type="pres">
      <dgm:prSet presAssocID="{15319FDD-BB6E-4D64-A9D6-1E093F84CEF4}" presName="shape" presStyleLbl="node1" presStyleIdx="5" presStyleCnt="9">
        <dgm:presLayoutVars>
          <dgm:bulletEnabled val="1"/>
        </dgm:presLayoutVars>
      </dgm:prSet>
      <dgm:spPr/>
    </dgm:pt>
    <dgm:pt modelId="{3D84EF01-B025-4EB6-B9B3-3C7EB3791E13}" type="pres">
      <dgm:prSet presAssocID="{CEF74225-9FD1-49F1-85E5-0DD3D9627E04}" presName="sibTrans" presStyleLbl="sibTrans2D1" presStyleIdx="5" presStyleCnt="8" custLinFactY="187102" custLinFactNeighborX="87534" custLinFactNeighborY="200000"/>
      <dgm:spPr/>
    </dgm:pt>
    <dgm:pt modelId="{08D76519-4E0F-4069-8F74-9175DB2AF6D8}" type="pres">
      <dgm:prSet presAssocID="{19721DAE-3812-4892-821F-065C9F93A320}" presName="middleNode" presStyleCnt="0"/>
      <dgm:spPr/>
    </dgm:pt>
    <dgm:pt modelId="{6507A278-6634-49A2-B626-7790DC2FDD55}" type="pres">
      <dgm:prSet presAssocID="{19721DAE-3812-4892-821F-065C9F93A320}" presName="padding" presStyleLbl="node1" presStyleIdx="5" presStyleCnt="9"/>
      <dgm:spPr/>
    </dgm:pt>
    <dgm:pt modelId="{C63C114F-938D-45B1-B0EB-C62184C667B5}" type="pres">
      <dgm:prSet presAssocID="{19721DAE-3812-4892-821F-065C9F93A320}" presName="shape" presStyleLbl="node1" presStyleIdx="6" presStyleCnt="9" custScaleX="169609" custScaleY="143523" custLinFactNeighborX="-6240" custLinFactNeighborY="-14172">
        <dgm:presLayoutVars>
          <dgm:bulletEnabled val="1"/>
        </dgm:presLayoutVars>
      </dgm:prSet>
      <dgm:spPr/>
    </dgm:pt>
    <dgm:pt modelId="{6F23AC8B-55F1-44E3-9921-7D31A432FE18}" type="pres">
      <dgm:prSet presAssocID="{2C5067C1-820A-4FF1-9748-2BA6737F30B4}" presName="sibTrans" presStyleLbl="sibTrans2D1" presStyleIdx="6" presStyleCnt="8" custAng="16200000" custLinFactX="-145828" custLinFactY="-100000" custLinFactNeighborX="-200000" custLinFactNeighborY="-117026"/>
      <dgm:spPr/>
    </dgm:pt>
    <dgm:pt modelId="{82790D61-2C53-4EC6-AD06-C02B55AD7A4D}" type="pres">
      <dgm:prSet presAssocID="{F704DC1E-33DC-4401-AF4F-46965972E28F}" presName="middleNode" presStyleCnt="0"/>
      <dgm:spPr/>
    </dgm:pt>
    <dgm:pt modelId="{F80C14B9-F228-4257-8C85-A47724466CB9}" type="pres">
      <dgm:prSet presAssocID="{F704DC1E-33DC-4401-AF4F-46965972E28F}" presName="padding" presStyleLbl="node1" presStyleIdx="6" presStyleCnt="9"/>
      <dgm:spPr/>
    </dgm:pt>
    <dgm:pt modelId="{881F857C-1EDA-4179-99B8-0E081FA4EA37}" type="pres">
      <dgm:prSet presAssocID="{F704DC1E-33DC-4401-AF4F-46965972E28F}" presName="shape" presStyleLbl="node1" presStyleIdx="7" presStyleCnt="9">
        <dgm:presLayoutVars>
          <dgm:bulletEnabled val="1"/>
        </dgm:presLayoutVars>
      </dgm:prSet>
      <dgm:spPr/>
    </dgm:pt>
    <dgm:pt modelId="{4CBFF6BC-A35F-4D66-A80E-DE1D5D718ADC}" type="pres">
      <dgm:prSet presAssocID="{59AF520E-5326-4AFF-BC5D-5F2F74C33991}" presName="sibTrans" presStyleLbl="sibTrans2D1" presStyleIdx="7" presStyleCnt="8"/>
      <dgm:spPr/>
    </dgm:pt>
    <dgm:pt modelId="{8C473BAD-4755-41C8-9946-18A932F1ACE9}" type="pres">
      <dgm:prSet presAssocID="{AC05F5DE-11CB-4F50-875E-C10AB3A8BCBA}" presName="lastNode" presStyleLbl="node1" presStyleIdx="8" presStyleCnt="9" custScaleX="119320">
        <dgm:presLayoutVars>
          <dgm:bulletEnabled val="1"/>
        </dgm:presLayoutVars>
      </dgm:prSet>
      <dgm:spPr/>
    </dgm:pt>
  </dgm:ptLst>
  <dgm:cxnLst>
    <dgm:cxn modelId="{4A65E704-02B4-4533-B69E-C03FC451EBBA}" type="presOf" srcId="{FA9C1BAB-4773-419D-AA7F-8270810ECB4F}" destId="{3A626531-4200-4472-9037-4108FF665A2A}" srcOrd="0" destOrd="0" presId="urn:microsoft.com/office/officeart/2005/8/layout/bProcess2"/>
    <dgm:cxn modelId="{CAF75007-E95E-4E7C-A7FD-89886DEF9346}" srcId="{28590D03-C665-4154-B9A6-3900DE8814C2}" destId="{FA9C1BAB-4773-419D-AA7F-8270810ECB4F}" srcOrd="3" destOrd="0" parTransId="{E89AE971-F0D1-449F-A562-BE415E48BE81}" sibTransId="{F198D2CF-30D1-4E8F-B2D3-4BC91C282153}"/>
    <dgm:cxn modelId="{24E9B50E-CE62-4A3A-B657-044732EC5427}" type="presOf" srcId="{F198D2CF-30D1-4E8F-B2D3-4BC91C282153}" destId="{5C1B5237-9A09-4456-B007-6B89751F387F}" srcOrd="0" destOrd="0" presId="urn:microsoft.com/office/officeart/2005/8/layout/bProcess2"/>
    <dgm:cxn modelId="{1B1CDE10-8CED-4FEA-9E29-B2377AE3110B}" type="presOf" srcId="{F704DC1E-33DC-4401-AF4F-46965972E28F}" destId="{881F857C-1EDA-4179-99B8-0E081FA4EA37}" srcOrd="0" destOrd="0" presId="urn:microsoft.com/office/officeart/2005/8/layout/bProcess2"/>
    <dgm:cxn modelId="{22A6FF15-14C1-4DBB-88BF-9B22D8DCC28E}" srcId="{28590D03-C665-4154-B9A6-3900DE8814C2}" destId="{AE4D8490-9A85-4C8E-A1E3-D65189899506}" srcOrd="0" destOrd="0" parTransId="{36593B08-B0F3-4A57-89FA-6682074C41D8}" sibTransId="{C6BA7C7C-4B51-4162-9E6E-C8C0C097D83C}"/>
    <dgm:cxn modelId="{FC9F8E1B-BF5D-4732-AD0E-E50B9903B5CF}" type="presOf" srcId="{AE4D8490-9A85-4C8E-A1E3-D65189899506}" destId="{6848A1D1-BBDF-47BB-BA34-DD2E261A0821}" srcOrd="0" destOrd="0" presId="urn:microsoft.com/office/officeart/2005/8/layout/bProcess2"/>
    <dgm:cxn modelId="{3550821D-BDEC-456D-9144-4EC6E8DA2B70}" type="presOf" srcId="{CEF74225-9FD1-49F1-85E5-0DD3D9627E04}" destId="{3D84EF01-B025-4EB6-B9B3-3C7EB3791E13}" srcOrd="0" destOrd="0" presId="urn:microsoft.com/office/officeart/2005/8/layout/bProcess2"/>
    <dgm:cxn modelId="{7746CB38-F8C7-4AEA-910F-C362B7675924}" type="presOf" srcId="{15319FDD-BB6E-4D64-A9D6-1E093F84CEF4}" destId="{B624B59A-257C-4711-9F75-45F0A4316307}" srcOrd="0" destOrd="0" presId="urn:microsoft.com/office/officeart/2005/8/layout/bProcess2"/>
    <dgm:cxn modelId="{2AAED941-B895-45CE-9116-DA7B627D0257}" type="presOf" srcId="{7BEDA823-1A8A-4718-9F5E-A54D5878892F}" destId="{35D7D2F1-A59E-4098-970A-85E66ABE18CA}" srcOrd="0" destOrd="0" presId="urn:microsoft.com/office/officeart/2005/8/layout/bProcess2"/>
    <dgm:cxn modelId="{23D60A62-D068-4001-9F85-DBEF690F8929}" type="presOf" srcId="{19721DAE-3812-4892-821F-065C9F93A320}" destId="{C63C114F-938D-45B1-B0EB-C62184C667B5}" srcOrd="0" destOrd="0" presId="urn:microsoft.com/office/officeart/2005/8/layout/bProcess2"/>
    <dgm:cxn modelId="{585FDA62-DF17-438D-8A23-E5E57287F598}" type="presOf" srcId="{2AFE62C4-D680-48D6-9336-4AC3D7128B71}" destId="{3F826D57-009A-4A9C-B894-31DEA8979925}" srcOrd="0" destOrd="0" presId="urn:microsoft.com/office/officeart/2005/8/layout/bProcess2"/>
    <dgm:cxn modelId="{3FBDD56A-80AE-4A96-8A2D-AA0B2AADD751}" srcId="{28590D03-C665-4154-B9A6-3900DE8814C2}" destId="{F704DC1E-33DC-4401-AF4F-46965972E28F}" srcOrd="7" destOrd="0" parTransId="{7D586FF8-61E2-42B2-8A75-3CD175DD4C4A}" sibTransId="{59AF520E-5326-4AFF-BC5D-5F2F74C33991}"/>
    <dgm:cxn modelId="{0CB0CF76-C070-477C-93B6-CA8150C6C237}" srcId="{28590D03-C665-4154-B9A6-3900DE8814C2}" destId="{B5E4B5A8-DBF0-4A79-A40A-C9FEF37D7BA1}" srcOrd="4" destOrd="0" parTransId="{2D6D78C9-3C5E-46CB-B932-3606D7CC5CF6}" sibTransId="{6497E61E-70FB-4C5A-A242-8366BD142091}"/>
    <dgm:cxn modelId="{38DC2977-67C8-4FC4-AC7B-818A86280216}" srcId="{28590D03-C665-4154-B9A6-3900DE8814C2}" destId="{19721DAE-3812-4892-821F-065C9F93A320}" srcOrd="6" destOrd="0" parTransId="{460352E9-45F1-4165-AF66-686F12993A60}" sibTransId="{2C5067C1-820A-4FF1-9748-2BA6737F30B4}"/>
    <dgm:cxn modelId="{57EFCE7B-5A6A-4DE0-B020-92E0EC7A6DCA}" type="presOf" srcId="{81F81A29-454F-4C75-A1BE-DD0608EB299E}" destId="{05F30802-0CBF-4797-9646-5BC2BA36E715}" srcOrd="0" destOrd="0" presId="urn:microsoft.com/office/officeart/2005/8/layout/bProcess2"/>
    <dgm:cxn modelId="{88DA658B-A365-4641-8F5D-D53CC0DE790C}" srcId="{28590D03-C665-4154-B9A6-3900DE8814C2}" destId="{15319FDD-BB6E-4D64-A9D6-1E093F84CEF4}" srcOrd="5" destOrd="0" parTransId="{00B82780-13CE-4577-85F5-B90D5B886004}" sibTransId="{CEF74225-9FD1-49F1-85E5-0DD3D9627E04}"/>
    <dgm:cxn modelId="{12415094-7138-4084-8AEC-D8D4333B8E7D}" srcId="{28590D03-C665-4154-B9A6-3900DE8814C2}" destId="{AC05F5DE-11CB-4F50-875E-C10AB3A8BCBA}" srcOrd="8" destOrd="0" parTransId="{847E9369-EC9C-4000-8F79-339EC3F8E55B}" sibTransId="{436893ED-3ED1-4710-B46A-6B1774B7B5B6}"/>
    <dgm:cxn modelId="{5C1C6EA1-4B6F-4FB3-91E1-5DEF9EB7DEC2}" type="presOf" srcId="{04973624-0808-4FE8-9AC4-DB22BDDDAA91}" destId="{F656D535-9FEF-4D46-AD05-483CC0562EF3}" srcOrd="0" destOrd="0" presId="urn:microsoft.com/office/officeart/2005/8/layout/bProcess2"/>
    <dgm:cxn modelId="{0886D2A1-1CA2-4A1A-B4F2-B596DAD928AA}" type="presOf" srcId="{C6BA7C7C-4B51-4162-9E6E-C8C0C097D83C}" destId="{87BCC97F-011B-4D54-9932-7FDB174551F8}" srcOrd="0" destOrd="0" presId="urn:microsoft.com/office/officeart/2005/8/layout/bProcess2"/>
    <dgm:cxn modelId="{848DA7A9-DE93-443F-9CAA-F8198372BAA4}" type="presOf" srcId="{AC05F5DE-11CB-4F50-875E-C10AB3A8BCBA}" destId="{8C473BAD-4755-41C8-9946-18A932F1ACE9}" srcOrd="0" destOrd="0" presId="urn:microsoft.com/office/officeart/2005/8/layout/bProcess2"/>
    <dgm:cxn modelId="{4B4C0CC7-533E-4D57-9D0E-15AC3B4B27F3}" srcId="{28590D03-C665-4154-B9A6-3900DE8814C2}" destId="{7BEDA823-1A8A-4718-9F5E-A54D5878892F}" srcOrd="2" destOrd="0" parTransId="{374EBEDB-2405-48A2-A8AE-4E353057DF75}" sibTransId="{2AFE62C4-D680-48D6-9336-4AC3D7128B71}"/>
    <dgm:cxn modelId="{0C426ECB-BB01-4FF0-A02F-75CA55D85973}" type="presOf" srcId="{B5E4B5A8-DBF0-4A79-A40A-C9FEF37D7BA1}" destId="{4BD19E3E-DD2B-4E95-8976-31127FE671EF}" srcOrd="0" destOrd="0" presId="urn:microsoft.com/office/officeart/2005/8/layout/bProcess2"/>
    <dgm:cxn modelId="{F245EFCC-76C9-4076-8922-AD72877FC322}" type="presOf" srcId="{6497E61E-70FB-4C5A-A242-8366BD142091}" destId="{6CADAD29-16B4-4876-A73B-FF230431FBB8}" srcOrd="0" destOrd="0" presId="urn:microsoft.com/office/officeart/2005/8/layout/bProcess2"/>
    <dgm:cxn modelId="{1D74E8D2-BCFB-4B51-8F13-346BFA5F4527}" type="presOf" srcId="{59AF520E-5326-4AFF-BC5D-5F2F74C33991}" destId="{4CBFF6BC-A35F-4D66-A80E-DE1D5D718ADC}" srcOrd="0" destOrd="0" presId="urn:microsoft.com/office/officeart/2005/8/layout/bProcess2"/>
    <dgm:cxn modelId="{EC80ADE3-580B-4560-BBA1-A5D668B3A5EC}" srcId="{28590D03-C665-4154-B9A6-3900DE8814C2}" destId="{04973624-0808-4FE8-9AC4-DB22BDDDAA91}" srcOrd="1" destOrd="0" parTransId="{4BD3A2B2-3793-4051-BD1C-C2EE1B49E187}" sibTransId="{81F81A29-454F-4C75-A1BE-DD0608EB299E}"/>
    <dgm:cxn modelId="{DE1EC9E3-121A-4225-A482-D810F4DDA94F}" type="presOf" srcId="{2C5067C1-820A-4FF1-9748-2BA6737F30B4}" destId="{6F23AC8B-55F1-44E3-9921-7D31A432FE18}" srcOrd="0" destOrd="0" presId="urn:microsoft.com/office/officeart/2005/8/layout/bProcess2"/>
    <dgm:cxn modelId="{F24B87E8-17E2-4A6B-9987-46C6A2DFD836}" type="presOf" srcId="{28590D03-C665-4154-B9A6-3900DE8814C2}" destId="{40F07026-0B34-4B79-AC5E-20C1E5B337A6}" srcOrd="0" destOrd="0" presId="urn:microsoft.com/office/officeart/2005/8/layout/bProcess2"/>
    <dgm:cxn modelId="{8B50D688-CDA1-4747-85A9-88558AF0CD84}" type="presParOf" srcId="{40F07026-0B34-4B79-AC5E-20C1E5B337A6}" destId="{6848A1D1-BBDF-47BB-BA34-DD2E261A0821}" srcOrd="0" destOrd="0" presId="urn:microsoft.com/office/officeart/2005/8/layout/bProcess2"/>
    <dgm:cxn modelId="{1E66B7F9-CAAB-4E8E-B7D8-6E732619C788}" type="presParOf" srcId="{40F07026-0B34-4B79-AC5E-20C1E5B337A6}" destId="{87BCC97F-011B-4D54-9932-7FDB174551F8}" srcOrd="1" destOrd="0" presId="urn:microsoft.com/office/officeart/2005/8/layout/bProcess2"/>
    <dgm:cxn modelId="{AA818C65-1242-4E88-845F-B73C28DA143C}" type="presParOf" srcId="{40F07026-0B34-4B79-AC5E-20C1E5B337A6}" destId="{1787976F-7CA1-466B-A217-C9F813B73C5E}" srcOrd="2" destOrd="0" presId="urn:microsoft.com/office/officeart/2005/8/layout/bProcess2"/>
    <dgm:cxn modelId="{BDEDD594-DAC4-409B-B0D0-21449F9DDF75}" type="presParOf" srcId="{1787976F-7CA1-466B-A217-C9F813B73C5E}" destId="{D40EF157-615D-4412-BAD8-5D551A1F01A8}" srcOrd="0" destOrd="0" presId="urn:microsoft.com/office/officeart/2005/8/layout/bProcess2"/>
    <dgm:cxn modelId="{8EFF44E4-6FDC-45E1-9893-34CF94835539}" type="presParOf" srcId="{1787976F-7CA1-466B-A217-C9F813B73C5E}" destId="{F656D535-9FEF-4D46-AD05-483CC0562EF3}" srcOrd="1" destOrd="0" presId="urn:microsoft.com/office/officeart/2005/8/layout/bProcess2"/>
    <dgm:cxn modelId="{9BECC977-22CE-4998-8922-2A11A96B0A30}" type="presParOf" srcId="{40F07026-0B34-4B79-AC5E-20C1E5B337A6}" destId="{05F30802-0CBF-4797-9646-5BC2BA36E715}" srcOrd="3" destOrd="0" presId="urn:microsoft.com/office/officeart/2005/8/layout/bProcess2"/>
    <dgm:cxn modelId="{AE92C50C-2F32-4DDD-A612-DEB7EDD3ED20}" type="presParOf" srcId="{40F07026-0B34-4B79-AC5E-20C1E5B337A6}" destId="{BF3EACB8-AC61-407A-88FD-144C9A47D819}" srcOrd="4" destOrd="0" presId="urn:microsoft.com/office/officeart/2005/8/layout/bProcess2"/>
    <dgm:cxn modelId="{689D5F3C-E6B9-480B-9C16-AA8437CB3E64}" type="presParOf" srcId="{BF3EACB8-AC61-407A-88FD-144C9A47D819}" destId="{3583EC58-3DC3-4396-9F53-223CCF39D774}" srcOrd="0" destOrd="0" presId="urn:microsoft.com/office/officeart/2005/8/layout/bProcess2"/>
    <dgm:cxn modelId="{776DED13-82B8-4882-9391-8F8BF59FFB5E}" type="presParOf" srcId="{BF3EACB8-AC61-407A-88FD-144C9A47D819}" destId="{35D7D2F1-A59E-4098-970A-85E66ABE18CA}" srcOrd="1" destOrd="0" presId="urn:microsoft.com/office/officeart/2005/8/layout/bProcess2"/>
    <dgm:cxn modelId="{840A9CB4-4F5E-4280-9639-3A8D107F9466}" type="presParOf" srcId="{40F07026-0B34-4B79-AC5E-20C1E5B337A6}" destId="{3F826D57-009A-4A9C-B894-31DEA8979925}" srcOrd="5" destOrd="0" presId="urn:microsoft.com/office/officeart/2005/8/layout/bProcess2"/>
    <dgm:cxn modelId="{65B848E4-9634-42C2-8397-73ABB50C2164}" type="presParOf" srcId="{40F07026-0B34-4B79-AC5E-20C1E5B337A6}" destId="{48A82A5D-6877-41D1-8342-706E4E6D69E7}" srcOrd="6" destOrd="0" presId="urn:microsoft.com/office/officeart/2005/8/layout/bProcess2"/>
    <dgm:cxn modelId="{2F344B37-3296-446D-9CA0-0431CEF6A015}" type="presParOf" srcId="{48A82A5D-6877-41D1-8342-706E4E6D69E7}" destId="{F59E4769-BABD-4DF9-BA6B-3BD835E54E07}" srcOrd="0" destOrd="0" presId="urn:microsoft.com/office/officeart/2005/8/layout/bProcess2"/>
    <dgm:cxn modelId="{990CD74D-AC5E-4F39-96FC-5036698E92D4}" type="presParOf" srcId="{48A82A5D-6877-41D1-8342-706E4E6D69E7}" destId="{3A626531-4200-4472-9037-4108FF665A2A}" srcOrd="1" destOrd="0" presId="urn:microsoft.com/office/officeart/2005/8/layout/bProcess2"/>
    <dgm:cxn modelId="{134925DD-F92F-4AA6-8857-4ACBB8FC3933}" type="presParOf" srcId="{40F07026-0B34-4B79-AC5E-20C1E5B337A6}" destId="{5C1B5237-9A09-4456-B007-6B89751F387F}" srcOrd="7" destOrd="0" presId="urn:microsoft.com/office/officeart/2005/8/layout/bProcess2"/>
    <dgm:cxn modelId="{1B48E9E0-CEE8-4E1E-A414-5133087B1099}" type="presParOf" srcId="{40F07026-0B34-4B79-AC5E-20C1E5B337A6}" destId="{C26C3233-246C-46A3-AF38-F1352D8E8333}" srcOrd="8" destOrd="0" presId="urn:microsoft.com/office/officeart/2005/8/layout/bProcess2"/>
    <dgm:cxn modelId="{196A9CC7-342D-426B-859C-9B67DC665B7A}" type="presParOf" srcId="{C26C3233-246C-46A3-AF38-F1352D8E8333}" destId="{F84BBDE6-3BB6-46D1-B00C-0BBD372C4527}" srcOrd="0" destOrd="0" presId="urn:microsoft.com/office/officeart/2005/8/layout/bProcess2"/>
    <dgm:cxn modelId="{28723ED5-8577-4786-B6D0-40B129F95B2A}" type="presParOf" srcId="{C26C3233-246C-46A3-AF38-F1352D8E8333}" destId="{4BD19E3E-DD2B-4E95-8976-31127FE671EF}" srcOrd="1" destOrd="0" presId="urn:microsoft.com/office/officeart/2005/8/layout/bProcess2"/>
    <dgm:cxn modelId="{BD8A378E-3514-471B-BD87-038F6DF20109}" type="presParOf" srcId="{40F07026-0B34-4B79-AC5E-20C1E5B337A6}" destId="{6CADAD29-16B4-4876-A73B-FF230431FBB8}" srcOrd="9" destOrd="0" presId="urn:microsoft.com/office/officeart/2005/8/layout/bProcess2"/>
    <dgm:cxn modelId="{B24CFC2A-837B-457B-AD75-CEB606425777}" type="presParOf" srcId="{40F07026-0B34-4B79-AC5E-20C1E5B337A6}" destId="{3A5DA6CB-3143-46CD-90FA-A4B572904A22}" srcOrd="10" destOrd="0" presId="urn:microsoft.com/office/officeart/2005/8/layout/bProcess2"/>
    <dgm:cxn modelId="{FD96102C-4313-405D-9C93-34288E249A25}" type="presParOf" srcId="{3A5DA6CB-3143-46CD-90FA-A4B572904A22}" destId="{4B6C53DE-57FA-41F0-B439-7A42D14EF9FC}" srcOrd="0" destOrd="0" presId="urn:microsoft.com/office/officeart/2005/8/layout/bProcess2"/>
    <dgm:cxn modelId="{80DAEFB3-3DDC-4B95-8F6B-DD5A6435B2F5}" type="presParOf" srcId="{3A5DA6CB-3143-46CD-90FA-A4B572904A22}" destId="{B624B59A-257C-4711-9F75-45F0A4316307}" srcOrd="1" destOrd="0" presId="urn:microsoft.com/office/officeart/2005/8/layout/bProcess2"/>
    <dgm:cxn modelId="{09485125-EFE9-4FF8-871E-3395A75FCD36}" type="presParOf" srcId="{40F07026-0B34-4B79-AC5E-20C1E5B337A6}" destId="{3D84EF01-B025-4EB6-B9B3-3C7EB3791E13}" srcOrd="11" destOrd="0" presId="urn:microsoft.com/office/officeart/2005/8/layout/bProcess2"/>
    <dgm:cxn modelId="{F5DDAB40-BB32-4AF1-A09A-50C95DF7E31D}" type="presParOf" srcId="{40F07026-0B34-4B79-AC5E-20C1E5B337A6}" destId="{08D76519-4E0F-4069-8F74-9175DB2AF6D8}" srcOrd="12" destOrd="0" presId="urn:microsoft.com/office/officeart/2005/8/layout/bProcess2"/>
    <dgm:cxn modelId="{39BC2DDF-9A0F-419A-9614-A19064AE3107}" type="presParOf" srcId="{08D76519-4E0F-4069-8F74-9175DB2AF6D8}" destId="{6507A278-6634-49A2-B626-7790DC2FDD55}" srcOrd="0" destOrd="0" presId="urn:microsoft.com/office/officeart/2005/8/layout/bProcess2"/>
    <dgm:cxn modelId="{EF132035-B108-4629-98EE-531DB7315310}" type="presParOf" srcId="{08D76519-4E0F-4069-8F74-9175DB2AF6D8}" destId="{C63C114F-938D-45B1-B0EB-C62184C667B5}" srcOrd="1" destOrd="0" presId="urn:microsoft.com/office/officeart/2005/8/layout/bProcess2"/>
    <dgm:cxn modelId="{B13C7667-466B-47B2-AD75-426B90F814CE}" type="presParOf" srcId="{40F07026-0B34-4B79-AC5E-20C1E5B337A6}" destId="{6F23AC8B-55F1-44E3-9921-7D31A432FE18}" srcOrd="13" destOrd="0" presId="urn:microsoft.com/office/officeart/2005/8/layout/bProcess2"/>
    <dgm:cxn modelId="{D28D6742-D9EF-402B-8555-60A2C1B25063}" type="presParOf" srcId="{40F07026-0B34-4B79-AC5E-20C1E5B337A6}" destId="{82790D61-2C53-4EC6-AD06-C02B55AD7A4D}" srcOrd="14" destOrd="0" presId="urn:microsoft.com/office/officeart/2005/8/layout/bProcess2"/>
    <dgm:cxn modelId="{BA03B837-CB8C-4A41-9A5F-751EF66759C9}" type="presParOf" srcId="{82790D61-2C53-4EC6-AD06-C02B55AD7A4D}" destId="{F80C14B9-F228-4257-8C85-A47724466CB9}" srcOrd="0" destOrd="0" presId="urn:microsoft.com/office/officeart/2005/8/layout/bProcess2"/>
    <dgm:cxn modelId="{04F8FD09-8F38-4A73-8799-17C755845883}" type="presParOf" srcId="{82790D61-2C53-4EC6-AD06-C02B55AD7A4D}" destId="{881F857C-1EDA-4179-99B8-0E081FA4EA37}" srcOrd="1" destOrd="0" presId="urn:microsoft.com/office/officeart/2005/8/layout/bProcess2"/>
    <dgm:cxn modelId="{D72B16AF-4670-440B-A3E1-60A553623F07}" type="presParOf" srcId="{40F07026-0B34-4B79-AC5E-20C1E5B337A6}" destId="{4CBFF6BC-A35F-4D66-A80E-DE1D5D718ADC}" srcOrd="15" destOrd="0" presId="urn:microsoft.com/office/officeart/2005/8/layout/bProcess2"/>
    <dgm:cxn modelId="{26177063-B1BE-4663-9B64-4C7F107F9493}" type="presParOf" srcId="{40F07026-0B34-4B79-AC5E-20C1E5B337A6}" destId="{8C473BAD-4755-41C8-9946-18A932F1ACE9}" srcOrd="16" destOrd="0" presId="urn:microsoft.com/office/officeart/2005/8/layout/bProcess2"/>
  </dgm:cxnLst>
  <dgm:bg>
    <a:effectLst>
      <a:innerShdw blurRad="63500" dist="50800" dir="13500000">
        <a:prstClr val="black">
          <a:alpha val="50000"/>
        </a:prstClr>
      </a:inn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48A1D1-BBDF-47BB-BA34-DD2E261A0821}">
      <dsp:nvSpPr>
        <dsp:cNvPr id="0" name=""/>
        <dsp:cNvSpPr/>
      </dsp:nvSpPr>
      <dsp:spPr>
        <a:xfrm>
          <a:off x="827223" y="2907"/>
          <a:ext cx="1176998" cy="1131130"/>
        </a:xfrm>
        <a:prstGeom prst="ellipse">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EMS responds to overdose</a:t>
          </a:r>
        </a:p>
        <a:p>
          <a:pPr marL="0" lvl="0" indent="0" algn="ctr" defTabSz="444500">
            <a:lnSpc>
              <a:spcPct val="90000"/>
            </a:lnSpc>
            <a:spcBef>
              <a:spcPct val="0"/>
            </a:spcBef>
            <a:spcAft>
              <a:spcPct val="35000"/>
            </a:spcAft>
            <a:buNone/>
          </a:pPr>
          <a:r>
            <a:rPr lang="en-US" sz="1000" kern="1200" dirty="0"/>
            <a:t>OR</a:t>
          </a:r>
        </a:p>
        <a:p>
          <a:pPr marL="0" lvl="0" indent="0" algn="ctr" defTabSz="444500">
            <a:lnSpc>
              <a:spcPct val="90000"/>
            </a:lnSpc>
            <a:spcBef>
              <a:spcPct val="0"/>
            </a:spcBef>
            <a:spcAft>
              <a:spcPct val="35000"/>
            </a:spcAft>
            <a:buNone/>
          </a:pPr>
          <a:r>
            <a:rPr lang="en-US" sz="1000" kern="1200" dirty="0"/>
            <a:t>Outside Referral</a:t>
          </a:r>
        </a:p>
      </dsp:txBody>
      <dsp:txXfrm>
        <a:off x="999590" y="168557"/>
        <a:ext cx="832264" cy="799830"/>
      </dsp:txXfrm>
    </dsp:sp>
    <dsp:sp modelId="{87BCC97F-011B-4D54-9932-7FDB174551F8}">
      <dsp:nvSpPr>
        <dsp:cNvPr id="0" name=""/>
        <dsp:cNvSpPr/>
      </dsp:nvSpPr>
      <dsp:spPr>
        <a:xfrm rot="10800000">
          <a:off x="1217774" y="1284761"/>
          <a:ext cx="395895" cy="299749"/>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656D535-9FEF-4D46-AD05-483CC0562EF3}">
      <dsp:nvSpPr>
        <dsp:cNvPr id="0" name=""/>
        <dsp:cNvSpPr/>
      </dsp:nvSpPr>
      <dsp:spPr>
        <a:xfrm>
          <a:off x="909318" y="1718267"/>
          <a:ext cx="1012808" cy="754464"/>
        </a:xfrm>
        <a:prstGeom prst="ellipse">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kern="1200" dirty="0"/>
            <a:t>QRT identifies the next day</a:t>
          </a:r>
        </a:p>
      </dsp:txBody>
      <dsp:txXfrm>
        <a:off x="1057640" y="1828756"/>
        <a:ext cx="716164" cy="533486"/>
      </dsp:txXfrm>
    </dsp:sp>
    <dsp:sp modelId="{05F30802-0CBF-4797-9646-5BC2BA36E715}">
      <dsp:nvSpPr>
        <dsp:cNvPr id="0" name=""/>
        <dsp:cNvSpPr/>
      </dsp:nvSpPr>
      <dsp:spPr>
        <a:xfrm rot="10800000">
          <a:off x="1217774" y="2655782"/>
          <a:ext cx="395895" cy="299749"/>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5D7D2F1-A59E-4098-970A-85E66ABE18CA}">
      <dsp:nvSpPr>
        <dsp:cNvPr id="0" name=""/>
        <dsp:cNvSpPr/>
      </dsp:nvSpPr>
      <dsp:spPr>
        <a:xfrm>
          <a:off x="772877" y="3121615"/>
          <a:ext cx="1285690" cy="1001823"/>
        </a:xfrm>
        <a:prstGeom prst="ellipse">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kern="1200" dirty="0"/>
            <a:t>QRT attempts to locate individual</a:t>
          </a:r>
        </a:p>
      </dsp:txBody>
      <dsp:txXfrm>
        <a:off x="961162" y="3268329"/>
        <a:ext cx="909120" cy="708395"/>
      </dsp:txXfrm>
    </dsp:sp>
    <dsp:sp modelId="{3F826D57-009A-4A9C-B894-31DEA8979925}">
      <dsp:nvSpPr>
        <dsp:cNvPr id="0" name=""/>
        <dsp:cNvSpPr/>
      </dsp:nvSpPr>
      <dsp:spPr>
        <a:xfrm rot="5400000">
          <a:off x="2151886" y="3472651"/>
          <a:ext cx="395895" cy="299749"/>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A626531-4200-4472-9037-4108FF665A2A}">
      <dsp:nvSpPr>
        <dsp:cNvPr id="0" name=""/>
        <dsp:cNvSpPr/>
      </dsp:nvSpPr>
      <dsp:spPr>
        <a:xfrm>
          <a:off x="2624133" y="3121615"/>
          <a:ext cx="1240958" cy="1001823"/>
        </a:xfrm>
        <a:prstGeom prst="ellipse">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kern="1200" dirty="0"/>
            <a:t>If individual found, treatment offered, information provided</a:t>
          </a:r>
        </a:p>
      </dsp:txBody>
      <dsp:txXfrm>
        <a:off x="2805867" y="3268329"/>
        <a:ext cx="877490" cy="708395"/>
      </dsp:txXfrm>
    </dsp:sp>
    <dsp:sp modelId="{5C1B5237-9A09-4456-B007-6B89751F387F}">
      <dsp:nvSpPr>
        <dsp:cNvPr id="0" name=""/>
        <dsp:cNvSpPr/>
      </dsp:nvSpPr>
      <dsp:spPr>
        <a:xfrm>
          <a:off x="3046664" y="2675944"/>
          <a:ext cx="395895" cy="299749"/>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BD19E3E-DD2B-4E95-8976-31127FE671EF}">
      <dsp:nvSpPr>
        <dsp:cNvPr id="0" name=""/>
        <dsp:cNvSpPr/>
      </dsp:nvSpPr>
      <dsp:spPr>
        <a:xfrm>
          <a:off x="2711032" y="1644009"/>
          <a:ext cx="1067159" cy="902980"/>
        </a:xfrm>
        <a:prstGeom prst="ellipse">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Individual ready for treatment?</a:t>
          </a:r>
        </a:p>
      </dsp:txBody>
      <dsp:txXfrm>
        <a:off x="2867314" y="1776247"/>
        <a:ext cx="754595" cy="638504"/>
      </dsp:txXfrm>
    </dsp:sp>
    <dsp:sp modelId="{6CADAD29-16B4-4876-A73B-FF230431FBB8}">
      <dsp:nvSpPr>
        <dsp:cNvPr id="0" name=""/>
        <dsp:cNvSpPr/>
      </dsp:nvSpPr>
      <dsp:spPr>
        <a:xfrm>
          <a:off x="3046664" y="1136499"/>
          <a:ext cx="395895" cy="299749"/>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624B59A-257C-4711-9F75-45F0A4316307}">
      <dsp:nvSpPr>
        <dsp:cNvPr id="0" name=""/>
        <dsp:cNvSpPr/>
      </dsp:nvSpPr>
      <dsp:spPr>
        <a:xfrm>
          <a:off x="2867380" y="191241"/>
          <a:ext cx="754464" cy="754464"/>
        </a:xfrm>
        <a:prstGeom prst="ellipse">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No</a:t>
          </a:r>
        </a:p>
      </dsp:txBody>
      <dsp:txXfrm>
        <a:off x="2977869" y="301730"/>
        <a:ext cx="533486" cy="533486"/>
      </dsp:txXfrm>
    </dsp:sp>
    <dsp:sp modelId="{3D84EF01-B025-4EB6-B9B3-3C7EB3791E13}">
      <dsp:nvSpPr>
        <dsp:cNvPr id="0" name=""/>
        <dsp:cNvSpPr/>
      </dsp:nvSpPr>
      <dsp:spPr>
        <a:xfrm rot="5348719">
          <a:off x="4093164" y="1939421"/>
          <a:ext cx="395895" cy="299749"/>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63C114F-938D-45B1-B0EB-C62184C667B5}">
      <dsp:nvSpPr>
        <dsp:cNvPr id="0" name=""/>
        <dsp:cNvSpPr/>
      </dsp:nvSpPr>
      <dsp:spPr>
        <a:xfrm>
          <a:off x="4418591" y="0"/>
          <a:ext cx="1279639" cy="1082829"/>
        </a:xfrm>
        <a:prstGeom prst="ellipse">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QRT continues to keep in contact, encourage treatment</a:t>
          </a:r>
        </a:p>
      </dsp:txBody>
      <dsp:txXfrm>
        <a:off x="4605990" y="158577"/>
        <a:ext cx="904841" cy="765675"/>
      </dsp:txXfrm>
    </dsp:sp>
    <dsp:sp modelId="{6F23AC8B-55F1-44E3-9921-7D31A432FE18}">
      <dsp:nvSpPr>
        <dsp:cNvPr id="0" name=""/>
        <dsp:cNvSpPr/>
      </dsp:nvSpPr>
      <dsp:spPr>
        <a:xfrm rot="5295891">
          <a:off x="3850127" y="399954"/>
          <a:ext cx="395895" cy="299749"/>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81F857C-1EDA-4179-99B8-0E081FA4EA37}">
      <dsp:nvSpPr>
        <dsp:cNvPr id="0" name=""/>
        <dsp:cNvSpPr/>
      </dsp:nvSpPr>
      <dsp:spPr>
        <a:xfrm>
          <a:off x="4728257" y="1718267"/>
          <a:ext cx="754464" cy="754464"/>
        </a:xfrm>
        <a:prstGeom prst="ellipse">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Yes</a:t>
          </a:r>
        </a:p>
      </dsp:txBody>
      <dsp:txXfrm>
        <a:off x="4838746" y="1828756"/>
        <a:ext cx="533486" cy="533486"/>
      </dsp:txXfrm>
    </dsp:sp>
    <dsp:sp modelId="{4CBFF6BC-A35F-4D66-A80E-DE1D5D718ADC}">
      <dsp:nvSpPr>
        <dsp:cNvPr id="0" name=""/>
        <dsp:cNvSpPr/>
      </dsp:nvSpPr>
      <dsp:spPr>
        <a:xfrm rot="10800000">
          <a:off x="4907541" y="2623455"/>
          <a:ext cx="395895" cy="299749"/>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C473BAD-4755-41C8-9946-18A932F1ACE9}">
      <dsp:nvSpPr>
        <dsp:cNvPr id="0" name=""/>
        <dsp:cNvSpPr/>
      </dsp:nvSpPr>
      <dsp:spPr>
        <a:xfrm>
          <a:off x="4430656" y="3056961"/>
          <a:ext cx="1349665" cy="1131130"/>
        </a:xfrm>
        <a:prstGeom prst="ellipse">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kern="1200" dirty="0"/>
            <a:t>Individual linked to treatment by QRT through warm handoff</a:t>
          </a:r>
        </a:p>
      </dsp:txBody>
      <dsp:txXfrm>
        <a:off x="4628310" y="3222611"/>
        <a:ext cx="954357" cy="799830"/>
      </dsp:txXfrm>
    </dsp:sp>
  </dsp:spTree>
</dsp:drawing>
</file>

<file path=ppt/diagrams/layout1.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43B725B-653D-4166-A8E9-72A38A1847CF}" type="datetimeFigureOut">
              <a:rPr lang="en-US"/>
              <a:t>11/20/2023</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861E8E-D392-497B-BB21-122DD7C27CF3}" type="slidenum">
              <a:rPr/>
              <a:t>‹#›</a:t>
            </a:fld>
            <a:endParaRPr/>
          </a:p>
        </p:txBody>
      </p:sp>
    </p:spTree>
    <p:extLst>
      <p:ext uri="{BB962C8B-B14F-4D97-AF65-F5344CB8AC3E}">
        <p14:creationId xmlns:p14="http://schemas.microsoft.com/office/powerpoint/2010/main" val="120835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3F64CD-0576-4A9A-BD06-7889D6E60BDC}" type="datetimeFigureOut">
              <a:rPr lang="en-US"/>
              <a:t>11/20/2023</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55D449-B875-4B8D-8E66-224D27E54C9A}" type="slidenum">
              <a:rPr/>
              <a:t>‹#›</a:t>
            </a:fld>
            <a:endParaRPr/>
          </a:p>
        </p:txBody>
      </p:sp>
    </p:spTree>
    <p:extLst>
      <p:ext uri="{BB962C8B-B14F-4D97-AF65-F5344CB8AC3E}">
        <p14:creationId xmlns:p14="http://schemas.microsoft.com/office/powerpoint/2010/main" val="1349979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flip="none" rotWithShape="1">
          <a:gsLst>
            <a:gs pos="0">
              <a:srgbClr val="D9D9D9"/>
            </a:gs>
            <a:gs pos="100000">
              <a:schemeClr val="bg1"/>
            </a:gs>
          </a:gsLst>
          <a:lin ang="81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6225" y="1828800"/>
            <a:ext cx="4098175" cy="3177380"/>
          </a:xfrm>
        </p:spPr>
        <p:txBody>
          <a:bodyPr anchor="b">
            <a:normAutofit/>
          </a:bodyPr>
          <a:lstStyle>
            <a:lvl1pPr algn="l">
              <a:lnSpc>
                <a:spcPct val="80000"/>
              </a:lnSpc>
              <a:defRPr sz="5400">
                <a:solidFill>
                  <a:schemeClr val="accent1"/>
                </a:solidFill>
              </a:defRPr>
            </a:lvl1pPr>
          </a:lstStyle>
          <a:p>
            <a:r>
              <a:rPr lang="en-US"/>
              <a:t>Click to edit Master title style</a:t>
            </a:r>
            <a:endParaRPr/>
          </a:p>
        </p:txBody>
      </p:sp>
      <p:sp>
        <p:nvSpPr>
          <p:cNvPr id="3" name="Subtitle 2"/>
          <p:cNvSpPr>
            <a:spLocks noGrp="1"/>
          </p:cNvSpPr>
          <p:nvPr>
            <p:ph type="subTitle" idx="1"/>
          </p:nvPr>
        </p:nvSpPr>
        <p:spPr>
          <a:xfrm>
            <a:off x="626225" y="5181600"/>
            <a:ext cx="4098175" cy="685800"/>
          </a:xfrm>
        </p:spPr>
        <p:txBody>
          <a:bodyPr>
            <a:normAutofit/>
          </a:bodyPr>
          <a:lstStyle>
            <a:lvl1pPr marL="0" indent="0" algn="l">
              <a:buNone/>
              <a:defRPr sz="2000" cap="all" baseline="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pic>
        <p:nvPicPr>
          <p:cNvPr id="7" name="Picture 6" descr="EKG lin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188688" y="-1"/>
            <a:ext cx="7000137" cy="6858001"/>
          </a:xfrm>
          <a:prstGeom prst="rect">
            <a:avLst/>
          </a:prstGeom>
        </p:spPr>
      </p:pic>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7CC0096-1860-4642-9CD2-0079EA5E7CD1}" type="datetimeFigureOut">
              <a:rPr lang="en-US"/>
              <a:t>11/20/2023</a:t>
            </a:fld>
            <a:endParaRPr/>
          </a:p>
        </p:txBody>
      </p:sp>
      <p:sp>
        <p:nvSpPr>
          <p:cNvPr id="6" name="Slide Number Placeholder 5"/>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descr="Rectangle"/>
          <p:cNvSpPr/>
          <p:nvPr/>
        </p:nvSpPr>
        <p:spPr>
          <a:xfrm>
            <a:off x="9982200" y="0"/>
            <a:ext cx="2209800" cy="6858000"/>
          </a:xfrm>
          <a:prstGeom prst="rect">
            <a:avLst/>
          </a:prstGeom>
          <a:gradFill flip="none" rotWithShape="1">
            <a:gsLst>
              <a:gs pos="0">
                <a:schemeClr val="accent1"/>
              </a:gs>
              <a:gs pos="100000">
                <a:schemeClr val="accent1">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10058399" y="457201"/>
            <a:ext cx="2057401" cy="59436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09600" y="457200"/>
            <a:ext cx="9067800" cy="5943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7CC0096-1860-4642-9CD2-0079EA5E7CD1}" type="datetimeFigureOut">
              <a:rPr lang="en-US"/>
              <a:t>11/20/2023</a:t>
            </a:fld>
            <a:endParaRPr/>
          </a:p>
        </p:txBody>
      </p:sp>
      <p:sp>
        <p:nvSpPr>
          <p:cNvPr id="6" name="Slide Number Placeholder 5"/>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7CC0096-1860-4642-9CD2-0079EA5E7CD1}" type="datetimeFigureOut">
              <a:rPr lang="en-US"/>
              <a:t>11/20/2023</a:t>
            </a:fld>
            <a:endParaRPr/>
          </a:p>
        </p:txBody>
      </p:sp>
      <p:sp>
        <p:nvSpPr>
          <p:cNvPr id="6" name="Slide Number Placeholder 5"/>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gradFill flip="none" rotWithShape="1">
          <a:gsLst>
            <a:gs pos="0">
              <a:schemeClr val="accent1"/>
            </a:gs>
            <a:gs pos="100000">
              <a:schemeClr val="accent1">
                <a:lumMod val="75000"/>
              </a:schemeClr>
            </a:gs>
          </a:gsLst>
          <a:lin ang="5400000" scaled="0"/>
          <a:tileRect/>
        </a:gradFill>
        <a:effectLst/>
      </p:bgPr>
    </p:bg>
    <p:spTree>
      <p:nvGrpSpPr>
        <p:cNvPr id="1" name=""/>
        <p:cNvGrpSpPr/>
        <p:nvPr/>
      </p:nvGrpSpPr>
      <p:grpSpPr>
        <a:xfrm>
          <a:off x="0" y="0"/>
          <a:ext cx="0" cy="0"/>
          <a:chOff x="0" y="0"/>
          <a:chExt cx="0" cy="0"/>
        </a:xfrm>
      </p:grpSpPr>
      <p:sp>
        <p:nvSpPr>
          <p:cNvPr id="7" name="Rectangle 6" descr="Rectangle"/>
          <p:cNvSpPr/>
          <p:nvPr/>
        </p:nvSpPr>
        <p:spPr>
          <a:xfrm>
            <a:off x="265112" y="228600"/>
            <a:ext cx="11658600" cy="6400800"/>
          </a:xfrm>
          <a:prstGeom prst="rect">
            <a:avLst/>
          </a:prstGeom>
          <a:noFill/>
          <a:ln w="15875">
            <a:gradFill flip="none" rotWithShape="1">
              <a:gsLst>
                <a:gs pos="0">
                  <a:schemeClr val="bg1">
                    <a:lumMod val="75000"/>
                  </a:schemeClr>
                </a:gs>
                <a:gs pos="100000">
                  <a:schemeClr val="bg1"/>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066800" y="1828800"/>
            <a:ext cx="7772400" cy="3177380"/>
          </a:xfrm>
        </p:spPr>
        <p:txBody>
          <a:bodyPr anchor="b">
            <a:normAutofit/>
          </a:bodyPr>
          <a:lstStyle>
            <a:lvl1pPr>
              <a:lnSpc>
                <a:spcPct val="80000"/>
              </a:lnSpc>
              <a:defRPr sz="5400"/>
            </a:lvl1pPr>
          </a:lstStyle>
          <a:p>
            <a:r>
              <a:rPr lang="en-US"/>
              <a:t>Click to edit Master title style</a:t>
            </a:r>
            <a:endParaRPr/>
          </a:p>
        </p:txBody>
      </p:sp>
      <p:sp>
        <p:nvSpPr>
          <p:cNvPr id="3" name="Text Placeholder 2"/>
          <p:cNvSpPr>
            <a:spLocks noGrp="1"/>
          </p:cNvSpPr>
          <p:nvPr>
            <p:ph type="body" idx="1"/>
          </p:nvPr>
        </p:nvSpPr>
        <p:spPr>
          <a:xfrm>
            <a:off x="1066800" y="5181600"/>
            <a:ext cx="7772400" cy="685800"/>
          </a:xfrm>
        </p:spPr>
        <p:txBody>
          <a:bodyPr>
            <a:normAutofit/>
          </a:bodyPr>
          <a:lstStyle>
            <a:lvl1pPr marL="0" indent="0">
              <a:buNone/>
              <a:defRPr sz="2000" cap="all" baseline="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6800" y="1825624"/>
            <a:ext cx="4800600" cy="457517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324600" y="1825624"/>
            <a:ext cx="4800600" cy="457517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37CC0096-1860-4642-9CD2-0079EA5E7CD1}" type="datetimeFigureOut">
              <a:rPr lang="en-US"/>
              <a:t>11/20/2023</a:t>
            </a:fld>
            <a:endParaRPr/>
          </a:p>
        </p:txBody>
      </p:sp>
      <p:sp>
        <p:nvSpPr>
          <p:cNvPr id="7" name="Slide Number Placeholder 6"/>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66800" y="1828799"/>
            <a:ext cx="4800600" cy="762000"/>
          </a:xfrm>
        </p:spPr>
        <p:txBody>
          <a:bodyPr anchor="ctr">
            <a:noAutofit/>
          </a:bodyPr>
          <a:lstStyle>
            <a:lvl1pPr marL="0" indent="0">
              <a:buNone/>
              <a:defRPr sz="2400" b="0" cap="none"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6800" y="2590799"/>
            <a:ext cx="4800600" cy="381003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324600" y="1828799"/>
            <a:ext cx="4800600" cy="762000"/>
          </a:xfrm>
        </p:spPr>
        <p:txBody>
          <a:bodyPr anchor="ctr">
            <a:noAutofit/>
          </a:bodyPr>
          <a:lstStyle>
            <a:lvl1pPr marL="0" indent="0">
              <a:buNone/>
              <a:defRPr sz="2400" b="0" cap="none"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24600" y="2590799"/>
            <a:ext cx="4800600" cy="381003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37CC0096-1860-4642-9CD2-0079EA5E7CD1}" type="datetimeFigureOut">
              <a:rPr lang="en-US"/>
              <a:t>11/20/2023</a:t>
            </a:fld>
            <a:endParaRPr/>
          </a:p>
        </p:txBody>
      </p:sp>
      <p:sp>
        <p:nvSpPr>
          <p:cNvPr id="9" name="Slide Number Placeholder 8"/>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37CC0096-1860-4642-9CD2-0079EA5E7CD1}" type="datetimeFigureOut">
              <a:rPr lang="en-US"/>
              <a:t>11/20/2023</a:t>
            </a:fld>
            <a:endParaRPr/>
          </a:p>
        </p:txBody>
      </p:sp>
      <p:sp>
        <p:nvSpPr>
          <p:cNvPr id="5" name="Slide Number Placeholder 4"/>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37CC0096-1860-4642-9CD2-0079EA5E7CD1}" type="datetimeFigureOut">
              <a:rPr lang="en-US"/>
              <a:t>11/20/2023</a:t>
            </a:fld>
            <a:endParaRPr/>
          </a:p>
        </p:txBody>
      </p:sp>
      <p:sp>
        <p:nvSpPr>
          <p:cNvPr id="4" name="Slide Number Placeholder 3"/>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descr="Rectangle"/>
          <p:cNvSpPr/>
          <p:nvPr/>
        </p:nvSpPr>
        <p:spPr>
          <a:xfrm>
            <a:off x="7008812" y="0"/>
            <a:ext cx="5180013"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descr="Rectangle"/>
          <p:cNvSpPr/>
          <p:nvPr/>
        </p:nvSpPr>
        <p:spPr>
          <a:xfrm>
            <a:off x="7255668" y="228600"/>
            <a:ext cx="4686300"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632700" y="3200400"/>
            <a:ext cx="3932237" cy="1752600"/>
          </a:xfrm>
        </p:spPr>
        <p:txBody>
          <a:bodyPr anchor="b">
            <a:normAutofit/>
          </a:bodyPr>
          <a:lstStyle>
            <a:lvl1pPr>
              <a:defRPr sz="3600"/>
            </a:lvl1pPr>
          </a:lstStyle>
          <a:p>
            <a:r>
              <a:rPr lang="en-US"/>
              <a:t>Click to edit Master title style</a:t>
            </a:r>
            <a:endParaRPr/>
          </a:p>
        </p:txBody>
      </p:sp>
      <p:sp>
        <p:nvSpPr>
          <p:cNvPr id="3" name="Content Placeholder 2"/>
          <p:cNvSpPr>
            <a:spLocks noGrp="1"/>
          </p:cNvSpPr>
          <p:nvPr>
            <p:ph idx="1"/>
          </p:nvPr>
        </p:nvSpPr>
        <p:spPr>
          <a:xfrm>
            <a:off x="609600" y="457201"/>
            <a:ext cx="5943600" cy="5943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632699" y="5029200"/>
            <a:ext cx="3932237" cy="1371600"/>
          </a:xfrm>
        </p:spPr>
        <p:txBody>
          <a:bodyPr>
            <a:normAutofit/>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descr="Rectangle"/>
          <p:cNvSpPr/>
          <p:nvPr/>
        </p:nvSpPr>
        <p:spPr>
          <a:xfrm>
            <a:off x="7008812" y="0"/>
            <a:ext cx="5180013"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descr="Rectangle"/>
          <p:cNvSpPr/>
          <p:nvPr/>
        </p:nvSpPr>
        <p:spPr>
          <a:xfrm>
            <a:off x="7255668" y="228600"/>
            <a:ext cx="4686300"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635240" y="3200400"/>
            <a:ext cx="3932237" cy="1752600"/>
          </a:xfrm>
        </p:spPr>
        <p:txBody>
          <a:bodyPr anchor="b">
            <a:normAutofit/>
          </a:bodyPr>
          <a:lstStyle>
            <a:lvl1pPr>
              <a:defRPr sz="360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 y="0"/>
            <a:ext cx="7008810" cy="6857999"/>
          </a:xfrm>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7635240" y="5029200"/>
            <a:ext cx="3932237" cy="137464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9D9D9"/>
            </a:gs>
            <a:gs pos="100000">
              <a:schemeClr val="bg1"/>
            </a:gs>
          </a:gsLst>
          <a:lin ang="16200000" scaled="1"/>
          <a:tileRect/>
        </a:gradFill>
        <a:effectLst/>
      </p:bgPr>
    </p:bg>
    <p:spTree>
      <p:nvGrpSpPr>
        <p:cNvPr id="1" name=""/>
        <p:cNvGrpSpPr/>
        <p:nvPr/>
      </p:nvGrpSpPr>
      <p:grpSpPr>
        <a:xfrm>
          <a:off x="0" y="0"/>
          <a:ext cx="0" cy="0"/>
          <a:chOff x="0" y="0"/>
          <a:chExt cx="0" cy="0"/>
        </a:xfrm>
      </p:grpSpPr>
      <p:sp>
        <p:nvSpPr>
          <p:cNvPr id="7" name="red bar" descr="Red bar"/>
          <p:cNvSpPr/>
          <p:nvPr/>
        </p:nvSpPr>
        <p:spPr>
          <a:xfrm>
            <a:off x="1" y="1"/>
            <a:ext cx="12188824" cy="1524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066800" y="99220"/>
            <a:ext cx="10058400" cy="1325563"/>
          </a:xfrm>
          <a:prstGeom prst="rect">
            <a:avLst/>
          </a:prstGeom>
        </p:spPr>
        <p:txBody>
          <a:bodyPr vert="horz" lIns="91440" tIns="45720" rIns="91440" bIns="45720" rtlCol="0" anchor="ctr">
            <a:normAutofit/>
          </a:bodyPr>
          <a:lstStyle/>
          <a:p>
            <a:r>
              <a:rPr lang="en-US"/>
              <a:t>Click to edit Master title style</a:t>
            </a:r>
            <a:endParaRPr dirty="0"/>
          </a:p>
        </p:txBody>
      </p:sp>
      <p:sp>
        <p:nvSpPr>
          <p:cNvPr id="3" name="Text Placeholder 2"/>
          <p:cNvSpPr>
            <a:spLocks noGrp="1"/>
          </p:cNvSpPr>
          <p:nvPr>
            <p:ph type="body" idx="1"/>
          </p:nvPr>
        </p:nvSpPr>
        <p:spPr>
          <a:xfrm>
            <a:off x="1524000" y="1828799"/>
            <a:ext cx="9144000" cy="45720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066800" y="6481760"/>
            <a:ext cx="7848600" cy="239715"/>
          </a:xfrm>
          <a:prstGeom prst="rect">
            <a:avLst/>
          </a:prstGeom>
        </p:spPr>
        <p:txBody>
          <a:bodyPr vert="horz" lIns="91440" tIns="45720" rIns="91440" bIns="45720" rtlCol="0" anchor="ctr"/>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9067800" y="6465885"/>
            <a:ext cx="1066800" cy="239715"/>
          </a:xfrm>
          <a:prstGeom prst="rect">
            <a:avLst/>
          </a:prstGeom>
        </p:spPr>
        <p:txBody>
          <a:bodyPr vert="horz" lIns="91440" tIns="45720" rIns="91440" bIns="45720" rtlCol="0" anchor="ctr"/>
          <a:lstStyle>
            <a:lvl1pPr algn="r">
              <a:defRPr sz="1100">
                <a:solidFill>
                  <a:schemeClr val="tx1"/>
                </a:solidFill>
              </a:defRPr>
            </a:lvl1pPr>
          </a:lstStyle>
          <a:p>
            <a:fld id="{37CC0096-1860-4642-9CD2-0079EA5E7CD1}" type="datetimeFigureOut">
              <a:rPr lang="en-US" smtClean="0"/>
              <a:pPr/>
              <a:t>11/20/2023</a:t>
            </a:fld>
            <a:endParaRPr lang="en-US" dirty="0"/>
          </a:p>
        </p:txBody>
      </p:sp>
      <p:sp>
        <p:nvSpPr>
          <p:cNvPr id="6" name="Slide Number Placeholder 5"/>
          <p:cNvSpPr>
            <a:spLocks noGrp="1"/>
          </p:cNvSpPr>
          <p:nvPr>
            <p:ph type="sldNum" sz="quarter" idx="4"/>
          </p:nvPr>
        </p:nvSpPr>
        <p:spPr>
          <a:xfrm>
            <a:off x="10287000" y="6481760"/>
            <a:ext cx="838200" cy="239715"/>
          </a:xfrm>
          <a:prstGeom prst="rect">
            <a:avLst/>
          </a:prstGeom>
        </p:spPr>
        <p:txBody>
          <a:bodyPr vert="horz" lIns="91440" tIns="45720" rIns="91440" bIns="45720" rtlCol="0" anchor="ctr"/>
          <a:lstStyle>
            <a:lvl1pPr algn="r">
              <a:defRPr sz="1100">
                <a:solidFill>
                  <a:schemeClr val="tx1"/>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2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connie.priddy@ccems.or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microsoft.com/office/2007/relationships/media" Target="../media/media2.WAV"/><Relationship Id="rId7" Type="http://schemas.openxmlformats.org/officeDocument/2006/relationships/image" Target="../media/image8.jp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7.png"/><Relationship Id="rId5" Type="http://schemas.openxmlformats.org/officeDocument/2006/relationships/slideLayout" Target="../slideLayouts/slideLayout6.xml"/><Relationship Id="rId4" Type="http://schemas.openxmlformats.org/officeDocument/2006/relationships/audio" Target="../media/media2.WAV"/></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dirty="0"/>
              <a:t>Huntington QRT</a:t>
            </a:r>
            <a:br>
              <a:rPr lang="en-US" dirty="0"/>
            </a:br>
            <a:r>
              <a:rPr lang="en-US" dirty="0"/>
              <a:t>(Quick Response Team)</a:t>
            </a:r>
            <a:br>
              <a:rPr lang="en-US" dirty="0"/>
            </a:br>
            <a:br>
              <a:rPr lang="en-US" dirty="0"/>
            </a:br>
            <a:r>
              <a:rPr lang="en-US" sz="2700" dirty="0"/>
              <a:t>Changing Course with the Innovative QRT Model</a:t>
            </a:r>
          </a:p>
        </p:txBody>
      </p:sp>
      <p:sp>
        <p:nvSpPr>
          <p:cNvPr id="3" name="Subtitle 2"/>
          <p:cNvSpPr>
            <a:spLocks noGrp="1"/>
          </p:cNvSpPr>
          <p:nvPr>
            <p:ph type="subTitle" idx="1"/>
          </p:nvPr>
        </p:nvSpPr>
        <p:spPr>
          <a:xfrm>
            <a:off x="626225" y="5334000"/>
            <a:ext cx="4098175" cy="762000"/>
          </a:xfrm>
        </p:spPr>
        <p:txBody>
          <a:bodyPr>
            <a:normAutofit/>
          </a:bodyPr>
          <a:lstStyle/>
          <a:p>
            <a:pPr algn="ctr"/>
            <a:r>
              <a:rPr lang="en-US" dirty="0"/>
              <a:t>Cabell county ems Huntington, </a:t>
            </a:r>
            <a:r>
              <a:rPr lang="en-US" dirty="0" err="1"/>
              <a:t>wv</a:t>
            </a:r>
            <a:endParaRPr lang="en-US" dirty="0"/>
          </a:p>
          <a:p>
            <a:pPr algn="ct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9401" y="975356"/>
            <a:ext cx="4114800" cy="4937760"/>
          </a:xfrm>
          <a:prstGeom prst="rect">
            <a:avLst/>
          </a:prstGeom>
        </p:spPr>
      </p:pic>
    </p:spTree>
    <p:extLst>
      <p:ext uri="{BB962C8B-B14F-4D97-AF65-F5344CB8AC3E}">
        <p14:creationId xmlns:p14="http://schemas.microsoft.com/office/powerpoint/2010/main" val="435141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a:t>Changing Course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90896203"/>
              </p:ext>
            </p:extLst>
          </p:nvPr>
        </p:nvGraphicFramePr>
        <p:xfrm>
          <a:off x="4572000" y="2133600"/>
          <a:ext cx="65532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94113" y="2819400"/>
            <a:ext cx="3496887" cy="1754326"/>
          </a:xfrm>
          <a:prstGeom prst="rect">
            <a:avLst/>
          </a:prstGeom>
          <a:noFill/>
        </p:spPr>
        <p:txBody>
          <a:bodyPr wrap="square" rtlCol="0">
            <a:spAutoFit/>
          </a:bodyPr>
          <a:lstStyle/>
          <a:p>
            <a:pPr algn="ctr"/>
            <a:r>
              <a:rPr lang="en-US" sz="5400" dirty="0"/>
              <a:t>QRT Flow Chart</a:t>
            </a:r>
          </a:p>
        </p:txBody>
      </p:sp>
    </p:spTree>
    <p:extLst>
      <p:ext uri="{BB962C8B-B14F-4D97-AF65-F5344CB8AC3E}">
        <p14:creationId xmlns:p14="http://schemas.microsoft.com/office/powerpoint/2010/main" val="447699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a:t>Changing Course</a:t>
            </a:r>
          </a:p>
        </p:txBody>
      </p:sp>
      <p:sp>
        <p:nvSpPr>
          <p:cNvPr id="3" name="Content Placeholder 2"/>
          <p:cNvSpPr>
            <a:spLocks noGrp="1"/>
          </p:cNvSpPr>
          <p:nvPr>
            <p:ph idx="1"/>
          </p:nvPr>
        </p:nvSpPr>
        <p:spPr>
          <a:xfrm>
            <a:off x="1066800" y="1524000"/>
            <a:ext cx="10058400" cy="5562600"/>
          </a:xfrm>
        </p:spPr>
        <p:txBody>
          <a:bodyPr/>
          <a:lstStyle/>
          <a:p>
            <a:pPr marL="0" indent="0" algn="ctr">
              <a:buNone/>
            </a:pPr>
            <a:r>
              <a:rPr lang="en-US" sz="3600" b="1" dirty="0"/>
              <a:t>Initial QRT Challenges:</a:t>
            </a:r>
          </a:p>
          <a:p>
            <a:r>
              <a:rPr lang="en-US" sz="2800" dirty="0"/>
              <a:t>Confidentiality – Sharing of EMS data between all involved agencies</a:t>
            </a:r>
          </a:p>
          <a:p>
            <a:r>
              <a:rPr lang="en-US" sz="2800" dirty="0"/>
              <a:t>Physical Location – Office space and access to vehicle for visits</a:t>
            </a:r>
          </a:p>
          <a:p>
            <a:r>
              <a:rPr lang="en-US" sz="2800" dirty="0"/>
              <a:t>Data Collection – Determined a need for electronic medical record keeping</a:t>
            </a:r>
          </a:p>
          <a:p>
            <a:r>
              <a:rPr lang="en-US" sz="2800" dirty="0"/>
              <a:t>Client Location – Correct current address (contact information)</a:t>
            </a:r>
          </a:p>
          <a:p>
            <a:r>
              <a:rPr lang="en-US" sz="2800" dirty="0"/>
              <a:t>Encountering clients actively overdosing</a:t>
            </a:r>
          </a:p>
          <a:p>
            <a:endParaRPr lang="en-US" sz="1600" dirty="0"/>
          </a:p>
          <a:p>
            <a:endParaRPr lang="en-US" sz="1600" dirty="0"/>
          </a:p>
          <a:p>
            <a:pPr>
              <a:lnSpc>
                <a:spcPct val="100000"/>
              </a:lnSpc>
            </a:pPr>
            <a:endParaRPr lang="en-US" sz="1600" dirty="0"/>
          </a:p>
          <a:p>
            <a:endParaRPr lang="en-US" sz="1600" dirty="0"/>
          </a:p>
        </p:txBody>
      </p:sp>
    </p:spTree>
    <p:extLst>
      <p:ext uri="{BB962C8B-B14F-4D97-AF65-F5344CB8AC3E}">
        <p14:creationId xmlns:p14="http://schemas.microsoft.com/office/powerpoint/2010/main" val="1015762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a:t>Changing Course</a:t>
            </a:r>
          </a:p>
        </p:txBody>
      </p:sp>
      <p:sp>
        <p:nvSpPr>
          <p:cNvPr id="3" name="Content Placeholder 2"/>
          <p:cNvSpPr>
            <a:spLocks noGrp="1"/>
          </p:cNvSpPr>
          <p:nvPr>
            <p:ph idx="1"/>
          </p:nvPr>
        </p:nvSpPr>
        <p:spPr>
          <a:xfrm>
            <a:off x="1066800" y="1524000"/>
            <a:ext cx="10058400" cy="5562600"/>
          </a:xfrm>
        </p:spPr>
        <p:txBody>
          <a:bodyPr>
            <a:normAutofit/>
          </a:bodyPr>
          <a:lstStyle/>
          <a:p>
            <a:pPr marL="0" indent="0" algn="ctr">
              <a:buNone/>
            </a:pPr>
            <a:r>
              <a:rPr lang="en-US" sz="3600" b="1" dirty="0"/>
              <a:t>Overcoming Challenges:</a:t>
            </a:r>
          </a:p>
          <a:p>
            <a:r>
              <a:rPr lang="en-US" sz="2800" dirty="0"/>
              <a:t>Confidentiality Agreement signed among all agencies. Each agency signs HIPAA agreement</a:t>
            </a:r>
          </a:p>
          <a:p>
            <a:r>
              <a:rPr lang="en-US" sz="2800" dirty="0"/>
              <a:t>Donated office space/vehicle by CCEMS</a:t>
            </a:r>
          </a:p>
          <a:p>
            <a:r>
              <a:rPr lang="en-US" sz="2800" dirty="0"/>
              <a:t>Electronic charting system purchased for documentation</a:t>
            </a:r>
          </a:p>
          <a:p>
            <a:r>
              <a:rPr lang="en-US" sz="2800" dirty="0"/>
              <a:t>Active education/involvement to obtain first responder “buy-in”. More information obtained at scene</a:t>
            </a:r>
          </a:p>
          <a:p>
            <a:r>
              <a:rPr lang="en-US" sz="2800" dirty="0"/>
              <a:t>Our team carries a “first-out” bag for an active emergency</a:t>
            </a:r>
          </a:p>
          <a:p>
            <a:pPr marL="0" indent="0">
              <a:buNone/>
            </a:pPr>
            <a:endParaRPr lang="en-US" sz="2800" dirty="0"/>
          </a:p>
          <a:p>
            <a:pPr marL="0" indent="0">
              <a:buNone/>
            </a:pPr>
            <a:endParaRPr lang="en-US" sz="1600" dirty="0"/>
          </a:p>
          <a:p>
            <a:pPr>
              <a:lnSpc>
                <a:spcPct val="100000"/>
              </a:lnSpc>
            </a:pPr>
            <a:endParaRPr lang="en-US" sz="1600" dirty="0"/>
          </a:p>
          <a:p>
            <a:endParaRPr lang="en-US" sz="1600" dirty="0"/>
          </a:p>
        </p:txBody>
      </p:sp>
    </p:spTree>
    <p:extLst>
      <p:ext uri="{BB962C8B-B14F-4D97-AF65-F5344CB8AC3E}">
        <p14:creationId xmlns:p14="http://schemas.microsoft.com/office/powerpoint/2010/main" val="2076009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77400" y="4267200"/>
            <a:ext cx="2251696" cy="2400300"/>
          </a:xfrm>
          <a:prstGeom prst="rect">
            <a:avLst/>
          </a:prstGeom>
        </p:spPr>
      </p:pic>
      <p:sp>
        <p:nvSpPr>
          <p:cNvPr id="3" name="TextBox 2"/>
          <p:cNvSpPr txBox="1"/>
          <p:nvPr/>
        </p:nvSpPr>
        <p:spPr>
          <a:xfrm>
            <a:off x="1219200" y="544086"/>
            <a:ext cx="9372600" cy="5139869"/>
          </a:xfrm>
          <a:prstGeom prst="rect">
            <a:avLst/>
          </a:prstGeom>
          <a:noFill/>
        </p:spPr>
        <p:txBody>
          <a:bodyPr wrap="square" rtlCol="0">
            <a:spAutoFit/>
          </a:bodyPr>
          <a:lstStyle/>
          <a:p>
            <a:pPr algn="ctr"/>
            <a:r>
              <a:rPr lang="en-US" sz="2800" dirty="0"/>
              <a:t>QRT FACTS</a:t>
            </a:r>
          </a:p>
          <a:p>
            <a:pPr algn="ctr"/>
            <a:endParaRPr lang="en-US" sz="2400" dirty="0"/>
          </a:p>
          <a:p>
            <a:pPr marL="342900" indent="-342900">
              <a:buFont typeface="Arial" panose="020B0604020202020204" pitchFamily="34" charset="0"/>
              <a:buChar char="•"/>
            </a:pPr>
            <a:r>
              <a:rPr lang="en-US" sz="2000" dirty="0"/>
              <a:t>QRT Cards provided on all ambulances for distribution  on-scene</a:t>
            </a:r>
          </a:p>
          <a:p>
            <a:pPr marL="342900" indent="-342900">
              <a:buFont typeface="Arial" panose="020B0604020202020204" pitchFamily="34" charset="0"/>
              <a:buChar char="•"/>
            </a:pPr>
            <a:r>
              <a:rPr lang="en-US" sz="2000" dirty="0"/>
              <a:t>CPR/Naloxone training provided to clients/family/friends</a:t>
            </a:r>
          </a:p>
          <a:p>
            <a:pPr marL="342900" indent="-342900">
              <a:buFont typeface="Arial" panose="020B0604020202020204" pitchFamily="34" charset="0"/>
              <a:buChar char="•"/>
            </a:pPr>
            <a:r>
              <a:rPr lang="en-US" sz="2000" dirty="0"/>
              <a:t>Data collection and entry done by team</a:t>
            </a:r>
          </a:p>
          <a:p>
            <a:pPr marL="342900" indent="-342900">
              <a:buFont typeface="Arial" panose="020B0604020202020204" pitchFamily="34" charset="0"/>
              <a:buChar char="•"/>
            </a:pPr>
            <a:r>
              <a:rPr lang="en-US" sz="2000" dirty="0"/>
              <a:t>Volunteer Days distribute information to targeted neighborhoods</a:t>
            </a:r>
          </a:p>
          <a:p>
            <a:pPr marL="342900" indent="-342900">
              <a:buFont typeface="Arial" panose="020B0604020202020204" pitchFamily="34" charset="0"/>
              <a:buChar char="•"/>
            </a:pPr>
            <a:r>
              <a:rPr lang="en-US" sz="2000" dirty="0"/>
              <a:t>Works closely with all local social service agencies</a:t>
            </a:r>
          </a:p>
          <a:p>
            <a:pPr marL="342900" indent="-342900">
              <a:buFont typeface="Arial" panose="020B0604020202020204" pitchFamily="34" charset="0"/>
              <a:buChar char="•"/>
            </a:pPr>
            <a:r>
              <a:rPr lang="en-US" sz="2000" dirty="0"/>
              <a:t>Refers client not ready for treatment, to the Harm Reduction Program</a:t>
            </a:r>
          </a:p>
          <a:p>
            <a:pPr marL="342900" indent="-342900">
              <a:buFont typeface="Arial" panose="020B0604020202020204" pitchFamily="34" charset="0"/>
              <a:buChar char="•"/>
            </a:pPr>
            <a:r>
              <a:rPr lang="en-US" sz="2000" dirty="0"/>
              <a:t>Cabell County EMS Data used to do visits</a:t>
            </a:r>
          </a:p>
          <a:p>
            <a:pPr marL="342900" indent="-342900">
              <a:buFont typeface="Arial" panose="020B0604020202020204" pitchFamily="34" charset="0"/>
              <a:buChar char="•"/>
            </a:pPr>
            <a:r>
              <a:rPr lang="en-US" sz="2000" dirty="0"/>
              <a:t>All outside referrals accepted</a:t>
            </a:r>
          </a:p>
          <a:p>
            <a:pPr marL="342900" indent="-342900">
              <a:buFont typeface="Arial" panose="020B0604020202020204" pitchFamily="34" charset="0"/>
              <a:buChar char="•"/>
            </a:pPr>
            <a:r>
              <a:rPr lang="en-US" sz="2000" dirty="0"/>
              <a:t>Team seeks to do visits within a 48-hour period of overdose event</a:t>
            </a:r>
          </a:p>
          <a:p>
            <a:pPr marL="342900" indent="-342900">
              <a:buFont typeface="Arial" panose="020B0604020202020204" pitchFamily="34" charset="0"/>
              <a:buChar char="•"/>
            </a:pPr>
            <a:r>
              <a:rPr lang="en-US" sz="2000" dirty="0"/>
              <a:t>If no personal contact made, team will leave QRT brochure/calling card/Naloxone behind</a:t>
            </a:r>
          </a:p>
          <a:p>
            <a:pPr marL="342900" indent="-342900">
              <a:buFont typeface="Arial" panose="020B0604020202020204" pitchFamily="34" charset="0"/>
              <a:buChar char="•"/>
            </a:pPr>
            <a:r>
              <a:rPr lang="en-US" sz="2000" dirty="0"/>
              <a:t>Team is a resource for multiple needs (link to SUD treatment, transportation, assist in health testing and screenings, assist to obtaining medical insurance)</a:t>
            </a:r>
          </a:p>
          <a:p>
            <a:pPr marL="342900" indent="-342900">
              <a:buFont typeface="Arial" panose="020B0604020202020204" pitchFamily="34" charset="0"/>
              <a:buChar char="•"/>
            </a:pPr>
            <a:endParaRPr lang="en-US" sz="1600" dirty="0"/>
          </a:p>
        </p:txBody>
      </p:sp>
      <p:sp>
        <p:nvSpPr>
          <p:cNvPr id="4" name="TextBox 3"/>
          <p:cNvSpPr txBox="1"/>
          <p:nvPr/>
        </p:nvSpPr>
        <p:spPr>
          <a:xfrm>
            <a:off x="762000" y="5562600"/>
            <a:ext cx="8153400" cy="954107"/>
          </a:xfrm>
          <a:prstGeom prst="rect">
            <a:avLst/>
          </a:prstGeom>
          <a:noFill/>
        </p:spPr>
        <p:txBody>
          <a:bodyPr wrap="square" rtlCol="0">
            <a:spAutoFit/>
          </a:bodyPr>
          <a:lstStyle/>
          <a:p>
            <a:pPr algn="ctr"/>
            <a:r>
              <a:rPr lang="en-US" sz="2800" dirty="0"/>
              <a:t>The team is the link and personal connection</a:t>
            </a:r>
          </a:p>
          <a:p>
            <a:pPr algn="ctr"/>
            <a:r>
              <a:rPr lang="en-US" sz="2800" dirty="0"/>
              <a:t>to someone who cares…</a:t>
            </a:r>
          </a:p>
        </p:txBody>
      </p:sp>
    </p:spTree>
    <p:extLst>
      <p:ext uri="{BB962C8B-B14F-4D97-AF65-F5344CB8AC3E}">
        <p14:creationId xmlns:p14="http://schemas.microsoft.com/office/powerpoint/2010/main" val="2684283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457200"/>
            <a:ext cx="10210800" cy="7109639"/>
          </a:xfrm>
          <a:prstGeom prst="rect">
            <a:avLst/>
          </a:prstGeom>
          <a:noFill/>
        </p:spPr>
        <p:txBody>
          <a:bodyPr wrap="square" rtlCol="0">
            <a:spAutoFit/>
          </a:bodyPr>
          <a:lstStyle/>
          <a:p>
            <a:pPr algn="ctr"/>
            <a:r>
              <a:rPr lang="en-US" sz="3200" dirty="0"/>
              <a:t>QRT Impact</a:t>
            </a:r>
          </a:p>
          <a:p>
            <a:pPr algn="ctr"/>
            <a:endParaRPr lang="en-US" sz="3200" dirty="0"/>
          </a:p>
          <a:p>
            <a:pPr marL="457200" indent="-457200">
              <a:buFont typeface="Arial" panose="020B0604020202020204" pitchFamily="34" charset="0"/>
              <a:buChar char="•"/>
            </a:pPr>
            <a:r>
              <a:rPr lang="en-US" sz="2400" dirty="0"/>
              <a:t>In the first year of operation, CCEMS saw a 40% decrease in ambulance “suspected overdose” calls. This was a year over year comparison between 2017 &amp; 2018. This number represents nearly </a:t>
            </a:r>
            <a:r>
              <a:rPr lang="en-US" sz="2400" b="1" i="1" dirty="0"/>
              <a:t>750 </a:t>
            </a:r>
            <a:r>
              <a:rPr lang="en-US" sz="2400" dirty="0"/>
              <a:t>less ambulance calls </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Total cost savings for CCEMS alone was over $370,000</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Team has made well over 1000 contacts, and approximately 30% enter some type of formalized treatment</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Overall decrease in “suspected overdose” ambulance from 2016 &amp; 2017 (crisis years) through 2020 &amp; 2021 (which includes the “</a:t>
            </a:r>
            <a:r>
              <a:rPr lang="en-US" sz="2400" dirty="0" err="1"/>
              <a:t>Covid</a:t>
            </a:r>
            <a:r>
              <a:rPr lang="en-US" sz="2400" dirty="0"/>
              <a:t> Years”) continue to be at 36%</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endParaRPr lang="en-US" sz="2000" dirty="0"/>
          </a:p>
          <a:p>
            <a:pPr algn="ctr"/>
            <a:r>
              <a:rPr lang="en-US" sz="2000" dirty="0"/>
              <a:t>HUNTINGTON QRT/CCEMS DATA</a:t>
            </a:r>
          </a:p>
          <a:p>
            <a:endParaRPr lang="en-US" sz="1600" dirty="0"/>
          </a:p>
        </p:txBody>
      </p:sp>
    </p:spTree>
    <p:extLst>
      <p:ext uri="{BB962C8B-B14F-4D97-AF65-F5344CB8AC3E}">
        <p14:creationId xmlns:p14="http://schemas.microsoft.com/office/powerpoint/2010/main" val="3951965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a:t>Changing Course</a:t>
            </a:r>
          </a:p>
        </p:txBody>
      </p:sp>
      <p:pic>
        <p:nvPicPr>
          <p:cNvPr id="4" name="Content Placeholder 3"/>
          <p:cNvPicPr>
            <a:picLocks noGrp="1" noChangeAspect="1"/>
          </p:cNvPicPr>
          <p:nvPr>
            <p:ph idx="1"/>
          </p:nvPr>
        </p:nvPicPr>
        <p:blipFill>
          <a:blip r:embed="rId2"/>
          <a:srcRect l="4520" r="4520"/>
          <a:stretch>
            <a:fillRect/>
          </a:stretch>
        </p:blipFill>
        <p:spPr>
          <a:xfrm>
            <a:off x="1447800" y="1611284"/>
            <a:ext cx="9448800" cy="3840813"/>
          </a:xfrm>
          <a:prstGeom prst="rect">
            <a:avLst/>
          </a:prstGeom>
        </p:spPr>
      </p:pic>
      <p:sp>
        <p:nvSpPr>
          <p:cNvPr id="5" name="Rectangle 4"/>
          <p:cNvSpPr/>
          <p:nvPr/>
        </p:nvSpPr>
        <p:spPr>
          <a:xfrm>
            <a:off x="1600200" y="5441013"/>
            <a:ext cx="9448800" cy="1631216"/>
          </a:xfrm>
          <a:prstGeom prst="rect">
            <a:avLst/>
          </a:prstGeom>
        </p:spPr>
        <p:txBody>
          <a:bodyPr wrap="square">
            <a:spAutoFit/>
          </a:bodyPr>
          <a:lstStyle/>
          <a:p>
            <a:pPr algn="ctr"/>
            <a:r>
              <a:rPr lang="en-US" b="1" dirty="0"/>
              <a:t>Number of overdoses before and after deployment of QRT. Intervention resulted in a statistically significant decrease in number of overdoses (Parameter-AR1,1; t value 32.55; </a:t>
            </a:r>
            <a:r>
              <a:rPr lang="en-US" b="1" dirty="0" err="1"/>
              <a:t>Pr</a:t>
            </a:r>
            <a:r>
              <a:rPr lang="en-US" b="1" dirty="0"/>
              <a:t>&gt;/t/-&lt;.0001)</a:t>
            </a:r>
          </a:p>
          <a:p>
            <a:pPr algn="ctr"/>
            <a:endParaRPr lang="en-US" b="1" dirty="0"/>
          </a:p>
          <a:p>
            <a:pPr algn="ctr"/>
            <a:r>
              <a:rPr lang="en-US" sz="1400" b="1" dirty="0"/>
              <a:t>Data provided by: Dr. </a:t>
            </a:r>
            <a:r>
              <a:rPr lang="en-US" sz="1400" b="1" dirty="0" err="1"/>
              <a:t>Nandini</a:t>
            </a:r>
            <a:r>
              <a:rPr lang="en-US" sz="1400" b="1" dirty="0"/>
              <a:t> Manne (Marshall University Department of Public Health – QRT research partner)</a:t>
            </a:r>
            <a:br>
              <a:rPr lang="en-US" sz="1400" b="1" dirty="0"/>
            </a:br>
            <a:endParaRPr lang="en-US" sz="1400" b="1" dirty="0"/>
          </a:p>
        </p:txBody>
      </p:sp>
    </p:spTree>
    <p:extLst>
      <p:ext uri="{BB962C8B-B14F-4D97-AF65-F5344CB8AC3E}">
        <p14:creationId xmlns:p14="http://schemas.microsoft.com/office/powerpoint/2010/main" val="3431841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a:t>Changing Course</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a:t>Quickly realized that individuals experiencing Substance Use Disorder do not live in a vacuum </a:t>
            </a:r>
          </a:p>
          <a:p>
            <a:pPr marL="457200" indent="-457200">
              <a:buFont typeface="Arial" panose="020B0604020202020204" pitchFamily="34" charset="0"/>
              <a:buChar char="•"/>
            </a:pPr>
            <a:r>
              <a:rPr lang="en-US" dirty="0"/>
              <a:t>Many other needs were identified (social and medical)</a:t>
            </a:r>
          </a:p>
          <a:p>
            <a:pPr marL="457200" indent="-457200">
              <a:buFont typeface="Arial" panose="020B0604020202020204" pitchFamily="34" charset="0"/>
              <a:buChar char="•"/>
            </a:pPr>
            <a:r>
              <a:rPr lang="en-US" dirty="0"/>
              <a:t>There was a significant lack of healthcare access to these individuals</a:t>
            </a:r>
          </a:p>
          <a:p>
            <a:pPr marL="457200" indent="-457200">
              <a:buFont typeface="Arial" panose="020B0604020202020204" pitchFamily="34" charset="0"/>
              <a:buChar char="•"/>
            </a:pPr>
            <a:r>
              <a:rPr lang="en-US" dirty="0"/>
              <a:t>During COVID-19 the QRT partnered with other agencies and begin doing “Wellness Clinics”. Provided COVID testing, flu vaccines, naloxone training, and HIV testing</a:t>
            </a:r>
          </a:p>
          <a:p>
            <a:pPr marL="457200" indent="-457200">
              <a:buFont typeface="Arial" panose="020B0604020202020204" pitchFamily="34" charset="0"/>
              <a:buChar char="•"/>
            </a:pPr>
            <a:r>
              <a:rPr lang="en-US" dirty="0"/>
              <a:t>Recognized a need to provide care to this underserved population</a:t>
            </a:r>
          </a:p>
          <a:p>
            <a:pPr marL="0" indent="0">
              <a:buNone/>
            </a:pPr>
            <a:endParaRPr lang="en-US" dirty="0"/>
          </a:p>
        </p:txBody>
      </p:sp>
    </p:spTree>
    <p:extLst>
      <p:ext uri="{BB962C8B-B14F-4D97-AF65-F5344CB8AC3E}">
        <p14:creationId xmlns:p14="http://schemas.microsoft.com/office/powerpoint/2010/main" val="1834171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a:t>Changing Course</a:t>
            </a:r>
          </a:p>
        </p:txBody>
      </p:sp>
      <p:pic>
        <p:nvPicPr>
          <p:cNvPr id="4" name="Picture 2" descr="See the source image"/>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041187"/>
            <a:ext cx="5092021" cy="3394681"/>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5" name="Picture 4" descr="No photo description availab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890" y="1676400"/>
            <a:ext cx="3694793" cy="2771095"/>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6"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0900" y="3998780"/>
            <a:ext cx="3924300" cy="2827349"/>
          </a:xfrm>
          <a:prstGeom prst="rect">
            <a:avLst/>
          </a:prstGeom>
          <a:effectLst>
            <a:softEdge rad="31750"/>
          </a:effectLst>
        </p:spPr>
      </p:pic>
      <p:pic>
        <p:nvPicPr>
          <p:cNvPr id="7" name="Picture 6"/>
          <p:cNvPicPr>
            <a:picLocks noChangeAspect="1"/>
          </p:cNvPicPr>
          <p:nvPr/>
        </p:nvPicPr>
        <p:blipFill>
          <a:blip r:embed="rId5"/>
          <a:stretch>
            <a:fillRect/>
          </a:stretch>
        </p:blipFill>
        <p:spPr>
          <a:xfrm>
            <a:off x="8229600" y="2041187"/>
            <a:ext cx="3879963" cy="2217122"/>
          </a:xfrm>
          <a:prstGeom prst="rect">
            <a:avLst/>
          </a:prstGeom>
        </p:spPr>
      </p:pic>
      <p:sp>
        <p:nvSpPr>
          <p:cNvPr id="8" name="TextBox 7"/>
          <p:cNvSpPr txBox="1"/>
          <p:nvPr/>
        </p:nvSpPr>
        <p:spPr>
          <a:xfrm>
            <a:off x="304800" y="5715000"/>
            <a:ext cx="4114800" cy="830997"/>
          </a:xfrm>
          <a:prstGeom prst="rect">
            <a:avLst/>
          </a:prstGeom>
          <a:noFill/>
        </p:spPr>
        <p:txBody>
          <a:bodyPr wrap="square" rtlCol="0">
            <a:spAutoFit/>
          </a:bodyPr>
          <a:lstStyle/>
          <a:p>
            <a:pPr algn="ctr"/>
            <a:r>
              <a:rPr lang="en-US" sz="2400" dirty="0"/>
              <a:t>Huntington QRT Community Partner</a:t>
            </a:r>
          </a:p>
        </p:txBody>
      </p:sp>
      <p:pic>
        <p:nvPicPr>
          <p:cNvPr id="9" name="Picture 8"/>
          <p:cNvPicPr>
            <a:picLocks noChangeAspect="1"/>
          </p:cNvPicPr>
          <p:nvPr/>
        </p:nvPicPr>
        <p:blipFill>
          <a:blip r:embed="rId6"/>
          <a:stretch>
            <a:fillRect/>
          </a:stretch>
        </p:blipFill>
        <p:spPr>
          <a:xfrm>
            <a:off x="4330078" y="4343400"/>
            <a:ext cx="3117850" cy="1905000"/>
          </a:xfrm>
          <a:prstGeom prst="rect">
            <a:avLst/>
          </a:prstGeom>
          <a:effectLst>
            <a:softEdge rad="63500"/>
          </a:effectLst>
        </p:spPr>
      </p:pic>
    </p:spTree>
    <p:extLst>
      <p:ext uri="{BB962C8B-B14F-4D97-AF65-F5344CB8AC3E}">
        <p14:creationId xmlns:p14="http://schemas.microsoft.com/office/powerpoint/2010/main" val="2896507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a:t>Changing Course</a:t>
            </a:r>
          </a:p>
        </p:txBody>
      </p:sp>
      <p:sp>
        <p:nvSpPr>
          <p:cNvPr id="3" name="Content Placeholder 2"/>
          <p:cNvSpPr>
            <a:spLocks noGrp="1"/>
          </p:cNvSpPr>
          <p:nvPr>
            <p:ph idx="1"/>
          </p:nvPr>
        </p:nvSpPr>
        <p:spPr>
          <a:xfrm>
            <a:off x="609600" y="1828800"/>
            <a:ext cx="10515600" cy="4572000"/>
          </a:xfrm>
        </p:spPr>
        <p:txBody>
          <a:bodyPr>
            <a:normAutofit fontScale="92500" lnSpcReduction="10000"/>
          </a:bodyPr>
          <a:lstStyle/>
          <a:p>
            <a:pPr marL="0" lvl="0" indent="0" algn="ctr">
              <a:lnSpc>
                <a:spcPct val="100000"/>
              </a:lnSpc>
              <a:spcBef>
                <a:spcPts val="0"/>
              </a:spcBef>
              <a:buSzTx/>
              <a:buNone/>
            </a:pPr>
            <a:r>
              <a:rPr lang="en-US" sz="2800" dirty="0">
                <a:solidFill>
                  <a:prstClr val="black"/>
                </a:solidFill>
              </a:rPr>
              <a:t>Expanded Services:</a:t>
            </a:r>
          </a:p>
          <a:p>
            <a:pPr marL="0" lvl="0" indent="0" algn="ctr">
              <a:lnSpc>
                <a:spcPct val="100000"/>
              </a:lnSpc>
              <a:spcBef>
                <a:spcPts val="0"/>
              </a:spcBef>
              <a:buSzTx/>
              <a:buNone/>
            </a:pPr>
            <a:endParaRPr lang="en-US" sz="2800" dirty="0">
              <a:solidFill>
                <a:prstClr val="black"/>
              </a:solidFill>
            </a:endParaRPr>
          </a:p>
          <a:p>
            <a:pPr marL="457200" lvl="0" indent="-457200">
              <a:lnSpc>
                <a:spcPct val="100000"/>
              </a:lnSpc>
              <a:spcBef>
                <a:spcPts val="0"/>
              </a:spcBef>
              <a:buSzTx/>
              <a:buFont typeface="Arial" panose="020B0604020202020204" pitchFamily="34" charset="0"/>
              <a:buChar char="•"/>
            </a:pPr>
            <a:r>
              <a:rPr lang="en-US" sz="2800" dirty="0">
                <a:solidFill>
                  <a:prstClr val="black"/>
                </a:solidFill>
              </a:rPr>
              <a:t>Risk Reduction – Referral to Health Department for Harm Reduction</a:t>
            </a:r>
          </a:p>
          <a:p>
            <a:pPr marL="457200" lvl="0" indent="-457200">
              <a:lnSpc>
                <a:spcPct val="100000"/>
              </a:lnSpc>
              <a:spcBef>
                <a:spcPts val="0"/>
              </a:spcBef>
              <a:buSzTx/>
              <a:buFont typeface="Arial" panose="020B0604020202020204" pitchFamily="34" charset="0"/>
              <a:buChar char="•"/>
            </a:pPr>
            <a:r>
              <a:rPr lang="en-US" sz="2800" dirty="0">
                <a:solidFill>
                  <a:prstClr val="black"/>
                </a:solidFill>
              </a:rPr>
              <a:t>Educate on the use of naloxone</a:t>
            </a:r>
          </a:p>
          <a:p>
            <a:pPr marL="457200" lvl="0" indent="-457200">
              <a:lnSpc>
                <a:spcPct val="100000"/>
              </a:lnSpc>
              <a:spcBef>
                <a:spcPts val="0"/>
              </a:spcBef>
              <a:buSzTx/>
              <a:buFont typeface="Arial" panose="020B0604020202020204" pitchFamily="34" charset="0"/>
              <a:buChar char="•"/>
            </a:pPr>
            <a:r>
              <a:rPr lang="en-US" sz="2800" dirty="0">
                <a:solidFill>
                  <a:prstClr val="black"/>
                </a:solidFill>
              </a:rPr>
              <a:t>HIV field testing</a:t>
            </a:r>
          </a:p>
          <a:p>
            <a:pPr marL="457200" lvl="0" indent="-457200">
              <a:lnSpc>
                <a:spcPct val="100000"/>
              </a:lnSpc>
              <a:spcBef>
                <a:spcPts val="0"/>
              </a:spcBef>
              <a:buSzTx/>
              <a:buFont typeface="Arial" panose="020B0604020202020204" pitchFamily="34" charset="0"/>
              <a:buChar char="•"/>
            </a:pPr>
            <a:r>
              <a:rPr lang="en-US" sz="2800" dirty="0">
                <a:solidFill>
                  <a:prstClr val="black"/>
                </a:solidFill>
              </a:rPr>
              <a:t>COVID testing/vaccines</a:t>
            </a:r>
          </a:p>
          <a:p>
            <a:pPr marL="457200" lvl="0" indent="-457200">
              <a:lnSpc>
                <a:spcPct val="100000"/>
              </a:lnSpc>
              <a:spcBef>
                <a:spcPts val="0"/>
              </a:spcBef>
              <a:buSzTx/>
              <a:buFont typeface="Arial" panose="020B0604020202020204" pitchFamily="34" charset="0"/>
              <a:buChar char="•"/>
            </a:pPr>
            <a:r>
              <a:rPr lang="en-US" sz="2800" dirty="0">
                <a:solidFill>
                  <a:prstClr val="black"/>
                </a:solidFill>
              </a:rPr>
              <a:t>Distribution of Fentanyl test strips</a:t>
            </a:r>
          </a:p>
          <a:p>
            <a:pPr marL="457200" lvl="0" indent="-457200">
              <a:lnSpc>
                <a:spcPct val="100000"/>
              </a:lnSpc>
              <a:spcBef>
                <a:spcPts val="0"/>
              </a:spcBef>
              <a:buSzTx/>
              <a:buFont typeface="Arial" panose="020B0604020202020204" pitchFamily="34" charset="0"/>
              <a:buChar char="•"/>
            </a:pPr>
            <a:r>
              <a:rPr lang="en-US" sz="2800" dirty="0">
                <a:solidFill>
                  <a:prstClr val="black"/>
                </a:solidFill>
              </a:rPr>
              <a:t>Condom distribution</a:t>
            </a:r>
          </a:p>
          <a:p>
            <a:pPr marL="457200" lvl="0" indent="-457200">
              <a:lnSpc>
                <a:spcPct val="100000"/>
              </a:lnSpc>
              <a:spcBef>
                <a:spcPts val="0"/>
              </a:spcBef>
              <a:buSzTx/>
              <a:buFont typeface="Arial" panose="020B0604020202020204" pitchFamily="34" charset="0"/>
              <a:buChar char="•"/>
            </a:pPr>
            <a:r>
              <a:rPr lang="en-US" sz="2800" dirty="0">
                <a:solidFill>
                  <a:prstClr val="black"/>
                </a:solidFill>
              </a:rPr>
              <a:t>CPS/APS referral</a:t>
            </a:r>
          </a:p>
          <a:p>
            <a:pPr marL="457200" lvl="0" indent="-457200">
              <a:lnSpc>
                <a:spcPct val="100000"/>
              </a:lnSpc>
              <a:spcBef>
                <a:spcPts val="0"/>
              </a:spcBef>
              <a:buSzTx/>
              <a:buFont typeface="Arial" panose="020B0604020202020204" pitchFamily="34" charset="0"/>
              <a:buChar char="•"/>
            </a:pPr>
            <a:r>
              <a:rPr lang="en-US" sz="2800" dirty="0">
                <a:solidFill>
                  <a:prstClr val="black"/>
                </a:solidFill>
              </a:rPr>
              <a:t>Homeless referral</a:t>
            </a:r>
          </a:p>
          <a:p>
            <a:pPr marL="457200" lvl="0" indent="-457200">
              <a:lnSpc>
                <a:spcPct val="100000"/>
              </a:lnSpc>
              <a:spcBef>
                <a:spcPts val="0"/>
              </a:spcBef>
              <a:buSzTx/>
              <a:buFont typeface="Arial" panose="020B0604020202020204" pitchFamily="34" charset="0"/>
              <a:buChar char="•"/>
            </a:pPr>
            <a:r>
              <a:rPr lang="en-US" sz="2800" dirty="0">
                <a:solidFill>
                  <a:prstClr val="black"/>
                </a:solidFill>
              </a:rPr>
              <a:t>Transportation</a:t>
            </a:r>
          </a:p>
          <a:p>
            <a:pPr marL="457200" lvl="0" indent="-457200">
              <a:lnSpc>
                <a:spcPct val="100000"/>
              </a:lnSpc>
              <a:spcBef>
                <a:spcPts val="0"/>
              </a:spcBef>
              <a:buSzTx/>
              <a:buFont typeface="Arial" panose="020B0604020202020204" pitchFamily="34" charset="0"/>
              <a:buChar char="•"/>
            </a:pPr>
            <a:r>
              <a:rPr lang="en-US" sz="2800" dirty="0">
                <a:solidFill>
                  <a:prstClr val="black"/>
                </a:solidFill>
              </a:rPr>
              <a:t>Distribution of “snack bags”, blankets, gloves, hats</a:t>
            </a:r>
          </a:p>
          <a:p>
            <a:endParaRPr lang="en-US" dirty="0"/>
          </a:p>
        </p:txBody>
      </p:sp>
    </p:spTree>
    <p:extLst>
      <p:ext uri="{BB962C8B-B14F-4D97-AF65-F5344CB8AC3E}">
        <p14:creationId xmlns:p14="http://schemas.microsoft.com/office/powerpoint/2010/main" val="1829978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a:t>Changing Course</a:t>
            </a:r>
          </a:p>
        </p:txBody>
      </p:sp>
      <p:pic>
        <p:nvPicPr>
          <p:cNvPr id="4" name="Picture Placeholder 4"/>
          <p:cNvPicPr>
            <a:picLocks noGrp="1" noChangeAspect="1"/>
          </p:cNvPicPr>
          <p:nvPr>
            <p:ph idx="1"/>
          </p:nvPr>
        </p:nvPicPr>
        <p:blipFill>
          <a:blip r:embed="rId2">
            <a:extLst>
              <a:ext uri="{28A0092B-C50C-407E-A947-70E740481C1C}">
                <a14:useLocalDpi xmlns:a14="http://schemas.microsoft.com/office/drawing/2010/main" val="0"/>
              </a:ext>
            </a:extLst>
          </a:blip>
          <a:srcRect l="28709" r="28709"/>
          <a:stretch>
            <a:fillRect/>
          </a:stretch>
        </p:blipFill>
        <p:spPr>
          <a:xfrm>
            <a:off x="457200" y="1828800"/>
            <a:ext cx="5334000" cy="4572000"/>
          </a:xfrm>
        </p:spPr>
      </p:pic>
      <p:sp>
        <p:nvSpPr>
          <p:cNvPr id="8" name="Rectangle 7"/>
          <p:cNvSpPr/>
          <p:nvPr/>
        </p:nvSpPr>
        <p:spPr>
          <a:xfrm>
            <a:off x="6096000" y="2133600"/>
            <a:ext cx="5943600" cy="3539430"/>
          </a:xfrm>
          <a:prstGeom prst="rect">
            <a:avLst/>
          </a:prstGeom>
        </p:spPr>
        <p:txBody>
          <a:bodyPr wrap="square">
            <a:spAutoFit/>
          </a:bodyPr>
          <a:lstStyle/>
          <a:p>
            <a:pPr algn="ctr"/>
            <a:r>
              <a:rPr lang="en-US" sz="3200" dirty="0"/>
              <a:t>EMS holds the key to become the leaders in healthcare. The Paramedics/EMT’s at Cabell County EMS have “buy-in”. They see a benefit to themselves, the individuals they serve and their communities</a:t>
            </a:r>
            <a:r>
              <a:rPr lang="en-US" sz="2800" dirty="0"/>
              <a:t>. </a:t>
            </a:r>
          </a:p>
        </p:txBody>
      </p:sp>
    </p:spTree>
    <p:extLst>
      <p:ext uri="{BB962C8B-B14F-4D97-AF65-F5344CB8AC3E}">
        <p14:creationId xmlns:p14="http://schemas.microsoft.com/office/powerpoint/2010/main" val="1673365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lnSpc>
                <a:spcPct val="100000"/>
              </a:lnSpc>
              <a:buNone/>
            </a:pPr>
            <a:r>
              <a:rPr lang="en-US" sz="2000" dirty="0"/>
              <a:t>Presented By:</a:t>
            </a:r>
            <a:endParaRPr lang="en-US" sz="2800" dirty="0"/>
          </a:p>
          <a:p>
            <a:pPr marL="0" indent="0" algn="ctr">
              <a:lnSpc>
                <a:spcPct val="150000"/>
              </a:lnSpc>
              <a:buNone/>
            </a:pPr>
            <a:r>
              <a:rPr lang="en-US" sz="2800" dirty="0"/>
              <a:t>Connie </a:t>
            </a:r>
            <a:r>
              <a:rPr lang="en-US" sz="2800" dirty="0" err="1"/>
              <a:t>Priddy</a:t>
            </a:r>
            <a:r>
              <a:rPr lang="en-US" sz="2800" dirty="0"/>
              <a:t> MA, RN, MCCN</a:t>
            </a:r>
          </a:p>
          <a:p>
            <a:pPr marL="0" indent="0" algn="ctr">
              <a:lnSpc>
                <a:spcPct val="100000"/>
              </a:lnSpc>
              <a:buNone/>
            </a:pPr>
            <a:r>
              <a:rPr lang="en-US" sz="2800" dirty="0"/>
              <a:t>Director of Quality Compliance/Huntington QRT Program Coordinator</a:t>
            </a:r>
          </a:p>
          <a:p>
            <a:pPr marL="0" indent="0" algn="ctr">
              <a:lnSpc>
                <a:spcPct val="100000"/>
              </a:lnSpc>
              <a:buNone/>
            </a:pPr>
            <a:r>
              <a:rPr lang="en-US" sz="2800" dirty="0"/>
              <a:t>Cabell County Emergency Medical Services</a:t>
            </a:r>
          </a:p>
          <a:p>
            <a:pPr marL="0" indent="0" algn="ctr">
              <a:lnSpc>
                <a:spcPct val="100000"/>
              </a:lnSpc>
              <a:buNone/>
            </a:pPr>
            <a:endParaRPr lang="en-US" sz="2800" dirty="0"/>
          </a:p>
          <a:p>
            <a:pPr marL="0" indent="0" algn="ctr">
              <a:lnSpc>
                <a:spcPct val="100000"/>
              </a:lnSpc>
              <a:buNone/>
            </a:pPr>
            <a:r>
              <a:rPr lang="en-US" sz="2000" dirty="0">
                <a:hlinkClick r:id="rId2"/>
              </a:rPr>
              <a:t>connie.priddy@ccems.org</a:t>
            </a:r>
            <a:r>
              <a:rPr lang="en-US" sz="2000" dirty="0"/>
              <a:t>  </a:t>
            </a:r>
          </a:p>
          <a:p>
            <a:pPr marL="0" indent="0" algn="ctr">
              <a:buNone/>
            </a:pPr>
            <a:endParaRPr lang="en-US" sz="2800" dirty="0"/>
          </a:p>
          <a:p>
            <a:pPr marL="0" indent="0" algn="ctr">
              <a:buNone/>
            </a:pPr>
            <a:endParaRPr lang="en-US" sz="2800" dirty="0"/>
          </a:p>
          <a:p>
            <a:pPr marL="0" indent="0" algn="ctr">
              <a:buNone/>
            </a:pPr>
            <a:endParaRPr lang="en-US" sz="2800" dirty="0"/>
          </a:p>
        </p:txBody>
      </p:sp>
    </p:spTree>
    <p:extLst>
      <p:ext uri="{BB962C8B-B14F-4D97-AF65-F5344CB8AC3E}">
        <p14:creationId xmlns:p14="http://schemas.microsoft.com/office/powerpoint/2010/main" val="532815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a:t>Changing Course</a:t>
            </a:r>
          </a:p>
        </p:txBody>
      </p:sp>
      <p:sp>
        <p:nvSpPr>
          <p:cNvPr id="3" name="Content Placeholder 2"/>
          <p:cNvSpPr>
            <a:spLocks noGrp="1"/>
          </p:cNvSpPr>
          <p:nvPr>
            <p:ph idx="1"/>
          </p:nvPr>
        </p:nvSpPr>
        <p:spPr>
          <a:xfrm>
            <a:off x="990600" y="1752601"/>
            <a:ext cx="9829800" cy="5029200"/>
          </a:xfrm>
        </p:spPr>
        <p:txBody>
          <a:bodyPr>
            <a:normAutofit lnSpcReduction="10000"/>
          </a:bodyPr>
          <a:lstStyle/>
          <a:p>
            <a:pPr algn="ctr"/>
            <a:r>
              <a:rPr lang="en-US" sz="2800" dirty="0"/>
              <a:t>Collaboration works to benefit the entire community. Police/Fire/EMS, City/County/State government, businesses, hospitals, social service agencies, and many countless others… most importantly the individuals and their families we serve</a:t>
            </a:r>
          </a:p>
          <a:p>
            <a:pPr algn="ctr"/>
            <a:r>
              <a:rPr lang="en-US" sz="2800" dirty="0"/>
              <a:t>Ignoring the issues do not make them “go away”. Work proactively based on the data being gathered (even if initially you “don’t like” the trends being observed)</a:t>
            </a:r>
          </a:p>
          <a:p>
            <a:pPr algn="ctr"/>
            <a:r>
              <a:rPr lang="en-US" sz="2800" dirty="0"/>
              <a:t>Find allies with like mindset</a:t>
            </a:r>
          </a:p>
          <a:p>
            <a:pPr algn="ctr"/>
            <a:r>
              <a:rPr lang="en-US" sz="2800" dirty="0"/>
              <a:t>Giving HOPE is the strongest tool we have in the toolbox…</a:t>
            </a:r>
          </a:p>
          <a:p>
            <a:pPr marL="0" indent="0" algn="ctr">
              <a:buNone/>
            </a:pPr>
            <a:r>
              <a:rPr lang="en-US" sz="3200" b="1" i="1" dirty="0"/>
              <a:t>LESSONS LEARNED</a:t>
            </a:r>
          </a:p>
        </p:txBody>
      </p:sp>
    </p:spTree>
    <p:extLst>
      <p:ext uri="{BB962C8B-B14F-4D97-AF65-F5344CB8AC3E}">
        <p14:creationId xmlns:p14="http://schemas.microsoft.com/office/powerpoint/2010/main" val="231258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a:t>Changing Course</a:t>
            </a:r>
          </a:p>
        </p:txBody>
      </p:sp>
      <p:pic>
        <p:nvPicPr>
          <p:cNvPr id="2050" name="Picture 2" descr="Image preview"/>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1" y="2133600"/>
            <a:ext cx="6858000" cy="38544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924800" y="2438400"/>
            <a:ext cx="3810000" cy="3046988"/>
          </a:xfrm>
          <a:prstGeom prst="rect">
            <a:avLst/>
          </a:prstGeom>
          <a:noFill/>
        </p:spPr>
        <p:txBody>
          <a:bodyPr wrap="square" rtlCol="0">
            <a:spAutoFit/>
          </a:bodyPr>
          <a:lstStyle/>
          <a:p>
            <a:pPr algn="ctr"/>
            <a:r>
              <a:rPr lang="en-US" sz="4800" b="1" i="1" dirty="0"/>
              <a:t>CHANGING MINDS… ONE MIND AT A TIME</a:t>
            </a:r>
          </a:p>
        </p:txBody>
      </p:sp>
    </p:spTree>
    <p:extLst>
      <p:ext uri="{BB962C8B-B14F-4D97-AF65-F5344CB8AC3E}">
        <p14:creationId xmlns:p14="http://schemas.microsoft.com/office/powerpoint/2010/main" val="2542450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a:t>Changing Course</a:t>
            </a:r>
          </a:p>
        </p:txBody>
      </p:sp>
      <p:pic>
        <p:nvPicPr>
          <p:cNvPr id="3074" name="Picture 2" descr="Thank You First Responder Card/Thank you card/Greeting Card image 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52800" y="2514600"/>
            <a:ext cx="5753100" cy="3002505"/>
          </a:xfrm>
          <a:prstGeom prst="rect">
            <a:avLst/>
          </a:prstGeom>
          <a:noFill/>
          <a:effectLst>
            <a:outerShdw blurRad="50800" dist="50800" dir="5400000" algn="ctr" rotWithShape="0">
              <a:srgbClr val="000000">
                <a:alpha val="45000"/>
              </a:srgbClr>
            </a:outerShdw>
            <a:softEdge rad="127000"/>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1905000" y="5791200"/>
            <a:ext cx="8686800" cy="369332"/>
          </a:xfrm>
          <a:prstGeom prst="rect">
            <a:avLst/>
          </a:prstGeom>
        </p:spPr>
        <p:txBody>
          <a:bodyPr wrap="square">
            <a:spAutoFit/>
          </a:bodyPr>
          <a:lstStyle/>
          <a:p>
            <a:pPr algn="ctr"/>
            <a:r>
              <a:rPr lang="en-US" dirty="0"/>
              <a:t>https://www.coapresources.org/Learning/PeerToPeer/Diversion</a:t>
            </a:r>
          </a:p>
        </p:txBody>
      </p:sp>
      <p:sp>
        <p:nvSpPr>
          <p:cNvPr id="5" name="TextBox 4"/>
          <p:cNvSpPr txBox="1"/>
          <p:nvPr/>
        </p:nvSpPr>
        <p:spPr>
          <a:xfrm>
            <a:off x="2438400" y="1523999"/>
            <a:ext cx="7467600" cy="707886"/>
          </a:xfrm>
          <a:prstGeom prst="rect">
            <a:avLst/>
          </a:prstGeom>
          <a:noFill/>
        </p:spPr>
        <p:txBody>
          <a:bodyPr wrap="square" rtlCol="0">
            <a:spAutoFit/>
          </a:bodyPr>
          <a:lstStyle/>
          <a:p>
            <a:pPr algn="ctr"/>
            <a:r>
              <a:rPr lang="en-US" sz="4000" i="1" dirty="0"/>
              <a:t>QUESTIONS</a:t>
            </a:r>
          </a:p>
        </p:txBody>
      </p:sp>
    </p:spTree>
    <p:extLst>
      <p:ext uri="{BB962C8B-B14F-4D97-AF65-F5344CB8AC3E}">
        <p14:creationId xmlns:p14="http://schemas.microsoft.com/office/powerpoint/2010/main" val="2521027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a:t>Changing Course</a:t>
            </a:r>
          </a:p>
        </p:txBody>
      </p:sp>
      <p:pic>
        <p:nvPicPr>
          <p:cNvPr id="3" name="Content Placeholder 4"/>
          <p:cNvPicPr>
            <a:picLocks noChangeAspect="1"/>
          </p:cNvPicPr>
          <p:nvPr/>
        </p:nvPicPr>
        <p:blipFill>
          <a:blip r:embed="rId2"/>
          <a:stretch>
            <a:fillRect/>
          </a:stretch>
        </p:blipFill>
        <p:spPr>
          <a:xfrm>
            <a:off x="1914525" y="2743200"/>
            <a:ext cx="2571750" cy="1781175"/>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200" y="4343400"/>
            <a:ext cx="3846512" cy="2197100"/>
          </a:xfrm>
          <a:prstGeom prst="rect">
            <a:avLst/>
          </a:prstGeom>
        </p:spPr>
      </p:pic>
      <p:pic>
        <p:nvPicPr>
          <p:cNvPr id="5"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4599" y="2057400"/>
            <a:ext cx="4876800" cy="2756452"/>
          </a:xfrm>
          <a:prstGeom prst="rect">
            <a:avLst/>
          </a:prstGeom>
        </p:spPr>
      </p:pic>
      <p:sp>
        <p:nvSpPr>
          <p:cNvPr id="6" name="Rectangle 5"/>
          <p:cNvSpPr/>
          <p:nvPr/>
        </p:nvSpPr>
        <p:spPr>
          <a:xfrm flipH="1">
            <a:off x="6324599" y="4953000"/>
            <a:ext cx="5410199" cy="1477328"/>
          </a:xfrm>
          <a:prstGeom prst="rect">
            <a:avLst/>
          </a:prstGeom>
        </p:spPr>
        <p:txBody>
          <a:bodyPr wrap="square">
            <a:spAutoFit/>
          </a:bodyPr>
          <a:lstStyle/>
          <a:p>
            <a:r>
              <a:rPr lang="en-US" b="1" dirty="0"/>
              <a:t>*City population: 50,000</a:t>
            </a:r>
            <a:br>
              <a:rPr lang="en-US" b="1" dirty="0"/>
            </a:br>
            <a:r>
              <a:rPr lang="en-US" b="1" dirty="0"/>
              <a:t>*County population: 100,000</a:t>
            </a:r>
            <a:br>
              <a:rPr lang="en-US" b="1" dirty="0"/>
            </a:br>
            <a:r>
              <a:rPr lang="en-US" b="1" dirty="0"/>
              <a:t>*Cabell County EMS runs 36,000 calls annually </a:t>
            </a:r>
            <a:r>
              <a:rPr lang="en-US" b="1" i="1" dirty="0"/>
              <a:t>(county-based EMS agency). One service covers the entire county, inclusive of the City of Huntington. </a:t>
            </a:r>
            <a:endParaRPr lang="en-US" dirty="0"/>
          </a:p>
        </p:txBody>
      </p:sp>
      <p:sp>
        <p:nvSpPr>
          <p:cNvPr id="7" name="TextBox 6"/>
          <p:cNvSpPr txBox="1"/>
          <p:nvPr/>
        </p:nvSpPr>
        <p:spPr>
          <a:xfrm>
            <a:off x="1066800" y="1970128"/>
            <a:ext cx="4267200" cy="461665"/>
          </a:xfrm>
          <a:prstGeom prst="rect">
            <a:avLst/>
          </a:prstGeom>
          <a:noFill/>
        </p:spPr>
        <p:txBody>
          <a:bodyPr wrap="square" rtlCol="0">
            <a:spAutoFit/>
          </a:bodyPr>
          <a:lstStyle/>
          <a:p>
            <a:pPr algn="ctr"/>
            <a:r>
              <a:rPr lang="en-US" sz="2400" dirty="0"/>
              <a:t>Community in Crisis</a:t>
            </a:r>
          </a:p>
        </p:txBody>
      </p:sp>
    </p:spTree>
    <p:extLst>
      <p:ext uri="{BB962C8B-B14F-4D97-AF65-F5344CB8AC3E}">
        <p14:creationId xmlns:p14="http://schemas.microsoft.com/office/powerpoint/2010/main" val="333548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a:t>Changing Course</a:t>
            </a:r>
          </a:p>
        </p:txBody>
      </p:sp>
      <p:sp>
        <p:nvSpPr>
          <p:cNvPr id="3" name="Rectangle 2"/>
          <p:cNvSpPr/>
          <p:nvPr/>
        </p:nvSpPr>
        <p:spPr>
          <a:xfrm>
            <a:off x="533400" y="1828801"/>
            <a:ext cx="4191000" cy="3693319"/>
          </a:xfrm>
          <a:prstGeom prst="rect">
            <a:avLst/>
          </a:prstGeom>
        </p:spPr>
        <p:txBody>
          <a:bodyPr wrap="square">
            <a:spAutoFit/>
          </a:bodyPr>
          <a:lstStyle/>
          <a:p>
            <a:endParaRPr lang="en-US" b="1" dirty="0"/>
          </a:p>
          <a:p>
            <a:pPr marL="285750" indent="-285750">
              <a:buFont typeface="Arial" panose="020B0604020202020204" pitchFamily="34" charset="0"/>
              <a:buChar char="•"/>
            </a:pPr>
            <a:r>
              <a:rPr lang="en-US" b="1" dirty="0"/>
              <a:t>2016</a:t>
            </a:r>
          </a:p>
          <a:p>
            <a:pPr marL="285750" indent="-285750">
              <a:buFont typeface="Arial" panose="020B0604020202020204" pitchFamily="34" charset="0"/>
              <a:buChar char="•"/>
            </a:pPr>
            <a:r>
              <a:rPr lang="en-US" dirty="0"/>
              <a:t>“Suspected Overdose” Calls – </a:t>
            </a:r>
            <a:r>
              <a:rPr lang="en-US" b="1" dirty="0"/>
              <a:t>1217</a:t>
            </a:r>
          </a:p>
          <a:p>
            <a:pPr marL="285750" indent="-285750">
              <a:buFont typeface="Arial" panose="020B0604020202020204" pitchFamily="34" charset="0"/>
              <a:buChar char="•"/>
            </a:pPr>
            <a:r>
              <a:rPr lang="en-US" dirty="0" err="1"/>
              <a:t>Narcan</a:t>
            </a:r>
            <a:r>
              <a:rPr lang="en-US" dirty="0"/>
              <a:t> Usage – </a:t>
            </a:r>
            <a:r>
              <a:rPr lang="en-US" b="1" dirty="0"/>
              <a:t>768</a:t>
            </a:r>
          </a:p>
          <a:p>
            <a:endParaRPr lang="en-US" b="1" dirty="0"/>
          </a:p>
          <a:p>
            <a:pPr marL="285750" indent="-285750">
              <a:buFont typeface="Arial" panose="020B0604020202020204" pitchFamily="34" charset="0"/>
              <a:buChar char="•"/>
            </a:pPr>
            <a:r>
              <a:rPr lang="en-US" b="1" dirty="0"/>
              <a:t>2017</a:t>
            </a:r>
          </a:p>
          <a:p>
            <a:pPr marL="285750" indent="-285750">
              <a:buFont typeface="Arial" panose="020B0604020202020204" pitchFamily="34" charset="0"/>
              <a:buChar char="•"/>
            </a:pPr>
            <a:r>
              <a:rPr lang="en-US" dirty="0"/>
              <a:t>“Suspected Overdose” Calls – </a:t>
            </a:r>
            <a:r>
              <a:rPr lang="en-US" b="1" dirty="0"/>
              <a:t>1831</a:t>
            </a:r>
          </a:p>
          <a:p>
            <a:pPr marL="285750" indent="-285750">
              <a:buFont typeface="Arial" panose="020B0604020202020204" pitchFamily="34" charset="0"/>
              <a:buChar char="•"/>
            </a:pPr>
            <a:r>
              <a:rPr lang="en-US" dirty="0" err="1"/>
              <a:t>Narcan</a:t>
            </a:r>
            <a:r>
              <a:rPr lang="en-US" dirty="0"/>
              <a:t> Usage – </a:t>
            </a:r>
            <a:r>
              <a:rPr lang="en-US" b="1" dirty="0"/>
              <a:t>1153</a:t>
            </a:r>
          </a:p>
          <a:p>
            <a:endParaRPr lang="en-US" b="1" dirty="0"/>
          </a:p>
          <a:p>
            <a:pPr marL="285750" indent="-285750">
              <a:buFont typeface="Arial" panose="020B0604020202020204" pitchFamily="34" charset="0"/>
              <a:buChar char="•"/>
            </a:pPr>
            <a:r>
              <a:rPr lang="en-US" b="1" dirty="0"/>
              <a:t>2018</a:t>
            </a:r>
          </a:p>
          <a:p>
            <a:pPr marL="285750" indent="-285750">
              <a:buFont typeface="Arial" panose="020B0604020202020204" pitchFamily="34" charset="0"/>
              <a:buChar char="•"/>
            </a:pPr>
            <a:r>
              <a:rPr lang="en-US" dirty="0"/>
              <a:t>“Suspected Overdose” Calls – </a:t>
            </a:r>
            <a:r>
              <a:rPr lang="en-US" b="1" dirty="0"/>
              <a:t>1089</a:t>
            </a:r>
          </a:p>
          <a:p>
            <a:pPr marL="285750" indent="-285750">
              <a:buFont typeface="Arial" panose="020B0604020202020204" pitchFamily="34" charset="0"/>
              <a:buChar char="•"/>
            </a:pPr>
            <a:r>
              <a:rPr lang="en-US" dirty="0" err="1"/>
              <a:t>Narcan</a:t>
            </a:r>
            <a:r>
              <a:rPr lang="en-US" dirty="0"/>
              <a:t> Usage - </a:t>
            </a:r>
            <a:r>
              <a:rPr lang="en-US" b="1" dirty="0"/>
              <a:t>686</a:t>
            </a:r>
          </a:p>
          <a:p>
            <a:endParaRPr lang="en-US" b="1" dirty="0"/>
          </a:p>
        </p:txBody>
      </p:sp>
      <p:sp>
        <p:nvSpPr>
          <p:cNvPr id="4" name="Rectangle 3"/>
          <p:cNvSpPr/>
          <p:nvPr/>
        </p:nvSpPr>
        <p:spPr>
          <a:xfrm>
            <a:off x="5638800" y="1828801"/>
            <a:ext cx="4038600" cy="3416320"/>
          </a:xfrm>
          <a:prstGeom prst="rect">
            <a:avLst/>
          </a:prstGeom>
        </p:spPr>
        <p:txBody>
          <a:bodyPr wrap="square">
            <a:spAutoFit/>
          </a:bodyPr>
          <a:lstStyle/>
          <a:p>
            <a:endParaRPr lang="en-US" dirty="0"/>
          </a:p>
          <a:p>
            <a:pPr marL="285750" indent="-285750">
              <a:buFont typeface="Arial" panose="020B0604020202020204" pitchFamily="34" charset="0"/>
              <a:buChar char="•"/>
            </a:pPr>
            <a:r>
              <a:rPr lang="en-US" b="1" dirty="0"/>
              <a:t>2019</a:t>
            </a:r>
          </a:p>
          <a:p>
            <a:pPr marL="285750" indent="-285750">
              <a:buFont typeface="Arial" panose="020B0604020202020204" pitchFamily="34" charset="0"/>
              <a:buChar char="•"/>
            </a:pPr>
            <a:r>
              <a:rPr lang="en-US" dirty="0"/>
              <a:t>“Suspected Overdose” Calls – </a:t>
            </a:r>
            <a:r>
              <a:rPr lang="en-US" b="1" dirty="0"/>
              <a:t>878</a:t>
            </a:r>
          </a:p>
          <a:p>
            <a:pPr marL="285750" indent="-285750">
              <a:buFont typeface="Arial" panose="020B0604020202020204" pitchFamily="34" charset="0"/>
              <a:buChar char="•"/>
            </a:pPr>
            <a:r>
              <a:rPr lang="en-US" dirty="0" err="1"/>
              <a:t>Narcan</a:t>
            </a:r>
            <a:r>
              <a:rPr lang="en-US" dirty="0"/>
              <a:t> Usage – </a:t>
            </a:r>
            <a:r>
              <a:rPr lang="en-US" b="1" dirty="0"/>
              <a:t>502</a:t>
            </a:r>
          </a:p>
          <a:p>
            <a:endParaRPr lang="en-US" dirty="0"/>
          </a:p>
          <a:p>
            <a:pPr marL="285750" indent="-285750">
              <a:buFont typeface="Arial" panose="020B0604020202020204" pitchFamily="34" charset="0"/>
              <a:buChar char="•"/>
            </a:pPr>
            <a:r>
              <a:rPr lang="en-US" b="1" dirty="0"/>
              <a:t>2020</a:t>
            </a:r>
          </a:p>
          <a:p>
            <a:pPr marL="285750" indent="-285750">
              <a:buFont typeface="Arial" panose="020B0604020202020204" pitchFamily="34" charset="0"/>
              <a:buChar char="•"/>
            </a:pPr>
            <a:r>
              <a:rPr lang="en-US" dirty="0"/>
              <a:t>“Suspected Overdose” Calls – </a:t>
            </a:r>
            <a:r>
              <a:rPr lang="en-US" b="1" dirty="0"/>
              <a:t>999</a:t>
            </a:r>
          </a:p>
          <a:p>
            <a:pPr marL="285750" indent="-285750">
              <a:buFont typeface="Arial" panose="020B0604020202020204" pitchFamily="34" charset="0"/>
              <a:buChar char="•"/>
            </a:pPr>
            <a:r>
              <a:rPr lang="en-US" dirty="0" err="1"/>
              <a:t>Narcan</a:t>
            </a:r>
            <a:r>
              <a:rPr lang="en-US" dirty="0"/>
              <a:t> Usage - </a:t>
            </a:r>
            <a:r>
              <a:rPr lang="en-US" b="1" dirty="0"/>
              <a:t> 554</a:t>
            </a:r>
          </a:p>
          <a:p>
            <a:endParaRPr lang="en-US" dirty="0"/>
          </a:p>
          <a:p>
            <a:pPr marL="285750" indent="-285750">
              <a:buFont typeface="Arial" panose="020B0604020202020204" pitchFamily="34" charset="0"/>
              <a:buChar char="•"/>
            </a:pPr>
            <a:r>
              <a:rPr lang="en-US" dirty="0"/>
              <a:t>2021</a:t>
            </a:r>
          </a:p>
          <a:p>
            <a:pPr marL="285750" indent="-285750">
              <a:buFont typeface="Arial" panose="020B0604020202020204" pitchFamily="34" charset="0"/>
              <a:buChar char="•"/>
            </a:pPr>
            <a:r>
              <a:rPr lang="en-US" dirty="0"/>
              <a:t>“Suspected Overdose” Calls – </a:t>
            </a:r>
            <a:r>
              <a:rPr lang="en-US" b="1" dirty="0"/>
              <a:t>961</a:t>
            </a:r>
          </a:p>
          <a:p>
            <a:pPr marL="285750" indent="-285750">
              <a:buFont typeface="Arial" panose="020B0604020202020204" pitchFamily="34" charset="0"/>
              <a:buChar char="•"/>
            </a:pPr>
            <a:r>
              <a:rPr lang="en-US" dirty="0" err="1"/>
              <a:t>Narcan</a:t>
            </a:r>
            <a:r>
              <a:rPr lang="en-US" dirty="0"/>
              <a:t> Usage - </a:t>
            </a:r>
            <a:r>
              <a:rPr lang="en-US" b="1" dirty="0"/>
              <a:t>520</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0" y="5277535"/>
            <a:ext cx="3352800" cy="1480022"/>
          </a:xfrm>
          <a:prstGeom prst="rect">
            <a:avLst/>
          </a:prstGeom>
        </p:spPr>
      </p:pic>
      <p:sp>
        <p:nvSpPr>
          <p:cNvPr id="6" name="TextBox 5"/>
          <p:cNvSpPr txBox="1"/>
          <p:nvPr/>
        </p:nvSpPr>
        <p:spPr>
          <a:xfrm>
            <a:off x="4419600" y="5649138"/>
            <a:ext cx="4953000" cy="646331"/>
          </a:xfrm>
          <a:prstGeom prst="rect">
            <a:avLst/>
          </a:prstGeom>
          <a:noFill/>
        </p:spPr>
        <p:txBody>
          <a:bodyPr wrap="square" rtlCol="0">
            <a:spAutoFit/>
          </a:bodyPr>
          <a:lstStyle/>
          <a:p>
            <a:endParaRPr lang="en-US" dirty="0"/>
          </a:p>
          <a:p>
            <a:r>
              <a:rPr lang="en-US" i="1" dirty="0"/>
              <a:t>FACING A PUBLIC HEALTH EPIDEMIC</a:t>
            </a:r>
          </a:p>
        </p:txBody>
      </p:sp>
    </p:spTree>
    <p:extLst>
      <p:ext uri="{BB962C8B-B14F-4D97-AF65-F5344CB8AC3E}">
        <p14:creationId xmlns:p14="http://schemas.microsoft.com/office/powerpoint/2010/main" val="547100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a:t>Changing Course</a:t>
            </a:r>
          </a:p>
        </p:txBody>
      </p:sp>
      <p:pic>
        <p:nvPicPr>
          <p:cNvPr id="3" name="Media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223816" y="2212429"/>
            <a:ext cx="609600" cy="609600"/>
          </a:xfrm>
          <a:prstGeom prst="rect">
            <a:avLst/>
          </a:prstGeom>
        </p:spPr>
      </p:pic>
      <p:pic>
        <p:nvPicPr>
          <p:cNvPr id="4" name="Media2">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7618016" y="2211784"/>
            <a:ext cx="609600" cy="609600"/>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71877" y="3615918"/>
            <a:ext cx="6331744" cy="2360802"/>
          </a:xfrm>
          <a:prstGeom prst="rect">
            <a:avLst/>
          </a:prstGeom>
        </p:spPr>
      </p:pic>
      <p:sp>
        <p:nvSpPr>
          <p:cNvPr id="7" name="TextBox 6"/>
          <p:cNvSpPr txBox="1"/>
          <p:nvPr/>
        </p:nvSpPr>
        <p:spPr>
          <a:xfrm>
            <a:off x="3051572" y="5706239"/>
            <a:ext cx="5595144" cy="369332"/>
          </a:xfrm>
          <a:prstGeom prst="rect">
            <a:avLst/>
          </a:prstGeom>
          <a:noFill/>
        </p:spPr>
        <p:txBody>
          <a:bodyPr wrap="square" rtlCol="0">
            <a:spAutoFit/>
          </a:bodyPr>
          <a:lstStyle/>
          <a:p>
            <a:pPr algn="ctr"/>
            <a:r>
              <a:rPr lang="en-US" dirty="0"/>
              <a:t>Gordon Merry - Cabell County EMS Director</a:t>
            </a:r>
          </a:p>
        </p:txBody>
      </p:sp>
      <p:sp>
        <p:nvSpPr>
          <p:cNvPr id="8" name="TextBox 7"/>
          <p:cNvSpPr txBox="1"/>
          <p:nvPr/>
        </p:nvSpPr>
        <p:spPr>
          <a:xfrm>
            <a:off x="3833416" y="1752600"/>
            <a:ext cx="3784600" cy="369332"/>
          </a:xfrm>
          <a:prstGeom prst="rect">
            <a:avLst/>
          </a:prstGeom>
          <a:noFill/>
        </p:spPr>
        <p:txBody>
          <a:bodyPr wrap="square" rtlCol="0">
            <a:spAutoFit/>
          </a:bodyPr>
          <a:lstStyle/>
          <a:p>
            <a:pPr algn="ctr"/>
            <a:r>
              <a:rPr lang="en-US" dirty="0"/>
              <a:t>August 15, 2016</a:t>
            </a:r>
          </a:p>
        </p:txBody>
      </p:sp>
      <p:sp>
        <p:nvSpPr>
          <p:cNvPr id="9" name="TextBox 8"/>
          <p:cNvSpPr txBox="1"/>
          <p:nvPr/>
        </p:nvSpPr>
        <p:spPr>
          <a:xfrm>
            <a:off x="1447800" y="6292416"/>
            <a:ext cx="8839200" cy="523220"/>
          </a:xfrm>
          <a:prstGeom prst="rect">
            <a:avLst/>
          </a:prstGeom>
          <a:noFill/>
        </p:spPr>
        <p:txBody>
          <a:bodyPr wrap="square" rtlCol="0">
            <a:spAutoFit/>
          </a:bodyPr>
          <a:lstStyle/>
          <a:p>
            <a:pPr algn="ctr"/>
            <a:r>
              <a:rPr lang="en-US" sz="2800" dirty="0"/>
              <a:t>A DAY THAT CHANGED EVERYTHING!</a:t>
            </a:r>
          </a:p>
        </p:txBody>
      </p:sp>
    </p:spTree>
    <p:extLst>
      <p:ext uri="{BB962C8B-B14F-4D97-AF65-F5344CB8AC3E}">
        <p14:creationId xmlns:p14="http://schemas.microsoft.com/office/powerpoint/2010/main" val="2982188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1160" fill="hold"/>
                                        <p:tgtEl>
                                          <p:spTgt spid="3"/>
                                        </p:tgtEl>
                                      </p:cBhvr>
                                    </p:cmd>
                                  </p:childTnLst>
                                </p:cTn>
                              </p:par>
                            </p:childTnLst>
                          </p:cTn>
                        </p:par>
                      </p:childTnLst>
                    </p:cTn>
                  </p:par>
                </p:childTnLst>
              </p:cTn>
              <p:nextCondLst>
                <p:cond evt="onClick" delay="0">
                  <p:tgtEl>
                    <p:spTgt spid="3"/>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23800" fill="hold"/>
                                        <p:tgtEl>
                                          <p:spTgt spid="4"/>
                                        </p:tgtEl>
                                      </p:cBhvr>
                                    </p:cmd>
                                  </p:childTnLst>
                                </p:cTn>
                              </p:par>
                            </p:childTnLst>
                          </p:cTn>
                        </p:par>
                      </p:childTnLst>
                    </p:cTn>
                  </p:par>
                </p:childTnLst>
              </p:cTn>
              <p:nextCondLst>
                <p:cond evt="onClick" delay="0">
                  <p:tgtEl>
                    <p:spTgt spid="4"/>
                  </p:tgtEl>
                </p:cond>
              </p:nextCondLst>
            </p:seq>
            <p:audio>
              <p:cMediaNode vol="80000">
                <p:cTn id="12" fill="hold" display="0">
                  <p:stCondLst>
                    <p:cond delay="indefinite"/>
                  </p:stCondLst>
                  <p:endCondLst>
                    <p:cond evt="onStopAudio" delay="0">
                      <p:tgtEl>
                        <p:sldTgt/>
                      </p:tgtEl>
                    </p:cond>
                  </p:endCondLst>
                </p:cTn>
                <p:tgtEl>
                  <p:spTgt spid="3"/>
                </p:tgtEl>
              </p:cMediaNode>
            </p:audio>
            <p:audio>
              <p:cMediaNode vol="80000">
                <p:cTn id="13"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35240" y="533400"/>
            <a:ext cx="3947160" cy="4648200"/>
          </a:xfrm>
        </p:spPr>
        <p:txBody>
          <a:bodyPr>
            <a:noAutofit/>
          </a:bodyPr>
          <a:lstStyle/>
          <a:p>
            <a:pPr algn="ctr"/>
            <a:r>
              <a:rPr lang="en-US" sz="3200" dirty="0"/>
              <a:t>By the end of that day, 28 individuals had overdosed in a 5 hour period. A post action plan revealed after that infamous day…not one person was offered or entered treatment</a:t>
            </a:r>
          </a:p>
        </p:txBody>
      </p:sp>
      <p:pic>
        <p:nvPicPr>
          <p:cNvPr id="5" name="Content Placeholder 3"/>
          <p:cNvPicPr>
            <a:picLocks noGrp="1" noChangeAspect="1"/>
          </p:cNvPicPr>
          <p:nvPr>
            <p:ph type="pic" idx="1"/>
          </p:nvPr>
        </p:nvPicPr>
        <p:blipFill>
          <a:blip r:embed="rId2">
            <a:extLst>
              <a:ext uri="{28A0092B-C50C-407E-A947-70E740481C1C}">
                <a14:useLocalDpi xmlns:a14="http://schemas.microsoft.com/office/drawing/2010/main" val="0"/>
              </a:ext>
            </a:extLst>
          </a:blip>
          <a:srcRect t="1076" b="1076"/>
          <a:stretch>
            <a:fillRect/>
          </a:stretch>
        </p:blipFill>
        <p:spPr>
          <a:xfrm>
            <a:off x="1828800" y="609600"/>
            <a:ext cx="3276600" cy="320609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reflection blurRad="6350" stA="52000" endA="300" endPos="35000" dir="5400000" sy="-100000" algn="bl" rotWithShape="0"/>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TextBox 5"/>
          <p:cNvSpPr txBox="1"/>
          <p:nvPr/>
        </p:nvSpPr>
        <p:spPr>
          <a:xfrm>
            <a:off x="457200" y="4343400"/>
            <a:ext cx="5943600" cy="1754326"/>
          </a:xfrm>
          <a:prstGeom prst="rect">
            <a:avLst/>
          </a:prstGeom>
          <a:noFill/>
        </p:spPr>
        <p:txBody>
          <a:bodyPr wrap="square" rtlCol="0">
            <a:spAutoFit/>
          </a:bodyPr>
          <a:lstStyle/>
          <a:p>
            <a:pPr algn="ctr"/>
            <a:r>
              <a:rPr lang="en-US" dirty="0"/>
              <a:t>Taylor Wilson was the first person to overdose on August 15, 2016. Her family tried desperately to get her into a treatment facility. She overdosed and died at home, 41 days later. Upon returning from her daughter’s funeral, Leigh Ann Wilson said the phone rang…there was finally a bed available for treatment…</a:t>
            </a:r>
          </a:p>
        </p:txBody>
      </p:sp>
    </p:spTree>
    <p:extLst>
      <p:ext uri="{BB962C8B-B14F-4D97-AF65-F5344CB8AC3E}">
        <p14:creationId xmlns:p14="http://schemas.microsoft.com/office/powerpoint/2010/main" val="3049232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0" y="533400"/>
            <a:ext cx="3932237" cy="2819400"/>
          </a:xfrm>
        </p:spPr>
        <p:txBody>
          <a:bodyPr>
            <a:normAutofit/>
          </a:bodyPr>
          <a:lstStyle/>
          <a:p>
            <a:pPr algn="ctr"/>
            <a:r>
              <a:rPr lang="en-US" sz="2800" dirty="0"/>
              <a:t>West Virginia led the nation per capita in overdose deaths….and Huntington, WV was at the heart of that devastating statistic</a:t>
            </a:r>
          </a:p>
        </p:txBody>
      </p:sp>
      <p:sp>
        <p:nvSpPr>
          <p:cNvPr id="3" name="Content Placeholder 2"/>
          <p:cNvSpPr>
            <a:spLocks noGrp="1"/>
          </p:cNvSpPr>
          <p:nvPr>
            <p:ph idx="1"/>
          </p:nvPr>
        </p:nvSpPr>
        <p:spPr/>
        <p:txBody>
          <a:bodyPr>
            <a:normAutofit/>
          </a:bodyPr>
          <a:lstStyle/>
          <a:p>
            <a:pPr marL="0" indent="0" algn="ctr">
              <a:buNone/>
            </a:pPr>
            <a:endParaRPr lang="en-US" sz="2000" dirty="0"/>
          </a:p>
          <a:p>
            <a:pPr marL="0" indent="0" algn="ctr">
              <a:buNone/>
            </a:pPr>
            <a:r>
              <a:rPr lang="en-US" sz="2000" dirty="0"/>
              <a:t>Our community became quite aware that how we were handing this crisis was not working. It was still believed by many, that you could arrest your way out of this epidemic. As the numbers spiraled out of control, with nearly 200 individuals overdosing in one month by August of 2017 (which averaged over 6 people a day). It became very apparent a new way of thinking was needed. Community leaders began working together. Our Mayor developed an Office of Drug Control Policy. Programs like Harm Reduction followed. The criminal justice system developed court diversion programs. Finally, the community leaders from Marshall University, both local hospitals, multiple treatment facilities, city and county government, Police, Fire and EMS officials were in the same room….looking for solutions. </a:t>
            </a:r>
          </a:p>
        </p:txBody>
      </p:sp>
      <p:pic>
        <p:nvPicPr>
          <p:cNvPr id="1026" name="Picture 2" descr="1000+ Tree Of Life Pictures | Download Free Images on Unspla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7200" y="3890728"/>
            <a:ext cx="3139282" cy="2510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8701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3200" dirty="0"/>
              <a:t>Innovative Solutions</a:t>
            </a:r>
          </a:p>
          <a:p>
            <a:r>
              <a:rPr lang="en-US" sz="2800" dirty="0"/>
              <a:t>Radical new model…doing personal visits after an overdose event. The idea sounded so novel…it just might work!</a:t>
            </a:r>
          </a:p>
          <a:p>
            <a:r>
              <a:rPr lang="en-US" sz="2800" dirty="0"/>
              <a:t>Great idea…but no funding initially available. Our community applied for two federal grants</a:t>
            </a:r>
          </a:p>
          <a:p>
            <a:r>
              <a:rPr lang="en-US" sz="2800" dirty="0"/>
              <a:t>Both grants were approved in October 2017. By December 4, 2017, the QRT made their first visit</a:t>
            </a:r>
          </a:p>
          <a:p>
            <a:pPr marL="0" indent="0" algn="ctr">
              <a:buNone/>
            </a:pPr>
            <a:endParaRPr lang="en-US" sz="3200" dirty="0"/>
          </a:p>
        </p:txBody>
      </p:sp>
      <p:sp>
        <p:nvSpPr>
          <p:cNvPr id="2" name="TextBox 1"/>
          <p:cNvSpPr txBox="1"/>
          <p:nvPr/>
        </p:nvSpPr>
        <p:spPr>
          <a:xfrm>
            <a:off x="990600" y="381000"/>
            <a:ext cx="10439400" cy="646331"/>
          </a:xfrm>
          <a:prstGeom prst="rect">
            <a:avLst/>
          </a:prstGeom>
          <a:noFill/>
        </p:spPr>
        <p:txBody>
          <a:bodyPr wrap="square" rtlCol="0">
            <a:spAutoFit/>
          </a:bodyPr>
          <a:lstStyle/>
          <a:p>
            <a:pPr algn="ctr"/>
            <a:r>
              <a:rPr lang="en-US" sz="3600" i="1" dirty="0">
                <a:solidFill>
                  <a:schemeClr val="bg1"/>
                </a:solidFill>
              </a:rPr>
              <a:t>Changing Course</a:t>
            </a:r>
          </a:p>
        </p:txBody>
      </p:sp>
    </p:spTree>
    <p:extLst>
      <p:ext uri="{BB962C8B-B14F-4D97-AF65-F5344CB8AC3E}">
        <p14:creationId xmlns:p14="http://schemas.microsoft.com/office/powerpoint/2010/main" val="1777576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2514600"/>
            <a:ext cx="4114800" cy="3086100"/>
          </a:xfrm>
          <a:prstGeom prst="rect">
            <a:avLst/>
          </a:prstGeom>
          <a:ln>
            <a:noFill/>
          </a:ln>
          <a:effectLst>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2286000"/>
            <a:ext cx="3789361" cy="2123280"/>
          </a:xfrm>
          <a:prstGeom prst="rect">
            <a:avLst/>
          </a:prstGeom>
          <a:ln>
            <a:noFill/>
          </a:ln>
          <a:effectLst>
            <a:softEdge rad="112500"/>
          </a:effectLst>
        </p:spPr>
      </p:pic>
      <p:pic>
        <p:nvPicPr>
          <p:cNvPr id="6"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0" y="3505200"/>
            <a:ext cx="3581400" cy="2718283"/>
          </a:xfrm>
          <a:prstGeom prst="rect">
            <a:avLst/>
          </a:prstGeom>
          <a:ln>
            <a:noFill/>
          </a:ln>
          <a:effectLst>
            <a:softEdge rad="112500"/>
          </a:effectLst>
        </p:spPr>
      </p:pic>
      <p:sp>
        <p:nvSpPr>
          <p:cNvPr id="2" name="TextBox 1"/>
          <p:cNvSpPr txBox="1"/>
          <p:nvPr/>
        </p:nvSpPr>
        <p:spPr>
          <a:xfrm>
            <a:off x="762000" y="381001"/>
            <a:ext cx="10058399" cy="646331"/>
          </a:xfrm>
          <a:prstGeom prst="rect">
            <a:avLst/>
          </a:prstGeom>
          <a:noFill/>
        </p:spPr>
        <p:txBody>
          <a:bodyPr wrap="square" rtlCol="0">
            <a:spAutoFit/>
          </a:bodyPr>
          <a:lstStyle/>
          <a:p>
            <a:pPr algn="ctr"/>
            <a:r>
              <a:rPr lang="en-US" sz="3600" i="1" dirty="0">
                <a:solidFill>
                  <a:schemeClr val="bg1"/>
                </a:solidFill>
              </a:rPr>
              <a:t>Changing Course</a:t>
            </a:r>
          </a:p>
        </p:txBody>
      </p:sp>
      <p:sp>
        <p:nvSpPr>
          <p:cNvPr id="7" name="TextBox 6"/>
          <p:cNvSpPr txBox="1"/>
          <p:nvPr/>
        </p:nvSpPr>
        <p:spPr>
          <a:xfrm>
            <a:off x="1600200" y="1752600"/>
            <a:ext cx="8610600" cy="523220"/>
          </a:xfrm>
          <a:prstGeom prst="rect">
            <a:avLst/>
          </a:prstGeom>
          <a:noFill/>
        </p:spPr>
        <p:txBody>
          <a:bodyPr wrap="square" rtlCol="0">
            <a:spAutoFit/>
          </a:bodyPr>
          <a:lstStyle/>
          <a:p>
            <a:pPr algn="ctr"/>
            <a:r>
              <a:rPr lang="en-US" sz="2800" dirty="0"/>
              <a:t>First Responder Diversion Program Model</a:t>
            </a:r>
          </a:p>
        </p:txBody>
      </p:sp>
      <p:sp>
        <p:nvSpPr>
          <p:cNvPr id="8" name="TextBox 7"/>
          <p:cNvSpPr txBox="1"/>
          <p:nvPr/>
        </p:nvSpPr>
        <p:spPr>
          <a:xfrm>
            <a:off x="5105400" y="4481015"/>
            <a:ext cx="3200400" cy="1938992"/>
          </a:xfrm>
          <a:prstGeom prst="rect">
            <a:avLst/>
          </a:prstGeom>
          <a:noFill/>
        </p:spPr>
        <p:txBody>
          <a:bodyPr wrap="square" rtlCol="0">
            <a:spAutoFit/>
          </a:bodyPr>
          <a:lstStyle/>
          <a:p>
            <a:pPr marL="342900" indent="-342900">
              <a:buFont typeface="Arial" panose="020B0604020202020204" pitchFamily="34" charset="0"/>
              <a:buChar char="•"/>
            </a:pPr>
            <a:r>
              <a:rPr lang="en-US" sz="2400" dirty="0"/>
              <a:t>Cabell County EMS</a:t>
            </a:r>
          </a:p>
          <a:p>
            <a:pPr marL="342900" indent="-342900">
              <a:buFont typeface="Arial" panose="020B0604020202020204" pitchFamily="34" charset="0"/>
              <a:buChar char="•"/>
            </a:pPr>
            <a:r>
              <a:rPr lang="en-US" sz="2400" dirty="0"/>
              <a:t>Huntington Police Department</a:t>
            </a:r>
          </a:p>
          <a:p>
            <a:pPr marL="342900" indent="-342900">
              <a:buFont typeface="Arial" panose="020B0604020202020204" pitchFamily="34" charset="0"/>
              <a:buChar char="•"/>
            </a:pPr>
            <a:r>
              <a:rPr lang="en-US" sz="2400" dirty="0"/>
              <a:t>Behavioral Health</a:t>
            </a:r>
          </a:p>
          <a:p>
            <a:pPr marL="342900" indent="-342900">
              <a:buFont typeface="Arial" panose="020B0604020202020204" pitchFamily="34" charset="0"/>
              <a:buChar char="•"/>
            </a:pPr>
            <a:r>
              <a:rPr lang="en-US" sz="2400" dirty="0"/>
              <a:t>Faith Leaders</a:t>
            </a:r>
          </a:p>
        </p:txBody>
      </p:sp>
    </p:spTree>
    <p:extLst>
      <p:ext uri="{BB962C8B-B14F-4D97-AF65-F5344CB8AC3E}">
        <p14:creationId xmlns:p14="http://schemas.microsoft.com/office/powerpoint/2010/main" val="2100420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edical Design 16x9">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41.potx" id="{D7485564-6666-4DDB-B0D3-55F6E694D6E5}" vid="{6E950D30-6FC6-4411-BCFF-468AD9ECA787}"/>
    </a:ext>
  </a:extLst>
</a:theme>
</file>

<file path=ppt/theme/theme2.xml><?xml version="1.0" encoding="utf-8"?>
<a:theme xmlns:a="http://schemas.openxmlformats.org/drawingml/2006/main" name="Office Theme">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d427dd8f-af91-42ff-b530-46221bb049d1" xsi:nil="true"/>
    <lcf76f155ced4ddcb4097134ff3c332f xmlns="a51d899a-aabc-48fd-80d6-b4a8f11106d4">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51E7D554E7A9F40A137D3A381F5D058" ma:contentTypeVersion="11" ma:contentTypeDescription="Create a new document." ma:contentTypeScope="" ma:versionID="2734f0937cd5c74edb6435496afd5c75">
  <xsd:schema xmlns:xsd="http://www.w3.org/2001/XMLSchema" xmlns:xs="http://www.w3.org/2001/XMLSchema" xmlns:p="http://schemas.microsoft.com/office/2006/metadata/properties" xmlns:ns2="a51d899a-aabc-48fd-80d6-b4a8f11106d4" xmlns:ns3="d427dd8f-af91-42ff-b530-46221bb049d1" targetNamespace="http://schemas.microsoft.com/office/2006/metadata/properties" ma:root="true" ma:fieldsID="3d1dc8161c53ddbcaed481357777f279" ns2:_="" ns3:_="">
    <xsd:import namespace="a51d899a-aabc-48fd-80d6-b4a8f11106d4"/>
    <xsd:import namespace="d427dd8f-af91-42ff-b530-46221bb049d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1d899a-aabc-48fd-80d6-b4a8f11106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98304ef-af6d-4835-9de1-cb4374592000"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427dd8f-af91-42ff-b530-46221bb049d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045aaa57-82f4-44cb-bcd5-4799061710bc}" ma:internalName="TaxCatchAll" ma:showField="CatchAllData" ma:web="d427dd8f-af91-42ff-b530-46221bb049d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7289F8D-B926-4684-B777-788C444F8C73}">
  <ds:schemaRefs>
    <ds:schemaRef ds:uri="http://schemas.microsoft.com/sharepoint/v3/contenttype/forms"/>
  </ds:schemaRefs>
</ds:datastoreItem>
</file>

<file path=customXml/itemProps2.xml><?xml version="1.0" encoding="utf-8"?>
<ds:datastoreItem xmlns:ds="http://schemas.openxmlformats.org/officeDocument/2006/customXml" ds:itemID="{A922B48F-BF5F-4E06-B56F-A7D7ACFA97DA}">
  <ds:schemaRefs>
    <ds:schemaRef ds:uri="http://schemas.microsoft.com/office/2006/metadata/properties"/>
    <ds:schemaRef ds:uri="http://schemas.microsoft.com/office/infopath/2007/PartnerControls"/>
    <ds:schemaRef ds:uri="d427dd8f-af91-42ff-b530-46221bb049d1"/>
    <ds:schemaRef ds:uri="a51d899a-aabc-48fd-80d6-b4a8f11106d4"/>
  </ds:schemaRefs>
</ds:datastoreItem>
</file>

<file path=customXml/itemProps3.xml><?xml version="1.0" encoding="utf-8"?>
<ds:datastoreItem xmlns:ds="http://schemas.openxmlformats.org/officeDocument/2006/customXml" ds:itemID="{5AC3A7BC-D267-4D48-8FFA-8E5F525806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1d899a-aabc-48fd-80d6-b4a8f11106d4"/>
    <ds:schemaRef ds:uri="d427dd8f-af91-42ff-b530-46221bb049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Medical design presentation (widescreen)</Template>
  <TotalTime>461</TotalTime>
  <Words>1199</Words>
  <Application>Microsoft Office PowerPoint</Application>
  <PresentationFormat>Widescreen</PresentationFormat>
  <Paragraphs>155</Paragraphs>
  <Slides>22</Slides>
  <Notes>0</Notes>
  <HiddenSlides>0</HiddenSlides>
  <MMClips>2</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Medical Design 16x9</vt:lpstr>
      <vt:lpstr>Huntington QRT (Quick Response Team)  Changing Course with the Innovative QRT Model</vt:lpstr>
      <vt:lpstr>PowerPoint Presentation</vt:lpstr>
      <vt:lpstr>Changing Course</vt:lpstr>
      <vt:lpstr>Changing Course</vt:lpstr>
      <vt:lpstr>Changing Course</vt:lpstr>
      <vt:lpstr>By the end of that day, 28 individuals had overdosed in a 5 hour period. A post action plan revealed after that infamous day…not one person was offered or entered treatment</vt:lpstr>
      <vt:lpstr>West Virginia led the nation per capita in overdose deaths….and Huntington, WV was at the heart of that devastating statistic</vt:lpstr>
      <vt:lpstr>PowerPoint Presentation</vt:lpstr>
      <vt:lpstr>PowerPoint Presentation</vt:lpstr>
      <vt:lpstr>Changing Course</vt:lpstr>
      <vt:lpstr>Changing Course</vt:lpstr>
      <vt:lpstr>Changing Course</vt:lpstr>
      <vt:lpstr>PowerPoint Presentation</vt:lpstr>
      <vt:lpstr>PowerPoint Presentation</vt:lpstr>
      <vt:lpstr>Changing Course</vt:lpstr>
      <vt:lpstr>Changing Course</vt:lpstr>
      <vt:lpstr>Changing Course</vt:lpstr>
      <vt:lpstr>Changing Course</vt:lpstr>
      <vt:lpstr>Changing Course</vt:lpstr>
      <vt:lpstr>Changing Course</vt:lpstr>
      <vt:lpstr>Changing Course</vt:lpstr>
      <vt:lpstr>Changing Course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Huntington QRT (Quick Response Team)  Changing Course with the Innovative QRT Model</dc:title>
  <dc:creator>EMSSUPER</dc:creator>
  <cp:lastModifiedBy>EMSSUPER</cp:lastModifiedBy>
  <cp:revision>46</cp:revision>
  <dcterms:created xsi:type="dcterms:W3CDTF">2022-06-13T19:35:43Z</dcterms:created>
  <dcterms:modified xsi:type="dcterms:W3CDTF">2023-11-20T14:20:47Z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0x010100851E7D554E7A9F40A137D3A381F5D058</vt:lpwstr>
  </property>
  <property fmtid="{D5CDD505-2E9C-101B-9397-08002B2CF9AE}" pid="3" name="MediaServiceImageTags">
    <vt:lpwstr/>
  </property>
</Properties>
</file>