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748" r:id="rId4"/>
  </p:sldMasterIdLst>
  <p:notesMasterIdLst>
    <p:notesMasterId r:id="rId24"/>
  </p:notesMasterIdLst>
  <p:sldIdLst>
    <p:sldId id="299" r:id="rId5"/>
    <p:sldId id="256" r:id="rId6"/>
    <p:sldId id="257" r:id="rId7"/>
    <p:sldId id="268" r:id="rId8"/>
    <p:sldId id="259" r:id="rId9"/>
    <p:sldId id="258" r:id="rId10"/>
    <p:sldId id="270" r:id="rId11"/>
    <p:sldId id="260" r:id="rId12"/>
    <p:sldId id="261" r:id="rId13"/>
    <p:sldId id="262" r:id="rId14"/>
    <p:sldId id="263" r:id="rId15"/>
    <p:sldId id="265" r:id="rId16"/>
    <p:sldId id="269" r:id="rId17"/>
    <p:sldId id="266" r:id="rId18"/>
    <p:sldId id="271" r:id="rId19"/>
    <p:sldId id="264" r:id="rId20"/>
    <p:sldId id="318" r:id="rId21"/>
    <p:sldId id="320" r:id="rId22"/>
    <p:sldId id="31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166504-6182-3E73-D017-8AD839AE84E3}" name="William Sloyer" initials="WS" userId="S::williams@thenationalcouncil.org::7d487cd7-96cb-49ab-b1c5-e9a3f6c79e25" providerId="AD"/>
  <p188:author id="{E728053E-6EEF-C65E-CEC9-04B714B40231}" name="Caroline Davidson" initials="CD" userId="S::CarolineD@thenationalcouncil.org::0ac03f15-eac5-475b-afe0-f706c7740276" providerId="AD"/>
  <p188:author id="{F8867C8A-2BF6-1D06-C2A5-5CB86D2CDAA0}" name="Jessica Robbins" initials="JR" userId="S::jessicar@thenationalcouncil.org::e35c05b9-1ac0-4554-a63e-f1b7a8d9f904" providerId="AD"/>
  <p188:author id="{A7B95691-DA45-7F93-5C0C-252C2CA1B943}" name="Caroline Davidson" initials="CD" userId="S::carolined@thenationalcouncil.org::0ac03f15-eac5-475b-afe0-f706c7740276" providerId="AD"/>
  <p188:author id="{FCFCFFA7-612D-055E-DE68-370E235CE3D6}" name="Eric Gelman" initials="EG" userId="S::egelman_theg2group.com#ext#@thenationalcouncil.onmicrosoft.com::89296c2d-793a-4cf7-ad3d-3eba00785719" providerId="AD"/>
  <p188:author id="{65C5E2AC-073C-F649-5F76-36851EB88259}" name="Flannery Peterson" initials="FP" userId="S::FlanneryP@thenationalcouncil.org::f644592f-df49-4e89-8464-f663ff03d468" providerId="AD"/>
  <p188:author id="{61628FD9-9425-65BA-2632-7589ABAA6D79}" name="Rachel Cretcher" initials="RC" userId="S::RachelC@thenationalcouncil.org::03b50f03-3152-4b18-94a0-d3ee108c1292" providerId="AD"/>
  <p188:author id="{3CDA5FDB-DE4B-BD18-51F9-13329BFA864A}" name="KC  Wu" initials="KW" userId="S::kcw@thenationalcouncil.org::a690f2ca-30e1-4b08-8b44-6ed6c75294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605F"/>
    <a:srgbClr val="EC6E3F"/>
    <a:srgbClr val="EA5E29"/>
    <a:srgbClr val="EEE8D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AF8F3C-FA2A-4EC4-8173-DBA0B5945455}" v="101" dt="2023-06-22T13:53:42.612"/>
    <p1510:client id="{86AA0D30-C22C-444F-DF0C-0F7BC1BF533E}" v="11" dt="2023-06-22T13:15:18.768"/>
    <p1510:client id="{B97E2148-FD98-D335-D075-D309632C325F}" v="20" dt="2023-06-22T14:04:08.788"/>
    <p1510:client id="{D0A35C7A-0A99-4F11-A875-EF9F8163740C}" v="20" dt="2023-06-22T13:31:35.4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ECA6BD-96C3-494D-9A09-577652CB6510}" type="datetimeFigureOut">
              <a:rPr lang="en-US" smtClean="0"/>
              <a:t>11/20/2023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8C7A11-D624-4BAC-A7FF-3C3A8C1B9387}" type="slidenum">
              <a:rPr lang="en-US" smtClean="0"/>
              <a:t>‹#›</a:t>
            </a:fld>
            <a:endParaRPr lang="en-US"/>
          </a:p>
        </p:txBody>
      </p:sp>
    </p:spTree>
    <p:extLst>
      <p:ext uri="{BB962C8B-B14F-4D97-AF65-F5344CB8AC3E}">
        <p14:creationId xmlns:p14="http://schemas.microsoft.com/office/powerpoint/2010/main" val="3186082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8C7A11-D624-4BAC-A7FF-3C3A8C1B9387}" type="slidenum">
              <a:rPr lang="en-US" smtClean="0"/>
              <a:t>1</a:t>
            </a:fld>
            <a:endParaRPr lang="en-US"/>
          </a:p>
        </p:txBody>
      </p:sp>
    </p:spTree>
    <p:extLst>
      <p:ext uri="{BB962C8B-B14F-4D97-AF65-F5344CB8AC3E}">
        <p14:creationId xmlns:p14="http://schemas.microsoft.com/office/powerpoint/2010/main" val="440516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E8FD6AE-95F9-2843-9670-091142A8C28F}"/>
              </a:ext>
            </a:extLst>
          </p:cNvPr>
          <p:cNvPicPr>
            <a:picLocks noChangeAspect="1"/>
          </p:cNvPicPr>
          <p:nvPr userDrawn="1"/>
        </p:nvPicPr>
        <p:blipFill>
          <a:blip r:embed="rId2"/>
          <a:srcRect/>
          <a:stretch/>
        </p:blipFill>
        <p:spPr>
          <a:xfrm>
            <a:off x="0" y="7315"/>
            <a:ext cx="9144000" cy="6858000"/>
          </a:xfrm>
          <a:prstGeom prst="rect">
            <a:avLst/>
          </a:prstGeom>
        </p:spPr>
      </p:pic>
      <p:sp>
        <p:nvSpPr>
          <p:cNvPr id="2" name="Title 1"/>
          <p:cNvSpPr>
            <a:spLocks noGrp="1"/>
          </p:cNvSpPr>
          <p:nvPr>
            <p:ph type="ctrTitle" hasCustomPrompt="1"/>
          </p:nvPr>
        </p:nvSpPr>
        <p:spPr>
          <a:xfrm>
            <a:off x="685800" y="3459991"/>
            <a:ext cx="7772400" cy="1685235"/>
          </a:xfrm>
        </p:spPr>
        <p:txBody>
          <a:bodyPr wrap="square" anchor="t" anchorCtr="0">
            <a:noAutofit/>
          </a:bodyPr>
          <a:lstStyle>
            <a:lvl1pPr algn="ctr">
              <a:defRPr sz="6000" b="0" i="0">
                <a:solidFill>
                  <a:srgbClr val="EA5E29"/>
                </a:solidFill>
                <a:latin typeface="Calibri Light" panose="020F0302020204030204" pitchFamily="34" charset="0"/>
                <a:cs typeface="Calibri Light" panose="020F0302020204030204" pitchFamily="34" charset="0"/>
              </a:defRPr>
            </a:lvl1pPr>
          </a:lstStyle>
          <a:p>
            <a:r>
              <a:rPr lang="en-US"/>
              <a:t>Set Title Slide Font Between 40-65pt</a:t>
            </a:r>
          </a:p>
        </p:txBody>
      </p:sp>
      <p:sp>
        <p:nvSpPr>
          <p:cNvPr id="3" name="Subtitle 2"/>
          <p:cNvSpPr>
            <a:spLocks noGrp="1"/>
          </p:cNvSpPr>
          <p:nvPr>
            <p:ph type="subTitle" idx="1" hasCustomPrompt="1"/>
          </p:nvPr>
        </p:nvSpPr>
        <p:spPr>
          <a:xfrm>
            <a:off x="685800" y="5237302"/>
            <a:ext cx="7772400" cy="1248258"/>
          </a:xfrm>
        </p:spPr>
        <p:txBody>
          <a:bodyPr>
            <a:noAutofit/>
          </a:bodyPr>
          <a:lstStyle>
            <a:lvl1pPr marL="0" indent="0" algn="ctr">
              <a:spcBef>
                <a:spcPts val="0"/>
              </a:spcBef>
              <a:buNone/>
              <a:defRPr sz="2400" b="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Set subtitle font between 24-35pt. If titles cannot fit within these ranges, copy edits may be necessary.</a:t>
            </a:r>
          </a:p>
        </p:txBody>
      </p:sp>
      <p:sp>
        <p:nvSpPr>
          <p:cNvPr id="6" name="Slide Number Placeholder 5"/>
          <p:cNvSpPr>
            <a:spLocks noGrp="1"/>
          </p:cNvSpPr>
          <p:nvPr>
            <p:ph type="sldNum" sz="quarter" idx="12"/>
          </p:nvPr>
        </p:nvSpPr>
        <p:spPr>
          <a:xfrm>
            <a:off x="7086600" y="6485560"/>
            <a:ext cx="2057400" cy="365125"/>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1214405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3825D92-9776-C74E-83EF-1F8D0A6E5FD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hasCustomPrompt="1"/>
          </p:nvPr>
        </p:nvSpPr>
        <p:spPr>
          <a:xfrm>
            <a:off x="526773" y="365126"/>
            <a:ext cx="8090451" cy="1325563"/>
          </a:xfrm>
        </p:spPr>
        <p:txBody>
          <a:bodyPr>
            <a:noAutofit/>
          </a:bodyPr>
          <a:lstStyle>
            <a:lvl1pPr>
              <a:lnSpc>
                <a:spcPct val="100000"/>
              </a:lnSpc>
              <a:defRPr>
                <a:solidFill>
                  <a:srgbClr val="EA5E29"/>
                </a:solidFill>
                <a:latin typeface="+mj-lt"/>
              </a:defRPr>
            </a:lvl1pPr>
          </a:lstStyle>
          <a:p>
            <a:r>
              <a:rPr lang="en-US"/>
              <a:t>Set Title Font Between 35-55pt</a:t>
            </a:r>
          </a:p>
        </p:txBody>
      </p:sp>
      <p:sp>
        <p:nvSpPr>
          <p:cNvPr id="3" name="Content Placeholder 2"/>
          <p:cNvSpPr>
            <a:spLocks noGrp="1"/>
          </p:cNvSpPr>
          <p:nvPr>
            <p:ph idx="1" hasCustomPrompt="1"/>
          </p:nvPr>
        </p:nvSpPr>
        <p:spPr>
          <a:xfrm>
            <a:off x="526774" y="1825625"/>
            <a:ext cx="8090452" cy="4197488"/>
          </a:xfrm>
        </p:spPr>
        <p:txBody>
          <a:bodyPr>
            <a:noAutofit/>
          </a:bodyPr>
          <a:lstStyle>
            <a:lvl1pPr>
              <a:lnSpc>
                <a:spcPct val="100000"/>
              </a:lnSpc>
              <a:defRPr sz="2000" b="0" i="0">
                <a:latin typeface="+mn-lt"/>
                <a:cs typeface="Calibri Light" panose="020F0302020204030204" pitchFamily="34" charset="0"/>
              </a:defRPr>
            </a:lvl1pPr>
            <a:lvl2pPr>
              <a:lnSpc>
                <a:spcPct val="100000"/>
              </a:lnSpc>
              <a:defRPr sz="2200" b="0" i="0">
                <a:latin typeface="+mn-lt"/>
                <a:cs typeface="Calibri Light" panose="020F0302020204030204" pitchFamily="34" charset="0"/>
              </a:defRPr>
            </a:lvl2pPr>
            <a:lvl3pPr>
              <a:lnSpc>
                <a:spcPct val="100000"/>
              </a:lnSpc>
              <a:defRPr sz="2200" b="0" i="0">
                <a:latin typeface="+mn-lt"/>
                <a:cs typeface="Calibri Light" panose="020F0302020204030204" pitchFamily="34" charset="0"/>
              </a:defRPr>
            </a:lvl3pPr>
            <a:lvl4pPr>
              <a:lnSpc>
                <a:spcPct val="100000"/>
              </a:lnSpc>
              <a:defRPr sz="2200" b="0" i="0">
                <a:latin typeface="Calibri Light" panose="020F0302020204030204" pitchFamily="34" charset="0"/>
                <a:cs typeface="Calibri Light" panose="020F0302020204030204" pitchFamily="34" charset="0"/>
              </a:defRPr>
            </a:lvl4pPr>
            <a:lvl5pPr>
              <a:lnSpc>
                <a:spcPct val="100000"/>
              </a:lnSpc>
              <a:defRPr sz="2200" b="0" i="0">
                <a:latin typeface="Calibri Light" panose="020F0302020204030204" pitchFamily="34" charset="0"/>
                <a:cs typeface="Calibri Light" panose="020F0302020204030204" pitchFamily="34" charset="0"/>
              </a:defRPr>
            </a:lvl5pPr>
          </a:lstStyle>
          <a:p>
            <a:pPr lvl="0"/>
            <a:r>
              <a:rPr lang="en-US"/>
              <a:t>Set body text font between 18-22pt. If body text cannot fit within these ranges, push text to second slide or copy edits may be necessary.</a:t>
            </a:r>
          </a:p>
        </p:txBody>
      </p:sp>
      <p:sp>
        <p:nvSpPr>
          <p:cNvPr id="6" name="Slide Number Placeholder 5"/>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372114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ABABBE-2892-C142-94A7-BB0EA4CB6C8B}"/>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8305ADEC-8612-0541-8E68-B50A55C43E82}"/>
              </a:ext>
            </a:extLst>
          </p:cNvPr>
          <p:cNvSpPr txBox="1">
            <a:spLocks/>
          </p:cNvSpPr>
          <p:nvPr userDrawn="1"/>
        </p:nvSpPr>
        <p:spPr>
          <a:xfrm>
            <a:off x="6875393" y="6557202"/>
            <a:ext cx="2268607" cy="30079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5DFA69-656B-6C42-BCA9-A7EFA50B4608}" type="slidenum">
              <a:rPr lang="en-US" smtClean="0"/>
              <a:pPr/>
              <a:t>‹#›</a:t>
            </a:fld>
            <a:endParaRPr lang="en-US"/>
          </a:p>
        </p:txBody>
      </p:sp>
      <p:sp>
        <p:nvSpPr>
          <p:cNvPr id="2" name="Title 1"/>
          <p:cNvSpPr>
            <a:spLocks noGrp="1"/>
          </p:cNvSpPr>
          <p:nvPr>
            <p:ph type="title" hasCustomPrompt="1"/>
          </p:nvPr>
        </p:nvSpPr>
        <p:spPr/>
        <p:txBody>
          <a:bodyPr>
            <a:noAutofit/>
          </a:bodyPr>
          <a:lstStyle>
            <a:lvl1pPr>
              <a:defRPr>
                <a:solidFill>
                  <a:srgbClr val="EA5E29"/>
                </a:solidFill>
              </a:defRPr>
            </a:lvl1pPr>
          </a:lstStyle>
          <a:p>
            <a:r>
              <a:rPr lang="en-US"/>
              <a:t>Set Title Font Between 35-55pt</a:t>
            </a:r>
          </a:p>
        </p:txBody>
      </p:sp>
      <p:sp>
        <p:nvSpPr>
          <p:cNvPr id="3" name="Content Placeholder 2"/>
          <p:cNvSpPr>
            <a:spLocks noGrp="1"/>
          </p:cNvSpPr>
          <p:nvPr>
            <p:ph sz="half" idx="1" hasCustomPrompt="1"/>
          </p:nvPr>
        </p:nvSpPr>
        <p:spPr>
          <a:xfrm>
            <a:off x="628650" y="1825625"/>
            <a:ext cx="3886200" cy="4167671"/>
          </a:xfrm>
        </p:spPr>
        <p:txBody>
          <a:bodyPr>
            <a:noAutofit/>
          </a:bodyPr>
          <a:lstStyle>
            <a:lvl1pPr>
              <a:lnSpc>
                <a:spcPct val="100000"/>
              </a:lnSpc>
              <a:defRPr sz="2000" b="0" i="0">
                <a:latin typeface="+mn-lt"/>
                <a:cs typeface="Calibri Light" panose="020F0302020204030204" pitchFamily="34" charset="0"/>
              </a:defRPr>
            </a:lvl1pPr>
            <a:lvl2pPr>
              <a:defRPr sz="2000"/>
            </a:lvl2pPr>
            <a:lvl3pPr>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Content Placeholder 3"/>
          <p:cNvSpPr>
            <a:spLocks noGrp="1"/>
          </p:cNvSpPr>
          <p:nvPr>
            <p:ph sz="half" idx="2" hasCustomPrompt="1"/>
          </p:nvPr>
        </p:nvSpPr>
        <p:spPr>
          <a:xfrm>
            <a:off x="4629150" y="1825625"/>
            <a:ext cx="3886200" cy="4167671"/>
          </a:xfrm>
        </p:spPr>
        <p:txBody>
          <a:bodyPr>
            <a:noAutofit/>
          </a:bodyPr>
          <a:lstStyle>
            <a:lvl1pPr>
              <a:lnSpc>
                <a:spcPct val="100000"/>
              </a:lnSpc>
              <a:defRPr sz="2000">
                <a:latin typeface="+mn-lt"/>
              </a:defRPr>
            </a:lvl1pPr>
            <a:lvl2pPr>
              <a:lnSpc>
                <a:spcPct val="100000"/>
              </a:lnSpc>
              <a:defRPr sz="2000">
                <a:latin typeface="+mn-lt"/>
              </a:defRPr>
            </a:lvl2pPr>
            <a:lvl3pPr>
              <a:lnSpc>
                <a:spcPct val="100000"/>
              </a:lnSpc>
              <a:defRPr sz="2000">
                <a:latin typeface="+mn-lt"/>
              </a:defRPr>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175604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0423807-A9C2-774B-9332-4D80D03BB30F}"/>
              </a:ext>
            </a:extLst>
          </p:cNvPr>
          <p:cNvPicPr>
            <a:picLocks noChangeAspect="1"/>
          </p:cNvPicPr>
          <p:nvPr userDrawn="1"/>
        </p:nvPicPr>
        <p:blipFill>
          <a:blip r:embed="rId2"/>
          <a:srcRect/>
          <a:stretch/>
        </p:blipFill>
        <p:spPr>
          <a:xfrm>
            <a:off x="0" y="0"/>
            <a:ext cx="9144000" cy="6858000"/>
          </a:xfrm>
          <a:prstGeom prst="rect">
            <a:avLst/>
          </a:prstGeom>
        </p:spPr>
      </p:pic>
      <p:sp>
        <p:nvSpPr>
          <p:cNvPr id="11" name="Slide Number Placeholder 5">
            <a:extLst>
              <a:ext uri="{FF2B5EF4-FFF2-40B4-BE49-F238E27FC236}">
                <a16:creationId xmlns:a16="http://schemas.microsoft.com/office/drawing/2014/main" id="{5F822B44-6B3C-124E-BF62-F2E4AB564F6C}"/>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2" name="Title 1"/>
          <p:cNvSpPr>
            <a:spLocks noGrp="1"/>
          </p:cNvSpPr>
          <p:nvPr>
            <p:ph type="title" hasCustomPrompt="1"/>
          </p:nvPr>
        </p:nvSpPr>
        <p:spPr>
          <a:xfrm>
            <a:off x="629841" y="365126"/>
            <a:ext cx="7886700" cy="1325563"/>
          </a:xfrm>
        </p:spPr>
        <p:txBody>
          <a:bodyPr>
            <a:noAutofit/>
          </a:bodyPr>
          <a:lstStyle>
            <a:lvl1pPr>
              <a:defRPr>
                <a:solidFill>
                  <a:srgbClr val="EA5E29"/>
                </a:solidFill>
              </a:defRPr>
            </a:lvl1pPr>
          </a:lstStyle>
          <a:p>
            <a:r>
              <a:rPr lang="en-US"/>
              <a:t>Set Title Font Between 35-55pt</a:t>
            </a:r>
          </a:p>
        </p:txBody>
      </p:sp>
      <p:sp>
        <p:nvSpPr>
          <p:cNvPr id="3" name="Text Placeholder 2"/>
          <p:cNvSpPr>
            <a:spLocks noGrp="1"/>
          </p:cNvSpPr>
          <p:nvPr>
            <p:ph type="body" idx="1" hasCustomPrompt="1"/>
          </p:nvPr>
        </p:nvSpPr>
        <p:spPr>
          <a:xfrm>
            <a:off x="629842" y="1681163"/>
            <a:ext cx="3868340" cy="823912"/>
          </a:xfrm>
        </p:spPr>
        <p:txBody>
          <a:bodyPr anchor="b">
            <a:noAutofit/>
          </a:bodyPr>
          <a:lstStyle>
            <a:lvl1pPr marL="0" indent="0">
              <a:buNone/>
              <a:defRPr sz="2400" b="1" i="0">
                <a:solidFill>
                  <a:srgbClr val="EA5E29"/>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4" name="Content Placeholder 3"/>
          <p:cNvSpPr>
            <a:spLocks noGrp="1"/>
          </p:cNvSpPr>
          <p:nvPr>
            <p:ph sz="half" idx="2" hasCustomPrompt="1"/>
          </p:nvPr>
        </p:nvSpPr>
        <p:spPr>
          <a:xfrm>
            <a:off x="629842" y="2505075"/>
            <a:ext cx="3868340" cy="3508099"/>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5" name="Text Placeholder 4"/>
          <p:cNvSpPr>
            <a:spLocks noGrp="1"/>
          </p:cNvSpPr>
          <p:nvPr>
            <p:ph type="body" sz="quarter" idx="3" hasCustomPrompt="1"/>
          </p:nvPr>
        </p:nvSpPr>
        <p:spPr>
          <a:xfrm>
            <a:off x="4629150" y="1681163"/>
            <a:ext cx="3887391" cy="823912"/>
          </a:xfrm>
        </p:spPr>
        <p:txBody>
          <a:bodyPr anchor="b">
            <a:noAutofit/>
          </a:bodyPr>
          <a:lstStyle>
            <a:lvl1pPr marL="0" indent="0">
              <a:buNone/>
              <a:defRPr sz="2400" b="1">
                <a:solidFill>
                  <a:srgbClr val="EA5E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6" name="Content Placeholder 5"/>
          <p:cNvSpPr>
            <a:spLocks noGrp="1"/>
          </p:cNvSpPr>
          <p:nvPr>
            <p:ph sz="quarter" idx="4" hasCustomPrompt="1"/>
          </p:nvPr>
        </p:nvSpPr>
        <p:spPr>
          <a:xfrm>
            <a:off x="4629150" y="2505075"/>
            <a:ext cx="3887391" cy="3508099"/>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708401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9CE11B-0CA1-0C4B-9A5D-0C65715BD66E}"/>
              </a:ext>
            </a:extLst>
          </p:cNvPr>
          <p:cNvPicPr>
            <a:picLocks noChangeAspect="1"/>
          </p:cNvPicPr>
          <p:nvPr userDrawn="1"/>
        </p:nvPicPr>
        <p:blipFill>
          <a:blip r:embed="rId2"/>
          <a:srcRect/>
          <a:stretch/>
        </p:blipFill>
        <p:spPr>
          <a:xfrm>
            <a:off x="0" y="0"/>
            <a:ext cx="9144000" cy="6858000"/>
          </a:xfrm>
          <a:prstGeom prst="rect">
            <a:avLst/>
          </a:prstGeom>
        </p:spPr>
      </p:pic>
      <p:sp>
        <p:nvSpPr>
          <p:cNvPr id="7" name="Slide Number Placeholder 5">
            <a:extLst>
              <a:ext uri="{FF2B5EF4-FFF2-40B4-BE49-F238E27FC236}">
                <a16:creationId xmlns:a16="http://schemas.microsoft.com/office/drawing/2014/main" id="{6C90EAAA-9730-334A-93AB-99E5FB7EFE42}"/>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8" name="Title 1">
            <a:extLst>
              <a:ext uri="{FF2B5EF4-FFF2-40B4-BE49-F238E27FC236}">
                <a16:creationId xmlns:a16="http://schemas.microsoft.com/office/drawing/2014/main" id="{D5F362BB-5B20-FF4F-B9DA-47DA48CBAD5C}"/>
              </a:ext>
            </a:extLst>
          </p:cNvPr>
          <p:cNvSpPr>
            <a:spLocks noGrp="1"/>
          </p:cNvSpPr>
          <p:nvPr>
            <p:ph type="title" hasCustomPrompt="1"/>
          </p:nvPr>
        </p:nvSpPr>
        <p:spPr>
          <a:xfrm>
            <a:off x="629841" y="365126"/>
            <a:ext cx="7886700" cy="1325563"/>
          </a:xfrm>
        </p:spPr>
        <p:txBody>
          <a:bodyPr>
            <a:noAutofit/>
          </a:bodyPr>
          <a:lstStyle>
            <a:lvl1pPr>
              <a:defRPr>
                <a:solidFill>
                  <a:srgbClr val="EA5E29"/>
                </a:solidFill>
              </a:defRPr>
            </a:lvl1pPr>
          </a:lstStyle>
          <a:p>
            <a:r>
              <a:rPr lang="en-US"/>
              <a:t>Set Title Font Between 35-55pt</a:t>
            </a:r>
          </a:p>
        </p:txBody>
      </p:sp>
    </p:spTree>
    <p:extLst>
      <p:ext uri="{BB962C8B-B14F-4D97-AF65-F5344CB8AC3E}">
        <p14:creationId xmlns:p14="http://schemas.microsoft.com/office/powerpoint/2010/main" val="2285368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A49154-21D0-4544-B247-A9110E63383C}"/>
              </a:ext>
            </a:extLst>
          </p:cNvPr>
          <p:cNvPicPr>
            <a:picLocks noChangeAspect="1"/>
          </p:cNvPicPr>
          <p:nvPr userDrawn="1"/>
        </p:nvPicPr>
        <p:blipFill>
          <a:blip r:embed="rId2"/>
          <a:srcRect/>
          <a:stretch/>
        </p:blipFill>
        <p:spPr>
          <a:xfrm>
            <a:off x="0" y="0"/>
            <a:ext cx="9144000" cy="6858000"/>
          </a:xfrm>
          <a:prstGeom prst="rect">
            <a:avLst/>
          </a:prstGeom>
        </p:spPr>
      </p:pic>
      <p:sp>
        <p:nvSpPr>
          <p:cNvPr id="8" name="Slide Number Placeholder 5">
            <a:extLst>
              <a:ext uri="{FF2B5EF4-FFF2-40B4-BE49-F238E27FC236}">
                <a16:creationId xmlns:a16="http://schemas.microsoft.com/office/drawing/2014/main" id="{8E7B4D0F-3C7F-8147-9B5C-98C105FA9250}"/>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Tree>
    <p:extLst>
      <p:ext uri="{BB962C8B-B14F-4D97-AF65-F5344CB8AC3E}">
        <p14:creationId xmlns:p14="http://schemas.microsoft.com/office/powerpoint/2010/main" val="776186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51D327-59C7-344D-9EC1-FA9EEFD7A7BC}"/>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839BA53D-A6D4-E942-B312-AA67A9E377A1}"/>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3" name="Content Placeholder 2"/>
          <p:cNvSpPr>
            <a:spLocks noGrp="1"/>
          </p:cNvSpPr>
          <p:nvPr>
            <p:ph idx="1" hasCustomPrompt="1"/>
          </p:nvPr>
        </p:nvSpPr>
        <p:spPr>
          <a:xfrm>
            <a:off x="3887391" y="457200"/>
            <a:ext cx="4629150" cy="4873625"/>
          </a:xfrm>
        </p:spPr>
        <p:txBody>
          <a:bodyPr>
            <a:noAutofit/>
          </a:bodyPr>
          <a:lstStyle>
            <a:lvl1pPr>
              <a:lnSpc>
                <a:spcPct val="100000"/>
              </a:lnSpc>
              <a:defRPr sz="2000"/>
            </a:lvl1pPr>
            <a:lvl2pPr>
              <a:lnSpc>
                <a:spcPct val="100000"/>
              </a:lnSpc>
              <a:defRPr sz="2000"/>
            </a:lvl2pPr>
            <a:lvl3pPr>
              <a:lnSpc>
                <a:spcPct val="100000"/>
              </a:lnSpc>
              <a:defRPr sz="2000"/>
            </a:lvl3pPr>
            <a:lvl4pPr>
              <a:defRPr sz="2000"/>
            </a:lvl4pPr>
            <a:lvl5pPr>
              <a:defRPr sz="2000"/>
            </a:lvl5pPr>
            <a:lvl6pPr>
              <a:defRPr sz="2000"/>
            </a:lvl6pPr>
            <a:lvl7pPr>
              <a:defRPr sz="2000"/>
            </a:lvl7pPr>
            <a:lvl8pPr>
              <a:defRPr sz="2000"/>
            </a:lvl8pPr>
            <a:lvl9pPr>
              <a:defRPr sz="20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p:cNvSpPr>
            <a:spLocks noGrp="1"/>
          </p:cNvSpPr>
          <p:nvPr>
            <p:ph type="body" sz="half" idx="2" hasCustomPrompt="1"/>
          </p:nvPr>
        </p:nvSpPr>
        <p:spPr>
          <a:xfrm>
            <a:off x="629841" y="2057400"/>
            <a:ext cx="2949178"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
        <p:nvSpPr>
          <p:cNvPr id="10" name="Title 1">
            <a:extLst>
              <a:ext uri="{FF2B5EF4-FFF2-40B4-BE49-F238E27FC236}">
                <a16:creationId xmlns:a16="http://schemas.microsoft.com/office/drawing/2014/main" id="{BADB3440-42C1-AD49-AE25-FEFD5B60556B}"/>
              </a:ext>
            </a:extLst>
          </p:cNvPr>
          <p:cNvSpPr>
            <a:spLocks noGrp="1"/>
          </p:cNvSpPr>
          <p:nvPr>
            <p:ph type="title" hasCustomPrompt="1"/>
          </p:nvPr>
        </p:nvSpPr>
        <p:spPr>
          <a:xfrm>
            <a:off x="629841" y="457200"/>
            <a:ext cx="2949178" cy="1600200"/>
          </a:xfrm>
        </p:spPr>
        <p:txBody>
          <a:bodyPr anchor="b">
            <a:noAutofit/>
          </a:bodyPr>
          <a:lstStyle>
            <a:lvl1pPr>
              <a:defRPr sz="3200">
                <a:solidFill>
                  <a:srgbClr val="EA5E29"/>
                </a:solidFill>
              </a:defRPr>
            </a:lvl1pPr>
          </a:lstStyle>
          <a:p>
            <a:r>
              <a:rPr lang="en-US"/>
              <a:t>Set Title Font Between 30-40pt</a:t>
            </a:r>
          </a:p>
        </p:txBody>
      </p:sp>
    </p:spTree>
    <p:extLst>
      <p:ext uri="{BB962C8B-B14F-4D97-AF65-F5344CB8AC3E}">
        <p14:creationId xmlns:p14="http://schemas.microsoft.com/office/powerpoint/2010/main" val="266893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1632B2-582A-B248-A51A-AAA82070FBDD}"/>
              </a:ext>
            </a:extLst>
          </p:cNvPr>
          <p:cNvPicPr>
            <a:picLocks noChangeAspect="1"/>
          </p:cNvPicPr>
          <p:nvPr userDrawn="1"/>
        </p:nvPicPr>
        <p:blipFill>
          <a:blip r:embed="rId2"/>
          <a:srcRect/>
          <a:stretch/>
        </p:blipFill>
        <p:spPr>
          <a:xfrm>
            <a:off x="0" y="0"/>
            <a:ext cx="9144000" cy="6858000"/>
          </a:xfrm>
          <a:prstGeom prst="rect">
            <a:avLst/>
          </a:prstGeom>
        </p:spPr>
      </p:pic>
      <p:sp>
        <p:nvSpPr>
          <p:cNvPr id="9" name="Slide Number Placeholder 5">
            <a:extLst>
              <a:ext uri="{FF2B5EF4-FFF2-40B4-BE49-F238E27FC236}">
                <a16:creationId xmlns:a16="http://schemas.microsoft.com/office/drawing/2014/main" id="{5D638F95-8555-AA49-AFAC-607E710821FE}"/>
              </a:ext>
            </a:extLst>
          </p:cNvPr>
          <p:cNvSpPr>
            <a:spLocks noGrp="1"/>
          </p:cNvSpPr>
          <p:nvPr>
            <p:ph type="sldNum" sz="quarter" idx="12"/>
          </p:nvPr>
        </p:nvSpPr>
        <p:spPr>
          <a:xfrm>
            <a:off x="6875393" y="6557202"/>
            <a:ext cx="2268607" cy="300798"/>
          </a:xfrm>
        </p:spPr>
        <p:txBody>
          <a:bodyPr/>
          <a:lstStyle/>
          <a:p>
            <a:fld id="{0E5DFA69-656B-6C42-BCA9-A7EFA50B4608}" type="slidenum">
              <a:rPr lang="en-US" smtClean="0"/>
              <a:t>‹#›</a:t>
            </a:fld>
            <a:endParaRPr lang="en-US"/>
          </a:p>
        </p:txBody>
      </p:sp>
      <p:sp>
        <p:nvSpPr>
          <p:cNvPr id="2" name="Title 1"/>
          <p:cNvSpPr>
            <a:spLocks noGrp="1"/>
          </p:cNvSpPr>
          <p:nvPr>
            <p:ph type="title" hasCustomPrompt="1"/>
          </p:nvPr>
        </p:nvSpPr>
        <p:spPr>
          <a:xfrm>
            <a:off x="629841" y="457200"/>
            <a:ext cx="2949178" cy="1600200"/>
          </a:xfrm>
        </p:spPr>
        <p:txBody>
          <a:bodyPr anchor="b">
            <a:noAutofit/>
          </a:bodyPr>
          <a:lstStyle>
            <a:lvl1pPr>
              <a:defRPr sz="3200">
                <a:solidFill>
                  <a:srgbClr val="EA5E29"/>
                </a:solidFill>
              </a:defRPr>
            </a:lvl1pPr>
          </a:lstStyle>
          <a:p>
            <a:r>
              <a:rPr lang="en-US"/>
              <a:t>Set Title Font Between 30-40pt</a:t>
            </a:r>
          </a:p>
        </p:txBody>
      </p:sp>
      <p:sp>
        <p:nvSpPr>
          <p:cNvPr id="3" name="Picture Placeholder 2"/>
          <p:cNvSpPr>
            <a:spLocks noGrp="1" noChangeAspect="1"/>
          </p:cNvSpPr>
          <p:nvPr>
            <p:ph type="pic" idx="1"/>
          </p:nvPr>
        </p:nvSpPr>
        <p:spPr>
          <a:xfrm>
            <a:off x="3887391" y="45720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29841" y="2057400"/>
            <a:ext cx="2949178"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677497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46404" y="1717879"/>
            <a:ext cx="3360420" cy="731520"/>
          </a:xfrm>
        </p:spPr>
        <p:txBody>
          <a:bodyPr anchor="b">
            <a:normAutofit/>
          </a:bodyPr>
          <a:lstStyle>
            <a:lvl1pPr marL="0" indent="0">
              <a:spcBef>
                <a:spcPts val="0"/>
              </a:spcBef>
              <a:buNone/>
              <a:defRPr sz="1500" b="0">
                <a:solidFill>
                  <a:schemeClr val="tx1">
                    <a:lumMod val="6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3"/>
          </p:nvPr>
        </p:nvSpPr>
        <p:spPr>
          <a:xfrm>
            <a:off x="4594860" y="1717879"/>
            <a:ext cx="3360420" cy="731520"/>
          </a:xfrm>
        </p:spPr>
        <p:txBody>
          <a:bodyPr anchor="b">
            <a:normAutofit/>
          </a:bodyPr>
          <a:lstStyle>
            <a:lvl1pPr marL="0" indent="0">
              <a:spcBef>
                <a:spcPts val="0"/>
              </a:spcBef>
              <a:buFontTx/>
              <a:buNone/>
              <a:defRPr lang="en-US" sz="1500" b="0" kern="1200" spc="8" baseline="0" dirty="0">
                <a:solidFill>
                  <a:schemeClr val="tx1">
                    <a:lumMod val="65000"/>
                  </a:schemeClr>
                </a:solidFill>
                <a:latin typeface="+mn-lt"/>
                <a:ea typeface="+mn-ea"/>
                <a:cs typeface="+mn-cs"/>
              </a:defRPr>
            </a:lvl1pPr>
          </a:lstStyle>
          <a:p>
            <a:pPr lvl="0"/>
            <a:r>
              <a:rPr lang="en-US"/>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350"/>
            </a:lvl1pPr>
            <a:lvl2pPr>
              <a:defRPr sz="1200"/>
            </a:lvl2pPr>
            <a:lvl3pPr>
              <a:defRPr sz="105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54254-2D93-4FCD-8119-0FA07619BFAE}" type="datetimeFigureOut">
              <a:rPr lang="en-US" smtClean="0"/>
              <a:t>11/20/2023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08157A-3BCE-475E-9B43-728F47CB447A}" type="slidenum">
              <a:rPr lang="en-US" smtClean="0"/>
              <a:t>‹#›</a:t>
            </a:fld>
            <a:endParaRPr lang="en-US"/>
          </a:p>
        </p:txBody>
      </p:sp>
    </p:spTree>
    <p:extLst>
      <p:ext uri="{BB962C8B-B14F-4D97-AF65-F5344CB8AC3E}">
        <p14:creationId xmlns:p14="http://schemas.microsoft.com/office/powerpoint/2010/main" val="844014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5A892-5E35-FD45-8F99-4777B996129A}" type="datetimeFigureOut">
              <a:rPr lang="en-US" smtClean="0"/>
              <a:t>11/20/2023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DFA69-656B-6C42-BCA9-A7EFA50B4608}" type="slidenum">
              <a:rPr lang="en-US" smtClean="0"/>
              <a:t>‹#›</a:t>
            </a:fld>
            <a:endParaRPr lang="en-US"/>
          </a:p>
        </p:txBody>
      </p:sp>
    </p:spTree>
    <p:extLst>
      <p:ext uri="{BB962C8B-B14F-4D97-AF65-F5344CB8AC3E}">
        <p14:creationId xmlns:p14="http://schemas.microsoft.com/office/powerpoint/2010/main" val="2982986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746" r:id="rId7"/>
    <p:sldLayoutId id="2147483747" r:id="rId8"/>
    <p:sldLayoutId id="214748375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akboxill@Columbus.gov"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B66C4-A73F-190D-7769-15D80250A191}"/>
              </a:ext>
            </a:extLst>
          </p:cNvPr>
          <p:cNvSpPr>
            <a:spLocks noGrp="1"/>
          </p:cNvSpPr>
          <p:nvPr>
            <p:ph type="ctrTitle"/>
          </p:nvPr>
        </p:nvSpPr>
        <p:spPr>
          <a:xfrm>
            <a:off x="685800" y="2564257"/>
            <a:ext cx="7772400" cy="2053639"/>
          </a:xfrm>
        </p:spPr>
        <p:txBody>
          <a:bodyPr/>
          <a:lstStyle/>
          <a:p>
            <a:r>
              <a:rPr lang="en-US" sz="4800">
                <a:solidFill>
                  <a:srgbClr val="EC6E3F"/>
                </a:solidFill>
                <a:latin typeface="Calibri Light"/>
                <a:cs typeface="Calibri Light"/>
              </a:rPr>
              <a:t>Outreaching &amp; Engaging with Underserved Communities</a:t>
            </a:r>
            <a:endParaRPr lang="en-US" sz="5000">
              <a:solidFill>
                <a:srgbClr val="EC6E3F"/>
              </a:solidFill>
            </a:endParaRPr>
          </a:p>
        </p:txBody>
      </p:sp>
      <p:sp>
        <p:nvSpPr>
          <p:cNvPr id="3" name="Subtitle 2">
            <a:extLst>
              <a:ext uri="{FF2B5EF4-FFF2-40B4-BE49-F238E27FC236}">
                <a16:creationId xmlns:a16="http://schemas.microsoft.com/office/drawing/2014/main" id="{2689A59F-6AB2-5788-8BCF-7DC14A80C6A3}"/>
              </a:ext>
            </a:extLst>
          </p:cNvPr>
          <p:cNvSpPr>
            <a:spLocks noGrp="1"/>
          </p:cNvSpPr>
          <p:nvPr>
            <p:ph type="subTitle" idx="1"/>
          </p:nvPr>
        </p:nvSpPr>
        <p:spPr>
          <a:xfrm>
            <a:off x="619676" y="5545795"/>
            <a:ext cx="7772400" cy="404546"/>
          </a:xfrm>
        </p:spPr>
        <p:txBody>
          <a:bodyPr vert="horz" lIns="91440" tIns="45720" rIns="91440" bIns="45720" rtlCol="0" anchor="t">
            <a:noAutofit/>
          </a:bodyPr>
          <a:lstStyle/>
          <a:p>
            <a:r>
              <a:rPr lang="en-US" sz="2000">
                <a:solidFill>
                  <a:srgbClr val="53605F"/>
                </a:solidFill>
                <a:latin typeface="Calibri"/>
                <a:cs typeface="Calibri"/>
              </a:rPr>
              <a:t>Thursday, June 22nd 3:00 – 4:30 PM ET</a:t>
            </a:r>
          </a:p>
        </p:txBody>
      </p:sp>
      <p:sp>
        <p:nvSpPr>
          <p:cNvPr id="4" name="Subtitle 2">
            <a:extLst>
              <a:ext uri="{FF2B5EF4-FFF2-40B4-BE49-F238E27FC236}">
                <a16:creationId xmlns:a16="http://schemas.microsoft.com/office/drawing/2014/main" id="{C6F8D909-16BD-8BE2-9EF3-0D450FAF25C3}"/>
              </a:ext>
            </a:extLst>
          </p:cNvPr>
          <p:cNvSpPr txBox="1">
            <a:spLocks/>
          </p:cNvSpPr>
          <p:nvPr/>
        </p:nvSpPr>
        <p:spPr>
          <a:xfrm>
            <a:off x="935925" y="4878011"/>
            <a:ext cx="7772400" cy="1434160"/>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0"/>
              </a:spcBef>
              <a:buFont typeface="Arial" panose="020B0604020202020204" pitchFamily="34" charset="0"/>
              <a:buNone/>
              <a:defRPr sz="2400" b="0" i="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srgbClr val="53605F"/>
                </a:solidFill>
                <a:latin typeface="+mn-lt"/>
                <a:cs typeface="Calibri"/>
              </a:rPr>
              <a:t>Featuring </a:t>
            </a:r>
            <a:r>
              <a:rPr lang="en-US" b="1">
                <a:solidFill>
                  <a:srgbClr val="53605F"/>
                </a:solidFill>
                <a:latin typeface="+mn-lt"/>
                <a:cs typeface="Calibri"/>
              </a:rPr>
              <a:t>Andrea Boxill </a:t>
            </a:r>
            <a:r>
              <a:rPr lang="en-US">
                <a:solidFill>
                  <a:srgbClr val="53605F"/>
                </a:solidFill>
                <a:latin typeface="+mn-lt"/>
                <a:cs typeface="Calibri"/>
              </a:rPr>
              <a:t>and </a:t>
            </a:r>
            <a:r>
              <a:rPr lang="en-US" b="1">
                <a:solidFill>
                  <a:srgbClr val="53605F"/>
                </a:solidFill>
                <a:latin typeface="+mn-lt"/>
                <a:cs typeface="Calibri"/>
              </a:rPr>
              <a:t>Atiim Boykin</a:t>
            </a:r>
            <a:r>
              <a:rPr lang="en-US">
                <a:solidFill>
                  <a:srgbClr val="53605F"/>
                </a:solidFill>
                <a:latin typeface="+mn-lt"/>
                <a:cs typeface="Calibri"/>
              </a:rPr>
              <a:t> </a:t>
            </a:r>
            <a:endParaRPr lang="en-US" sz="1100"/>
          </a:p>
        </p:txBody>
      </p:sp>
    </p:spTree>
    <p:extLst>
      <p:ext uri="{BB962C8B-B14F-4D97-AF65-F5344CB8AC3E}">
        <p14:creationId xmlns:p14="http://schemas.microsoft.com/office/powerpoint/2010/main" val="220483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11F1CB7-2514-E987-B00A-4F381E59F45F}"/>
              </a:ext>
            </a:extLst>
          </p:cNvPr>
          <p:cNvSpPr>
            <a:spLocks noGrp="1"/>
          </p:cNvSpPr>
          <p:nvPr>
            <p:ph type="title"/>
          </p:nvPr>
        </p:nvSpPr>
        <p:spPr>
          <a:xfrm>
            <a:off x="586248" y="99760"/>
            <a:ext cx="8090451" cy="809469"/>
          </a:xfrm>
        </p:spPr>
        <p:txBody>
          <a:bodyPr/>
          <a:lstStyle/>
          <a:p>
            <a:pPr algn="ctr"/>
            <a:r>
              <a:rPr lang="en-US" altLang="en-US" sz="4000">
                <a:solidFill>
                  <a:srgbClr val="EC6E3F"/>
                </a:solidFill>
              </a:rPr>
              <a:t>Opportunities</a:t>
            </a:r>
          </a:p>
        </p:txBody>
      </p:sp>
      <p:sp>
        <p:nvSpPr>
          <p:cNvPr id="13315" name="Content Placeholder 2">
            <a:extLst>
              <a:ext uri="{FF2B5EF4-FFF2-40B4-BE49-F238E27FC236}">
                <a16:creationId xmlns:a16="http://schemas.microsoft.com/office/drawing/2014/main" id="{9B12211A-CCCF-1531-03AF-7B6D0B64C3EE}"/>
              </a:ext>
            </a:extLst>
          </p:cNvPr>
          <p:cNvSpPr>
            <a:spLocks noGrp="1"/>
          </p:cNvSpPr>
          <p:nvPr>
            <p:ph idx="1"/>
          </p:nvPr>
        </p:nvSpPr>
        <p:spPr>
          <a:xfrm>
            <a:off x="177368" y="978131"/>
            <a:ext cx="8639529" cy="4433927"/>
          </a:xfrm>
        </p:spPr>
        <p:txBody>
          <a:bodyPr/>
          <a:lstStyle/>
          <a:p>
            <a:r>
              <a:rPr lang="en-US" altLang="en-US" sz="2200">
                <a:solidFill>
                  <a:srgbClr val="53605F"/>
                </a:solidFill>
              </a:rPr>
              <a:t>Reinforce the risk of overdose from combining drugs and alcohol </a:t>
            </a:r>
          </a:p>
          <a:p>
            <a:r>
              <a:rPr lang="en-US" altLang="en-US" sz="2200">
                <a:solidFill>
                  <a:srgbClr val="53605F"/>
                </a:solidFill>
              </a:rPr>
              <a:t>Publicize the, “Good Samaritan”, law to encourage contacting EMS for response</a:t>
            </a:r>
          </a:p>
          <a:p>
            <a:r>
              <a:rPr lang="en-US" altLang="en-US" sz="2200">
                <a:solidFill>
                  <a:srgbClr val="53605F"/>
                </a:solidFill>
              </a:rPr>
              <a:t>Creative messaging with geo-fencing and reach to specific audiences based upon primary drug of abuse</a:t>
            </a:r>
          </a:p>
          <a:p>
            <a:r>
              <a:rPr lang="en-US" altLang="en-US" sz="2200">
                <a:solidFill>
                  <a:srgbClr val="53605F"/>
                </a:solidFill>
              </a:rPr>
              <a:t>Collaborate with Ohio Restaurant Association to educate employees about the risk of drugs being adulterated and harm reduction resources</a:t>
            </a:r>
          </a:p>
          <a:p>
            <a:r>
              <a:rPr lang="en-US" altLang="en-US" sz="2200">
                <a:solidFill>
                  <a:srgbClr val="53605F"/>
                </a:solidFill>
              </a:rPr>
              <a:t>Conduct outreach pop-up events to provide vaccinations and harm reduction resources</a:t>
            </a:r>
          </a:p>
          <a:p>
            <a:r>
              <a:rPr lang="en-US" altLang="en-US" sz="2200">
                <a:solidFill>
                  <a:srgbClr val="53605F"/>
                </a:solidFill>
              </a:rPr>
              <a:t>Work with Central Ohio Hospital Association to develop protocols for distributing Naloxone to overdose victims when leaving the ED</a:t>
            </a:r>
          </a:p>
          <a:p>
            <a:endParaRPr lang="en-US" altLang="en-US" sz="2000"/>
          </a:p>
          <a:p>
            <a:endParaRPr lang="en-US" altLang="en-US" sz="2000"/>
          </a:p>
          <a:p>
            <a:endParaRPr lang="en-US" altLang="en-US" sz="2000"/>
          </a:p>
          <a:p>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7D2CFF8-6525-B35F-81F2-8DCBCE6AA080}"/>
              </a:ext>
            </a:extLst>
          </p:cNvPr>
          <p:cNvSpPr>
            <a:spLocks noGrp="1"/>
          </p:cNvSpPr>
          <p:nvPr>
            <p:ph type="title"/>
          </p:nvPr>
        </p:nvSpPr>
        <p:spPr>
          <a:xfrm>
            <a:off x="526774" y="90064"/>
            <a:ext cx="8090451" cy="757430"/>
          </a:xfrm>
        </p:spPr>
        <p:txBody>
          <a:bodyPr/>
          <a:lstStyle/>
          <a:p>
            <a:pPr algn="ctr"/>
            <a:r>
              <a:rPr lang="en-US" altLang="en-US" sz="4000">
                <a:solidFill>
                  <a:srgbClr val="EC6E3F"/>
                </a:solidFill>
              </a:rPr>
              <a:t>Action Plan</a:t>
            </a:r>
          </a:p>
        </p:txBody>
      </p:sp>
      <p:sp>
        <p:nvSpPr>
          <p:cNvPr id="14339" name="Content Placeholder 2">
            <a:extLst>
              <a:ext uri="{FF2B5EF4-FFF2-40B4-BE49-F238E27FC236}">
                <a16:creationId xmlns:a16="http://schemas.microsoft.com/office/drawing/2014/main" id="{167E59B0-8FD4-8404-5B98-14B03CB44C2D}"/>
              </a:ext>
            </a:extLst>
          </p:cNvPr>
          <p:cNvSpPr>
            <a:spLocks noGrp="1"/>
          </p:cNvSpPr>
          <p:nvPr>
            <p:ph idx="1"/>
          </p:nvPr>
        </p:nvSpPr>
        <p:spPr>
          <a:xfrm>
            <a:off x="243034" y="718386"/>
            <a:ext cx="8090452" cy="4197488"/>
          </a:xfrm>
        </p:spPr>
        <p:txBody>
          <a:bodyPr/>
          <a:lstStyle/>
          <a:p>
            <a:r>
              <a:rPr lang="en-US" altLang="en-US">
                <a:solidFill>
                  <a:srgbClr val="53605F"/>
                </a:solidFill>
              </a:rPr>
              <a:t>Data:</a:t>
            </a:r>
          </a:p>
          <a:p>
            <a:pPr marL="914400" lvl="2" indent="0">
              <a:buNone/>
            </a:pPr>
            <a:r>
              <a:rPr lang="en-US" altLang="en-US" sz="2000">
                <a:solidFill>
                  <a:srgbClr val="53605F"/>
                </a:solidFill>
              </a:rPr>
              <a:t>Identify the communities that we need to target and develop outreach strategies with PPE and safety assessments	</a:t>
            </a:r>
          </a:p>
          <a:p>
            <a:r>
              <a:rPr lang="en-US" altLang="en-US">
                <a:solidFill>
                  <a:srgbClr val="53605F"/>
                </a:solidFill>
              </a:rPr>
              <a:t>Prevention and Education: </a:t>
            </a:r>
          </a:p>
          <a:p>
            <a:pPr marL="914400" lvl="2" indent="0">
              <a:buNone/>
            </a:pPr>
            <a:r>
              <a:rPr lang="en-US" altLang="en-US" sz="2000">
                <a:solidFill>
                  <a:srgbClr val="53605F"/>
                </a:solidFill>
              </a:rPr>
              <a:t>Define our target populations within the high incident communities and use imagery and language specific to the population	</a:t>
            </a:r>
          </a:p>
          <a:p>
            <a:r>
              <a:rPr lang="en-US" altLang="en-US">
                <a:solidFill>
                  <a:srgbClr val="53605F"/>
                </a:solidFill>
              </a:rPr>
              <a:t>Harm Reduction:</a:t>
            </a:r>
          </a:p>
          <a:p>
            <a:pPr marL="914400" lvl="2" indent="0">
              <a:buNone/>
            </a:pPr>
            <a:r>
              <a:rPr lang="en-US" altLang="en-US" sz="2000">
                <a:solidFill>
                  <a:srgbClr val="53605F"/>
                </a:solidFill>
              </a:rPr>
              <a:t>Pop-up Naloxone events with bundled services, (Hygiene Kits, Masks, Sanitizer, WIC services and Sexual Health) </a:t>
            </a:r>
          </a:p>
          <a:p>
            <a:r>
              <a:rPr lang="en-US" altLang="en-US">
                <a:solidFill>
                  <a:srgbClr val="53605F"/>
                </a:solidFill>
              </a:rPr>
              <a:t>Public Safety:	</a:t>
            </a:r>
          </a:p>
          <a:p>
            <a:pPr marL="457200" lvl="1" indent="0">
              <a:buFontTx/>
              <a:buNone/>
            </a:pPr>
            <a:r>
              <a:rPr lang="en-US" altLang="en-US" sz="2000">
                <a:solidFill>
                  <a:srgbClr val="53605F"/>
                </a:solidFill>
              </a:rPr>
              <a:t>	Distribute Naloxone to those who score high on the Clinical Opiate 	Withdrawal Scale, (COWS) before release and provide education, 	MOUD and treatment in the jail with linkage at release as well.</a:t>
            </a:r>
          </a:p>
          <a:p>
            <a:pPr marL="457200" lvl="1" indent="0">
              <a:buFontTx/>
              <a:buNone/>
            </a:pPr>
            <a:r>
              <a:rPr lang="en-US" altLang="en-US" sz="180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6597B4E-0E97-F2B5-E21A-E9F608B2C89B}"/>
              </a:ext>
            </a:extLst>
          </p:cNvPr>
          <p:cNvSpPr>
            <a:spLocks noGrp="1"/>
          </p:cNvSpPr>
          <p:nvPr>
            <p:ph type="title"/>
          </p:nvPr>
        </p:nvSpPr>
        <p:spPr>
          <a:xfrm>
            <a:off x="526774" y="127234"/>
            <a:ext cx="8090451" cy="1325563"/>
          </a:xfrm>
        </p:spPr>
        <p:txBody>
          <a:bodyPr/>
          <a:lstStyle/>
          <a:p>
            <a:pPr algn="ctr"/>
            <a:r>
              <a:rPr lang="en-US" altLang="en-US" sz="4000">
                <a:solidFill>
                  <a:srgbClr val="EC6E3F"/>
                </a:solidFill>
              </a:rPr>
              <a:t>Messaging and Connecting </a:t>
            </a:r>
          </a:p>
        </p:txBody>
      </p:sp>
      <p:pic>
        <p:nvPicPr>
          <p:cNvPr id="15363" name="Content Placeholder 1">
            <a:extLst>
              <a:ext uri="{FF2B5EF4-FFF2-40B4-BE49-F238E27FC236}">
                <a16:creationId xmlns:a16="http://schemas.microsoft.com/office/drawing/2014/main" id="{AF6949DA-50A2-9295-D716-D2FECCDBE95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03538" y="2286000"/>
            <a:ext cx="3298825" cy="3043238"/>
          </a:xfrm>
        </p:spPr>
      </p:pic>
      <p:pic>
        <p:nvPicPr>
          <p:cNvPr id="15364" name="Picture 1">
            <a:extLst>
              <a:ext uri="{FF2B5EF4-FFF2-40B4-BE49-F238E27FC236}">
                <a16:creationId xmlns:a16="http://schemas.microsoft.com/office/drawing/2014/main" id="{C522955F-0DFC-C3CB-CA0A-E9A48C69F4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538" y="1685925"/>
            <a:ext cx="26416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a:extLst>
              <a:ext uri="{FF2B5EF4-FFF2-40B4-BE49-F238E27FC236}">
                <a16:creationId xmlns:a16="http://schemas.microsoft.com/office/drawing/2014/main" id="{C3F52FF2-DC49-9CE1-B002-7173E505BA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92862" y="2115674"/>
            <a:ext cx="2641600"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656232A-FA78-FEFE-5740-10104F118356}"/>
              </a:ext>
            </a:extLst>
          </p:cNvPr>
          <p:cNvSpPr>
            <a:spLocks noGrp="1"/>
          </p:cNvSpPr>
          <p:nvPr>
            <p:ph type="title"/>
          </p:nvPr>
        </p:nvSpPr>
        <p:spPr>
          <a:xfrm>
            <a:off x="526774" y="149535"/>
            <a:ext cx="8090451" cy="1325563"/>
          </a:xfrm>
        </p:spPr>
        <p:txBody>
          <a:bodyPr/>
          <a:lstStyle/>
          <a:p>
            <a:pPr algn="ctr"/>
            <a:r>
              <a:rPr lang="en-US" altLang="en-US" sz="4000">
                <a:solidFill>
                  <a:srgbClr val="EC6E3F"/>
                </a:solidFill>
              </a:rPr>
              <a:t>Timing is Critical in Messaging</a:t>
            </a:r>
          </a:p>
        </p:txBody>
      </p:sp>
      <p:pic>
        <p:nvPicPr>
          <p:cNvPr id="16387" name="Content Placeholder 3">
            <a:extLst>
              <a:ext uri="{FF2B5EF4-FFF2-40B4-BE49-F238E27FC236}">
                <a16:creationId xmlns:a16="http://schemas.microsoft.com/office/drawing/2014/main" id="{AC064C9C-A2EB-F51D-0773-1B9AFB10A17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14850" y="1689100"/>
            <a:ext cx="3632974" cy="3547618"/>
          </a:xfrm>
        </p:spPr>
      </p:pic>
      <p:pic>
        <p:nvPicPr>
          <p:cNvPr id="16388" name="Picture 4">
            <a:extLst>
              <a:ext uri="{FF2B5EF4-FFF2-40B4-BE49-F238E27FC236}">
                <a16:creationId xmlns:a16="http://schemas.microsoft.com/office/drawing/2014/main" id="{C632C445-8566-D9B3-4FFA-1973F17372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773" y="1689100"/>
            <a:ext cx="3759820" cy="410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1E93E4F-41B2-AAE7-9039-81033B4942B6}"/>
              </a:ext>
            </a:extLst>
          </p:cNvPr>
          <p:cNvSpPr>
            <a:spLocks noGrp="1"/>
          </p:cNvSpPr>
          <p:nvPr>
            <p:ph type="title"/>
          </p:nvPr>
        </p:nvSpPr>
        <p:spPr/>
        <p:txBody>
          <a:bodyPr/>
          <a:lstStyle/>
          <a:p>
            <a:pPr algn="ctr"/>
            <a:r>
              <a:rPr lang="en-US" altLang="en-US" sz="4000">
                <a:solidFill>
                  <a:srgbClr val="EC6E3F"/>
                </a:solidFill>
              </a:rPr>
              <a:t>Partnership Events</a:t>
            </a:r>
          </a:p>
        </p:txBody>
      </p:sp>
      <p:sp>
        <p:nvSpPr>
          <p:cNvPr id="17411" name="Content Placeholder 2">
            <a:extLst>
              <a:ext uri="{FF2B5EF4-FFF2-40B4-BE49-F238E27FC236}">
                <a16:creationId xmlns:a16="http://schemas.microsoft.com/office/drawing/2014/main" id="{DD4E435D-2039-CFE1-B6B5-1FAD16A6918C}"/>
              </a:ext>
            </a:extLst>
          </p:cNvPr>
          <p:cNvSpPr>
            <a:spLocks noGrp="1"/>
          </p:cNvSpPr>
          <p:nvPr>
            <p:ph idx="1"/>
          </p:nvPr>
        </p:nvSpPr>
        <p:spPr>
          <a:xfrm>
            <a:off x="381000" y="3194050"/>
            <a:ext cx="8458200" cy="2743200"/>
          </a:xfrm>
        </p:spPr>
        <p:txBody>
          <a:bodyPr/>
          <a:lstStyle/>
          <a:p>
            <a:pPr marL="914400" lvl="2" indent="0">
              <a:buFontTx/>
              <a:buNone/>
            </a:pPr>
            <a:endParaRPr lang="en-US" altLang="en-US" sz="1400"/>
          </a:p>
          <a:p>
            <a:pPr marL="457200" lvl="1" indent="0">
              <a:buFontTx/>
              <a:buNone/>
            </a:pPr>
            <a:endParaRPr lang="en-US" altLang="en-US" sz="1600"/>
          </a:p>
          <a:p>
            <a:pPr marL="0" indent="0">
              <a:buFontTx/>
              <a:buNone/>
            </a:pPr>
            <a:endParaRPr lang="en-US" altLang="en-US"/>
          </a:p>
        </p:txBody>
      </p:sp>
      <p:pic>
        <p:nvPicPr>
          <p:cNvPr id="17412" name="Picture 1">
            <a:extLst>
              <a:ext uri="{FF2B5EF4-FFF2-40B4-BE49-F238E27FC236}">
                <a16:creationId xmlns:a16="http://schemas.microsoft.com/office/drawing/2014/main" id="{4B927A67-5969-7727-2F00-4126E82EF4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09310" y="1620838"/>
            <a:ext cx="2722551" cy="3616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
            <a:extLst>
              <a:ext uri="{FF2B5EF4-FFF2-40B4-BE49-F238E27FC236}">
                <a16:creationId xmlns:a16="http://schemas.microsoft.com/office/drawing/2014/main" id="{9A416C85-DC15-C1E6-3FEF-44723EB7A8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99789"/>
            <a:ext cx="2490799" cy="3637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4">
            <a:extLst>
              <a:ext uri="{FF2B5EF4-FFF2-40B4-BE49-F238E27FC236}">
                <a16:creationId xmlns:a16="http://schemas.microsoft.com/office/drawing/2014/main" id="{3B217E67-CA84-93D5-E166-1B0ABC6DA7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9725" y="1599789"/>
            <a:ext cx="2829585" cy="3637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0AA5CD3A-6704-E29A-AFD0-D24DF5AA417A}"/>
              </a:ext>
            </a:extLst>
          </p:cNvPr>
          <p:cNvSpPr>
            <a:spLocks noGrp="1"/>
          </p:cNvSpPr>
          <p:nvPr>
            <p:ph type="title"/>
          </p:nvPr>
        </p:nvSpPr>
        <p:spPr>
          <a:xfrm>
            <a:off x="526774" y="52892"/>
            <a:ext cx="8090451" cy="1325563"/>
          </a:xfrm>
        </p:spPr>
        <p:txBody>
          <a:bodyPr/>
          <a:lstStyle/>
          <a:p>
            <a:pPr algn="ctr"/>
            <a:r>
              <a:rPr lang="en-US" altLang="en-US">
                <a:solidFill>
                  <a:srgbClr val="EC6E3F"/>
                </a:solidFill>
              </a:rPr>
              <a:t>Giving Options</a:t>
            </a:r>
          </a:p>
        </p:txBody>
      </p:sp>
      <p:pic>
        <p:nvPicPr>
          <p:cNvPr id="18435" name="Content Placeholder 3">
            <a:extLst>
              <a:ext uri="{FF2B5EF4-FFF2-40B4-BE49-F238E27FC236}">
                <a16:creationId xmlns:a16="http://schemas.microsoft.com/office/drawing/2014/main" id="{C227B14B-84A8-EF49-7A28-031626675D0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58631" y="1456860"/>
            <a:ext cx="6677025" cy="4446588"/>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9B3E6FD-0394-B5EA-2625-292AB8DE59D6}"/>
              </a:ext>
            </a:extLst>
          </p:cNvPr>
          <p:cNvSpPr>
            <a:spLocks noGrp="1"/>
          </p:cNvSpPr>
          <p:nvPr>
            <p:ph type="title"/>
          </p:nvPr>
        </p:nvSpPr>
        <p:spPr>
          <a:xfrm>
            <a:off x="381000" y="142875"/>
            <a:ext cx="8458200" cy="1143000"/>
          </a:xfrm>
        </p:spPr>
        <p:txBody>
          <a:bodyPr/>
          <a:lstStyle/>
          <a:p>
            <a:pPr algn="ctr"/>
            <a:r>
              <a:rPr lang="en-US" altLang="en-US" sz="4000">
                <a:solidFill>
                  <a:srgbClr val="EC6E3F"/>
                </a:solidFill>
              </a:rPr>
              <a:t>Results</a:t>
            </a:r>
            <a:r>
              <a:rPr lang="en-US" altLang="en-US" sz="5400">
                <a:solidFill>
                  <a:srgbClr val="0000CC"/>
                </a:solidFill>
              </a:rPr>
              <a:t> </a:t>
            </a:r>
            <a:endParaRPr lang="en-US" altLang="en-US" sz="5400"/>
          </a:p>
        </p:txBody>
      </p:sp>
      <p:pic>
        <p:nvPicPr>
          <p:cNvPr id="19459" name="Content Placeholder 2">
            <a:extLst>
              <a:ext uri="{FF2B5EF4-FFF2-40B4-BE49-F238E27FC236}">
                <a16:creationId xmlns:a16="http://schemas.microsoft.com/office/drawing/2014/main" id="{CE5BC948-98CF-5B8B-6D82-68653C918DA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03325" y="1577975"/>
            <a:ext cx="6057714" cy="404224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2C76D-A623-E0DF-56C7-AF84F3B87013}"/>
              </a:ext>
            </a:extLst>
          </p:cNvPr>
          <p:cNvSpPr>
            <a:spLocks noGrp="1"/>
          </p:cNvSpPr>
          <p:nvPr>
            <p:ph type="title"/>
          </p:nvPr>
        </p:nvSpPr>
        <p:spPr>
          <a:xfrm>
            <a:off x="608550" y="371281"/>
            <a:ext cx="8090451" cy="1325563"/>
          </a:xfrm>
        </p:spPr>
        <p:txBody>
          <a:bodyPr/>
          <a:lstStyle/>
          <a:p>
            <a:pPr algn="ctr"/>
            <a:r>
              <a:rPr lang="en-US" sz="4800">
                <a:latin typeface="+mn-lt"/>
              </a:rPr>
              <a:t>Questions?</a:t>
            </a:r>
          </a:p>
        </p:txBody>
      </p:sp>
      <p:sp>
        <p:nvSpPr>
          <p:cNvPr id="5" name="TextBox 4">
            <a:extLst>
              <a:ext uri="{FF2B5EF4-FFF2-40B4-BE49-F238E27FC236}">
                <a16:creationId xmlns:a16="http://schemas.microsoft.com/office/drawing/2014/main" id="{64A2C026-D34F-3422-F3FE-40F69F18FF27}"/>
              </a:ext>
            </a:extLst>
          </p:cNvPr>
          <p:cNvSpPr txBox="1"/>
          <p:nvPr/>
        </p:nvSpPr>
        <p:spPr>
          <a:xfrm>
            <a:off x="2204223" y="1552098"/>
            <a:ext cx="4572000" cy="707886"/>
          </a:xfrm>
          <a:prstGeom prst="rect">
            <a:avLst/>
          </a:prstGeom>
          <a:noFill/>
        </p:spPr>
        <p:txBody>
          <a:bodyPr wrap="square" lIns="91440" tIns="45720" rIns="91440" bIns="45720" anchor="t">
            <a:spAutoFit/>
          </a:bodyPr>
          <a:lstStyle/>
          <a:p>
            <a:pPr algn="ctr"/>
            <a:r>
              <a:rPr lang="en-US" sz="2000" i="1">
                <a:solidFill>
                  <a:srgbClr val="53605F"/>
                </a:solidFill>
                <a:cs typeface="Calibri"/>
              </a:rPr>
              <a:t>Please drop any questions you have in the chat or unmute yourself to speak. </a:t>
            </a:r>
            <a:endParaRPr lang="en-US" sz="2000" i="1">
              <a:solidFill>
                <a:srgbClr val="53605F"/>
              </a:solidFill>
            </a:endParaRPr>
          </a:p>
        </p:txBody>
      </p:sp>
      <p:sp>
        <p:nvSpPr>
          <p:cNvPr id="4" name="TextBox 3">
            <a:extLst>
              <a:ext uri="{FF2B5EF4-FFF2-40B4-BE49-F238E27FC236}">
                <a16:creationId xmlns:a16="http://schemas.microsoft.com/office/drawing/2014/main" id="{0D2FFD05-791D-F903-D341-E5EB9CFFB52D}"/>
              </a:ext>
            </a:extLst>
          </p:cNvPr>
          <p:cNvSpPr txBox="1"/>
          <p:nvPr/>
        </p:nvSpPr>
        <p:spPr>
          <a:xfrm>
            <a:off x="532225" y="3151467"/>
            <a:ext cx="6780991" cy="1446550"/>
          </a:xfrm>
          <a:prstGeom prst="rect">
            <a:avLst/>
          </a:prstGeom>
          <a:noFill/>
        </p:spPr>
        <p:txBody>
          <a:bodyPr wrap="square">
            <a:spAutoFit/>
          </a:bodyPr>
          <a:lstStyle/>
          <a:p>
            <a:pPr marL="0" indent="0">
              <a:buFontTx/>
              <a:buNone/>
            </a:pPr>
            <a:r>
              <a:rPr lang="en-US" altLang="en-US" sz="2200" b="1">
                <a:solidFill>
                  <a:srgbClr val="53605F"/>
                </a:solidFill>
              </a:rPr>
              <a:t>Andrea Boxill, MA, LCDCII</a:t>
            </a:r>
          </a:p>
          <a:p>
            <a:pPr marL="0" indent="0">
              <a:buFontTx/>
              <a:buNone/>
            </a:pPr>
            <a:r>
              <a:rPr lang="en-US" altLang="en-US" sz="2200">
                <a:solidFill>
                  <a:srgbClr val="53605F"/>
                </a:solidFill>
              </a:rPr>
              <a:t>Alcohol &amp; Drug Services </a:t>
            </a:r>
            <a:r>
              <a:rPr lang="en-US" altLang="en-US" sz="2200">
                <a:hlinkClick r:id="rId2"/>
              </a:rPr>
              <a:t>akboxill@Columbus.gov</a:t>
            </a:r>
            <a:r>
              <a:rPr lang="en-US" altLang="en-US" sz="2200"/>
              <a:t> </a:t>
            </a:r>
            <a:endParaRPr lang="en-US" altLang="en-US" sz="2200">
              <a:solidFill>
                <a:srgbClr val="53605F"/>
              </a:solidFill>
            </a:endParaRPr>
          </a:p>
          <a:p>
            <a:pPr marL="0" indent="0">
              <a:buFontTx/>
              <a:buNone/>
            </a:pPr>
            <a:r>
              <a:rPr lang="en-US" altLang="en-US" sz="2200">
                <a:solidFill>
                  <a:srgbClr val="53605F"/>
                </a:solidFill>
              </a:rPr>
              <a:t>Columbus Public Health</a:t>
            </a:r>
          </a:p>
          <a:p>
            <a:pPr marL="0" indent="0">
              <a:buFontTx/>
              <a:buNone/>
            </a:pPr>
            <a:r>
              <a:rPr lang="en-US" altLang="en-US" sz="2200">
                <a:solidFill>
                  <a:srgbClr val="53605F"/>
                </a:solidFill>
              </a:rPr>
              <a:t>Columbus and Franklin County Addiction Plan </a:t>
            </a:r>
          </a:p>
        </p:txBody>
      </p:sp>
    </p:spTree>
    <p:extLst>
      <p:ext uri="{BB962C8B-B14F-4D97-AF65-F5344CB8AC3E}">
        <p14:creationId xmlns:p14="http://schemas.microsoft.com/office/powerpoint/2010/main" val="1450563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CEAE2-219A-ECB3-3968-0294101EE5AF}"/>
              </a:ext>
            </a:extLst>
          </p:cNvPr>
          <p:cNvSpPr>
            <a:spLocks noGrp="1"/>
          </p:cNvSpPr>
          <p:nvPr>
            <p:ph type="ctrTitle"/>
          </p:nvPr>
        </p:nvSpPr>
        <p:spPr>
          <a:xfrm>
            <a:off x="721242" y="2777735"/>
            <a:ext cx="7772400" cy="1685235"/>
          </a:xfrm>
        </p:spPr>
        <p:txBody>
          <a:bodyPr/>
          <a:lstStyle/>
          <a:p>
            <a:r>
              <a:rPr lang="en-US" dirty="0">
                <a:latin typeface="Calibri Light"/>
                <a:ea typeface="Calibri Light"/>
                <a:cs typeface="Calibri Light"/>
              </a:rPr>
              <a:t>Atiim B. Boykin</a:t>
            </a:r>
            <a:br>
              <a:rPr lang="en-US" dirty="0">
                <a:latin typeface="Calibri Light"/>
                <a:ea typeface="Calibri Light"/>
                <a:cs typeface="Calibri Light"/>
              </a:rPr>
            </a:br>
            <a:r>
              <a:rPr lang="en-US" dirty="0">
                <a:latin typeface="Calibri Light"/>
                <a:ea typeface="Calibri Light"/>
                <a:cs typeface="Calibri Light"/>
              </a:rPr>
              <a:t>MFT, MHRTC</a:t>
            </a:r>
            <a:endParaRPr lang="en-US" dirty="0"/>
          </a:p>
        </p:txBody>
      </p:sp>
      <p:sp>
        <p:nvSpPr>
          <p:cNvPr id="3" name="Subtitle 2">
            <a:extLst>
              <a:ext uri="{FF2B5EF4-FFF2-40B4-BE49-F238E27FC236}">
                <a16:creationId xmlns:a16="http://schemas.microsoft.com/office/drawing/2014/main" id="{3E692645-1200-6BA5-BB38-2A83B234049F}"/>
              </a:ext>
            </a:extLst>
          </p:cNvPr>
          <p:cNvSpPr>
            <a:spLocks noGrp="1"/>
          </p:cNvSpPr>
          <p:nvPr>
            <p:ph type="subTitle" idx="1"/>
          </p:nvPr>
        </p:nvSpPr>
        <p:spPr>
          <a:xfrm>
            <a:off x="685800" y="4803139"/>
            <a:ext cx="7772400" cy="1248258"/>
          </a:xfrm>
        </p:spPr>
        <p:txBody>
          <a:bodyPr vert="horz" lIns="91440" tIns="45720" rIns="91440" bIns="45720" rtlCol="0" anchor="t">
            <a:noAutofit/>
          </a:bodyPr>
          <a:lstStyle/>
          <a:p>
            <a:r>
              <a:rPr lang="en-US" sz="2000" dirty="0">
                <a:latin typeface="Calibri"/>
                <a:ea typeface="Calibri"/>
                <a:cs typeface="Calibri"/>
              </a:rPr>
              <a:t>Forensic Intensive Case Manager, Office of Behavioral Health / DHHS - York &amp; Cumberland County</a:t>
            </a:r>
            <a:endParaRPr lang="en-US" sz="2000">
              <a:latin typeface="Calibri"/>
              <a:ea typeface="Calibri"/>
              <a:cs typeface="Calibri"/>
            </a:endParaRPr>
          </a:p>
        </p:txBody>
      </p:sp>
    </p:spTree>
    <p:extLst>
      <p:ext uri="{BB962C8B-B14F-4D97-AF65-F5344CB8AC3E}">
        <p14:creationId xmlns:p14="http://schemas.microsoft.com/office/powerpoint/2010/main" val="3552321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22E5-D783-59BE-29D4-DC6F9D30B252}"/>
              </a:ext>
            </a:extLst>
          </p:cNvPr>
          <p:cNvSpPr>
            <a:spLocks noGrp="1"/>
          </p:cNvSpPr>
          <p:nvPr>
            <p:ph type="title"/>
          </p:nvPr>
        </p:nvSpPr>
        <p:spPr>
          <a:xfrm>
            <a:off x="526774" y="1614806"/>
            <a:ext cx="8090451" cy="2662554"/>
          </a:xfrm>
        </p:spPr>
        <p:txBody>
          <a:bodyPr/>
          <a:lstStyle/>
          <a:p>
            <a:pPr algn="ctr"/>
            <a:r>
              <a:rPr lang="en-US" sz="5400">
                <a:latin typeface="+mn-lt"/>
              </a:rPr>
              <a:t>Discussion and Q&amp;A</a:t>
            </a:r>
          </a:p>
        </p:txBody>
      </p:sp>
    </p:spTree>
    <p:extLst>
      <p:ext uri="{BB962C8B-B14F-4D97-AF65-F5344CB8AC3E}">
        <p14:creationId xmlns:p14="http://schemas.microsoft.com/office/powerpoint/2010/main" val="3853515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FA8A42A-B34B-7DFC-064D-44F695211C27}"/>
              </a:ext>
            </a:extLst>
          </p:cNvPr>
          <p:cNvSpPr>
            <a:spLocks noGrp="1" noChangeArrowheads="1"/>
          </p:cNvSpPr>
          <p:nvPr>
            <p:ph type="title"/>
          </p:nvPr>
        </p:nvSpPr>
        <p:spPr bwMode="white">
          <a:xfrm>
            <a:off x="628650" y="2103437"/>
            <a:ext cx="7886700" cy="1325563"/>
          </a:xfrm>
        </p:spPr>
        <p:txBody>
          <a:bodyPr/>
          <a:lstStyle/>
          <a:p>
            <a:pPr eaLnBrk="1" hangingPunct="1"/>
            <a:r>
              <a:rPr lang="en-US" altLang="en-US" sz="4800"/>
              <a:t>Columbus and Franklin County Addiction Plan (CFCAP)</a:t>
            </a:r>
          </a:p>
        </p:txBody>
      </p:sp>
      <p:sp>
        <p:nvSpPr>
          <p:cNvPr id="5123" name="Rectangle 3">
            <a:extLst>
              <a:ext uri="{FF2B5EF4-FFF2-40B4-BE49-F238E27FC236}">
                <a16:creationId xmlns:a16="http://schemas.microsoft.com/office/drawing/2014/main" id="{E71204C8-169D-A091-6D69-1FF0080C7E2A}"/>
              </a:ext>
            </a:extLst>
          </p:cNvPr>
          <p:cNvSpPr>
            <a:spLocks noGrp="1" noChangeArrowheads="1"/>
          </p:cNvSpPr>
          <p:nvPr>
            <p:ph type="subTitle" idx="4294967295"/>
          </p:nvPr>
        </p:nvSpPr>
        <p:spPr>
          <a:xfrm>
            <a:off x="628650" y="3809682"/>
            <a:ext cx="7246937" cy="843597"/>
          </a:xfrm>
        </p:spPr>
        <p:txBody>
          <a:bodyPr>
            <a:noAutofit/>
          </a:bodyPr>
          <a:lstStyle/>
          <a:p>
            <a:pPr marL="0" indent="0" eaLnBrk="1" hangingPunct="1">
              <a:buNone/>
            </a:pPr>
            <a:r>
              <a:rPr lang="en-US" altLang="en-US" sz="2200">
                <a:solidFill>
                  <a:srgbClr val="53605F"/>
                </a:solidFill>
              </a:rPr>
              <a:t>Columbus Public Health Commissioner Dr. </a:t>
            </a:r>
            <a:r>
              <a:rPr lang="en-US" altLang="en-US" sz="2200" err="1">
                <a:solidFill>
                  <a:srgbClr val="53605F"/>
                </a:solidFill>
              </a:rPr>
              <a:t>Mysheika</a:t>
            </a:r>
            <a:r>
              <a:rPr lang="en-US" altLang="en-US" sz="2200">
                <a:solidFill>
                  <a:srgbClr val="53605F"/>
                </a:solidFill>
              </a:rPr>
              <a:t> Roberts</a:t>
            </a:r>
          </a:p>
          <a:p>
            <a:pPr marL="0" indent="0" eaLnBrk="1" hangingPunct="1">
              <a:buNone/>
            </a:pPr>
            <a:r>
              <a:rPr lang="en-US" altLang="en-US" sz="2200" i="1">
                <a:solidFill>
                  <a:srgbClr val="53605F"/>
                </a:solidFill>
              </a:rPr>
              <a:t>Presented by Andrea Boxill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C4B4323-1EFB-7C5C-70FB-BE58FCEA4BB9}"/>
              </a:ext>
            </a:extLst>
          </p:cNvPr>
          <p:cNvSpPr>
            <a:spLocks noGrp="1"/>
          </p:cNvSpPr>
          <p:nvPr>
            <p:ph type="title"/>
          </p:nvPr>
        </p:nvSpPr>
        <p:spPr/>
        <p:txBody>
          <a:bodyPr/>
          <a:lstStyle/>
          <a:p>
            <a:pPr algn="ctr"/>
            <a:r>
              <a:rPr lang="en-US" altLang="en-US" sz="4000">
                <a:solidFill>
                  <a:srgbClr val="EC6E3F"/>
                </a:solidFill>
              </a:rPr>
              <a:t>Columbus and Franklin County Addiction Plan (CFCAP)</a:t>
            </a:r>
          </a:p>
        </p:txBody>
      </p:sp>
      <p:sp>
        <p:nvSpPr>
          <p:cNvPr id="6147" name="Content Placeholder 2">
            <a:extLst>
              <a:ext uri="{FF2B5EF4-FFF2-40B4-BE49-F238E27FC236}">
                <a16:creationId xmlns:a16="http://schemas.microsoft.com/office/drawing/2014/main" id="{870A2EA3-775F-56BF-3868-DA7D59B3FD50}"/>
              </a:ext>
            </a:extLst>
          </p:cNvPr>
          <p:cNvSpPr>
            <a:spLocks noGrp="1"/>
          </p:cNvSpPr>
          <p:nvPr>
            <p:ph idx="1"/>
          </p:nvPr>
        </p:nvSpPr>
        <p:spPr>
          <a:xfrm>
            <a:off x="526773" y="2561604"/>
            <a:ext cx="7643354" cy="2590259"/>
          </a:xfrm>
        </p:spPr>
        <p:txBody>
          <a:bodyPr/>
          <a:lstStyle/>
          <a:p>
            <a:pPr marL="0" indent="0">
              <a:buFontTx/>
              <a:buNone/>
            </a:pPr>
            <a:r>
              <a:rPr lang="en-US" altLang="en-US" sz="2200">
                <a:solidFill>
                  <a:srgbClr val="53605F"/>
                </a:solidFill>
              </a:rPr>
              <a:t>A collective impact model coalition that addresses addiction and the overdose epidemic in our community while providing interventions to increase health equity and decrease health disparities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82E3060-C86F-F0B2-49AF-DB7A66687204}"/>
              </a:ext>
            </a:extLst>
          </p:cNvPr>
          <p:cNvSpPr>
            <a:spLocks noGrp="1"/>
          </p:cNvSpPr>
          <p:nvPr>
            <p:ph type="title"/>
          </p:nvPr>
        </p:nvSpPr>
        <p:spPr/>
        <p:txBody>
          <a:bodyPr/>
          <a:lstStyle/>
          <a:p>
            <a:pPr algn="ctr"/>
            <a:r>
              <a:rPr lang="en-US" altLang="en-US" sz="5400">
                <a:solidFill>
                  <a:srgbClr val="EC6E3F"/>
                </a:solidFill>
              </a:rPr>
              <a:t>CFCAP Goals</a:t>
            </a:r>
          </a:p>
        </p:txBody>
      </p:sp>
      <p:sp>
        <p:nvSpPr>
          <p:cNvPr id="3" name="Content Placeholder 2">
            <a:extLst>
              <a:ext uri="{FF2B5EF4-FFF2-40B4-BE49-F238E27FC236}">
                <a16:creationId xmlns:a16="http://schemas.microsoft.com/office/drawing/2014/main" id="{A17DA2D0-6AD6-BD27-2DCB-283D46EEFB45}"/>
              </a:ext>
            </a:extLst>
          </p:cNvPr>
          <p:cNvSpPr>
            <a:spLocks noGrp="1"/>
          </p:cNvSpPr>
          <p:nvPr>
            <p:ph idx="1"/>
          </p:nvPr>
        </p:nvSpPr>
        <p:spPr>
          <a:xfrm>
            <a:off x="578813" y="2167595"/>
            <a:ext cx="8090452" cy="2196248"/>
          </a:xfrm>
        </p:spPr>
        <p:txBody>
          <a:bodyPr/>
          <a:lstStyle/>
          <a:p>
            <a:pPr marL="0" indent="0">
              <a:buFontTx/>
              <a:buNone/>
              <a:defRPr/>
            </a:pPr>
            <a:r>
              <a:rPr lang="en-US" sz="2200">
                <a:solidFill>
                  <a:srgbClr val="53605F"/>
                </a:solidFill>
              </a:rPr>
              <a:t>Within three years, CFCAP members will:</a:t>
            </a:r>
          </a:p>
          <a:p>
            <a:pPr>
              <a:defRPr/>
            </a:pPr>
            <a:r>
              <a:rPr lang="en-US" sz="2200">
                <a:solidFill>
                  <a:srgbClr val="53605F"/>
                </a:solidFill>
              </a:rPr>
              <a:t>Reduce drug overdose deaths by 15% within three years</a:t>
            </a:r>
          </a:p>
          <a:p>
            <a:pPr>
              <a:defRPr/>
            </a:pPr>
            <a:r>
              <a:rPr lang="en-US" sz="2200">
                <a:solidFill>
                  <a:srgbClr val="53605F"/>
                </a:solidFill>
              </a:rPr>
              <a:t>Reduce drug overdose incidents by 15%</a:t>
            </a:r>
          </a:p>
          <a:p>
            <a:pPr>
              <a:defRPr/>
            </a:pPr>
            <a:r>
              <a:rPr lang="en-US" sz="2200">
                <a:solidFill>
                  <a:srgbClr val="53605F"/>
                </a:solidFill>
              </a:rPr>
              <a:t>Reduce infectious disease rates for </a:t>
            </a:r>
            <a:r>
              <a:rPr lang="en-US" sz="2200" err="1">
                <a:solidFill>
                  <a:srgbClr val="53605F"/>
                </a:solidFill>
              </a:rPr>
              <a:t>HepC</a:t>
            </a:r>
            <a:r>
              <a:rPr lang="en-US" sz="2200">
                <a:solidFill>
                  <a:srgbClr val="53605F"/>
                </a:solidFill>
              </a:rPr>
              <a:t> by 10%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ConstituencyBuilding\Community Health\Alcohol &amp; Drug Program\Columbus and FC Addiction Plan\logo\CbusAndFCAddictionPlan_FinalLogo_horizontal.jpg">
            <a:extLst>
              <a:ext uri="{FF2B5EF4-FFF2-40B4-BE49-F238E27FC236}">
                <a16:creationId xmlns:a16="http://schemas.microsoft.com/office/drawing/2014/main" id="{68E95EE2-8159-AE15-0351-68543884C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1193006"/>
            <a:ext cx="4659312"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61ED2DE0-DB8D-A600-5456-7AD515585147}"/>
              </a:ext>
            </a:extLst>
          </p:cNvPr>
          <p:cNvCxnSpPr/>
          <p:nvPr/>
        </p:nvCxnSpPr>
        <p:spPr>
          <a:xfrm>
            <a:off x="5249863" y="1225550"/>
            <a:ext cx="0" cy="617538"/>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CE440A3-0628-0079-DF19-A8618B3F6983}"/>
              </a:ext>
            </a:extLst>
          </p:cNvPr>
          <p:cNvSpPr/>
          <p:nvPr/>
        </p:nvSpPr>
        <p:spPr>
          <a:xfrm>
            <a:off x="606425" y="2212975"/>
            <a:ext cx="6807200" cy="473075"/>
          </a:xfrm>
          <a:prstGeom prst="rect">
            <a:avLst/>
          </a:prstGeom>
          <a:solidFill>
            <a:srgbClr val="B2E3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spcAft>
                <a:spcPts val="450"/>
              </a:spcAft>
              <a:defRPr/>
            </a:pPr>
            <a:r>
              <a:rPr lang="en-US" sz="900" b="1">
                <a:solidFill>
                  <a:schemeClr val="tx1">
                    <a:lumMod val="75000"/>
                    <a:lumOff val="25000"/>
                  </a:schemeClr>
                </a:solidFill>
                <a:cs typeface="Arial" panose="020B0604020202020204" pitchFamily="34" charset="0"/>
              </a:rPr>
              <a:t>Guide Vision and Strategies  </a:t>
            </a:r>
            <a:r>
              <a:rPr lang="en-US" sz="900" b="1">
                <a:solidFill>
                  <a:schemeClr val="tx1">
                    <a:lumMod val="75000"/>
                    <a:lumOff val="25000"/>
                  </a:schemeClr>
                </a:solidFill>
                <a:cs typeface="Arial"/>
              </a:rPr>
              <a:t>•  </a:t>
            </a:r>
            <a:r>
              <a:rPr lang="en-US" sz="900" b="1">
                <a:solidFill>
                  <a:schemeClr val="tx1">
                    <a:lumMod val="75000"/>
                    <a:lumOff val="25000"/>
                  </a:schemeClr>
                </a:solidFill>
                <a:cs typeface="Arial" panose="020B0604020202020204" pitchFamily="34" charset="0"/>
              </a:rPr>
              <a:t>Mobilize Resources  </a:t>
            </a:r>
            <a:r>
              <a:rPr lang="en-US" sz="900" b="1">
                <a:solidFill>
                  <a:schemeClr val="tx1">
                    <a:lumMod val="75000"/>
                    <a:lumOff val="25000"/>
                  </a:schemeClr>
                </a:solidFill>
                <a:cs typeface="Arial"/>
              </a:rPr>
              <a:t>•  </a:t>
            </a:r>
            <a:r>
              <a:rPr lang="en-US" sz="900" b="1">
                <a:solidFill>
                  <a:schemeClr val="tx1">
                    <a:lumMod val="75000"/>
                    <a:lumOff val="25000"/>
                  </a:schemeClr>
                </a:solidFill>
                <a:cs typeface="Arial" panose="020B0604020202020204" pitchFamily="34" charset="0"/>
              </a:rPr>
              <a:t>Advance Policy  </a:t>
            </a:r>
            <a:r>
              <a:rPr lang="en-US" sz="900" b="1">
                <a:solidFill>
                  <a:schemeClr val="tx1">
                    <a:lumMod val="75000"/>
                    <a:lumOff val="25000"/>
                  </a:schemeClr>
                </a:solidFill>
                <a:cs typeface="Arial"/>
              </a:rPr>
              <a:t>•  </a:t>
            </a:r>
            <a:r>
              <a:rPr lang="en-US" sz="900" b="1">
                <a:solidFill>
                  <a:schemeClr val="tx1">
                    <a:lumMod val="75000"/>
                    <a:lumOff val="25000"/>
                  </a:schemeClr>
                </a:solidFill>
                <a:cs typeface="Arial" panose="020B0604020202020204" pitchFamily="34" charset="0"/>
              </a:rPr>
              <a:t>Build Public Will  </a:t>
            </a:r>
            <a:r>
              <a:rPr lang="en-US" sz="900" b="1">
                <a:solidFill>
                  <a:schemeClr val="tx1">
                    <a:lumMod val="75000"/>
                    <a:lumOff val="25000"/>
                  </a:schemeClr>
                </a:solidFill>
                <a:cs typeface="Arial"/>
              </a:rPr>
              <a:t>•  </a:t>
            </a:r>
            <a:r>
              <a:rPr lang="en-US" sz="900" b="1">
                <a:solidFill>
                  <a:schemeClr val="tx1">
                    <a:lumMod val="75000"/>
                    <a:lumOff val="25000"/>
                  </a:schemeClr>
                </a:solidFill>
                <a:cs typeface="Arial" panose="020B0604020202020204" pitchFamily="34" charset="0"/>
              </a:rPr>
              <a:t>Establish Core Goals</a:t>
            </a:r>
          </a:p>
          <a:p>
            <a:pPr algn="ctr" defTabSz="300038">
              <a:spcAft>
                <a:spcPts val="450"/>
              </a:spcAft>
              <a:defRPr/>
            </a:pPr>
            <a:r>
              <a:rPr lang="en-US" sz="900" i="1">
                <a:solidFill>
                  <a:schemeClr val="tx1">
                    <a:lumMod val="75000"/>
                    <a:lumOff val="25000"/>
                  </a:schemeClr>
                </a:solidFill>
                <a:cs typeface="Arial" panose="020B0604020202020204" pitchFamily="34" charset="0"/>
              </a:rPr>
              <a:t>Principle Partners (Columbus City Mayor, City Attorney, City Council, County Commissioners, ADAMH CEO)</a:t>
            </a:r>
          </a:p>
        </p:txBody>
      </p:sp>
      <p:sp>
        <p:nvSpPr>
          <p:cNvPr id="10" name="Rectangle 9">
            <a:extLst>
              <a:ext uri="{FF2B5EF4-FFF2-40B4-BE49-F238E27FC236}">
                <a16:creationId xmlns:a16="http://schemas.microsoft.com/office/drawing/2014/main" id="{154B7146-4A7C-72F8-BE8E-5B8BD26B1A61}"/>
              </a:ext>
            </a:extLst>
          </p:cNvPr>
          <p:cNvSpPr/>
          <p:nvPr/>
        </p:nvSpPr>
        <p:spPr>
          <a:xfrm>
            <a:off x="606425" y="2852738"/>
            <a:ext cx="1366838" cy="914400"/>
          </a:xfrm>
          <a:prstGeom prst="rect">
            <a:avLst/>
          </a:prstGeom>
          <a:solidFill>
            <a:srgbClr val="B2E3F4"/>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spcAft>
                <a:spcPts val="450"/>
              </a:spcAft>
              <a:defRPr/>
            </a:pPr>
            <a:r>
              <a:rPr lang="en-US" sz="900" b="1">
                <a:solidFill>
                  <a:schemeClr val="tx1">
                    <a:lumMod val="75000"/>
                    <a:lumOff val="25000"/>
                  </a:schemeClr>
                </a:solidFill>
                <a:cs typeface="Arial" panose="020B0604020202020204" pitchFamily="34" charset="0"/>
              </a:rPr>
              <a:t>Action Plan Monitoring</a:t>
            </a:r>
          </a:p>
          <a:p>
            <a:pPr algn="ctr" defTabSz="300038">
              <a:spcAft>
                <a:spcPts val="450"/>
              </a:spcAft>
              <a:defRPr/>
            </a:pPr>
            <a:r>
              <a:rPr lang="en-US" sz="900" b="1">
                <a:solidFill>
                  <a:schemeClr val="tx1">
                    <a:lumMod val="75000"/>
                    <a:lumOff val="25000"/>
                  </a:schemeClr>
                </a:solidFill>
                <a:cs typeface="Arial" panose="020B0604020202020204" pitchFamily="34" charset="0"/>
              </a:rPr>
              <a:t>Situation Status </a:t>
            </a:r>
            <a:endParaRPr lang="en-US" sz="900" b="1">
              <a:solidFill>
                <a:schemeClr val="tx1">
                  <a:lumMod val="75000"/>
                  <a:lumOff val="25000"/>
                </a:schemeClr>
              </a:solidFill>
              <a:cs typeface="Arial"/>
            </a:endParaRPr>
          </a:p>
          <a:p>
            <a:pPr algn="ctr" defTabSz="300038">
              <a:spcAft>
                <a:spcPts val="450"/>
              </a:spcAft>
              <a:defRPr/>
            </a:pPr>
            <a:r>
              <a:rPr lang="en-US" sz="900" b="1">
                <a:solidFill>
                  <a:schemeClr val="tx1">
                    <a:lumMod val="75000"/>
                    <a:lumOff val="25000"/>
                  </a:schemeClr>
                </a:solidFill>
                <a:cs typeface="Arial" panose="020B0604020202020204" pitchFamily="34" charset="0"/>
              </a:rPr>
              <a:t>Evaluation </a:t>
            </a:r>
          </a:p>
          <a:p>
            <a:pPr algn="ctr" defTabSz="300038">
              <a:spcAft>
                <a:spcPts val="450"/>
              </a:spcAft>
              <a:defRPr/>
            </a:pPr>
            <a:r>
              <a:rPr lang="en-US" sz="900" i="1">
                <a:solidFill>
                  <a:schemeClr val="tx1">
                    <a:lumMod val="75000"/>
                    <a:lumOff val="25000"/>
                  </a:schemeClr>
                </a:solidFill>
                <a:cs typeface="Arial" panose="020B0604020202020204" pitchFamily="34" charset="0"/>
              </a:rPr>
              <a:t>Dr. </a:t>
            </a:r>
            <a:r>
              <a:rPr lang="en-US" sz="900" i="1" err="1">
                <a:solidFill>
                  <a:schemeClr val="tx1">
                    <a:lumMod val="75000"/>
                    <a:lumOff val="25000"/>
                  </a:schemeClr>
                </a:solidFill>
                <a:cs typeface="Arial" panose="020B0604020202020204" pitchFamily="34" charset="0"/>
              </a:rPr>
              <a:t>Mysheika</a:t>
            </a:r>
            <a:r>
              <a:rPr lang="en-US" sz="900" i="1">
                <a:solidFill>
                  <a:schemeClr val="tx1">
                    <a:lumMod val="75000"/>
                    <a:lumOff val="25000"/>
                  </a:schemeClr>
                </a:solidFill>
                <a:cs typeface="Arial" panose="020B0604020202020204" pitchFamily="34" charset="0"/>
              </a:rPr>
              <a:t> Roberts</a:t>
            </a:r>
          </a:p>
        </p:txBody>
      </p:sp>
      <p:cxnSp>
        <p:nvCxnSpPr>
          <p:cNvPr id="11" name="Elbow Connector 10">
            <a:extLst>
              <a:ext uri="{FF2B5EF4-FFF2-40B4-BE49-F238E27FC236}">
                <a16:creationId xmlns:a16="http://schemas.microsoft.com/office/drawing/2014/main" id="{2063EEE0-EE8F-6262-3FEF-95834FB61FFD}"/>
              </a:ext>
            </a:extLst>
          </p:cNvPr>
          <p:cNvCxnSpPr/>
          <p:nvPr/>
        </p:nvCxnSpPr>
        <p:spPr>
          <a:xfrm rot="5400000" flipH="1" flipV="1">
            <a:off x="2566194" y="1408906"/>
            <a:ext cx="166688" cy="2720975"/>
          </a:xfrm>
          <a:prstGeom prst="bentConnector3">
            <a:avLst>
              <a:gd name="adj1" fmla="val 50000"/>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F813DEA0-21E9-6FA3-402E-4D52EEFD112A}"/>
              </a:ext>
            </a:extLst>
          </p:cNvPr>
          <p:cNvSpPr/>
          <p:nvPr/>
        </p:nvSpPr>
        <p:spPr>
          <a:xfrm>
            <a:off x="2146300" y="2851150"/>
            <a:ext cx="1371600" cy="915988"/>
          </a:xfrm>
          <a:prstGeom prst="rect">
            <a:avLst/>
          </a:prstGeom>
          <a:solidFill>
            <a:srgbClr val="B2E3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spcAft>
                <a:spcPts val="450"/>
              </a:spcAft>
              <a:defRPr/>
            </a:pPr>
            <a:r>
              <a:rPr lang="en-US" sz="900" b="1">
                <a:solidFill>
                  <a:schemeClr val="tx1">
                    <a:lumMod val="75000"/>
                    <a:lumOff val="25000"/>
                  </a:schemeClr>
                </a:solidFill>
                <a:cs typeface="Arial" panose="020B0604020202020204" pitchFamily="34" charset="0"/>
              </a:rPr>
              <a:t> Implementation</a:t>
            </a:r>
            <a:r>
              <a:rPr lang="en-US" sz="900" b="1">
                <a:solidFill>
                  <a:schemeClr val="tx1">
                    <a:lumMod val="75000"/>
                    <a:lumOff val="25000"/>
                  </a:schemeClr>
                </a:solidFill>
                <a:cs typeface="Arial"/>
              </a:rPr>
              <a:t> </a:t>
            </a:r>
          </a:p>
          <a:p>
            <a:pPr algn="ctr" defTabSz="300038">
              <a:spcAft>
                <a:spcPts val="450"/>
              </a:spcAft>
              <a:defRPr/>
            </a:pPr>
            <a:r>
              <a:rPr lang="en-US" sz="900" b="1">
                <a:solidFill>
                  <a:schemeClr val="tx1">
                    <a:lumMod val="75000"/>
                    <a:lumOff val="25000"/>
                  </a:schemeClr>
                </a:solidFill>
                <a:cs typeface="Arial" panose="020B0604020202020204" pitchFamily="34" charset="0"/>
              </a:rPr>
              <a:t>Public Awareness</a:t>
            </a:r>
            <a:endParaRPr lang="en-US" sz="900" b="1">
              <a:solidFill>
                <a:schemeClr val="tx1">
                  <a:lumMod val="75000"/>
                  <a:lumOff val="25000"/>
                </a:schemeClr>
              </a:solidFill>
              <a:cs typeface="Arial"/>
            </a:endParaRPr>
          </a:p>
          <a:p>
            <a:pPr algn="ctr" defTabSz="300038">
              <a:spcAft>
                <a:spcPts val="450"/>
              </a:spcAft>
              <a:defRPr/>
            </a:pPr>
            <a:r>
              <a:rPr lang="en-US" sz="900" b="1">
                <a:solidFill>
                  <a:schemeClr val="tx1">
                    <a:lumMod val="75000"/>
                    <a:lumOff val="25000"/>
                  </a:schemeClr>
                </a:solidFill>
                <a:cs typeface="Arial" panose="020B0604020202020204" pitchFamily="34" charset="0"/>
              </a:rPr>
              <a:t>Surge Call</a:t>
            </a:r>
          </a:p>
          <a:p>
            <a:pPr algn="ctr" defTabSz="300038">
              <a:spcAft>
                <a:spcPts val="450"/>
              </a:spcAft>
              <a:defRPr/>
            </a:pPr>
            <a:r>
              <a:rPr lang="en-US" sz="900" i="1">
                <a:solidFill>
                  <a:schemeClr val="tx1">
                    <a:lumMod val="75000"/>
                    <a:lumOff val="25000"/>
                  </a:schemeClr>
                </a:solidFill>
                <a:cs typeface="Arial" panose="020B0604020202020204" pitchFamily="34" charset="0"/>
              </a:rPr>
              <a:t>Andrea Boxill</a:t>
            </a:r>
          </a:p>
          <a:p>
            <a:pPr algn="ctr" defTabSz="300038">
              <a:spcAft>
                <a:spcPts val="450"/>
              </a:spcAft>
              <a:defRPr/>
            </a:pPr>
            <a:r>
              <a:rPr lang="en-US" sz="900" i="1">
                <a:solidFill>
                  <a:schemeClr val="tx1">
                    <a:lumMod val="75000"/>
                    <a:lumOff val="25000"/>
                  </a:schemeClr>
                </a:solidFill>
                <a:cs typeface="Arial" panose="020B0604020202020204" pitchFamily="34" charset="0"/>
              </a:rPr>
              <a:t>Kaelyn C. Poindexter</a:t>
            </a:r>
          </a:p>
        </p:txBody>
      </p:sp>
      <p:cxnSp>
        <p:nvCxnSpPr>
          <p:cNvPr id="5123" name="Elbow Connector 5122">
            <a:extLst>
              <a:ext uri="{FF2B5EF4-FFF2-40B4-BE49-F238E27FC236}">
                <a16:creationId xmlns:a16="http://schemas.microsoft.com/office/drawing/2014/main" id="{474D79F8-F6FA-9A8B-83F8-ADBCD2CC1CD6}"/>
              </a:ext>
            </a:extLst>
          </p:cNvPr>
          <p:cNvCxnSpPr>
            <a:stCxn id="10" idx="3"/>
            <a:endCxn id="34" idx="1"/>
          </p:cNvCxnSpPr>
          <p:nvPr/>
        </p:nvCxnSpPr>
        <p:spPr>
          <a:xfrm flipV="1">
            <a:off x="1973263" y="3308350"/>
            <a:ext cx="173037" cy="1588"/>
          </a:xfrm>
          <a:prstGeom prst="bentConnector3">
            <a:avLst>
              <a:gd name="adj1" fmla="val 50000"/>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1C9937B2-14E9-2E15-03DB-AD7EB741A488}"/>
              </a:ext>
            </a:extLst>
          </p:cNvPr>
          <p:cNvSpPr/>
          <p:nvPr/>
        </p:nvSpPr>
        <p:spPr>
          <a:xfrm>
            <a:off x="4441825" y="2852738"/>
            <a:ext cx="1390650" cy="914400"/>
          </a:xfrm>
          <a:prstGeom prst="rect">
            <a:avLst/>
          </a:prstGeom>
          <a:solidFill>
            <a:srgbClr val="B2E3F4"/>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spcAft>
                <a:spcPts val="450"/>
              </a:spcAft>
              <a:defRPr/>
            </a:pPr>
            <a:r>
              <a:rPr lang="en-US" sz="900" b="1">
                <a:solidFill>
                  <a:schemeClr val="tx1">
                    <a:lumMod val="75000"/>
                    <a:lumOff val="25000"/>
                  </a:schemeClr>
                </a:solidFill>
                <a:cs typeface="Arial" panose="020B0604020202020204" pitchFamily="34" charset="0"/>
              </a:rPr>
              <a:t>Data Collection &amp; Analysis</a:t>
            </a:r>
          </a:p>
          <a:p>
            <a:pPr algn="ctr" defTabSz="300038">
              <a:spcAft>
                <a:spcPts val="450"/>
              </a:spcAft>
              <a:defRPr/>
            </a:pPr>
            <a:r>
              <a:rPr lang="en-US" sz="900" b="1">
                <a:solidFill>
                  <a:schemeClr val="tx1">
                    <a:lumMod val="75000"/>
                    <a:lumOff val="25000"/>
                  </a:schemeClr>
                </a:solidFill>
                <a:cs typeface="Arial" panose="020B0604020202020204" pitchFamily="34" charset="0"/>
              </a:rPr>
              <a:t>Data Reports</a:t>
            </a:r>
          </a:p>
          <a:p>
            <a:pPr algn="ctr" defTabSz="300038">
              <a:spcAft>
                <a:spcPts val="450"/>
              </a:spcAft>
              <a:defRPr/>
            </a:pPr>
            <a:r>
              <a:rPr lang="en-US" sz="900" i="1">
                <a:solidFill>
                  <a:schemeClr val="tx1">
                    <a:lumMod val="75000"/>
                    <a:lumOff val="25000"/>
                  </a:schemeClr>
                </a:solidFill>
                <a:cs typeface="Arial" panose="020B0604020202020204" pitchFamily="34" charset="0"/>
              </a:rPr>
              <a:t>Kathy Cowen </a:t>
            </a:r>
          </a:p>
          <a:p>
            <a:pPr algn="ctr" defTabSz="300038">
              <a:spcAft>
                <a:spcPts val="450"/>
              </a:spcAft>
              <a:defRPr/>
            </a:pPr>
            <a:r>
              <a:rPr lang="en-US" sz="900" i="1">
                <a:solidFill>
                  <a:schemeClr val="tx1">
                    <a:lumMod val="75000"/>
                    <a:lumOff val="25000"/>
                  </a:schemeClr>
                </a:solidFill>
                <a:cs typeface="Arial" panose="020B0604020202020204" pitchFamily="34" charset="0"/>
              </a:rPr>
              <a:t>&amp; Robert </a:t>
            </a:r>
            <a:r>
              <a:rPr lang="en-US" sz="900" i="1" err="1">
                <a:solidFill>
                  <a:schemeClr val="tx1">
                    <a:lumMod val="75000"/>
                    <a:lumOff val="25000"/>
                  </a:schemeClr>
                </a:solidFill>
                <a:cs typeface="Arial" panose="020B0604020202020204" pitchFamily="34" charset="0"/>
              </a:rPr>
              <a:t>Lonardo</a:t>
            </a:r>
            <a:endParaRPr lang="en-US" sz="900" i="1">
              <a:solidFill>
                <a:schemeClr val="tx1">
                  <a:lumMod val="75000"/>
                  <a:lumOff val="25000"/>
                </a:schemeClr>
              </a:solidFill>
              <a:cs typeface="Arial" panose="020B0604020202020204" pitchFamily="34" charset="0"/>
            </a:endParaRPr>
          </a:p>
        </p:txBody>
      </p:sp>
      <p:cxnSp>
        <p:nvCxnSpPr>
          <p:cNvPr id="5138" name="Elbow Connector 5137">
            <a:extLst>
              <a:ext uri="{FF2B5EF4-FFF2-40B4-BE49-F238E27FC236}">
                <a16:creationId xmlns:a16="http://schemas.microsoft.com/office/drawing/2014/main" id="{7D96CC4B-6C67-2A95-F238-A3FA9D2C76EF}"/>
              </a:ext>
            </a:extLst>
          </p:cNvPr>
          <p:cNvCxnSpPr>
            <a:stCxn id="50" idx="0"/>
            <a:endCxn id="8" idx="2"/>
          </p:cNvCxnSpPr>
          <p:nvPr/>
        </p:nvCxnSpPr>
        <p:spPr>
          <a:xfrm rot="16200000" flipV="1">
            <a:off x="4490244" y="2205831"/>
            <a:ext cx="166688" cy="1127125"/>
          </a:xfrm>
          <a:prstGeom prst="bentConnector3">
            <a:avLst>
              <a:gd name="adj1" fmla="val 50000"/>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CEAF0158-5207-AA96-3F0F-403812FBC379}"/>
              </a:ext>
            </a:extLst>
          </p:cNvPr>
          <p:cNvSpPr/>
          <p:nvPr/>
        </p:nvSpPr>
        <p:spPr>
          <a:xfrm>
            <a:off x="6016625" y="2852738"/>
            <a:ext cx="1154113" cy="585787"/>
          </a:xfrm>
          <a:prstGeom prst="rect">
            <a:avLst/>
          </a:prstGeom>
          <a:solidFill>
            <a:srgbClr val="B2E3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spcAft>
                <a:spcPts val="450"/>
              </a:spcAft>
              <a:defRPr/>
            </a:pPr>
            <a:r>
              <a:rPr lang="en-US" sz="900" b="1">
                <a:solidFill>
                  <a:schemeClr val="tx1">
                    <a:lumMod val="75000"/>
                    <a:lumOff val="25000"/>
                  </a:schemeClr>
                </a:solidFill>
                <a:cs typeface="Arial" panose="020B0604020202020204" pitchFamily="34" charset="0"/>
              </a:rPr>
              <a:t>Infectious Disease Data</a:t>
            </a:r>
          </a:p>
          <a:p>
            <a:pPr algn="ctr" defTabSz="300038">
              <a:spcAft>
                <a:spcPts val="450"/>
              </a:spcAft>
              <a:defRPr/>
            </a:pPr>
            <a:r>
              <a:rPr lang="en-US" sz="900" i="1">
                <a:solidFill>
                  <a:schemeClr val="tx1">
                    <a:lumMod val="75000"/>
                    <a:lumOff val="25000"/>
                  </a:schemeClr>
                </a:solidFill>
                <a:cs typeface="Arial" panose="020B0604020202020204" pitchFamily="34" charset="0"/>
              </a:rPr>
              <a:t>Columbus Public Health</a:t>
            </a:r>
          </a:p>
        </p:txBody>
      </p:sp>
      <p:cxnSp>
        <p:nvCxnSpPr>
          <p:cNvPr id="5144" name="Elbow Connector 5143">
            <a:extLst>
              <a:ext uri="{FF2B5EF4-FFF2-40B4-BE49-F238E27FC236}">
                <a16:creationId xmlns:a16="http://schemas.microsoft.com/office/drawing/2014/main" id="{5AEC4D65-B5BA-8525-D8BB-F044A11DAA28}"/>
              </a:ext>
            </a:extLst>
          </p:cNvPr>
          <p:cNvCxnSpPr/>
          <p:nvPr/>
        </p:nvCxnSpPr>
        <p:spPr>
          <a:xfrm flipV="1">
            <a:off x="5822950" y="2986088"/>
            <a:ext cx="184150" cy="285750"/>
          </a:xfrm>
          <a:prstGeom prst="bentConnector3">
            <a:avLst>
              <a:gd name="adj1" fmla="val 50000"/>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56CB5466-3796-5720-6CD5-D982DEB518C9}"/>
              </a:ext>
            </a:extLst>
          </p:cNvPr>
          <p:cNvSpPr/>
          <p:nvPr/>
        </p:nvSpPr>
        <p:spPr>
          <a:xfrm>
            <a:off x="606425" y="4035425"/>
            <a:ext cx="1458913" cy="338138"/>
          </a:xfrm>
          <a:prstGeom prst="rect">
            <a:avLst/>
          </a:prstGeom>
          <a:solidFill>
            <a:srgbClr val="FFE697"/>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defRPr/>
            </a:pPr>
            <a:r>
              <a:rPr lang="en-US" sz="900" b="1">
                <a:solidFill>
                  <a:schemeClr val="tx1">
                    <a:lumMod val="75000"/>
                    <a:lumOff val="25000"/>
                  </a:schemeClr>
                </a:solidFill>
                <a:cs typeface="Arial" panose="020B0604020202020204" pitchFamily="34" charset="0"/>
              </a:rPr>
              <a:t>Education &amp; Prevention </a:t>
            </a:r>
            <a:endParaRPr lang="en-US" sz="900" i="1">
              <a:solidFill>
                <a:schemeClr val="tx1">
                  <a:lumMod val="75000"/>
                  <a:lumOff val="25000"/>
                </a:schemeClr>
              </a:solidFill>
              <a:cs typeface="Arial" panose="020B0604020202020204" pitchFamily="34" charset="0"/>
            </a:endParaRPr>
          </a:p>
        </p:txBody>
      </p:sp>
      <p:sp>
        <p:nvSpPr>
          <p:cNvPr id="74" name="Rectangle 73">
            <a:extLst>
              <a:ext uri="{FF2B5EF4-FFF2-40B4-BE49-F238E27FC236}">
                <a16:creationId xmlns:a16="http://schemas.microsoft.com/office/drawing/2014/main" id="{A8397208-B96E-F74F-79FD-97861929F4CA}"/>
              </a:ext>
            </a:extLst>
          </p:cNvPr>
          <p:cNvSpPr/>
          <p:nvPr/>
        </p:nvSpPr>
        <p:spPr>
          <a:xfrm>
            <a:off x="606425" y="4405313"/>
            <a:ext cx="1458913" cy="274637"/>
          </a:xfrm>
          <a:prstGeom prst="rect">
            <a:avLst/>
          </a:prstGeom>
          <a:solidFill>
            <a:srgbClr val="AED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defRPr/>
            </a:pPr>
            <a:r>
              <a:rPr lang="en-US" sz="675" b="1">
                <a:solidFill>
                  <a:schemeClr val="tx1">
                    <a:lumMod val="75000"/>
                    <a:lumOff val="25000"/>
                  </a:schemeClr>
                </a:solidFill>
                <a:cs typeface="Arial" panose="020B0604020202020204" pitchFamily="34" charset="0"/>
              </a:rPr>
              <a:t>Prescriber Education</a:t>
            </a:r>
            <a:endParaRPr lang="en-US" sz="675" i="1">
              <a:solidFill>
                <a:schemeClr val="tx1">
                  <a:lumMod val="75000"/>
                  <a:lumOff val="25000"/>
                </a:schemeClr>
              </a:solidFill>
              <a:cs typeface="Arial" panose="020B0604020202020204" pitchFamily="34" charset="0"/>
            </a:endParaRPr>
          </a:p>
        </p:txBody>
      </p:sp>
      <p:sp>
        <p:nvSpPr>
          <p:cNvPr id="76" name="Rectangle 75">
            <a:extLst>
              <a:ext uri="{FF2B5EF4-FFF2-40B4-BE49-F238E27FC236}">
                <a16:creationId xmlns:a16="http://schemas.microsoft.com/office/drawing/2014/main" id="{F242BA62-95CB-3971-FE37-C93A61E8CCDE}"/>
              </a:ext>
            </a:extLst>
          </p:cNvPr>
          <p:cNvSpPr/>
          <p:nvPr/>
        </p:nvSpPr>
        <p:spPr>
          <a:xfrm>
            <a:off x="2159000" y="4033838"/>
            <a:ext cx="1616075" cy="338137"/>
          </a:xfrm>
          <a:prstGeom prst="rect">
            <a:avLst/>
          </a:prstGeom>
          <a:solidFill>
            <a:srgbClr val="FFE697"/>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defRPr/>
            </a:pPr>
            <a:r>
              <a:rPr lang="en-US" sz="900" b="1">
                <a:solidFill>
                  <a:schemeClr val="tx1">
                    <a:lumMod val="75000"/>
                    <a:lumOff val="25000"/>
                  </a:schemeClr>
                </a:solidFill>
                <a:cs typeface="Arial" panose="020B0604020202020204" pitchFamily="34" charset="0"/>
              </a:rPr>
              <a:t>Healthcare &amp; Harm Reduction</a:t>
            </a:r>
            <a:endParaRPr lang="en-US" sz="900" i="1">
              <a:solidFill>
                <a:schemeClr val="tx1">
                  <a:lumMod val="75000"/>
                  <a:lumOff val="25000"/>
                </a:schemeClr>
              </a:solidFill>
              <a:cs typeface="Arial" panose="020B0604020202020204" pitchFamily="34" charset="0"/>
            </a:endParaRPr>
          </a:p>
        </p:txBody>
      </p:sp>
      <p:sp>
        <p:nvSpPr>
          <p:cNvPr id="92" name="Rectangle 91">
            <a:extLst>
              <a:ext uri="{FF2B5EF4-FFF2-40B4-BE49-F238E27FC236}">
                <a16:creationId xmlns:a16="http://schemas.microsoft.com/office/drawing/2014/main" id="{AB401D54-2B0A-4BF3-D743-FF48A2C31560}"/>
              </a:ext>
            </a:extLst>
          </p:cNvPr>
          <p:cNvSpPr/>
          <p:nvPr/>
        </p:nvSpPr>
        <p:spPr>
          <a:xfrm>
            <a:off x="3859213" y="4033838"/>
            <a:ext cx="1509712" cy="338137"/>
          </a:xfrm>
          <a:prstGeom prst="rect">
            <a:avLst/>
          </a:prstGeom>
          <a:solidFill>
            <a:srgbClr val="FFE697"/>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defRPr/>
            </a:pPr>
            <a:r>
              <a:rPr lang="en-US" sz="900" b="1">
                <a:solidFill>
                  <a:schemeClr val="tx1">
                    <a:lumMod val="75000"/>
                    <a:lumOff val="25000"/>
                  </a:schemeClr>
                </a:solidFill>
                <a:cs typeface="Arial" panose="020B0604020202020204" pitchFamily="34" charset="0"/>
              </a:rPr>
              <a:t>Faith &amp; Community</a:t>
            </a:r>
            <a:endParaRPr lang="en-US" sz="900" i="1">
              <a:solidFill>
                <a:schemeClr val="tx1">
                  <a:lumMod val="75000"/>
                  <a:lumOff val="25000"/>
                </a:schemeClr>
              </a:solidFill>
              <a:cs typeface="Arial" panose="020B0604020202020204" pitchFamily="34" charset="0"/>
            </a:endParaRPr>
          </a:p>
        </p:txBody>
      </p:sp>
      <p:sp>
        <p:nvSpPr>
          <p:cNvPr id="93" name="Rectangle 92">
            <a:extLst>
              <a:ext uri="{FF2B5EF4-FFF2-40B4-BE49-F238E27FC236}">
                <a16:creationId xmlns:a16="http://schemas.microsoft.com/office/drawing/2014/main" id="{C8B030FE-5685-5D71-3F0E-F8FD28D18B5B}"/>
              </a:ext>
            </a:extLst>
          </p:cNvPr>
          <p:cNvSpPr/>
          <p:nvPr/>
        </p:nvSpPr>
        <p:spPr>
          <a:xfrm>
            <a:off x="5462588" y="4033838"/>
            <a:ext cx="1370012" cy="338137"/>
          </a:xfrm>
          <a:prstGeom prst="rect">
            <a:avLst/>
          </a:prstGeom>
          <a:solidFill>
            <a:srgbClr val="FFE697"/>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defRPr/>
            </a:pPr>
            <a:r>
              <a:rPr lang="en-US" sz="900" b="1">
                <a:solidFill>
                  <a:schemeClr val="tx1">
                    <a:lumMod val="75000"/>
                    <a:lumOff val="25000"/>
                  </a:schemeClr>
                </a:solidFill>
                <a:cs typeface="Arial" panose="020B0604020202020204" pitchFamily="34" charset="0"/>
              </a:rPr>
              <a:t>Treatment &amp; Recovery</a:t>
            </a:r>
            <a:endParaRPr lang="en-US" sz="900" i="1">
              <a:solidFill>
                <a:schemeClr val="tx1">
                  <a:lumMod val="75000"/>
                  <a:lumOff val="25000"/>
                </a:schemeClr>
              </a:solidFill>
              <a:cs typeface="Arial" panose="020B0604020202020204" pitchFamily="34" charset="0"/>
            </a:endParaRPr>
          </a:p>
        </p:txBody>
      </p:sp>
      <p:sp>
        <p:nvSpPr>
          <p:cNvPr id="94" name="Rectangle 93">
            <a:extLst>
              <a:ext uri="{FF2B5EF4-FFF2-40B4-BE49-F238E27FC236}">
                <a16:creationId xmlns:a16="http://schemas.microsoft.com/office/drawing/2014/main" id="{34FF6B8E-31AB-4F31-A234-ECFC609A34A7}"/>
              </a:ext>
            </a:extLst>
          </p:cNvPr>
          <p:cNvSpPr/>
          <p:nvPr/>
        </p:nvSpPr>
        <p:spPr>
          <a:xfrm>
            <a:off x="7007225" y="3924301"/>
            <a:ext cx="1608138" cy="338137"/>
          </a:xfrm>
          <a:prstGeom prst="rect">
            <a:avLst/>
          </a:prstGeom>
          <a:solidFill>
            <a:srgbClr val="FFE697"/>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defRPr/>
            </a:pPr>
            <a:r>
              <a:rPr lang="en-US" sz="900" b="1">
                <a:solidFill>
                  <a:schemeClr val="tx1">
                    <a:lumMod val="75000"/>
                    <a:lumOff val="25000"/>
                  </a:schemeClr>
                </a:solidFill>
                <a:cs typeface="Arial" panose="020B0604020202020204" pitchFamily="34" charset="0"/>
              </a:rPr>
              <a:t>Public Safety</a:t>
            </a:r>
            <a:endParaRPr lang="en-US" sz="900" i="1">
              <a:solidFill>
                <a:schemeClr val="tx1">
                  <a:lumMod val="75000"/>
                  <a:lumOff val="25000"/>
                </a:schemeClr>
              </a:solidFill>
              <a:cs typeface="Arial" panose="020B0604020202020204" pitchFamily="34" charset="0"/>
            </a:endParaRPr>
          </a:p>
        </p:txBody>
      </p:sp>
      <p:sp>
        <p:nvSpPr>
          <p:cNvPr id="95" name="Rectangle 94">
            <a:extLst>
              <a:ext uri="{FF2B5EF4-FFF2-40B4-BE49-F238E27FC236}">
                <a16:creationId xmlns:a16="http://schemas.microsoft.com/office/drawing/2014/main" id="{46CB6067-1552-944C-9F42-A3F98DE65934}"/>
              </a:ext>
            </a:extLst>
          </p:cNvPr>
          <p:cNvSpPr/>
          <p:nvPr/>
        </p:nvSpPr>
        <p:spPr>
          <a:xfrm>
            <a:off x="7613648" y="1955124"/>
            <a:ext cx="938213" cy="1187450"/>
          </a:xfrm>
          <a:prstGeom prst="rect">
            <a:avLst/>
          </a:prstGeom>
          <a:solidFill>
            <a:srgbClr val="FFB3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spcAft>
                <a:spcPts val="450"/>
              </a:spcAft>
              <a:defRPr/>
            </a:pPr>
            <a:r>
              <a:rPr lang="en-US" sz="900" b="1">
                <a:solidFill>
                  <a:schemeClr val="tx1">
                    <a:lumMod val="75000"/>
                    <a:lumOff val="25000"/>
                  </a:schemeClr>
                </a:solidFill>
                <a:cs typeface="Arial" panose="020B0604020202020204" pitchFamily="34" charset="0"/>
              </a:rPr>
              <a:t>Surge Notification and Response</a:t>
            </a:r>
          </a:p>
          <a:p>
            <a:pPr algn="ctr" defTabSz="300038">
              <a:spcAft>
                <a:spcPts val="450"/>
              </a:spcAft>
              <a:defRPr/>
            </a:pPr>
            <a:r>
              <a:rPr lang="en-US" sz="900" i="1">
                <a:solidFill>
                  <a:schemeClr val="tx1">
                    <a:lumMod val="75000"/>
                    <a:lumOff val="25000"/>
                  </a:schemeClr>
                </a:solidFill>
                <a:cs typeface="Arial" panose="020B0604020202020204" pitchFamily="34" charset="0"/>
              </a:rPr>
              <a:t>CPH, FCPH, FC Coroner, CPD, FCSO, EMS</a:t>
            </a:r>
          </a:p>
        </p:txBody>
      </p:sp>
      <p:cxnSp>
        <p:nvCxnSpPr>
          <p:cNvPr id="58" name="Elbow Connector 57">
            <a:extLst>
              <a:ext uri="{FF2B5EF4-FFF2-40B4-BE49-F238E27FC236}">
                <a16:creationId xmlns:a16="http://schemas.microsoft.com/office/drawing/2014/main" id="{E1899253-10B1-0EB2-78D4-6BCD9586606C}"/>
              </a:ext>
            </a:extLst>
          </p:cNvPr>
          <p:cNvCxnSpPr>
            <a:stCxn id="8" idx="3"/>
            <a:endCxn id="95" idx="1"/>
          </p:cNvCxnSpPr>
          <p:nvPr/>
        </p:nvCxnSpPr>
        <p:spPr>
          <a:xfrm>
            <a:off x="7413625" y="2449513"/>
            <a:ext cx="200023" cy="99336"/>
          </a:xfrm>
          <a:prstGeom prst="bentConnector3">
            <a:avLst>
              <a:gd name="adj1" fmla="val 50000"/>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A4CE2B3A-0DD5-226E-181C-0DBE275EC77B}"/>
              </a:ext>
            </a:extLst>
          </p:cNvPr>
          <p:cNvSpPr/>
          <p:nvPr/>
        </p:nvSpPr>
        <p:spPr>
          <a:xfrm>
            <a:off x="5341938" y="1169988"/>
            <a:ext cx="1403350" cy="725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300038">
              <a:spcAft>
                <a:spcPts val="450"/>
              </a:spcAft>
              <a:defRPr/>
            </a:pPr>
            <a:r>
              <a:rPr lang="en-US" sz="675" b="1">
                <a:solidFill>
                  <a:srgbClr val="B2E3F4"/>
                </a:solidFill>
                <a:cs typeface="Arial"/>
              </a:rPr>
              <a:t>█</a:t>
            </a:r>
            <a:r>
              <a:rPr lang="en-US" sz="675" b="1">
                <a:solidFill>
                  <a:schemeClr val="bg2">
                    <a:lumMod val="50000"/>
                  </a:schemeClr>
                </a:solidFill>
                <a:cs typeface="Arial"/>
              </a:rPr>
              <a:t>  </a:t>
            </a:r>
            <a:r>
              <a:rPr lang="en-US" sz="675" b="1">
                <a:solidFill>
                  <a:srgbClr val="00B0F0"/>
                </a:solidFill>
                <a:cs typeface="Arial" panose="020B0604020202020204" pitchFamily="34" charset="0"/>
              </a:rPr>
              <a:t>Principle Partners</a:t>
            </a:r>
          </a:p>
          <a:p>
            <a:pPr defTabSz="300038">
              <a:spcAft>
                <a:spcPts val="450"/>
              </a:spcAft>
              <a:defRPr/>
            </a:pPr>
            <a:r>
              <a:rPr lang="en-US" sz="675" b="1">
                <a:solidFill>
                  <a:srgbClr val="FFB3B3"/>
                </a:solidFill>
                <a:cs typeface="Arial"/>
              </a:rPr>
              <a:t>█ </a:t>
            </a:r>
            <a:r>
              <a:rPr lang="en-US" sz="675" b="1">
                <a:solidFill>
                  <a:srgbClr val="FF0000"/>
                </a:solidFill>
                <a:cs typeface="Arial"/>
              </a:rPr>
              <a:t> </a:t>
            </a:r>
            <a:r>
              <a:rPr lang="en-US" sz="675" b="1">
                <a:solidFill>
                  <a:srgbClr val="FF0000"/>
                </a:solidFill>
                <a:cs typeface="Arial" panose="020B0604020202020204" pitchFamily="34" charset="0"/>
              </a:rPr>
              <a:t>Emergency Response</a:t>
            </a:r>
          </a:p>
          <a:p>
            <a:pPr defTabSz="300038">
              <a:spcAft>
                <a:spcPts val="450"/>
              </a:spcAft>
              <a:defRPr/>
            </a:pPr>
            <a:r>
              <a:rPr lang="en-US" sz="675" b="1">
                <a:solidFill>
                  <a:srgbClr val="FFE697"/>
                </a:solidFill>
                <a:cs typeface="Arial"/>
              </a:rPr>
              <a:t>█ </a:t>
            </a:r>
            <a:r>
              <a:rPr lang="en-US" sz="675" b="1">
                <a:solidFill>
                  <a:schemeClr val="accent4"/>
                </a:solidFill>
                <a:cs typeface="Arial"/>
              </a:rPr>
              <a:t> </a:t>
            </a:r>
            <a:r>
              <a:rPr lang="en-US" sz="675" b="1">
                <a:solidFill>
                  <a:schemeClr val="accent4">
                    <a:lumMod val="75000"/>
                  </a:schemeClr>
                </a:solidFill>
                <a:cs typeface="Arial" panose="020B0604020202020204" pitchFamily="34" charset="0"/>
              </a:rPr>
              <a:t>Subcommittees</a:t>
            </a:r>
          </a:p>
          <a:p>
            <a:pPr defTabSz="300038">
              <a:spcAft>
                <a:spcPts val="450"/>
              </a:spcAft>
              <a:defRPr/>
            </a:pPr>
            <a:r>
              <a:rPr lang="en-US" sz="675" b="1">
                <a:solidFill>
                  <a:srgbClr val="AED395"/>
                </a:solidFill>
                <a:cs typeface="Arial"/>
              </a:rPr>
              <a:t>█  </a:t>
            </a:r>
            <a:r>
              <a:rPr lang="en-US" sz="675" b="1">
                <a:solidFill>
                  <a:schemeClr val="accent6"/>
                </a:solidFill>
                <a:cs typeface="Arial" panose="020B0604020202020204" pitchFamily="34" charset="0"/>
              </a:rPr>
              <a:t>Subcommittee Workgroups</a:t>
            </a:r>
          </a:p>
        </p:txBody>
      </p:sp>
      <p:sp>
        <p:nvSpPr>
          <p:cNvPr id="204" name="Rectangle 203">
            <a:extLst>
              <a:ext uri="{FF2B5EF4-FFF2-40B4-BE49-F238E27FC236}">
                <a16:creationId xmlns:a16="http://schemas.microsoft.com/office/drawing/2014/main" id="{3FB060CE-E6F5-1A7E-7983-F4D9EB19C65E}"/>
              </a:ext>
            </a:extLst>
          </p:cNvPr>
          <p:cNvSpPr/>
          <p:nvPr/>
        </p:nvSpPr>
        <p:spPr>
          <a:xfrm>
            <a:off x="606425" y="4730750"/>
            <a:ext cx="1458913" cy="274638"/>
          </a:xfrm>
          <a:prstGeom prst="rect">
            <a:avLst/>
          </a:prstGeom>
          <a:solidFill>
            <a:srgbClr val="AED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defRPr/>
            </a:pPr>
            <a:r>
              <a:rPr lang="en-US" sz="675" b="1">
                <a:solidFill>
                  <a:schemeClr val="tx1">
                    <a:lumMod val="75000"/>
                    <a:lumOff val="25000"/>
                  </a:schemeClr>
                </a:solidFill>
                <a:cs typeface="Arial" panose="020B0604020202020204" pitchFamily="34" charset="0"/>
              </a:rPr>
              <a:t>Broad Community Education</a:t>
            </a:r>
          </a:p>
        </p:txBody>
      </p:sp>
      <p:sp>
        <p:nvSpPr>
          <p:cNvPr id="205" name="Rectangle 204">
            <a:extLst>
              <a:ext uri="{FF2B5EF4-FFF2-40B4-BE49-F238E27FC236}">
                <a16:creationId xmlns:a16="http://schemas.microsoft.com/office/drawing/2014/main" id="{F8A36AC2-B3C9-43CE-E712-3C79A0AD5E39}"/>
              </a:ext>
            </a:extLst>
          </p:cNvPr>
          <p:cNvSpPr/>
          <p:nvPr/>
        </p:nvSpPr>
        <p:spPr>
          <a:xfrm>
            <a:off x="606425" y="5054600"/>
            <a:ext cx="1458913" cy="317500"/>
          </a:xfrm>
          <a:prstGeom prst="rect">
            <a:avLst/>
          </a:prstGeom>
          <a:solidFill>
            <a:srgbClr val="AED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defRPr/>
            </a:pPr>
            <a:r>
              <a:rPr lang="en-US" sz="675" b="1">
                <a:solidFill>
                  <a:schemeClr val="tx1">
                    <a:lumMod val="75000"/>
                    <a:lumOff val="25000"/>
                  </a:schemeClr>
                </a:solidFill>
                <a:cs typeface="Arial" panose="020B0604020202020204" pitchFamily="34" charset="0"/>
              </a:rPr>
              <a:t>School and Community- Affiliated Education and Gaps in Services</a:t>
            </a:r>
          </a:p>
        </p:txBody>
      </p:sp>
      <p:sp>
        <p:nvSpPr>
          <p:cNvPr id="207" name="Rectangle 206">
            <a:extLst>
              <a:ext uri="{FF2B5EF4-FFF2-40B4-BE49-F238E27FC236}">
                <a16:creationId xmlns:a16="http://schemas.microsoft.com/office/drawing/2014/main" id="{73405762-7C84-B24F-1083-CA65421CF8E5}"/>
              </a:ext>
            </a:extLst>
          </p:cNvPr>
          <p:cNvSpPr/>
          <p:nvPr/>
        </p:nvSpPr>
        <p:spPr>
          <a:xfrm>
            <a:off x="606425" y="5414963"/>
            <a:ext cx="1458913" cy="274637"/>
          </a:xfrm>
          <a:prstGeom prst="rect">
            <a:avLst/>
          </a:prstGeom>
          <a:solidFill>
            <a:srgbClr val="AED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defRPr/>
            </a:pPr>
            <a:r>
              <a:rPr lang="en-US" sz="675" b="1">
                <a:solidFill>
                  <a:schemeClr val="tx1">
                    <a:lumMod val="75000"/>
                    <a:lumOff val="25000"/>
                  </a:schemeClr>
                </a:solidFill>
                <a:cs typeface="Arial" panose="020B0604020202020204" pitchFamily="34" charset="0"/>
              </a:rPr>
              <a:t>Data</a:t>
            </a:r>
            <a:endParaRPr lang="en-US" sz="675" i="1">
              <a:solidFill>
                <a:schemeClr val="tx1">
                  <a:lumMod val="75000"/>
                  <a:lumOff val="25000"/>
                </a:schemeClr>
              </a:solidFill>
              <a:cs typeface="Arial" panose="020B0604020202020204" pitchFamily="34" charset="0"/>
            </a:endParaRPr>
          </a:p>
        </p:txBody>
      </p:sp>
      <p:sp>
        <p:nvSpPr>
          <p:cNvPr id="208" name="Rectangle 207">
            <a:extLst>
              <a:ext uri="{FF2B5EF4-FFF2-40B4-BE49-F238E27FC236}">
                <a16:creationId xmlns:a16="http://schemas.microsoft.com/office/drawing/2014/main" id="{28524F3A-B3B9-558A-9FB3-0BF56807BBCC}"/>
              </a:ext>
            </a:extLst>
          </p:cNvPr>
          <p:cNvSpPr/>
          <p:nvPr/>
        </p:nvSpPr>
        <p:spPr>
          <a:xfrm>
            <a:off x="2159000" y="4400550"/>
            <a:ext cx="1616075" cy="379413"/>
          </a:xfrm>
          <a:prstGeom prst="rect">
            <a:avLst/>
          </a:prstGeom>
          <a:solidFill>
            <a:srgbClr val="AED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defRPr/>
            </a:pPr>
            <a:r>
              <a:rPr lang="en-US" sz="675" b="1">
                <a:solidFill>
                  <a:schemeClr val="tx1">
                    <a:lumMod val="75000"/>
                    <a:lumOff val="25000"/>
                  </a:schemeClr>
                </a:solidFill>
                <a:cs typeface="Arial" panose="020B0604020202020204" pitchFamily="34" charset="0"/>
              </a:rPr>
              <a:t>Syringe Exchange &amp; Infectious Disease</a:t>
            </a:r>
          </a:p>
        </p:txBody>
      </p:sp>
      <p:sp>
        <p:nvSpPr>
          <p:cNvPr id="209" name="Rectangle 208">
            <a:extLst>
              <a:ext uri="{FF2B5EF4-FFF2-40B4-BE49-F238E27FC236}">
                <a16:creationId xmlns:a16="http://schemas.microsoft.com/office/drawing/2014/main" id="{A6A9A6D1-48D2-C2C5-7F23-1EE9DCC19871}"/>
              </a:ext>
            </a:extLst>
          </p:cNvPr>
          <p:cNvSpPr/>
          <p:nvPr/>
        </p:nvSpPr>
        <p:spPr>
          <a:xfrm>
            <a:off x="2159000" y="4802188"/>
            <a:ext cx="1616075" cy="274637"/>
          </a:xfrm>
          <a:prstGeom prst="rect">
            <a:avLst/>
          </a:prstGeom>
          <a:solidFill>
            <a:srgbClr val="AED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defRPr/>
            </a:pPr>
            <a:r>
              <a:rPr lang="en-US" sz="675" b="1">
                <a:solidFill>
                  <a:schemeClr val="tx1">
                    <a:lumMod val="75000"/>
                    <a:lumOff val="25000"/>
                  </a:schemeClr>
                </a:solidFill>
                <a:cs typeface="Arial" panose="020B0604020202020204" pitchFamily="34" charset="0"/>
              </a:rPr>
              <a:t>Naloxone Distribution</a:t>
            </a:r>
          </a:p>
        </p:txBody>
      </p:sp>
      <p:sp>
        <p:nvSpPr>
          <p:cNvPr id="210" name="Rectangle 209">
            <a:extLst>
              <a:ext uri="{FF2B5EF4-FFF2-40B4-BE49-F238E27FC236}">
                <a16:creationId xmlns:a16="http://schemas.microsoft.com/office/drawing/2014/main" id="{84982FFF-9F07-267D-A5CA-EFA14E42969D}"/>
              </a:ext>
            </a:extLst>
          </p:cNvPr>
          <p:cNvSpPr/>
          <p:nvPr/>
        </p:nvSpPr>
        <p:spPr>
          <a:xfrm>
            <a:off x="2159000" y="5116513"/>
            <a:ext cx="1616075" cy="274637"/>
          </a:xfrm>
          <a:prstGeom prst="rect">
            <a:avLst/>
          </a:prstGeom>
          <a:solidFill>
            <a:srgbClr val="AED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defRPr/>
            </a:pPr>
            <a:r>
              <a:rPr lang="en-US" sz="675" b="1">
                <a:solidFill>
                  <a:schemeClr val="tx1">
                    <a:lumMod val="75000"/>
                    <a:lumOff val="25000"/>
                  </a:schemeClr>
                </a:solidFill>
                <a:cs typeface="Arial" panose="020B0604020202020204" pitchFamily="34" charset="0"/>
              </a:rPr>
              <a:t>Neo Natal Abstinence Syndrome</a:t>
            </a:r>
          </a:p>
        </p:txBody>
      </p:sp>
      <p:sp>
        <p:nvSpPr>
          <p:cNvPr id="211" name="Rectangle 210">
            <a:extLst>
              <a:ext uri="{FF2B5EF4-FFF2-40B4-BE49-F238E27FC236}">
                <a16:creationId xmlns:a16="http://schemas.microsoft.com/office/drawing/2014/main" id="{FD065B65-C177-F8E3-4841-0856CD91BC52}"/>
              </a:ext>
            </a:extLst>
          </p:cNvPr>
          <p:cNvSpPr/>
          <p:nvPr/>
        </p:nvSpPr>
        <p:spPr>
          <a:xfrm>
            <a:off x="2159000" y="5418138"/>
            <a:ext cx="1616075" cy="274637"/>
          </a:xfrm>
          <a:prstGeom prst="rect">
            <a:avLst/>
          </a:prstGeom>
          <a:solidFill>
            <a:srgbClr val="AED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defRPr/>
            </a:pPr>
            <a:r>
              <a:rPr lang="en-US" sz="675" b="1">
                <a:solidFill>
                  <a:schemeClr val="tx1">
                    <a:lumMod val="75000"/>
                    <a:lumOff val="25000"/>
                  </a:schemeClr>
                </a:solidFill>
                <a:cs typeface="Arial" panose="020B0604020202020204" pitchFamily="34" charset="0"/>
              </a:rPr>
              <a:t>Data</a:t>
            </a:r>
            <a:endParaRPr lang="en-US" sz="675" i="1">
              <a:solidFill>
                <a:schemeClr val="tx1">
                  <a:lumMod val="75000"/>
                  <a:lumOff val="25000"/>
                </a:schemeClr>
              </a:solidFill>
              <a:cs typeface="Arial" panose="020B0604020202020204" pitchFamily="34" charset="0"/>
            </a:endParaRPr>
          </a:p>
        </p:txBody>
      </p:sp>
      <p:sp>
        <p:nvSpPr>
          <p:cNvPr id="212" name="Rectangle 211">
            <a:extLst>
              <a:ext uri="{FF2B5EF4-FFF2-40B4-BE49-F238E27FC236}">
                <a16:creationId xmlns:a16="http://schemas.microsoft.com/office/drawing/2014/main" id="{572296FA-61BA-8C7F-1326-F7D01AD27C65}"/>
              </a:ext>
            </a:extLst>
          </p:cNvPr>
          <p:cNvSpPr/>
          <p:nvPr/>
        </p:nvSpPr>
        <p:spPr>
          <a:xfrm>
            <a:off x="3859213" y="4405313"/>
            <a:ext cx="1509712" cy="274637"/>
          </a:xfrm>
          <a:prstGeom prst="rect">
            <a:avLst/>
          </a:prstGeom>
          <a:solidFill>
            <a:srgbClr val="AED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defRPr/>
            </a:pPr>
            <a:r>
              <a:rPr lang="en-US" sz="675" b="1">
                <a:solidFill>
                  <a:schemeClr val="tx1">
                    <a:lumMod val="75000"/>
                    <a:lumOff val="25000"/>
                  </a:schemeClr>
                </a:solidFill>
                <a:cs typeface="Arial" panose="020B0604020202020204" pitchFamily="34" charset="0"/>
              </a:rPr>
              <a:t>Stigma in Faith-Based Settings</a:t>
            </a:r>
          </a:p>
        </p:txBody>
      </p:sp>
      <p:sp>
        <p:nvSpPr>
          <p:cNvPr id="213" name="Rectangle 212">
            <a:extLst>
              <a:ext uri="{FF2B5EF4-FFF2-40B4-BE49-F238E27FC236}">
                <a16:creationId xmlns:a16="http://schemas.microsoft.com/office/drawing/2014/main" id="{1FB051B4-C684-86B7-0D8C-D0B33247951E}"/>
              </a:ext>
            </a:extLst>
          </p:cNvPr>
          <p:cNvSpPr/>
          <p:nvPr/>
        </p:nvSpPr>
        <p:spPr>
          <a:xfrm>
            <a:off x="3859213" y="4713288"/>
            <a:ext cx="1509712" cy="274637"/>
          </a:xfrm>
          <a:prstGeom prst="rect">
            <a:avLst/>
          </a:prstGeom>
          <a:solidFill>
            <a:srgbClr val="AED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defRPr/>
            </a:pPr>
            <a:r>
              <a:rPr lang="en-US" sz="675" b="1">
                <a:solidFill>
                  <a:schemeClr val="tx1">
                    <a:lumMod val="75000"/>
                    <a:lumOff val="25000"/>
                  </a:schemeClr>
                </a:solidFill>
                <a:cs typeface="Arial" panose="020B0604020202020204" pitchFamily="34" charset="0"/>
              </a:rPr>
              <a:t>Congregation and Faith Leaders Training</a:t>
            </a:r>
          </a:p>
        </p:txBody>
      </p:sp>
      <p:sp>
        <p:nvSpPr>
          <p:cNvPr id="214" name="Rectangle 213">
            <a:extLst>
              <a:ext uri="{FF2B5EF4-FFF2-40B4-BE49-F238E27FC236}">
                <a16:creationId xmlns:a16="http://schemas.microsoft.com/office/drawing/2014/main" id="{33CBA1F8-E5C0-63A2-0C79-62E524D072F6}"/>
              </a:ext>
            </a:extLst>
          </p:cNvPr>
          <p:cNvSpPr/>
          <p:nvPr/>
        </p:nvSpPr>
        <p:spPr>
          <a:xfrm>
            <a:off x="5462588" y="4398963"/>
            <a:ext cx="1370012" cy="274637"/>
          </a:xfrm>
          <a:prstGeom prst="rect">
            <a:avLst/>
          </a:prstGeom>
          <a:solidFill>
            <a:srgbClr val="AED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defRPr/>
            </a:pPr>
            <a:r>
              <a:rPr lang="en-US" sz="675" b="1">
                <a:solidFill>
                  <a:schemeClr val="tx1">
                    <a:lumMod val="75000"/>
                    <a:lumOff val="25000"/>
                  </a:schemeClr>
                </a:solidFill>
                <a:cs typeface="Arial" panose="020B0604020202020204" pitchFamily="34" charset="0"/>
              </a:rPr>
              <a:t>Recovery Housing</a:t>
            </a:r>
          </a:p>
        </p:txBody>
      </p:sp>
      <p:sp>
        <p:nvSpPr>
          <p:cNvPr id="215" name="Rectangle 214">
            <a:extLst>
              <a:ext uri="{FF2B5EF4-FFF2-40B4-BE49-F238E27FC236}">
                <a16:creationId xmlns:a16="http://schemas.microsoft.com/office/drawing/2014/main" id="{D75EB348-5F57-2B0A-E524-303D03B090D7}"/>
              </a:ext>
            </a:extLst>
          </p:cNvPr>
          <p:cNvSpPr/>
          <p:nvPr/>
        </p:nvSpPr>
        <p:spPr>
          <a:xfrm>
            <a:off x="5453063" y="4706938"/>
            <a:ext cx="1370012" cy="274637"/>
          </a:xfrm>
          <a:prstGeom prst="rect">
            <a:avLst/>
          </a:prstGeom>
          <a:solidFill>
            <a:srgbClr val="AED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defRPr/>
            </a:pPr>
            <a:r>
              <a:rPr lang="en-US" sz="675" b="1">
                <a:solidFill>
                  <a:schemeClr val="tx1">
                    <a:lumMod val="75000"/>
                    <a:lumOff val="25000"/>
                  </a:schemeClr>
                </a:solidFill>
                <a:cs typeface="Arial" panose="020B0604020202020204" pitchFamily="34" charset="0"/>
              </a:rPr>
              <a:t>Peer Recovery Support</a:t>
            </a:r>
            <a:endParaRPr lang="en-US" sz="675" i="1">
              <a:solidFill>
                <a:schemeClr val="tx1">
                  <a:lumMod val="75000"/>
                  <a:lumOff val="25000"/>
                </a:schemeClr>
              </a:solidFill>
              <a:cs typeface="Arial" panose="020B0604020202020204" pitchFamily="34" charset="0"/>
            </a:endParaRPr>
          </a:p>
        </p:txBody>
      </p:sp>
      <p:sp>
        <p:nvSpPr>
          <p:cNvPr id="216" name="Rectangle 215">
            <a:extLst>
              <a:ext uri="{FF2B5EF4-FFF2-40B4-BE49-F238E27FC236}">
                <a16:creationId xmlns:a16="http://schemas.microsoft.com/office/drawing/2014/main" id="{909338BD-E2DC-4381-3C3C-4E7421FAE8C2}"/>
              </a:ext>
            </a:extLst>
          </p:cNvPr>
          <p:cNvSpPr/>
          <p:nvPr/>
        </p:nvSpPr>
        <p:spPr>
          <a:xfrm>
            <a:off x="5462588" y="5005388"/>
            <a:ext cx="1370012" cy="274637"/>
          </a:xfrm>
          <a:prstGeom prst="rect">
            <a:avLst/>
          </a:prstGeom>
          <a:solidFill>
            <a:srgbClr val="AED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defRPr/>
            </a:pPr>
            <a:r>
              <a:rPr lang="en-US" sz="675" b="1">
                <a:solidFill>
                  <a:schemeClr val="tx1">
                    <a:lumMod val="75000"/>
                    <a:lumOff val="25000"/>
                  </a:schemeClr>
                </a:solidFill>
                <a:cs typeface="Arial" panose="020B0604020202020204" pitchFamily="34" charset="0"/>
              </a:rPr>
              <a:t>Data</a:t>
            </a:r>
          </a:p>
        </p:txBody>
      </p:sp>
      <p:sp>
        <p:nvSpPr>
          <p:cNvPr id="217" name="Rectangle 216">
            <a:extLst>
              <a:ext uri="{FF2B5EF4-FFF2-40B4-BE49-F238E27FC236}">
                <a16:creationId xmlns:a16="http://schemas.microsoft.com/office/drawing/2014/main" id="{CF821498-61EA-0F94-E0C8-77701DA05518}"/>
              </a:ext>
            </a:extLst>
          </p:cNvPr>
          <p:cNvSpPr/>
          <p:nvPr/>
        </p:nvSpPr>
        <p:spPr>
          <a:xfrm>
            <a:off x="6973129" y="4282728"/>
            <a:ext cx="1608138" cy="274637"/>
          </a:xfrm>
          <a:prstGeom prst="rect">
            <a:avLst/>
          </a:prstGeom>
          <a:solidFill>
            <a:srgbClr val="AED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defRPr/>
            </a:pPr>
            <a:r>
              <a:rPr lang="en-US" sz="675" b="1">
                <a:solidFill>
                  <a:schemeClr val="tx1">
                    <a:lumMod val="75000"/>
                    <a:lumOff val="25000"/>
                  </a:schemeClr>
                </a:solidFill>
                <a:cs typeface="Arial" panose="020B0604020202020204" pitchFamily="34" charset="0"/>
              </a:rPr>
              <a:t>Law Enforcement</a:t>
            </a:r>
          </a:p>
        </p:txBody>
      </p:sp>
      <p:sp>
        <p:nvSpPr>
          <p:cNvPr id="218" name="Rectangle 217">
            <a:extLst>
              <a:ext uri="{FF2B5EF4-FFF2-40B4-BE49-F238E27FC236}">
                <a16:creationId xmlns:a16="http://schemas.microsoft.com/office/drawing/2014/main" id="{C0F8DDCB-C099-2A5E-430F-A281CF5F4B6C}"/>
              </a:ext>
            </a:extLst>
          </p:cNvPr>
          <p:cNvSpPr/>
          <p:nvPr/>
        </p:nvSpPr>
        <p:spPr>
          <a:xfrm>
            <a:off x="6985000" y="4573761"/>
            <a:ext cx="1608138" cy="274638"/>
          </a:xfrm>
          <a:prstGeom prst="rect">
            <a:avLst/>
          </a:prstGeom>
          <a:solidFill>
            <a:srgbClr val="AED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defRPr/>
            </a:pPr>
            <a:r>
              <a:rPr lang="en-US" sz="675" b="1">
                <a:solidFill>
                  <a:schemeClr val="tx1">
                    <a:lumMod val="75000"/>
                    <a:lumOff val="25000"/>
                  </a:schemeClr>
                </a:solidFill>
                <a:cs typeface="Arial" panose="020B0604020202020204" pitchFamily="34" charset="0"/>
              </a:rPr>
              <a:t>EMS</a:t>
            </a:r>
          </a:p>
        </p:txBody>
      </p:sp>
      <p:sp>
        <p:nvSpPr>
          <p:cNvPr id="219" name="Rectangle 218">
            <a:extLst>
              <a:ext uri="{FF2B5EF4-FFF2-40B4-BE49-F238E27FC236}">
                <a16:creationId xmlns:a16="http://schemas.microsoft.com/office/drawing/2014/main" id="{8F7B610C-F1BE-6950-7645-4A90981E3B94}"/>
              </a:ext>
            </a:extLst>
          </p:cNvPr>
          <p:cNvSpPr/>
          <p:nvPr/>
        </p:nvSpPr>
        <p:spPr>
          <a:xfrm>
            <a:off x="6985000" y="4850606"/>
            <a:ext cx="1608138" cy="274638"/>
          </a:xfrm>
          <a:prstGeom prst="rect">
            <a:avLst/>
          </a:prstGeom>
          <a:solidFill>
            <a:srgbClr val="AED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defRPr/>
            </a:pPr>
            <a:r>
              <a:rPr lang="en-US" sz="675" b="1">
                <a:solidFill>
                  <a:schemeClr val="tx1">
                    <a:lumMod val="75000"/>
                    <a:lumOff val="25000"/>
                  </a:schemeClr>
                </a:solidFill>
                <a:cs typeface="Arial" panose="020B0604020202020204" pitchFamily="34" charset="0"/>
              </a:rPr>
              <a:t>Courts</a:t>
            </a:r>
            <a:endParaRPr lang="en-US" sz="675" i="1">
              <a:solidFill>
                <a:schemeClr val="tx1">
                  <a:lumMod val="75000"/>
                  <a:lumOff val="25000"/>
                </a:schemeClr>
              </a:solidFill>
              <a:cs typeface="Arial" panose="020B0604020202020204" pitchFamily="34" charset="0"/>
            </a:endParaRPr>
          </a:p>
        </p:txBody>
      </p:sp>
      <p:sp>
        <p:nvSpPr>
          <p:cNvPr id="220" name="Rectangle 219">
            <a:extLst>
              <a:ext uri="{FF2B5EF4-FFF2-40B4-BE49-F238E27FC236}">
                <a16:creationId xmlns:a16="http://schemas.microsoft.com/office/drawing/2014/main" id="{C02F4A39-E774-2F42-456F-DD32ED990F58}"/>
              </a:ext>
            </a:extLst>
          </p:cNvPr>
          <p:cNvSpPr/>
          <p:nvPr/>
        </p:nvSpPr>
        <p:spPr>
          <a:xfrm>
            <a:off x="6985000" y="5094946"/>
            <a:ext cx="1608138" cy="273050"/>
          </a:xfrm>
          <a:prstGeom prst="rect">
            <a:avLst/>
          </a:prstGeom>
          <a:solidFill>
            <a:srgbClr val="AED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defRPr/>
            </a:pPr>
            <a:r>
              <a:rPr lang="en-US" sz="675" b="1">
                <a:solidFill>
                  <a:schemeClr val="tx1">
                    <a:lumMod val="75000"/>
                    <a:lumOff val="25000"/>
                  </a:schemeClr>
                </a:solidFill>
                <a:cs typeface="Arial" panose="020B0604020202020204" pitchFamily="34" charset="0"/>
              </a:rPr>
              <a:t>Data</a:t>
            </a:r>
            <a:endParaRPr lang="en-US" sz="675" i="1">
              <a:solidFill>
                <a:schemeClr val="tx1">
                  <a:lumMod val="75000"/>
                  <a:lumOff val="25000"/>
                </a:schemeClr>
              </a:solidFill>
              <a:cs typeface="Arial" panose="020B0604020202020204" pitchFamily="34" charset="0"/>
            </a:endParaRPr>
          </a:p>
        </p:txBody>
      </p:sp>
      <p:cxnSp>
        <p:nvCxnSpPr>
          <p:cNvPr id="188" name="Elbow Connector 187">
            <a:extLst>
              <a:ext uri="{FF2B5EF4-FFF2-40B4-BE49-F238E27FC236}">
                <a16:creationId xmlns:a16="http://schemas.microsoft.com/office/drawing/2014/main" id="{2CE56528-05E9-3AB8-2B27-7DEBD349DE4F}"/>
              </a:ext>
            </a:extLst>
          </p:cNvPr>
          <p:cNvCxnSpPr>
            <a:stCxn id="71" idx="0"/>
            <a:endCxn id="34" idx="2"/>
          </p:cNvCxnSpPr>
          <p:nvPr/>
        </p:nvCxnSpPr>
        <p:spPr>
          <a:xfrm rot="5400000" flipH="1" flipV="1">
            <a:off x="1949450" y="3152776"/>
            <a:ext cx="268287" cy="1497012"/>
          </a:xfrm>
          <a:prstGeom prst="bentConnector3">
            <a:avLst>
              <a:gd name="adj1" fmla="val 50000"/>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1" name="Elbow Connector 190">
            <a:extLst>
              <a:ext uri="{FF2B5EF4-FFF2-40B4-BE49-F238E27FC236}">
                <a16:creationId xmlns:a16="http://schemas.microsoft.com/office/drawing/2014/main" id="{9FA3BDC2-8D7A-796E-9C2C-F420D09255A3}"/>
              </a:ext>
            </a:extLst>
          </p:cNvPr>
          <p:cNvCxnSpPr>
            <a:stCxn id="76" idx="0"/>
            <a:endCxn id="34" idx="2"/>
          </p:cNvCxnSpPr>
          <p:nvPr/>
        </p:nvCxnSpPr>
        <p:spPr>
          <a:xfrm rot="16200000" flipV="1">
            <a:off x="2766219" y="3833019"/>
            <a:ext cx="266700" cy="134938"/>
          </a:xfrm>
          <a:prstGeom prst="bentConnector3">
            <a:avLst>
              <a:gd name="adj1" fmla="val 50000"/>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4" name="Elbow Connector 223">
            <a:extLst>
              <a:ext uri="{FF2B5EF4-FFF2-40B4-BE49-F238E27FC236}">
                <a16:creationId xmlns:a16="http://schemas.microsoft.com/office/drawing/2014/main" id="{62197D2E-AB5D-66AA-066B-A6A0F226EFDF}"/>
              </a:ext>
            </a:extLst>
          </p:cNvPr>
          <p:cNvCxnSpPr>
            <a:stCxn id="92" idx="0"/>
            <a:endCxn id="34" idx="2"/>
          </p:cNvCxnSpPr>
          <p:nvPr/>
        </p:nvCxnSpPr>
        <p:spPr>
          <a:xfrm rot="16200000" flipV="1">
            <a:off x="3590132" y="3009106"/>
            <a:ext cx="266700" cy="1782763"/>
          </a:xfrm>
          <a:prstGeom prst="bentConnector3">
            <a:avLst>
              <a:gd name="adj1" fmla="val 50000"/>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7" name="Elbow Connector 226">
            <a:extLst>
              <a:ext uri="{FF2B5EF4-FFF2-40B4-BE49-F238E27FC236}">
                <a16:creationId xmlns:a16="http://schemas.microsoft.com/office/drawing/2014/main" id="{DB23738F-C216-60F5-EBCA-965230BD6DC2}"/>
              </a:ext>
            </a:extLst>
          </p:cNvPr>
          <p:cNvCxnSpPr>
            <a:stCxn id="93" idx="0"/>
            <a:endCxn id="34" idx="2"/>
          </p:cNvCxnSpPr>
          <p:nvPr/>
        </p:nvCxnSpPr>
        <p:spPr>
          <a:xfrm rot="16200000" flipV="1">
            <a:off x="4356894" y="2242344"/>
            <a:ext cx="266700" cy="3316288"/>
          </a:xfrm>
          <a:prstGeom prst="bentConnector3">
            <a:avLst>
              <a:gd name="adj1" fmla="val 50000"/>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3" name="Elbow Connector 232">
            <a:extLst>
              <a:ext uri="{FF2B5EF4-FFF2-40B4-BE49-F238E27FC236}">
                <a16:creationId xmlns:a16="http://schemas.microsoft.com/office/drawing/2014/main" id="{026CCEFE-01BA-C76C-8008-95C3D5797BEB}"/>
              </a:ext>
            </a:extLst>
          </p:cNvPr>
          <p:cNvCxnSpPr>
            <a:stCxn id="94" idx="0"/>
            <a:endCxn id="34" idx="2"/>
          </p:cNvCxnSpPr>
          <p:nvPr/>
        </p:nvCxnSpPr>
        <p:spPr>
          <a:xfrm rot="16200000" flipV="1">
            <a:off x="5243116" y="1356123"/>
            <a:ext cx="157163" cy="4979194"/>
          </a:xfrm>
          <a:prstGeom prst="bentConnector3">
            <a:avLst>
              <a:gd name="adj1" fmla="val 50000"/>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6989EC05-E478-0400-D960-161EAF687AA1}"/>
              </a:ext>
            </a:extLst>
          </p:cNvPr>
          <p:cNvCxnSpPr/>
          <p:nvPr/>
        </p:nvCxnSpPr>
        <p:spPr>
          <a:xfrm>
            <a:off x="661987" y="1914990"/>
            <a:ext cx="790257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8" name="Elbow Connector 237">
            <a:extLst>
              <a:ext uri="{FF2B5EF4-FFF2-40B4-BE49-F238E27FC236}">
                <a16:creationId xmlns:a16="http://schemas.microsoft.com/office/drawing/2014/main" id="{A21CFA45-194B-38C3-B684-B3650EFE2B4B}"/>
              </a:ext>
            </a:extLst>
          </p:cNvPr>
          <p:cNvCxnSpPr>
            <a:stCxn id="93" idx="0"/>
            <a:endCxn id="50" idx="2"/>
          </p:cNvCxnSpPr>
          <p:nvPr/>
        </p:nvCxnSpPr>
        <p:spPr>
          <a:xfrm rot="16200000" flipV="1">
            <a:off x="5509419" y="3394869"/>
            <a:ext cx="266700" cy="1011238"/>
          </a:xfrm>
          <a:prstGeom prst="bentConnector3">
            <a:avLst>
              <a:gd name="adj1" fmla="val 50000"/>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2CDA03AA-3E33-C220-8433-34293B37ED43}"/>
              </a:ext>
            </a:extLst>
          </p:cNvPr>
          <p:cNvSpPr/>
          <p:nvPr/>
        </p:nvSpPr>
        <p:spPr>
          <a:xfrm>
            <a:off x="7008813" y="1236663"/>
            <a:ext cx="1527175" cy="222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300038">
              <a:defRPr/>
            </a:pPr>
            <a:r>
              <a:rPr lang="en-US" sz="675" b="1">
                <a:solidFill>
                  <a:schemeClr val="tx1">
                    <a:lumMod val="75000"/>
                    <a:lumOff val="25000"/>
                  </a:schemeClr>
                </a:solidFill>
                <a:cs typeface="Arial" panose="020B0604020202020204" pitchFamily="34" charset="0"/>
              </a:rPr>
              <a:t>Core Steering Committee </a:t>
            </a:r>
          </a:p>
          <a:p>
            <a:pPr defTabSz="300038">
              <a:defRPr/>
            </a:pPr>
            <a:r>
              <a:rPr lang="en-US" sz="675" i="1">
                <a:solidFill>
                  <a:schemeClr val="tx1">
                    <a:lumMod val="75000"/>
                    <a:lumOff val="25000"/>
                  </a:schemeClr>
                </a:solidFill>
                <a:cs typeface="Arial" panose="020B0604020202020204" pitchFamily="34" charset="0"/>
              </a:rPr>
              <a:t>(boxes with grey dashed outline)</a:t>
            </a:r>
          </a:p>
        </p:txBody>
      </p:sp>
      <p:cxnSp>
        <p:nvCxnSpPr>
          <p:cNvPr id="3" name="Straight Connector 2">
            <a:extLst>
              <a:ext uri="{FF2B5EF4-FFF2-40B4-BE49-F238E27FC236}">
                <a16:creationId xmlns:a16="http://schemas.microsoft.com/office/drawing/2014/main" id="{3E4A266C-6002-A67A-A53A-05D5FEB1B4B4}"/>
              </a:ext>
            </a:extLst>
          </p:cNvPr>
          <p:cNvCxnSpPr/>
          <p:nvPr/>
        </p:nvCxnSpPr>
        <p:spPr>
          <a:xfrm>
            <a:off x="6853238" y="1293813"/>
            <a:ext cx="180975" cy="0"/>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3488F02C-8609-C620-C3B5-C82EFD5AFB6D}"/>
              </a:ext>
            </a:extLst>
          </p:cNvPr>
          <p:cNvSpPr/>
          <p:nvPr/>
        </p:nvSpPr>
        <p:spPr>
          <a:xfrm>
            <a:off x="3870325" y="5076825"/>
            <a:ext cx="1509713" cy="274638"/>
          </a:xfrm>
          <a:prstGeom prst="rect">
            <a:avLst/>
          </a:prstGeom>
          <a:solidFill>
            <a:srgbClr val="AED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defRPr/>
            </a:pPr>
            <a:r>
              <a:rPr lang="en-US" sz="675" b="1">
                <a:solidFill>
                  <a:schemeClr val="tx1">
                    <a:lumMod val="75000"/>
                    <a:lumOff val="25000"/>
                  </a:schemeClr>
                </a:solidFill>
                <a:cs typeface="Arial" panose="020B0604020202020204" pitchFamily="34" charset="0"/>
              </a:rPr>
              <a:t>Designated Recovery Congregations</a:t>
            </a:r>
          </a:p>
        </p:txBody>
      </p:sp>
      <p:sp>
        <p:nvSpPr>
          <p:cNvPr id="52" name="Rectangle 51">
            <a:extLst>
              <a:ext uri="{FF2B5EF4-FFF2-40B4-BE49-F238E27FC236}">
                <a16:creationId xmlns:a16="http://schemas.microsoft.com/office/drawing/2014/main" id="{39B14D53-5D4B-408E-455E-456CAFEB94EB}"/>
              </a:ext>
            </a:extLst>
          </p:cNvPr>
          <p:cNvSpPr/>
          <p:nvPr/>
        </p:nvSpPr>
        <p:spPr>
          <a:xfrm>
            <a:off x="3846513" y="5414963"/>
            <a:ext cx="1533525" cy="274637"/>
          </a:xfrm>
          <a:prstGeom prst="rect">
            <a:avLst/>
          </a:prstGeom>
          <a:solidFill>
            <a:srgbClr val="AED39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defRPr/>
            </a:pPr>
            <a:r>
              <a:rPr lang="en-US" sz="675" b="1">
                <a:solidFill>
                  <a:schemeClr val="tx1">
                    <a:lumMod val="75000"/>
                    <a:lumOff val="25000"/>
                  </a:schemeClr>
                </a:solidFill>
                <a:cs typeface="Arial" panose="020B0604020202020204" pitchFamily="34" charset="0"/>
              </a:rPr>
              <a:t>Data</a:t>
            </a:r>
            <a:endParaRPr lang="en-US" sz="675" i="1">
              <a:solidFill>
                <a:schemeClr val="tx1">
                  <a:lumMod val="75000"/>
                  <a:lumOff val="25000"/>
                </a:schemeClr>
              </a:solidFill>
              <a:cs typeface="Arial" panose="020B0604020202020204" pitchFamily="34" charset="0"/>
            </a:endParaRPr>
          </a:p>
        </p:txBody>
      </p:sp>
      <p:cxnSp>
        <p:nvCxnSpPr>
          <p:cNvPr id="53" name="Elbow Connector 52">
            <a:extLst>
              <a:ext uri="{FF2B5EF4-FFF2-40B4-BE49-F238E27FC236}">
                <a16:creationId xmlns:a16="http://schemas.microsoft.com/office/drawing/2014/main" id="{6747A373-0E34-708C-E817-591314E195E0}"/>
              </a:ext>
            </a:extLst>
          </p:cNvPr>
          <p:cNvCxnSpPr>
            <a:endCxn id="59" idx="1"/>
          </p:cNvCxnSpPr>
          <p:nvPr/>
        </p:nvCxnSpPr>
        <p:spPr>
          <a:xfrm flipV="1">
            <a:off x="5876926" y="3511550"/>
            <a:ext cx="1408113" cy="66675"/>
          </a:xfrm>
          <a:prstGeom prst="bentConnector3">
            <a:avLst>
              <a:gd name="adj1" fmla="val 50000"/>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813824A9-96F4-65D5-59BE-244AC10F8862}"/>
              </a:ext>
            </a:extLst>
          </p:cNvPr>
          <p:cNvSpPr/>
          <p:nvPr/>
        </p:nvSpPr>
        <p:spPr>
          <a:xfrm>
            <a:off x="7285039" y="3257550"/>
            <a:ext cx="1370012" cy="506413"/>
          </a:xfrm>
          <a:prstGeom prst="rect">
            <a:avLst/>
          </a:prstGeom>
          <a:solidFill>
            <a:srgbClr val="B2E3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0038">
              <a:spcAft>
                <a:spcPts val="450"/>
              </a:spcAft>
              <a:defRPr/>
            </a:pPr>
            <a:r>
              <a:rPr lang="en-US" sz="900" b="1">
                <a:solidFill>
                  <a:schemeClr val="tx1">
                    <a:lumMod val="75000"/>
                    <a:lumOff val="25000"/>
                  </a:schemeClr>
                </a:solidFill>
                <a:cs typeface="Arial" panose="020B0604020202020204" pitchFamily="34" charset="0"/>
              </a:rPr>
              <a:t>Overdose Fatality Review</a:t>
            </a:r>
          </a:p>
          <a:p>
            <a:pPr algn="ctr" defTabSz="300038">
              <a:spcAft>
                <a:spcPts val="450"/>
              </a:spcAft>
              <a:defRPr/>
            </a:pPr>
            <a:r>
              <a:rPr lang="en-US" sz="675" i="1">
                <a:solidFill>
                  <a:schemeClr val="tx1">
                    <a:lumMod val="75000"/>
                    <a:lumOff val="25000"/>
                  </a:schemeClr>
                </a:solidFill>
                <a:cs typeface="Arial" panose="020B0604020202020204" pitchFamily="34" charset="0"/>
              </a:rPr>
              <a:t>Franklin County Public Health</a:t>
            </a:r>
          </a:p>
        </p:txBody>
      </p:sp>
      <p:sp>
        <p:nvSpPr>
          <p:cNvPr id="8243" name="TextBox 15">
            <a:extLst>
              <a:ext uri="{FF2B5EF4-FFF2-40B4-BE49-F238E27FC236}">
                <a16:creationId xmlns:a16="http://schemas.microsoft.com/office/drawing/2014/main" id="{17E9A006-F1FE-9117-BCA9-F99A4202D110}"/>
              </a:ext>
            </a:extLst>
          </p:cNvPr>
          <p:cNvSpPr txBox="1">
            <a:spLocks noChangeArrowheads="1"/>
          </p:cNvSpPr>
          <p:nvPr/>
        </p:nvSpPr>
        <p:spPr bwMode="auto">
          <a:xfrm>
            <a:off x="191293" y="128588"/>
            <a:ext cx="876141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800">
                <a:solidFill>
                  <a:srgbClr val="EC6E3F"/>
                </a:solidFill>
                <a:latin typeface="+mj-lt"/>
                <a:ea typeface="+mj-ea"/>
                <a:cs typeface="+mj-cs"/>
              </a:rPr>
              <a:t>Organizational Structure</a:t>
            </a:r>
          </a:p>
          <a:p>
            <a:pPr algn="ctr">
              <a:spcBef>
                <a:spcPct val="0"/>
              </a:spcBef>
              <a:buFontTx/>
              <a:buNone/>
            </a:pPr>
            <a:endParaRPr lang="en-US" altLang="en-US" sz="1800" b="1">
              <a:solidFill>
                <a:srgbClr val="0000CC"/>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97D7B6C5-9BC6-9CEA-9323-5F55429F20BC}"/>
              </a:ext>
            </a:extLst>
          </p:cNvPr>
          <p:cNvSpPr>
            <a:spLocks noGrp="1"/>
          </p:cNvSpPr>
          <p:nvPr>
            <p:ph type="title"/>
          </p:nvPr>
        </p:nvSpPr>
        <p:spPr>
          <a:xfrm>
            <a:off x="381000" y="85725"/>
            <a:ext cx="8458200" cy="1274763"/>
          </a:xfrm>
        </p:spPr>
        <p:txBody>
          <a:bodyPr/>
          <a:lstStyle/>
          <a:p>
            <a:pPr algn="ctr"/>
            <a:r>
              <a:rPr lang="en-US" altLang="en-US" sz="4000">
                <a:solidFill>
                  <a:srgbClr val="EC6E3F"/>
                </a:solidFill>
              </a:rPr>
              <a:t>Data to Inform and</a:t>
            </a:r>
            <a:br>
              <a:rPr lang="en-US" altLang="en-US" sz="4000">
                <a:solidFill>
                  <a:srgbClr val="EC6E3F"/>
                </a:solidFill>
              </a:rPr>
            </a:br>
            <a:r>
              <a:rPr lang="en-US" altLang="en-US" sz="4000">
                <a:solidFill>
                  <a:srgbClr val="EC6E3F"/>
                </a:solidFill>
              </a:rPr>
              <a:t> Direct Action: Inputs </a:t>
            </a:r>
          </a:p>
        </p:txBody>
      </p:sp>
      <p:sp>
        <p:nvSpPr>
          <p:cNvPr id="3" name="Content Placeholder 2">
            <a:extLst>
              <a:ext uri="{FF2B5EF4-FFF2-40B4-BE49-F238E27FC236}">
                <a16:creationId xmlns:a16="http://schemas.microsoft.com/office/drawing/2014/main" id="{D1F0D146-B420-22B6-18F1-D8C77349230C}"/>
              </a:ext>
            </a:extLst>
          </p:cNvPr>
          <p:cNvSpPr>
            <a:spLocks noGrp="1"/>
          </p:cNvSpPr>
          <p:nvPr>
            <p:ph idx="1"/>
          </p:nvPr>
        </p:nvSpPr>
        <p:spPr>
          <a:xfrm>
            <a:off x="381000" y="1585913"/>
            <a:ext cx="8458200" cy="4351337"/>
          </a:xfrm>
        </p:spPr>
        <p:txBody>
          <a:bodyPr/>
          <a:lstStyle/>
          <a:p>
            <a:pPr>
              <a:defRPr/>
            </a:pPr>
            <a:r>
              <a:rPr lang="en-US" sz="2200">
                <a:solidFill>
                  <a:srgbClr val="53605F"/>
                </a:solidFill>
              </a:rPr>
              <a:t>Overdose Fatality Review (OFR): </a:t>
            </a:r>
          </a:p>
          <a:p>
            <a:pPr marL="0" indent="0">
              <a:buFontTx/>
              <a:buNone/>
              <a:defRPr/>
            </a:pPr>
            <a:r>
              <a:rPr lang="en-US" sz="2200">
                <a:solidFill>
                  <a:srgbClr val="53605F"/>
                </a:solidFill>
              </a:rPr>
              <a:t>	City and County Public Health Departments, Coroner, DEA, 	Hospital EDs, Crisis Stabilization 	Centers, Ohio Board of 	Pharmacy, Poison Control, Sheriff’s Department </a:t>
            </a:r>
          </a:p>
          <a:p>
            <a:pPr marL="0" indent="0">
              <a:buFontTx/>
              <a:buNone/>
              <a:defRPr/>
            </a:pPr>
            <a:r>
              <a:rPr lang="en-US" sz="2200">
                <a:solidFill>
                  <a:srgbClr val="53605F"/>
                </a:solidFill>
              </a:rPr>
              <a:t>• Overdose Detection Mapping Application:</a:t>
            </a:r>
          </a:p>
          <a:p>
            <a:pPr marL="0" indent="0">
              <a:buFontTx/>
              <a:buNone/>
              <a:defRPr/>
            </a:pPr>
            <a:r>
              <a:rPr lang="en-US" sz="2200">
                <a:solidFill>
                  <a:srgbClr val="53605F"/>
                </a:solidFill>
              </a:rPr>
              <a:t>	EMS, Coroner, Epi-center </a:t>
            </a:r>
          </a:p>
          <a:p>
            <a:pPr marL="0" indent="0">
              <a:buFontTx/>
              <a:buNone/>
              <a:defRPr/>
            </a:pPr>
            <a:r>
              <a:rPr lang="en-US" sz="2200">
                <a:solidFill>
                  <a:srgbClr val="53605F"/>
                </a:solidFill>
              </a:rPr>
              <a:t>• People Who Use Drugs Interviews: </a:t>
            </a:r>
          </a:p>
          <a:p>
            <a:pPr marL="0" indent="0">
              <a:buFontTx/>
              <a:buNone/>
              <a:defRPr/>
            </a:pPr>
            <a:r>
              <a:rPr lang="en-US" sz="2200">
                <a:solidFill>
                  <a:srgbClr val="53605F"/>
                </a:solidFill>
              </a:rPr>
              <a:t>	Outreach Teams, Ohio Substance Abuse Monitoring Report </a:t>
            </a:r>
          </a:p>
          <a:p>
            <a:pPr marL="0" indent="0">
              <a:buFontTx/>
              <a:buNone/>
              <a:defRPr/>
            </a:pPr>
            <a:r>
              <a:rPr lang="en-US" sz="2200">
                <a:solidFill>
                  <a:srgbClr val="53605F"/>
                </a:solidFill>
              </a:rPr>
              <a:t>• State Interdiction Efforts: </a:t>
            </a:r>
          </a:p>
          <a:p>
            <a:pPr marL="0" indent="0">
              <a:buFontTx/>
              <a:buNone/>
              <a:defRPr/>
            </a:pPr>
            <a:r>
              <a:rPr lang="en-US" sz="2200">
                <a:solidFill>
                  <a:srgbClr val="53605F"/>
                </a:solidFill>
              </a:rPr>
              <a:t>	Ohio Narcotics Intelligence Center Monthly Meeting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9D8ACFAE-B5DA-3016-DA6D-B3B5B6083276}"/>
              </a:ext>
            </a:extLst>
          </p:cNvPr>
          <p:cNvSpPr>
            <a:spLocks noGrp="1"/>
          </p:cNvSpPr>
          <p:nvPr>
            <p:ph type="title"/>
          </p:nvPr>
        </p:nvSpPr>
        <p:spPr/>
        <p:txBody>
          <a:bodyPr/>
          <a:lstStyle/>
          <a:p>
            <a:pPr algn="ctr"/>
            <a:r>
              <a:rPr lang="en-US" altLang="en-US" sz="4000">
                <a:solidFill>
                  <a:srgbClr val="EC6E3F"/>
                </a:solidFill>
              </a:rPr>
              <a:t>The Scope of the Problem</a:t>
            </a:r>
          </a:p>
        </p:txBody>
      </p:sp>
      <p:pic>
        <p:nvPicPr>
          <p:cNvPr id="10243" name="Content Placeholder 3">
            <a:extLst>
              <a:ext uri="{FF2B5EF4-FFF2-40B4-BE49-F238E27FC236}">
                <a16:creationId xmlns:a16="http://schemas.microsoft.com/office/drawing/2014/main" id="{30B78595-D527-D541-C32B-6D6A37EC3CF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47477" y="1690689"/>
            <a:ext cx="5419725" cy="422275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8146B973-A724-DCCF-A1A2-9A0E6BA4040B}"/>
              </a:ext>
            </a:extLst>
          </p:cNvPr>
          <p:cNvSpPr>
            <a:spLocks noGrp="1"/>
          </p:cNvSpPr>
          <p:nvPr>
            <p:ph type="title"/>
          </p:nvPr>
        </p:nvSpPr>
        <p:spPr>
          <a:xfrm>
            <a:off x="601114" y="75194"/>
            <a:ext cx="8090451" cy="1325563"/>
          </a:xfrm>
        </p:spPr>
        <p:txBody>
          <a:bodyPr/>
          <a:lstStyle/>
          <a:p>
            <a:pPr algn="ctr"/>
            <a:r>
              <a:rPr lang="en-US" altLang="en-US" sz="4000">
                <a:solidFill>
                  <a:srgbClr val="EC6E3F"/>
                </a:solidFill>
              </a:rPr>
              <a:t>Sample OFR Findings - April 2020</a:t>
            </a:r>
          </a:p>
        </p:txBody>
      </p:sp>
      <p:sp>
        <p:nvSpPr>
          <p:cNvPr id="11267" name="Content Placeholder 2">
            <a:extLst>
              <a:ext uri="{FF2B5EF4-FFF2-40B4-BE49-F238E27FC236}">
                <a16:creationId xmlns:a16="http://schemas.microsoft.com/office/drawing/2014/main" id="{A3466686-0116-F494-209A-51CC6E6E3CB6}"/>
              </a:ext>
            </a:extLst>
          </p:cNvPr>
          <p:cNvSpPr>
            <a:spLocks noGrp="1"/>
          </p:cNvSpPr>
          <p:nvPr>
            <p:ph idx="1"/>
          </p:nvPr>
        </p:nvSpPr>
        <p:spPr>
          <a:xfrm>
            <a:off x="526774" y="1149118"/>
            <a:ext cx="8090452" cy="4746160"/>
          </a:xfrm>
        </p:spPr>
        <p:txBody>
          <a:bodyPr/>
          <a:lstStyle/>
          <a:p>
            <a:pPr marL="0" indent="0">
              <a:buFontTx/>
              <a:buNone/>
            </a:pPr>
            <a:r>
              <a:rPr lang="en-US" altLang="en-US" sz="1800" b="1">
                <a:solidFill>
                  <a:srgbClr val="53605F"/>
                </a:solidFill>
              </a:rPr>
              <a:t>Coroner’s Office Updates </a:t>
            </a:r>
          </a:p>
          <a:p>
            <a:pPr marL="0" indent="0">
              <a:buFontTx/>
              <a:buNone/>
            </a:pPr>
            <a:r>
              <a:rPr lang="en-US" altLang="en-US" sz="1800">
                <a:solidFill>
                  <a:srgbClr val="53605F"/>
                </a:solidFill>
              </a:rPr>
              <a:t>• 84 total drug overdose deaths in April 202. 64 of those deaths were determined to be caused by Fentanyl. The were 20 remaining cases awaiting toxicology reports.</a:t>
            </a:r>
          </a:p>
          <a:p>
            <a:pPr marL="0" indent="0">
              <a:buFontTx/>
              <a:buNone/>
            </a:pPr>
            <a:endParaRPr lang="en-US" altLang="en-US" sz="1800" b="1">
              <a:solidFill>
                <a:srgbClr val="53605F"/>
              </a:solidFill>
            </a:endParaRPr>
          </a:p>
          <a:p>
            <a:pPr marL="0" indent="0">
              <a:buFontTx/>
              <a:buNone/>
            </a:pPr>
            <a:r>
              <a:rPr lang="en-US" altLang="en-US" sz="1800" b="1">
                <a:solidFill>
                  <a:srgbClr val="53605F"/>
                </a:solidFill>
              </a:rPr>
              <a:t>Characteristics of 10 Decedents From DODI</a:t>
            </a:r>
          </a:p>
          <a:p>
            <a:pPr marL="0" indent="0">
              <a:buFontTx/>
              <a:buNone/>
            </a:pPr>
            <a:r>
              <a:rPr lang="en-US" altLang="en-US" sz="1800">
                <a:solidFill>
                  <a:srgbClr val="53605F"/>
                </a:solidFill>
              </a:rPr>
              <a:t>• The majority of cases lacked criminal history and/or involvement in any of our </a:t>
            </a:r>
          </a:p>
          <a:p>
            <a:pPr marL="0" indent="0">
              <a:buFontTx/>
              <a:buNone/>
            </a:pPr>
            <a:r>
              <a:rPr lang="en-US" altLang="en-US" sz="1800">
                <a:solidFill>
                  <a:srgbClr val="53605F"/>
                </a:solidFill>
              </a:rPr>
              <a:t>   systems: probation, child protective services,  </a:t>
            </a:r>
          </a:p>
          <a:p>
            <a:pPr marL="0" indent="0">
              <a:buFontTx/>
              <a:buNone/>
            </a:pPr>
            <a:r>
              <a:rPr lang="en-US" altLang="en-US" sz="1800">
                <a:solidFill>
                  <a:srgbClr val="53605F"/>
                </a:solidFill>
              </a:rPr>
              <a:t>• 3 decedents worked in the restaurant/food industry </a:t>
            </a:r>
          </a:p>
          <a:p>
            <a:pPr marL="0" indent="0">
              <a:buFontTx/>
              <a:buNone/>
            </a:pPr>
            <a:r>
              <a:rPr lang="en-US" altLang="en-US" sz="1800">
                <a:solidFill>
                  <a:srgbClr val="53605F"/>
                </a:solidFill>
              </a:rPr>
              <a:t>• 5 decedents had sought some form of treatment prior to death  </a:t>
            </a:r>
          </a:p>
          <a:p>
            <a:pPr marL="0" indent="0">
              <a:buFontTx/>
              <a:buNone/>
            </a:pPr>
            <a:r>
              <a:rPr lang="en-US" altLang="en-US" sz="1800">
                <a:solidFill>
                  <a:srgbClr val="53605F"/>
                </a:solidFill>
              </a:rPr>
              <a:t>• 3 decedents had domestic violence–both perpetrators and victims </a:t>
            </a:r>
          </a:p>
          <a:p>
            <a:pPr marL="0" indent="0">
              <a:buFontTx/>
              <a:buNone/>
            </a:pPr>
            <a:r>
              <a:rPr lang="en-US" altLang="en-US" sz="1800">
                <a:solidFill>
                  <a:srgbClr val="53605F"/>
                </a:solidFill>
              </a:rPr>
              <a:t>• 3 decedents had a history of mental health issues–suicide attempts</a:t>
            </a:r>
          </a:p>
          <a:p>
            <a:pPr marL="0" indent="0">
              <a:buFontTx/>
              <a:buNone/>
            </a:pPr>
            <a:r>
              <a:rPr lang="en-US" altLang="en-US" sz="1800">
                <a:solidFill>
                  <a:srgbClr val="53605F"/>
                </a:solidFill>
              </a:rPr>
              <a:t>• Polysubstance was present in 9 of the toxicology reports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CCB433E-23A5-C633-A5DE-D2F368DBFFBE}"/>
              </a:ext>
            </a:extLst>
          </p:cNvPr>
          <p:cNvSpPr>
            <a:spLocks noGrp="1"/>
          </p:cNvSpPr>
          <p:nvPr>
            <p:ph type="title"/>
          </p:nvPr>
        </p:nvSpPr>
        <p:spPr>
          <a:xfrm>
            <a:off x="593680" y="0"/>
            <a:ext cx="8090451" cy="1325563"/>
          </a:xfrm>
        </p:spPr>
        <p:txBody>
          <a:bodyPr/>
          <a:lstStyle/>
          <a:p>
            <a:pPr algn="ctr"/>
            <a:r>
              <a:rPr lang="en-US" altLang="en-US" sz="4000">
                <a:solidFill>
                  <a:srgbClr val="EC6E3F"/>
                </a:solidFill>
              </a:rPr>
              <a:t>Challenges</a:t>
            </a:r>
          </a:p>
        </p:txBody>
      </p:sp>
      <p:sp>
        <p:nvSpPr>
          <p:cNvPr id="12291" name="Content Placeholder 2">
            <a:extLst>
              <a:ext uri="{FF2B5EF4-FFF2-40B4-BE49-F238E27FC236}">
                <a16:creationId xmlns:a16="http://schemas.microsoft.com/office/drawing/2014/main" id="{FF80BFCD-A021-D92B-65D2-7C34602B2CE8}"/>
              </a:ext>
            </a:extLst>
          </p:cNvPr>
          <p:cNvSpPr>
            <a:spLocks noGrp="1"/>
          </p:cNvSpPr>
          <p:nvPr>
            <p:ph idx="1"/>
          </p:nvPr>
        </p:nvSpPr>
        <p:spPr>
          <a:xfrm>
            <a:off x="333486" y="1156551"/>
            <a:ext cx="8090452" cy="4768463"/>
          </a:xfrm>
        </p:spPr>
        <p:txBody>
          <a:bodyPr/>
          <a:lstStyle/>
          <a:p>
            <a:r>
              <a:rPr lang="en-US" altLang="en-US" sz="2200">
                <a:solidFill>
                  <a:srgbClr val="53605F"/>
                </a:solidFill>
              </a:rPr>
              <a:t>COVID-19 stay-at-home order resulting in isolation, depression, boredom, risk taking, lack of natural supports</a:t>
            </a:r>
          </a:p>
          <a:p>
            <a:r>
              <a:rPr lang="en-US" altLang="en-US" sz="2200">
                <a:solidFill>
                  <a:srgbClr val="53605F"/>
                </a:solidFill>
              </a:rPr>
              <a:t>Cocaine has become extremely expensive, resulting in its’ adulteration with fentanyl. </a:t>
            </a:r>
          </a:p>
          <a:p>
            <a:r>
              <a:rPr lang="en-US" altLang="en-US" sz="2200">
                <a:solidFill>
                  <a:srgbClr val="53605F"/>
                </a:solidFill>
              </a:rPr>
              <a:t>First responders cannot differentiate drugs the, “white powder” substances at the scene</a:t>
            </a:r>
          </a:p>
          <a:p>
            <a:r>
              <a:rPr lang="en-US" altLang="en-US" sz="2200">
                <a:solidFill>
                  <a:srgbClr val="53605F"/>
                </a:solidFill>
              </a:rPr>
              <a:t>Individuals are using two or more drugs in a setting, sometimes with alcohol, increasing the risk of overdose even without Fentanyl being in the mix</a:t>
            </a:r>
          </a:p>
          <a:p>
            <a:r>
              <a:rPr lang="en-US" altLang="en-US" sz="2200">
                <a:solidFill>
                  <a:srgbClr val="53605F"/>
                </a:solidFill>
              </a:rPr>
              <a:t>9-1-1 not been contact for transport to emergency department</a:t>
            </a:r>
          </a:p>
          <a:p>
            <a:r>
              <a:rPr lang="en-US" altLang="en-US" sz="2200">
                <a:solidFill>
                  <a:srgbClr val="53605F"/>
                </a:solidFill>
              </a:rPr>
              <a:t>Unable to engage with People Who Use Drugs due to social distancing order</a:t>
            </a:r>
          </a:p>
          <a:p>
            <a:endParaRPr lang="en-US" altLang="en-US" sz="2000"/>
          </a:p>
          <a:p>
            <a:endParaRPr lang="en-US" altLang="en-US" sz="2000"/>
          </a:p>
          <a:p>
            <a:endParaRPr lang="en-US" altLang="en-US" sz="2000"/>
          </a:p>
          <a:p>
            <a:endParaRPr lang="en-US" altLang="en-US" sz="200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1E7D554E7A9F40A137D3A381F5D058" ma:contentTypeVersion="11" ma:contentTypeDescription="Create a new document." ma:contentTypeScope="" ma:versionID="2734f0937cd5c74edb6435496afd5c75">
  <xsd:schema xmlns:xsd="http://www.w3.org/2001/XMLSchema" xmlns:xs="http://www.w3.org/2001/XMLSchema" xmlns:p="http://schemas.microsoft.com/office/2006/metadata/properties" xmlns:ns2="a51d899a-aabc-48fd-80d6-b4a8f11106d4" xmlns:ns3="d427dd8f-af91-42ff-b530-46221bb049d1" targetNamespace="http://schemas.microsoft.com/office/2006/metadata/properties" ma:root="true" ma:fieldsID="3d1dc8161c53ddbcaed481357777f279" ns2:_="" ns3:_="">
    <xsd:import namespace="a51d899a-aabc-48fd-80d6-b4a8f11106d4"/>
    <xsd:import namespace="d427dd8f-af91-42ff-b530-46221bb049d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1d899a-aabc-48fd-80d6-b4a8f11106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98304ef-af6d-4835-9de1-cb437459200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27dd8f-af91-42ff-b530-46221bb049d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45aaa57-82f4-44cb-bcd5-4799061710bc}" ma:internalName="TaxCatchAll" ma:showField="CatchAllData" ma:web="d427dd8f-af91-42ff-b530-46221bb049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427dd8f-af91-42ff-b530-46221bb049d1" xsi:nil="true"/>
    <lcf76f155ced4ddcb4097134ff3c332f xmlns="a51d899a-aabc-48fd-80d6-b4a8f11106d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8ABA54D-412D-49E7-8946-34D0C6F54AB2}">
  <ds:schemaRefs>
    <ds:schemaRef ds:uri="http://schemas.microsoft.com/sharepoint/v3/contenttype/forms"/>
  </ds:schemaRefs>
</ds:datastoreItem>
</file>

<file path=customXml/itemProps2.xml><?xml version="1.0" encoding="utf-8"?>
<ds:datastoreItem xmlns:ds="http://schemas.openxmlformats.org/officeDocument/2006/customXml" ds:itemID="{6C27340C-2F24-47DB-81B2-8DF3122FC4DA}">
  <ds:schemaRefs>
    <ds:schemaRef ds:uri="a51d899a-aabc-48fd-80d6-b4a8f11106d4"/>
    <ds:schemaRef ds:uri="d427dd8f-af91-42ff-b530-46221bb049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0971BD8-AE4E-4E9D-AE0A-4E4BDAF56FFD}">
  <ds:schemaRefs>
    <ds:schemaRef ds:uri="a51d899a-aabc-48fd-80d6-b4a8f11106d4"/>
    <ds:schemaRef ds:uri="d427dd8f-af91-42ff-b530-46221bb049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19</Slides>
  <Notes>1</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Outreaching &amp; Engaging with Underserved Communities</vt:lpstr>
      <vt:lpstr>Columbus and Franklin County Addiction Plan (CFCAP)</vt:lpstr>
      <vt:lpstr>Columbus and Franklin County Addiction Plan (CFCAP)</vt:lpstr>
      <vt:lpstr>CFCAP Goals</vt:lpstr>
      <vt:lpstr>PowerPoint Presentation</vt:lpstr>
      <vt:lpstr>Data to Inform and  Direct Action: Inputs </vt:lpstr>
      <vt:lpstr>The Scope of the Problem</vt:lpstr>
      <vt:lpstr>Sample OFR Findings - April 2020</vt:lpstr>
      <vt:lpstr>Challenges</vt:lpstr>
      <vt:lpstr>Opportunities</vt:lpstr>
      <vt:lpstr>Action Plan</vt:lpstr>
      <vt:lpstr>Messaging and Connecting </vt:lpstr>
      <vt:lpstr>Timing is Critical in Messaging</vt:lpstr>
      <vt:lpstr>Partnership Events</vt:lpstr>
      <vt:lpstr>Giving Options</vt:lpstr>
      <vt:lpstr>Results </vt:lpstr>
      <vt:lpstr>Questions?</vt:lpstr>
      <vt:lpstr>Atiim B. Boykin MFT, MHRTC</vt:lpstr>
      <vt:lpstr>Discussion and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Wainwright</dc:creator>
  <cp:revision>15</cp:revision>
  <dcterms:created xsi:type="dcterms:W3CDTF">2021-03-18T16:38:40Z</dcterms:created>
  <dcterms:modified xsi:type="dcterms:W3CDTF">2023-11-20T14:20:38Z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0x010100851E7D554E7A9F40A137D3A381F5D058</vt:lpwstr>
  </property>
  <property fmtid="{D5CDD505-2E9C-101B-9397-08002B2CF9AE}" pid="3" name="MediaServiceImageTags">
    <vt:lpwstr/>
  </property>
</Properties>
</file>