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Lst>
  <p:notesMasterIdLst>
    <p:notesMasterId r:id="rId24"/>
  </p:notesMasterIdLst>
  <p:sldIdLst>
    <p:sldId id="258" r:id="rId6"/>
    <p:sldId id="267" r:id="rId7"/>
    <p:sldId id="303" r:id="rId8"/>
    <p:sldId id="2296" r:id="rId9"/>
    <p:sldId id="276" r:id="rId10"/>
    <p:sldId id="281" r:id="rId11"/>
    <p:sldId id="295" r:id="rId12"/>
    <p:sldId id="282" r:id="rId13"/>
    <p:sldId id="2295" r:id="rId14"/>
    <p:sldId id="283" r:id="rId15"/>
    <p:sldId id="284" r:id="rId16"/>
    <p:sldId id="285" r:id="rId17"/>
    <p:sldId id="286" r:id="rId18"/>
    <p:sldId id="298" r:id="rId19"/>
    <p:sldId id="299" r:id="rId20"/>
    <p:sldId id="290" r:id="rId21"/>
    <p:sldId id="302"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EC6511-FCBF-D069-2E63-83643EAC8950}" name="Renee Boak" initials="RB" userId="S::reneeb@thenationalcouncil.org::a6ba85ef-442c-4cef-b4bc-7b38f7bd12aa" providerId="AD"/>
  <p188:author id="{C044AA37-367B-B9E4-4903-73CE9B7B37BD}" name="Kate Achelpohl" initials="KA" userId="S::KateA@thenationalcouncil.org::fbbc87d1-5161-4f04-bb2b-dfdc7ff049ef" providerId="AD"/>
  <p188:author id="{295A5A49-F9E7-7512-C021-EB2DC9421FD9}" name="Blaire Thomas" initials="BT" userId="S::BlaireT@thenationalcouncil.org::2ec49d5a-d8a7-4598-a5ad-857024504fc9" providerId="AD"/>
  <p188:author id="{78B80283-8C0C-5A13-62D1-B4A2D2460388}" name="Samantha Holcombe" initials="SH" userId="S::samanthah@thenationalcouncil.org::d1fec6bf-ad07-4fdc-b47b-c030e7100509" providerId="AD"/>
  <p188:author id="{B0A77CB5-0FCA-A6AB-A230-A061AE0C342B}" name="Lauren Hartigan" initials="LH" userId="S::LHartigan@thenationalcouncil.org::d665ec7b-d0fd-4b4f-9329-4531ea45ee20" providerId="AD"/>
  <p188:author id="{3DA313B9-3CB6-0194-CFA7-45851520B036}" name="Renee Boak" initials="RB" userId="S::ReneeB@thenationalcouncil.org::a6ba85ef-442c-4cef-b4bc-7b38f7bd12aa" providerId="AD"/>
  <p188:author id="{DA9BF1DE-9015-1E2E-09C4-4FF4B07E25B3}" name="Jane King" initials="JK" userId="S::JaneK@thenationalcouncil.org::a73081d6-5d0d-49fc-883a-b2a5de636d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F80"/>
    <a:srgbClr val="EA5E29"/>
    <a:srgbClr val="53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D90FB-C1B5-15FB-F226-0E22FF0C5F32}" v="2" dt="2023-09-29T17:43:16.654"/>
    <p1510:client id="{4DD0B81E-281D-4290-A582-6999A8604F34}" vWet="2" dt="2023-10-12T18:01:40.010"/>
    <p1510:client id="{689703A7-1F37-6E5E-7ED7-523C78B975FA}" v="3" dt="2023-09-29T17:46:17.273"/>
    <p1510:client id="{B3BA3601-1273-58FC-2218-CA4A40814088}" v="7" dt="2023-10-12T18:06:52.320"/>
    <p1510:client id="{E64FCB8E-A103-8069-2D15-BDED6ECE31D9}" v="2" dt="2023-11-27T00:38:52.573"/>
    <p1510:client id="{FB433763-6BEA-1000-BE50-E9665CA8EAE1}" v="2" dt="2023-09-29T18:33:00.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King" userId="S::janek@thenationalcouncil.org::a73081d6-5d0d-49fc-883a-b2a5de636d7b" providerId="AD" clId="Web-{FB433763-6BEA-1000-BE50-E9665CA8EAE1}"/>
    <pc:docChg chg="addSld delSld addMainMaster">
      <pc:chgData name="Jane King" userId="S::janek@thenationalcouncil.org::a73081d6-5d0d-49fc-883a-b2a5de636d7b" providerId="AD" clId="Web-{FB433763-6BEA-1000-BE50-E9665CA8EAE1}" dt="2023-09-29T18:33:00.974" v="1"/>
      <pc:docMkLst>
        <pc:docMk/>
      </pc:docMkLst>
      <pc:sldChg chg="del">
        <pc:chgData name="Jane King" userId="S::janek@thenationalcouncil.org::a73081d6-5d0d-49fc-883a-b2a5de636d7b" providerId="AD" clId="Web-{FB433763-6BEA-1000-BE50-E9665CA8EAE1}" dt="2023-09-29T18:33:00.974" v="1"/>
        <pc:sldMkLst>
          <pc:docMk/>
          <pc:sldMk cId="3463076073" sldId="2294"/>
        </pc:sldMkLst>
      </pc:sldChg>
      <pc:sldChg chg="add">
        <pc:chgData name="Jane King" userId="S::janek@thenationalcouncil.org::a73081d6-5d0d-49fc-883a-b2a5de636d7b" providerId="AD" clId="Web-{FB433763-6BEA-1000-BE50-E9665CA8EAE1}" dt="2023-09-29T18:32:57.599" v="0"/>
        <pc:sldMkLst>
          <pc:docMk/>
          <pc:sldMk cId="3818289002" sldId="2296"/>
        </pc:sldMkLst>
      </pc:sldChg>
      <pc:sldMasterChg chg="add addSldLayout">
        <pc:chgData name="Jane King" userId="S::janek@thenationalcouncil.org::a73081d6-5d0d-49fc-883a-b2a5de636d7b" providerId="AD" clId="Web-{FB433763-6BEA-1000-BE50-E9665CA8EAE1}" dt="2023-09-29T18:32:57.599" v="0"/>
        <pc:sldMasterMkLst>
          <pc:docMk/>
          <pc:sldMasterMk cId="1737162991" sldId="2147483658"/>
        </pc:sldMasterMkLst>
        <pc:sldLayoutChg chg="add">
          <pc:chgData name="Jane King" userId="S::janek@thenationalcouncil.org::a73081d6-5d0d-49fc-883a-b2a5de636d7b" providerId="AD" clId="Web-{FB433763-6BEA-1000-BE50-E9665CA8EAE1}" dt="2023-09-29T18:32:57.599" v="0"/>
          <pc:sldLayoutMkLst>
            <pc:docMk/>
            <pc:sldMasterMk cId="1737162991" sldId="2147483658"/>
            <pc:sldLayoutMk cId="3307747897" sldId="2147483659"/>
          </pc:sldLayoutMkLst>
        </pc:sldLayoutChg>
        <pc:sldLayoutChg chg="add">
          <pc:chgData name="Jane King" userId="S::janek@thenationalcouncil.org::a73081d6-5d0d-49fc-883a-b2a5de636d7b" providerId="AD" clId="Web-{FB433763-6BEA-1000-BE50-E9665CA8EAE1}" dt="2023-09-29T18:32:57.599" v="0"/>
          <pc:sldLayoutMkLst>
            <pc:docMk/>
            <pc:sldMasterMk cId="1737162991" sldId="2147483658"/>
            <pc:sldLayoutMk cId="931100449" sldId="2147483660"/>
          </pc:sldLayoutMkLst>
        </pc:sldLayoutChg>
        <pc:sldLayoutChg chg="add">
          <pc:chgData name="Jane King" userId="S::janek@thenationalcouncil.org::a73081d6-5d0d-49fc-883a-b2a5de636d7b" providerId="AD" clId="Web-{FB433763-6BEA-1000-BE50-E9665CA8EAE1}" dt="2023-09-29T18:32:57.599" v="0"/>
          <pc:sldLayoutMkLst>
            <pc:docMk/>
            <pc:sldMasterMk cId="1737162991" sldId="2147483658"/>
            <pc:sldLayoutMk cId="2787515912" sldId="2147483661"/>
          </pc:sldLayoutMkLst>
        </pc:sldLayoutChg>
        <pc:sldLayoutChg chg="add">
          <pc:chgData name="Jane King" userId="S::janek@thenationalcouncil.org::a73081d6-5d0d-49fc-883a-b2a5de636d7b" providerId="AD" clId="Web-{FB433763-6BEA-1000-BE50-E9665CA8EAE1}" dt="2023-09-29T18:32:57.599" v="0"/>
          <pc:sldLayoutMkLst>
            <pc:docMk/>
            <pc:sldMasterMk cId="1737162991" sldId="2147483658"/>
            <pc:sldLayoutMk cId="2897770589" sldId="2147483662"/>
          </pc:sldLayoutMkLst>
        </pc:sldLayoutChg>
        <pc:sldLayoutChg chg="add">
          <pc:chgData name="Jane King" userId="S::janek@thenationalcouncil.org::a73081d6-5d0d-49fc-883a-b2a5de636d7b" providerId="AD" clId="Web-{FB433763-6BEA-1000-BE50-E9665CA8EAE1}" dt="2023-09-29T18:32:57.599" v="0"/>
          <pc:sldLayoutMkLst>
            <pc:docMk/>
            <pc:sldMasterMk cId="1737162991" sldId="2147483658"/>
            <pc:sldLayoutMk cId="916831558" sldId="2147483663"/>
          </pc:sldLayoutMkLst>
        </pc:sldLayoutChg>
        <pc:sldLayoutChg chg="add">
          <pc:chgData name="Jane King" userId="S::janek@thenationalcouncil.org::a73081d6-5d0d-49fc-883a-b2a5de636d7b" providerId="AD" clId="Web-{FB433763-6BEA-1000-BE50-E9665CA8EAE1}" dt="2023-09-29T18:32:57.599" v="0"/>
          <pc:sldLayoutMkLst>
            <pc:docMk/>
            <pc:sldMasterMk cId="1737162991" sldId="2147483658"/>
            <pc:sldLayoutMk cId="1959753189" sldId="2147483664"/>
          </pc:sldLayoutMkLst>
        </pc:sldLayoutChg>
        <pc:sldLayoutChg chg="add">
          <pc:chgData name="Jane King" userId="S::janek@thenationalcouncil.org::a73081d6-5d0d-49fc-883a-b2a5de636d7b" providerId="AD" clId="Web-{FB433763-6BEA-1000-BE50-E9665CA8EAE1}" dt="2023-09-29T18:32:57.599" v="0"/>
          <pc:sldLayoutMkLst>
            <pc:docMk/>
            <pc:sldMasterMk cId="1737162991" sldId="2147483658"/>
            <pc:sldLayoutMk cId="2656880291" sldId="2147483665"/>
          </pc:sldLayoutMkLst>
        </pc:sldLayoutChg>
        <pc:sldLayoutChg chg="add">
          <pc:chgData name="Jane King" userId="S::janek@thenationalcouncil.org::a73081d6-5d0d-49fc-883a-b2a5de636d7b" providerId="AD" clId="Web-{FB433763-6BEA-1000-BE50-E9665CA8EAE1}" dt="2023-09-29T18:32:57.599" v="0"/>
          <pc:sldLayoutMkLst>
            <pc:docMk/>
            <pc:sldMasterMk cId="1737162991" sldId="2147483658"/>
            <pc:sldLayoutMk cId="1050068973" sldId="2147483666"/>
          </pc:sldLayoutMkLst>
        </pc:sldLayoutChg>
      </pc:sldMasterChg>
    </pc:docChg>
  </pc:docChgLst>
  <pc:docChgLst>
    <pc:chgData name="Renee Boak" userId="S::reneeb@thenationalcouncil.org::a6ba85ef-442c-4cef-b4bc-7b38f7bd12aa" providerId="AD" clId="Web-{4ACD90FB-C1B5-15FB-F226-0E22FF0C5F32}"/>
    <pc:docChg chg="">
      <pc:chgData name="Renee Boak" userId="S::reneeb@thenationalcouncil.org::a6ba85ef-442c-4cef-b4bc-7b38f7bd12aa" providerId="AD" clId="Web-{4ACD90FB-C1B5-15FB-F226-0E22FF0C5F32}" dt="2023-09-29T17:43:16.654" v="1"/>
      <pc:docMkLst>
        <pc:docMk/>
      </pc:docMkLst>
      <pc:sldChg chg="modCm">
        <pc:chgData name="Renee Boak" userId="S::reneeb@thenationalcouncil.org::a6ba85ef-442c-4cef-b4bc-7b38f7bd12aa" providerId="AD" clId="Web-{4ACD90FB-C1B5-15FB-F226-0E22FF0C5F32}" dt="2023-09-29T17:43:16.654" v="1"/>
        <pc:sldMkLst>
          <pc:docMk/>
          <pc:sldMk cId="3760596741" sldId="300"/>
        </pc:sldMkLst>
        <pc:extLst>
          <p:ext xmlns:p="http://schemas.openxmlformats.org/presentationml/2006/main" uri="{D6D511B9-2390-475A-947B-AFAB55BFBCF1}">
            <pc226:cmChg xmlns:pc226="http://schemas.microsoft.com/office/powerpoint/2022/06/main/command" chg="">
              <pc226:chgData name="Renee Boak" userId="S::reneeb@thenationalcouncil.org::a6ba85ef-442c-4cef-b4bc-7b38f7bd12aa" providerId="AD" clId="Web-{4ACD90FB-C1B5-15FB-F226-0E22FF0C5F32}" dt="2023-09-29T17:43:16.654" v="1"/>
              <pc2:cmMkLst xmlns:pc2="http://schemas.microsoft.com/office/powerpoint/2019/9/main/command">
                <pc:docMk/>
                <pc:sldMk cId="3760596741" sldId="300"/>
                <pc2:cmMk id="{5B4AEBD7-2316-4AF7-8311-33FF520BEE45}"/>
              </pc2:cmMkLst>
              <pc226:cmRplyChg chg="add">
                <pc226:chgData name="Renee Boak" userId="S::reneeb@thenationalcouncil.org::a6ba85ef-442c-4cef-b4bc-7b38f7bd12aa" providerId="AD" clId="Web-{4ACD90FB-C1B5-15FB-F226-0E22FF0C5F32}" dt="2023-09-29T17:43:16.654" v="1"/>
                <pc2:cmRplyMkLst xmlns:pc2="http://schemas.microsoft.com/office/powerpoint/2019/9/main/command">
                  <pc:docMk/>
                  <pc:sldMk cId="3760596741" sldId="300"/>
                  <pc2:cmMk id="{5B4AEBD7-2316-4AF7-8311-33FF520BEE45}"/>
                  <pc2:cmRplyMk id="{D29BBB95-2B4A-4D07-862F-5DF947B862FA}"/>
                </pc2:cmRplyMkLst>
              </pc226:cmRplyChg>
            </pc226:cmChg>
          </p:ext>
        </pc:extLst>
      </pc:sldChg>
      <pc:sldChg chg="modCm">
        <pc:chgData name="Renee Boak" userId="S::reneeb@thenationalcouncil.org::a6ba85ef-442c-4cef-b4bc-7b38f7bd12aa" providerId="AD" clId="Web-{4ACD90FB-C1B5-15FB-F226-0E22FF0C5F32}" dt="2023-09-29T17:42:58.606" v="0"/>
        <pc:sldMkLst>
          <pc:docMk/>
          <pc:sldMk cId="3463076073" sldId="2294"/>
        </pc:sldMkLst>
        <pc:extLst>
          <p:ext xmlns:p="http://schemas.openxmlformats.org/presentationml/2006/main" uri="{D6D511B9-2390-475A-947B-AFAB55BFBCF1}">
            <pc226:cmChg xmlns:pc226="http://schemas.microsoft.com/office/powerpoint/2022/06/main/command" chg="">
              <pc226:chgData name="Renee Boak" userId="S::reneeb@thenationalcouncil.org::a6ba85ef-442c-4cef-b4bc-7b38f7bd12aa" providerId="AD" clId="Web-{4ACD90FB-C1B5-15FB-F226-0E22FF0C5F32}" dt="2023-09-29T17:42:58.606" v="0"/>
              <pc2:cmMkLst xmlns:pc2="http://schemas.microsoft.com/office/powerpoint/2019/9/main/command">
                <pc:docMk/>
                <pc:sldMk cId="3463076073" sldId="2294"/>
                <pc2:cmMk id="{8D0D215B-8425-499B-9402-E07A8EF4D6E6}"/>
              </pc2:cmMkLst>
              <pc226:cmRplyChg chg="add">
                <pc226:chgData name="Renee Boak" userId="S::reneeb@thenationalcouncil.org::a6ba85ef-442c-4cef-b4bc-7b38f7bd12aa" providerId="AD" clId="Web-{4ACD90FB-C1B5-15FB-F226-0E22FF0C5F32}" dt="2023-09-29T17:42:58.606" v="0"/>
                <pc2:cmRplyMkLst xmlns:pc2="http://schemas.microsoft.com/office/powerpoint/2019/9/main/command">
                  <pc:docMk/>
                  <pc:sldMk cId="3463076073" sldId="2294"/>
                  <pc2:cmMk id="{8D0D215B-8425-499B-9402-E07A8EF4D6E6}"/>
                  <pc2:cmRplyMk id="{599F3893-F745-41F4-B6A0-EF005350C60F}"/>
                </pc2:cmRplyMkLst>
              </pc226:cmRplyChg>
            </pc226:cmChg>
          </p:ext>
        </pc:extLst>
      </pc:sldChg>
    </pc:docChg>
  </pc:docChgLst>
  <pc:docChgLst>
    <pc:chgData name="Renee Boak" userId="S::reneeb@thenationalcouncil.org::a6ba85ef-442c-4cef-b4bc-7b38f7bd12aa" providerId="AD" clId="Web-{B3BA3601-1273-58FC-2218-CA4A40814088}"/>
    <pc:docChg chg="delSld modSld">
      <pc:chgData name="Renee Boak" userId="S::reneeb@thenationalcouncil.org::a6ba85ef-442c-4cef-b4bc-7b38f7bd12aa" providerId="AD" clId="Web-{B3BA3601-1273-58FC-2218-CA4A40814088}" dt="2023-10-12T18:06:52.320" v="7"/>
      <pc:docMkLst>
        <pc:docMk/>
      </pc:docMkLst>
      <pc:sldChg chg="delCm">
        <pc:chgData name="Renee Boak" userId="S::reneeb@thenationalcouncil.org::a6ba85ef-442c-4cef-b4bc-7b38f7bd12aa" providerId="AD" clId="Web-{B3BA3601-1273-58FC-2218-CA4A40814088}" dt="2023-10-12T17:55:46.126" v="0"/>
        <pc:sldMkLst>
          <pc:docMk/>
          <pc:sldMk cId="421118244" sldId="282"/>
        </pc:sldMkLst>
        <pc:extLst>
          <p:ext xmlns:p="http://schemas.openxmlformats.org/presentationml/2006/main" uri="{D6D511B9-2390-475A-947B-AFAB55BFBCF1}">
            <pc226:cmChg xmlns:pc226="http://schemas.microsoft.com/office/powerpoint/2022/06/main/command" chg="del">
              <pc226:chgData name="Renee Boak" userId="S::reneeb@thenationalcouncil.org::a6ba85ef-442c-4cef-b4bc-7b38f7bd12aa" providerId="AD" clId="Web-{B3BA3601-1273-58FC-2218-CA4A40814088}" dt="2023-10-12T17:55:46.126" v="0"/>
              <pc2:cmMkLst xmlns:pc2="http://schemas.microsoft.com/office/powerpoint/2019/9/main/command">
                <pc:docMk/>
                <pc:sldMk cId="421118244" sldId="282"/>
                <pc2:cmMk id="{DD2D0E69-7A93-4015-A96C-00C9FD09D851}"/>
              </pc2:cmMkLst>
            </pc226:cmChg>
          </p:ext>
        </pc:extLst>
      </pc:sldChg>
      <pc:sldChg chg="delCm">
        <pc:chgData name="Renee Boak" userId="S::reneeb@thenationalcouncil.org::a6ba85ef-442c-4cef-b4bc-7b38f7bd12aa" providerId="AD" clId="Web-{B3BA3601-1273-58FC-2218-CA4A40814088}" dt="2023-10-12T17:55:56.704" v="2"/>
        <pc:sldMkLst>
          <pc:docMk/>
          <pc:sldMk cId="653533520" sldId="283"/>
        </pc:sldMkLst>
        <pc:extLst>
          <p:ext xmlns:p="http://schemas.openxmlformats.org/presentationml/2006/main" uri="{D6D511B9-2390-475A-947B-AFAB55BFBCF1}">
            <pc226:cmChg xmlns:pc226="http://schemas.microsoft.com/office/powerpoint/2022/06/main/command" chg="del">
              <pc226:chgData name="Renee Boak" userId="S::reneeb@thenationalcouncil.org::a6ba85ef-442c-4cef-b4bc-7b38f7bd12aa" providerId="AD" clId="Web-{B3BA3601-1273-58FC-2218-CA4A40814088}" dt="2023-10-12T17:55:56.704" v="2"/>
              <pc2:cmMkLst xmlns:pc2="http://schemas.microsoft.com/office/powerpoint/2019/9/main/command">
                <pc:docMk/>
                <pc:sldMk cId="653533520" sldId="283"/>
                <pc2:cmMk id="{B0CD255A-7EAE-49D2-8CD5-A091501672F3}"/>
              </pc2:cmMkLst>
            </pc226:cmChg>
          </p:ext>
        </pc:extLst>
      </pc:sldChg>
      <pc:sldChg chg="modNotes">
        <pc:chgData name="Renee Boak" userId="S::reneeb@thenationalcouncil.org::a6ba85ef-442c-4cef-b4bc-7b38f7bd12aa" providerId="AD" clId="Web-{B3BA3601-1273-58FC-2218-CA4A40814088}" dt="2023-10-12T18:06:24.304" v="6"/>
        <pc:sldMkLst>
          <pc:docMk/>
          <pc:sldMk cId="1864113316" sldId="290"/>
        </pc:sldMkLst>
      </pc:sldChg>
      <pc:sldChg chg="del">
        <pc:chgData name="Renee Boak" userId="S::reneeb@thenationalcouncil.org::a6ba85ef-442c-4cef-b4bc-7b38f7bd12aa" providerId="AD" clId="Web-{B3BA3601-1273-58FC-2218-CA4A40814088}" dt="2023-10-12T18:06:52.320" v="7"/>
        <pc:sldMkLst>
          <pc:docMk/>
          <pc:sldMk cId="4280155008" sldId="291"/>
        </pc:sldMkLst>
      </pc:sldChg>
      <pc:sldChg chg="delCm">
        <pc:chgData name="Renee Boak" userId="S::reneeb@thenationalcouncil.org::a6ba85ef-442c-4cef-b4bc-7b38f7bd12aa" providerId="AD" clId="Web-{B3BA3601-1273-58FC-2218-CA4A40814088}" dt="2023-10-12T17:56:08.205" v="4"/>
        <pc:sldMkLst>
          <pc:docMk/>
          <pc:sldMk cId="3760596741" sldId="300"/>
        </pc:sldMkLst>
        <pc:extLst>
          <p:ext xmlns:p="http://schemas.openxmlformats.org/presentationml/2006/main" uri="{D6D511B9-2390-475A-947B-AFAB55BFBCF1}">
            <pc226:cmChg xmlns:pc226="http://schemas.microsoft.com/office/powerpoint/2022/06/main/command" chg="del">
              <pc226:chgData name="Renee Boak" userId="S::reneeb@thenationalcouncil.org::a6ba85ef-442c-4cef-b4bc-7b38f7bd12aa" providerId="AD" clId="Web-{B3BA3601-1273-58FC-2218-CA4A40814088}" dt="2023-10-12T17:56:08.205" v="4"/>
              <pc2:cmMkLst xmlns:pc2="http://schemas.microsoft.com/office/powerpoint/2019/9/main/command">
                <pc:docMk/>
                <pc:sldMk cId="3760596741" sldId="300"/>
                <pc2:cmMk id="{5B4AEBD7-2316-4AF7-8311-33FF520BEE45}"/>
              </pc2:cmMkLst>
            </pc226:cmChg>
          </p:ext>
        </pc:extLst>
      </pc:sldChg>
      <pc:sldChg chg="delCm">
        <pc:chgData name="Renee Boak" userId="S::reneeb@thenationalcouncil.org::a6ba85ef-442c-4cef-b4bc-7b38f7bd12aa" providerId="AD" clId="Web-{B3BA3601-1273-58FC-2218-CA4A40814088}" dt="2023-10-12T17:56:01.579" v="3"/>
        <pc:sldMkLst>
          <pc:docMk/>
          <pc:sldMk cId="375819394" sldId="302"/>
        </pc:sldMkLst>
        <pc:extLst>
          <p:ext xmlns:p="http://schemas.openxmlformats.org/presentationml/2006/main" uri="{D6D511B9-2390-475A-947B-AFAB55BFBCF1}">
            <pc226:cmChg xmlns:pc226="http://schemas.microsoft.com/office/powerpoint/2022/06/main/command" chg="del">
              <pc226:chgData name="Renee Boak" userId="S::reneeb@thenationalcouncil.org::a6ba85ef-442c-4cef-b4bc-7b38f7bd12aa" providerId="AD" clId="Web-{B3BA3601-1273-58FC-2218-CA4A40814088}" dt="2023-10-12T17:56:01.579" v="3"/>
              <pc2:cmMkLst xmlns:pc2="http://schemas.microsoft.com/office/powerpoint/2019/9/main/command">
                <pc:docMk/>
                <pc:sldMk cId="375819394" sldId="302"/>
                <pc2:cmMk id="{A72189D4-7A99-4C00-8F15-D1BD52D8AEA4}"/>
              </pc2:cmMkLst>
            </pc226:cmChg>
          </p:ext>
        </pc:extLst>
      </pc:sldChg>
      <pc:sldChg chg="delCm">
        <pc:chgData name="Renee Boak" userId="S::reneeb@thenationalcouncil.org::a6ba85ef-442c-4cef-b4bc-7b38f7bd12aa" providerId="AD" clId="Web-{B3BA3601-1273-58FC-2218-CA4A40814088}" dt="2023-10-12T17:55:50.454" v="1"/>
        <pc:sldMkLst>
          <pc:docMk/>
          <pc:sldMk cId="2217942622" sldId="2295"/>
        </pc:sldMkLst>
        <pc:extLst>
          <p:ext xmlns:p="http://schemas.openxmlformats.org/presentationml/2006/main" uri="{D6D511B9-2390-475A-947B-AFAB55BFBCF1}">
            <pc226:cmChg xmlns:pc226="http://schemas.microsoft.com/office/powerpoint/2022/06/main/command" chg="del">
              <pc226:chgData name="Renee Boak" userId="S::reneeb@thenationalcouncil.org::a6ba85ef-442c-4cef-b4bc-7b38f7bd12aa" providerId="AD" clId="Web-{B3BA3601-1273-58FC-2218-CA4A40814088}" dt="2023-10-12T17:55:50.454" v="1"/>
              <pc2:cmMkLst xmlns:pc2="http://schemas.microsoft.com/office/powerpoint/2019/9/main/command">
                <pc:docMk/>
                <pc:sldMk cId="2217942622" sldId="2295"/>
                <pc2:cmMk id="{BF6A7429-1D17-4939-91D9-EF7F09C624A2}"/>
              </pc2:cmMkLst>
            </pc226:cmChg>
          </p:ext>
        </pc:extLst>
      </pc:sldChg>
    </pc:docChg>
  </pc:docChgLst>
  <pc:docChgLst>
    <pc:chgData name="Renee Boak" userId="S::reneeb@thenationalcouncil.org::a6ba85ef-442c-4cef-b4bc-7b38f7bd12aa" providerId="AD" clId="Web-{E64FCB8E-A103-8069-2D15-BDED6ECE31D9}"/>
    <pc:docChg chg="sldOrd">
      <pc:chgData name="Renee Boak" userId="S::reneeb@thenationalcouncil.org::a6ba85ef-442c-4cef-b4bc-7b38f7bd12aa" providerId="AD" clId="Web-{E64FCB8E-A103-8069-2D15-BDED6ECE31D9}" dt="2023-11-27T00:38:52.573" v="1"/>
      <pc:docMkLst>
        <pc:docMk/>
      </pc:docMkLst>
      <pc:sldChg chg="ord">
        <pc:chgData name="Renee Boak" userId="S::reneeb@thenationalcouncil.org::a6ba85ef-442c-4cef-b4bc-7b38f7bd12aa" providerId="AD" clId="Web-{E64FCB8E-A103-8069-2D15-BDED6ECE31D9}" dt="2023-11-27T00:38:52.573" v="1"/>
        <pc:sldMkLst>
          <pc:docMk/>
          <pc:sldMk cId="1864113316" sldId="290"/>
        </pc:sldMkLst>
      </pc:sldChg>
    </pc:docChg>
  </pc:docChgLst>
  <pc:docChgLst>
    <pc:chgData name="Renee Boak" userId="S::reneeb@thenationalcouncil.org::a6ba85ef-442c-4cef-b4bc-7b38f7bd12aa" providerId="AD" clId="Web-{689703A7-1F37-6E5E-7ED7-523C78B975FA}"/>
    <pc:docChg chg="modSld">
      <pc:chgData name="Renee Boak" userId="S::reneeb@thenationalcouncil.org::a6ba85ef-442c-4cef-b4bc-7b38f7bd12aa" providerId="AD" clId="Web-{689703A7-1F37-6E5E-7ED7-523C78B975FA}" dt="2023-09-29T17:49:16.418" v="4"/>
      <pc:docMkLst>
        <pc:docMk/>
      </pc:docMkLst>
      <pc:sldChg chg="addAnim delAnim modNotes">
        <pc:chgData name="Renee Boak" userId="S::reneeb@thenationalcouncil.org::a6ba85ef-442c-4cef-b4bc-7b38f7bd12aa" providerId="AD" clId="Web-{689703A7-1F37-6E5E-7ED7-523C78B975FA}" dt="2023-09-29T17:49:16.418" v="4"/>
        <pc:sldMkLst>
          <pc:docMk/>
          <pc:sldMk cId="3463076073" sldId="2294"/>
        </pc:sldMkLst>
      </pc:sldChg>
    </pc:docChg>
  </pc:docChgLst>
  <pc:docChgLst>
    <pc:chgData name="Jane King" userId="a73081d6-5d0d-49fc-883a-b2a5de636d7b" providerId="ADAL" clId="{4DD0B81E-281D-4290-A582-6999A8604F34}"/>
    <pc:docChg chg="modSld">
      <pc:chgData name="Jane King" userId="a73081d6-5d0d-49fc-883a-b2a5de636d7b" providerId="ADAL" clId="{4DD0B81E-281D-4290-A582-6999A8604F34}" dt="2023-09-27T20:07:12.688" v="0" actId="20577"/>
      <pc:docMkLst>
        <pc:docMk/>
      </pc:docMkLst>
      <pc:sldChg chg="modSp mod">
        <pc:chgData name="Jane King" userId="a73081d6-5d0d-49fc-883a-b2a5de636d7b" providerId="ADAL" clId="{4DD0B81E-281D-4290-A582-6999A8604F34}" dt="2023-09-27T20:07:12.688" v="0" actId="20577"/>
        <pc:sldMkLst>
          <pc:docMk/>
          <pc:sldMk cId="912057939" sldId="303"/>
        </pc:sldMkLst>
        <pc:spChg chg="mod">
          <ac:chgData name="Jane King" userId="a73081d6-5d0d-49fc-883a-b2a5de636d7b" providerId="ADAL" clId="{4DD0B81E-281D-4290-A582-6999A8604F34}" dt="2023-09-27T20:07:12.688" v="0" actId="20577"/>
          <ac:spMkLst>
            <pc:docMk/>
            <pc:sldMk cId="912057939" sldId="303"/>
            <ac:spMk id="12" creationId="{C5095776-6C60-6659-E457-7D716413A35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E6B7A-59E0-454F-8A7E-4C93E3A90C0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us"/>
        </a:p>
      </dgm:t>
    </dgm:pt>
    <dgm:pt modelId="{91BA9245-1171-4C5F-A2E2-77E81914175A}">
      <dgm:prSet phldrT="[Text]" phldr="0"/>
      <dgm:spPr>
        <a:solidFill>
          <a:srgbClr val="064F80"/>
        </a:solidFill>
        <a:ln w="28575">
          <a:solidFill>
            <a:schemeClr val="bg1"/>
          </a:solidFill>
        </a:ln>
      </dgm:spPr>
      <dgm:t>
        <a:bodyPr/>
        <a:lstStyle/>
        <a:p>
          <a:pPr algn="l" rtl="0"/>
          <a:r>
            <a:rPr lang="es-us" b="1" i="0" u="none" baseline="0">
              <a:latin typeface="Calibri" panose="020F0502020204030204" pitchFamily="34" charset="0"/>
              <a:ea typeface="Calibri" panose="020F0502020204030204" pitchFamily="34" charset="0"/>
              <a:cs typeface="Calibri" panose="020F0502020204030204" pitchFamily="34" charset="0"/>
            </a:rPr>
            <a:t>1: Dotación de personal</a:t>
          </a:r>
        </a:p>
      </dgm:t>
    </dgm:pt>
    <dgm:pt modelId="{C66957CB-2B7B-4E0D-A9ED-5B836359A9F8}" type="parTrans" cxnId="{C9B04D3C-5272-408F-96D9-E8B4568451D7}">
      <dgm:prSet/>
      <dgm:spPr/>
      <dgm:t>
        <a:bodyPr/>
        <a:lstStyle/>
        <a:p>
          <a:pPr algn="l"/>
          <a:endParaRPr lang="es-us"/>
        </a:p>
      </dgm:t>
    </dgm:pt>
    <dgm:pt modelId="{0310FC1A-1D77-4C26-9A79-D71C383C67BA}" type="sibTrans" cxnId="{C9B04D3C-5272-408F-96D9-E8B4568451D7}">
      <dgm:prSet/>
      <dgm:spPr/>
      <dgm:t>
        <a:bodyPr/>
        <a:lstStyle/>
        <a:p>
          <a:pPr algn="l"/>
          <a:endParaRPr lang="es-us"/>
        </a:p>
      </dgm:t>
    </dgm:pt>
    <dgm:pt modelId="{2C443FF0-8C3A-481D-BC5E-4F6C2FFB32E3}">
      <dgm:prSet phldrT="[Text]" phldr="0"/>
      <dgm:spPr>
        <a:solidFill>
          <a:srgbClr val="064F80"/>
        </a:solidFill>
        <a:ln w="28575">
          <a:solidFill>
            <a:schemeClr val="bg1"/>
          </a:solidFill>
        </a:ln>
      </dgm:spPr>
      <dgm:t>
        <a:bodyPr/>
        <a:lstStyle/>
        <a:p>
          <a:pPr algn="l" rtl="0"/>
          <a:r>
            <a:rPr lang="es-us" b="1" i="0" u="none" baseline="0">
              <a:latin typeface="Calibri" panose="020F0502020204030204" pitchFamily="34" charset="0"/>
              <a:ea typeface="Calibri" panose="020F0502020204030204" pitchFamily="34" charset="0"/>
              <a:cs typeface="Calibri" panose="020F0502020204030204" pitchFamily="34" charset="0"/>
            </a:rPr>
            <a:t>2: Disponibilidad y accesibilidad de los servicios</a:t>
          </a:r>
        </a:p>
      </dgm:t>
    </dgm:pt>
    <dgm:pt modelId="{F66042B1-94B4-4268-82B3-4D1224A923A6}" type="parTrans" cxnId="{05AFA1D2-A87F-4250-99B2-21F61474ED5B}">
      <dgm:prSet/>
      <dgm:spPr/>
      <dgm:t>
        <a:bodyPr/>
        <a:lstStyle/>
        <a:p>
          <a:pPr algn="l"/>
          <a:endParaRPr lang="es-us"/>
        </a:p>
      </dgm:t>
    </dgm:pt>
    <dgm:pt modelId="{1C792B67-8C98-4F34-9FA9-9F01BD219079}" type="sibTrans" cxnId="{05AFA1D2-A87F-4250-99B2-21F61474ED5B}">
      <dgm:prSet/>
      <dgm:spPr/>
      <dgm:t>
        <a:bodyPr/>
        <a:lstStyle/>
        <a:p>
          <a:pPr algn="l"/>
          <a:endParaRPr lang="es-us"/>
        </a:p>
      </dgm:t>
    </dgm:pt>
    <dgm:pt modelId="{92C23996-0752-40C9-A546-B76CF58A438C}">
      <dgm:prSet phldrT="[Text]" phldr="0"/>
      <dgm:spPr>
        <a:solidFill>
          <a:srgbClr val="EA5E29"/>
        </a:solidFill>
        <a:ln w="28575">
          <a:solidFill>
            <a:schemeClr val="bg1"/>
          </a:solidFill>
        </a:ln>
      </dgm:spPr>
      <dgm:t>
        <a:bodyPr/>
        <a:lstStyle/>
        <a:p>
          <a:pPr algn="l" rtl="0"/>
          <a:r>
            <a:rPr lang="es-us" b="1" i="0" u="none" baseline="0">
              <a:latin typeface="Calibri" panose="020F0502020204030204" pitchFamily="34" charset="0"/>
              <a:ea typeface="Calibri" panose="020F0502020204030204" pitchFamily="34" charset="0"/>
              <a:cs typeface="Calibri" panose="020F0502020204030204" pitchFamily="34" charset="0"/>
            </a:rPr>
            <a:t>3: Coordinación de la atención</a:t>
          </a:r>
        </a:p>
      </dgm:t>
    </dgm:pt>
    <dgm:pt modelId="{DE17CDC6-3414-481A-AB23-AA34CCFB3E47}" type="parTrans" cxnId="{5BA13C6D-2D13-4735-A9E0-9D322FA6782D}">
      <dgm:prSet/>
      <dgm:spPr/>
      <dgm:t>
        <a:bodyPr/>
        <a:lstStyle/>
        <a:p>
          <a:pPr algn="l"/>
          <a:endParaRPr lang="es-us"/>
        </a:p>
      </dgm:t>
    </dgm:pt>
    <dgm:pt modelId="{F833A4F9-8DE5-4F13-97C1-04D255E763D2}" type="sibTrans" cxnId="{5BA13C6D-2D13-4735-A9E0-9D322FA6782D}">
      <dgm:prSet/>
      <dgm:spPr/>
      <dgm:t>
        <a:bodyPr/>
        <a:lstStyle/>
        <a:p>
          <a:pPr algn="l"/>
          <a:endParaRPr lang="es-us"/>
        </a:p>
      </dgm:t>
    </dgm:pt>
    <dgm:pt modelId="{B0E5B98C-F75E-4E1D-9BC1-B85214842166}">
      <dgm:prSet phldr="0"/>
      <dgm:spPr>
        <a:solidFill>
          <a:srgbClr val="064F80"/>
        </a:solidFill>
        <a:ln w="28575">
          <a:solidFill>
            <a:schemeClr val="bg1"/>
          </a:solidFill>
        </a:ln>
      </dgm:spPr>
      <dgm:t>
        <a:bodyPr/>
        <a:lstStyle/>
        <a:p>
          <a:pPr algn="l" rtl="0"/>
          <a:r>
            <a:rPr lang="es-us" b="1" i="0" u="none" baseline="0">
              <a:latin typeface="Calibri" panose="020F0502020204030204" pitchFamily="34" charset="0"/>
              <a:ea typeface="Calibri" panose="020F0502020204030204" pitchFamily="34" charset="0"/>
              <a:cs typeface="Calibri" panose="020F0502020204030204" pitchFamily="34" charset="0"/>
            </a:rPr>
            <a:t>4: Alcance de los servicios</a:t>
          </a:r>
        </a:p>
      </dgm:t>
    </dgm:pt>
    <dgm:pt modelId="{7FAF7850-43EC-4776-868B-7FEF29E97148}" type="parTrans" cxnId="{68A3847C-08D4-44A4-8F90-3AE05D2E043F}">
      <dgm:prSet/>
      <dgm:spPr/>
      <dgm:t>
        <a:bodyPr/>
        <a:lstStyle/>
        <a:p>
          <a:pPr algn="l"/>
          <a:endParaRPr lang="es-us"/>
        </a:p>
      </dgm:t>
    </dgm:pt>
    <dgm:pt modelId="{257D28FA-7FBE-40EA-8594-F932B0F276F8}" type="sibTrans" cxnId="{68A3847C-08D4-44A4-8F90-3AE05D2E043F}">
      <dgm:prSet/>
      <dgm:spPr/>
      <dgm:t>
        <a:bodyPr/>
        <a:lstStyle/>
        <a:p>
          <a:pPr algn="l"/>
          <a:endParaRPr lang="es-us"/>
        </a:p>
      </dgm:t>
    </dgm:pt>
    <dgm:pt modelId="{9D1EE1FD-EB8B-40F2-AADD-CD367B5C64AB}">
      <dgm:prSet phldr="0"/>
      <dgm:spPr>
        <a:solidFill>
          <a:srgbClr val="064F80"/>
        </a:solidFill>
        <a:ln w="28575">
          <a:solidFill>
            <a:schemeClr val="bg1"/>
          </a:solidFill>
        </a:ln>
      </dgm:spPr>
      <dgm:t>
        <a:bodyPr/>
        <a:lstStyle/>
        <a:p>
          <a:pPr algn="l" rtl="0"/>
          <a:r>
            <a:rPr lang="es-us" b="1" i="0" u="none" baseline="0">
              <a:latin typeface="Calibri" panose="020F0502020204030204" pitchFamily="34" charset="0"/>
              <a:ea typeface="Calibri" panose="020F0502020204030204" pitchFamily="34" charset="0"/>
              <a:cs typeface="Calibri" panose="020F0502020204030204" pitchFamily="34" charset="0"/>
            </a:rPr>
            <a:t>5: Informes de calidad y otra índole</a:t>
          </a:r>
        </a:p>
      </dgm:t>
    </dgm:pt>
    <dgm:pt modelId="{4F524156-0BF3-4341-9857-23CF30C66413}" type="parTrans" cxnId="{174F12DD-DDAB-4DEE-8C0F-BBB7FECFAE3D}">
      <dgm:prSet/>
      <dgm:spPr/>
      <dgm:t>
        <a:bodyPr/>
        <a:lstStyle/>
        <a:p>
          <a:pPr algn="l"/>
          <a:endParaRPr lang="es-us"/>
        </a:p>
      </dgm:t>
    </dgm:pt>
    <dgm:pt modelId="{852B11AA-AE96-4C31-9142-5460C9DEC7DF}" type="sibTrans" cxnId="{174F12DD-DDAB-4DEE-8C0F-BBB7FECFAE3D}">
      <dgm:prSet/>
      <dgm:spPr/>
      <dgm:t>
        <a:bodyPr/>
        <a:lstStyle/>
        <a:p>
          <a:pPr algn="l"/>
          <a:endParaRPr lang="es-us"/>
        </a:p>
      </dgm:t>
    </dgm:pt>
    <dgm:pt modelId="{31801496-F141-4444-858A-C9883C1714C1}">
      <dgm:prSet phldr="0"/>
      <dgm:spPr>
        <a:solidFill>
          <a:srgbClr val="064F80"/>
        </a:solidFill>
        <a:ln w="28575">
          <a:solidFill>
            <a:schemeClr val="bg1"/>
          </a:solidFill>
        </a:ln>
      </dgm:spPr>
      <dgm:t>
        <a:bodyPr/>
        <a:lstStyle/>
        <a:p>
          <a:pPr algn="l" rtl="0"/>
          <a:r>
            <a:rPr lang="es-us" b="1" i="0" u="none" baseline="0">
              <a:latin typeface="Calibri" panose="020F0502020204030204" pitchFamily="34" charset="0"/>
              <a:ea typeface="Calibri" panose="020F0502020204030204" pitchFamily="34" charset="0"/>
              <a:cs typeface="Calibri" panose="020F0502020204030204" pitchFamily="34" charset="0"/>
            </a:rPr>
            <a:t>6: Autoridad organizacional, gobernanza y acreditación</a:t>
          </a:r>
        </a:p>
      </dgm:t>
    </dgm:pt>
    <dgm:pt modelId="{52C0F948-5294-44A8-99C9-0ED6D073AA61}" type="parTrans" cxnId="{7289AE43-D8EB-4DC3-A457-A2D82E29C9BE}">
      <dgm:prSet/>
      <dgm:spPr/>
      <dgm:t>
        <a:bodyPr/>
        <a:lstStyle/>
        <a:p>
          <a:pPr algn="l"/>
          <a:endParaRPr lang="es-us"/>
        </a:p>
      </dgm:t>
    </dgm:pt>
    <dgm:pt modelId="{47A398C5-C49E-434F-9992-413813018842}" type="sibTrans" cxnId="{7289AE43-D8EB-4DC3-A457-A2D82E29C9BE}">
      <dgm:prSet/>
      <dgm:spPr/>
      <dgm:t>
        <a:bodyPr/>
        <a:lstStyle/>
        <a:p>
          <a:pPr algn="l"/>
          <a:endParaRPr lang="es-us"/>
        </a:p>
      </dgm:t>
    </dgm:pt>
    <dgm:pt modelId="{2BA57C7E-AD6A-4028-9C21-6B6165B6C895}" type="pres">
      <dgm:prSet presAssocID="{DF3E6B7A-59E0-454F-8A7E-4C93E3A90C07}" presName="linear" presStyleCnt="0">
        <dgm:presLayoutVars>
          <dgm:dir/>
          <dgm:animLvl val="lvl"/>
          <dgm:resizeHandles val="exact"/>
        </dgm:presLayoutVars>
      </dgm:prSet>
      <dgm:spPr/>
    </dgm:pt>
    <dgm:pt modelId="{84A3FCFC-0D3E-4F42-9B9C-F46B9DF1981A}" type="pres">
      <dgm:prSet presAssocID="{91BA9245-1171-4C5F-A2E2-77E81914175A}" presName="parentLin" presStyleCnt="0"/>
      <dgm:spPr/>
    </dgm:pt>
    <dgm:pt modelId="{3AC20C32-8318-4DC1-A2A7-FCDFB0918FB3}" type="pres">
      <dgm:prSet presAssocID="{91BA9245-1171-4C5F-A2E2-77E81914175A}" presName="parentLeftMargin" presStyleLbl="node1" presStyleIdx="0" presStyleCnt="6"/>
      <dgm:spPr/>
    </dgm:pt>
    <dgm:pt modelId="{42251476-D6BE-49BD-AB02-FC261F8E218F}" type="pres">
      <dgm:prSet presAssocID="{91BA9245-1171-4C5F-A2E2-77E81914175A}" presName="parentText" presStyleLbl="node1" presStyleIdx="0" presStyleCnt="6" custScaleX="129231">
        <dgm:presLayoutVars>
          <dgm:chMax val="0"/>
          <dgm:bulletEnabled val="1"/>
        </dgm:presLayoutVars>
      </dgm:prSet>
      <dgm:spPr>
        <a:prstGeom prst="round2DiagRect">
          <a:avLst/>
        </a:prstGeom>
      </dgm:spPr>
    </dgm:pt>
    <dgm:pt modelId="{08778D48-869C-4F14-B203-B09B287429DC}" type="pres">
      <dgm:prSet presAssocID="{91BA9245-1171-4C5F-A2E2-77E81914175A}" presName="negativeSpace" presStyleCnt="0"/>
      <dgm:spPr/>
    </dgm:pt>
    <dgm:pt modelId="{B5127A83-9DD2-4FB6-B084-11B306880C3D}" type="pres">
      <dgm:prSet presAssocID="{91BA9245-1171-4C5F-A2E2-77E81914175A}" presName="childText" presStyleLbl="conFgAcc1" presStyleIdx="0" presStyleCnt="6">
        <dgm:presLayoutVars>
          <dgm:bulletEnabled val="1"/>
        </dgm:presLayoutVars>
      </dgm:prSet>
      <dgm:spPr>
        <a:prstGeom prst="round2DiagRect">
          <a:avLst/>
        </a:prstGeom>
        <a:solidFill>
          <a:schemeClr val="bg1">
            <a:lumMod val="95000"/>
            <a:alpha val="90000"/>
          </a:schemeClr>
        </a:solidFill>
        <a:ln>
          <a:noFill/>
        </a:ln>
      </dgm:spPr>
    </dgm:pt>
    <dgm:pt modelId="{585C6730-AD01-4998-94B6-2EDDFAAC8495}" type="pres">
      <dgm:prSet presAssocID="{0310FC1A-1D77-4C26-9A79-D71C383C67BA}" presName="spaceBetweenRectangles" presStyleCnt="0"/>
      <dgm:spPr/>
    </dgm:pt>
    <dgm:pt modelId="{BBDA2B1A-272F-415C-A029-220ACAF02F20}" type="pres">
      <dgm:prSet presAssocID="{2C443FF0-8C3A-481D-BC5E-4F6C2FFB32E3}" presName="parentLin" presStyleCnt="0"/>
      <dgm:spPr/>
    </dgm:pt>
    <dgm:pt modelId="{8DE466E6-8BB1-4C0F-BED8-1FC9F4EA92A9}" type="pres">
      <dgm:prSet presAssocID="{2C443FF0-8C3A-481D-BC5E-4F6C2FFB32E3}" presName="parentLeftMargin" presStyleLbl="node1" presStyleIdx="0" presStyleCnt="6"/>
      <dgm:spPr/>
    </dgm:pt>
    <dgm:pt modelId="{5426FB9E-3766-43AB-92DA-E6E831B77B08}" type="pres">
      <dgm:prSet presAssocID="{2C443FF0-8C3A-481D-BC5E-4F6C2FFB32E3}" presName="parentText" presStyleLbl="node1" presStyleIdx="1" presStyleCnt="6" custScaleX="129231">
        <dgm:presLayoutVars>
          <dgm:chMax val="0"/>
          <dgm:bulletEnabled val="1"/>
        </dgm:presLayoutVars>
      </dgm:prSet>
      <dgm:spPr>
        <a:prstGeom prst="round2DiagRect">
          <a:avLst/>
        </a:prstGeom>
      </dgm:spPr>
    </dgm:pt>
    <dgm:pt modelId="{E5C9CB97-6F68-4058-9BFC-D67DD7B6C7BA}" type="pres">
      <dgm:prSet presAssocID="{2C443FF0-8C3A-481D-BC5E-4F6C2FFB32E3}" presName="negativeSpace" presStyleCnt="0"/>
      <dgm:spPr/>
    </dgm:pt>
    <dgm:pt modelId="{CE208DC5-E860-410A-88EC-B351C538D390}" type="pres">
      <dgm:prSet presAssocID="{2C443FF0-8C3A-481D-BC5E-4F6C2FFB32E3}" presName="childText" presStyleLbl="conFgAcc1" presStyleIdx="1" presStyleCnt="6">
        <dgm:presLayoutVars>
          <dgm:bulletEnabled val="1"/>
        </dgm:presLayoutVars>
      </dgm:prSet>
      <dgm:spPr>
        <a:prstGeom prst="round2DiagRect">
          <a:avLst/>
        </a:prstGeom>
        <a:solidFill>
          <a:schemeClr val="bg1">
            <a:lumMod val="95000"/>
            <a:alpha val="90000"/>
          </a:schemeClr>
        </a:solidFill>
        <a:ln>
          <a:noFill/>
        </a:ln>
      </dgm:spPr>
    </dgm:pt>
    <dgm:pt modelId="{2B3F1D9D-D27F-4EBC-8613-914D88B9FF57}" type="pres">
      <dgm:prSet presAssocID="{1C792B67-8C98-4F34-9FA9-9F01BD219079}" presName="spaceBetweenRectangles" presStyleCnt="0"/>
      <dgm:spPr/>
    </dgm:pt>
    <dgm:pt modelId="{7FD12FFD-E2B1-4E36-B75A-F5690BC515D9}" type="pres">
      <dgm:prSet presAssocID="{92C23996-0752-40C9-A546-B76CF58A438C}" presName="parentLin" presStyleCnt="0"/>
      <dgm:spPr/>
    </dgm:pt>
    <dgm:pt modelId="{C668049E-4FA5-4A64-B4E4-BCE7EF41AED7}" type="pres">
      <dgm:prSet presAssocID="{92C23996-0752-40C9-A546-B76CF58A438C}" presName="parentLeftMargin" presStyleLbl="node1" presStyleIdx="1" presStyleCnt="6"/>
      <dgm:spPr/>
    </dgm:pt>
    <dgm:pt modelId="{E029F6FC-1F2E-4996-8E66-BECE8EA2CAF6}" type="pres">
      <dgm:prSet presAssocID="{92C23996-0752-40C9-A546-B76CF58A438C}" presName="parentText" presStyleLbl="node1" presStyleIdx="2" presStyleCnt="6" custScaleX="129231">
        <dgm:presLayoutVars>
          <dgm:chMax val="0"/>
          <dgm:bulletEnabled val="1"/>
        </dgm:presLayoutVars>
      </dgm:prSet>
      <dgm:spPr>
        <a:prstGeom prst="round2DiagRect">
          <a:avLst/>
        </a:prstGeom>
      </dgm:spPr>
    </dgm:pt>
    <dgm:pt modelId="{7C00D759-CE7A-4021-AB82-51E9B36CF141}" type="pres">
      <dgm:prSet presAssocID="{92C23996-0752-40C9-A546-B76CF58A438C}" presName="negativeSpace" presStyleCnt="0"/>
      <dgm:spPr/>
    </dgm:pt>
    <dgm:pt modelId="{D5358549-FEAA-417B-B992-D86C5FD620B2}" type="pres">
      <dgm:prSet presAssocID="{92C23996-0752-40C9-A546-B76CF58A438C}" presName="childText" presStyleLbl="conFgAcc1" presStyleIdx="2" presStyleCnt="6">
        <dgm:presLayoutVars>
          <dgm:bulletEnabled val="1"/>
        </dgm:presLayoutVars>
      </dgm:prSet>
      <dgm:spPr>
        <a:prstGeom prst="round2DiagRect">
          <a:avLst/>
        </a:prstGeom>
        <a:solidFill>
          <a:schemeClr val="bg1">
            <a:lumMod val="95000"/>
            <a:alpha val="90000"/>
          </a:schemeClr>
        </a:solidFill>
        <a:ln>
          <a:noFill/>
        </a:ln>
      </dgm:spPr>
    </dgm:pt>
    <dgm:pt modelId="{5F5DF615-8A5D-4D02-B5C4-480447E42514}" type="pres">
      <dgm:prSet presAssocID="{F833A4F9-8DE5-4F13-97C1-04D255E763D2}" presName="spaceBetweenRectangles" presStyleCnt="0"/>
      <dgm:spPr/>
    </dgm:pt>
    <dgm:pt modelId="{F9FB5E29-E116-45AA-BF63-8DE31F9790CE}" type="pres">
      <dgm:prSet presAssocID="{B0E5B98C-F75E-4E1D-9BC1-B85214842166}" presName="parentLin" presStyleCnt="0"/>
      <dgm:spPr/>
    </dgm:pt>
    <dgm:pt modelId="{A7E079EC-CB19-49E7-8410-28258D8363B4}" type="pres">
      <dgm:prSet presAssocID="{B0E5B98C-F75E-4E1D-9BC1-B85214842166}" presName="parentLeftMargin" presStyleLbl="node1" presStyleIdx="2" presStyleCnt="6"/>
      <dgm:spPr/>
    </dgm:pt>
    <dgm:pt modelId="{57C96B85-1BAB-44B3-AB6C-28D4C8C2DDAD}" type="pres">
      <dgm:prSet presAssocID="{B0E5B98C-F75E-4E1D-9BC1-B85214842166}" presName="parentText" presStyleLbl="node1" presStyleIdx="3" presStyleCnt="6" custScaleX="129231">
        <dgm:presLayoutVars>
          <dgm:chMax val="0"/>
          <dgm:bulletEnabled val="1"/>
        </dgm:presLayoutVars>
      </dgm:prSet>
      <dgm:spPr>
        <a:prstGeom prst="round2DiagRect">
          <a:avLst/>
        </a:prstGeom>
      </dgm:spPr>
    </dgm:pt>
    <dgm:pt modelId="{E8A4C677-04B5-4A3C-ADBF-387EB11BC088}" type="pres">
      <dgm:prSet presAssocID="{B0E5B98C-F75E-4E1D-9BC1-B85214842166}" presName="negativeSpace" presStyleCnt="0"/>
      <dgm:spPr/>
    </dgm:pt>
    <dgm:pt modelId="{21743FE5-A3B3-4A93-89BA-616CB67E714D}" type="pres">
      <dgm:prSet presAssocID="{B0E5B98C-F75E-4E1D-9BC1-B85214842166}" presName="childText" presStyleLbl="conFgAcc1" presStyleIdx="3" presStyleCnt="6">
        <dgm:presLayoutVars>
          <dgm:bulletEnabled val="1"/>
        </dgm:presLayoutVars>
      </dgm:prSet>
      <dgm:spPr>
        <a:prstGeom prst="round2DiagRect">
          <a:avLst/>
        </a:prstGeom>
        <a:solidFill>
          <a:schemeClr val="bg1">
            <a:lumMod val="95000"/>
            <a:alpha val="90000"/>
          </a:schemeClr>
        </a:solidFill>
        <a:ln>
          <a:noFill/>
        </a:ln>
      </dgm:spPr>
    </dgm:pt>
    <dgm:pt modelId="{17E046FF-2638-40D3-AA25-64A1915D9F6F}" type="pres">
      <dgm:prSet presAssocID="{257D28FA-7FBE-40EA-8594-F932B0F276F8}" presName="spaceBetweenRectangles" presStyleCnt="0"/>
      <dgm:spPr/>
    </dgm:pt>
    <dgm:pt modelId="{B5649BC6-C323-4E54-A456-4D01631871C2}" type="pres">
      <dgm:prSet presAssocID="{9D1EE1FD-EB8B-40F2-AADD-CD367B5C64AB}" presName="parentLin" presStyleCnt="0"/>
      <dgm:spPr/>
    </dgm:pt>
    <dgm:pt modelId="{386840F7-CDF9-4150-A4FE-96B78C1CAFE8}" type="pres">
      <dgm:prSet presAssocID="{9D1EE1FD-EB8B-40F2-AADD-CD367B5C64AB}" presName="parentLeftMargin" presStyleLbl="node1" presStyleIdx="3" presStyleCnt="6"/>
      <dgm:spPr/>
    </dgm:pt>
    <dgm:pt modelId="{F5967F98-E2CD-44E0-BE8D-501FA3829C7D}" type="pres">
      <dgm:prSet presAssocID="{9D1EE1FD-EB8B-40F2-AADD-CD367B5C64AB}" presName="parentText" presStyleLbl="node1" presStyleIdx="4" presStyleCnt="6" custScaleX="129231">
        <dgm:presLayoutVars>
          <dgm:chMax val="0"/>
          <dgm:bulletEnabled val="1"/>
        </dgm:presLayoutVars>
      </dgm:prSet>
      <dgm:spPr>
        <a:prstGeom prst="round2DiagRect">
          <a:avLst/>
        </a:prstGeom>
      </dgm:spPr>
    </dgm:pt>
    <dgm:pt modelId="{F3D67E2D-5417-4C84-87DC-110C32FBE3E0}" type="pres">
      <dgm:prSet presAssocID="{9D1EE1FD-EB8B-40F2-AADD-CD367B5C64AB}" presName="negativeSpace" presStyleCnt="0"/>
      <dgm:spPr/>
    </dgm:pt>
    <dgm:pt modelId="{9F5FD488-CCC0-48C2-8A61-8FB449A1FB63}" type="pres">
      <dgm:prSet presAssocID="{9D1EE1FD-EB8B-40F2-AADD-CD367B5C64AB}" presName="childText" presStyleLbl="conFgAcc1" presStyleIdx="4" presStyleCnt="6">
        <dgm:presLayoutVars>
          <dgm:bulletEnabled val="1"/>
        </dgm:presLayoutVars>
      </dgm:prSet>
      <dgm:spPr>
        <a:prstGeom prst="round2DiagRect">
          <a:avLst/>
        </a:prstGeom>
        <a:solidFill>
          <a:schemeClr val="bg1">
            <a:lumMod val="95000"/>
            <a:alpha val="90000"/>
          </a:schemeClr>
        </a:solidFill>
        <a:ln>
          <a:noFill/>
        </a:ln>
      </dgm:spPr>
    </dgm:pt>
    <dgm:pt modelId="{93854D1D-8F42-4D09-997D-D99003701D00}" type="pres">
      <dgm:prSet presAssocID="{852B11AA-AE96-4C31-9142-5460C9DEC7DF}" presName="spaceBetweenRectangles" presStyleCnt="0"/>
      <dgm:spPr/>
    </dgm:pt>
    <dgm:pt modelId="{4AA6F9BC-F79B-4A39-BFE9-04DB2D9DB6FA}" type="pres">
      <dgm:prSet presAssocID="{31801496-F141-4444-858A-C9883C1714C1}" presName="parentLin" presStyleCnt="0"/>
      <dgm:spPr/>
    </dgm:pt>
    <dgm:pt modelId="{8FB62DBB-95B5-4DC9-956D-60E10335B178}" type="pres">
      <dgm:prSet presAssocID="{31801496-F141-4444-858A-C9883C1714C1}" presName="parentLeftMargin" presStyleLbl="node1" presStyleIdx="4" presStyleCnt="6"/>
      <dgm:spPr/>
    </dgm:pt>
    <dgm:pt modelId="{2F1BB227-2EFD-434C-BCDE-6657072FAACB}" type="pres">
      <dgm:prSet presAssocID="{31801496-F141-4444-858A-C9883C1714C1}" presName="parentText" presStyleLbl="node1" presStyleIdx="5" presStyleCnt="6" custScaleX="129231">
        <dgm:presLayoutVars>
          <dgm:chMax val="0"/>
          <dgm:bulletEnabled val="1"/>
        </dgm:presLayoutVars>
      </dgm:prSet>
      <dgm:spPr>
        <a:prstGeom prst="round2DiagRect">
          <a:avLst/>
        </a:prstGeom>
      </dgm:spPr>
    </dgm:pt>
    <dgm:pt modelId="{52396E4F-4E3F-46E3-B5DC-45AEBAF55764}" type="pres">
      <dgm:prSet presAssocID="{31801496-F141-4444-858A-C9883C1714C1}" presName="negativeSpace" presStyleCnt="0"/>
      <dgm:spPr/>
    </dgm:pt>
    <dgm:pt modelId="{1CA7CC78-0511-46F8-B938-E12E70353A20}" type="pres">
      <dgm:prSet presAssocID="{31801496-F141-4444-858A-C9883C1714C1}" presName="childText" presStyleLbl="conFgAcc1" presStyleIdx="5" presStyleCnt="6">
        <dgm:presLayoutVars>
          <dgm:bulletEnabled val="1"/>
        </dgm:presLayoutVars>
      </dgm:prSet>
      <dgm:spPr>
        <a:prstGeom prst="round2DiagRect">
          <a:avLst/>
        </a:prstGeom>
        <a:solidFill>
          <a:schemeClr val="bg1">
            <a:lumMod val="95000"/>
            <a:alpha val="90000"/>
          </a:schemeClr>
        </a:solidFill>
        <a:ln>
          <a:noFill/>
        </a:ln>
      </dgm:spPr>
    </dgm:pt>
  </dgm:ptLst>
  <dgm:cxnLst>
    <dgm:cxn modelId="{998ACD07-715C-4B93-8CCB-531A95AADAC4}" type="presOf" srcId="{91BA9245-1171-4C5F-A2E2-77E81914175A}" destId="{42251476-D6BE-49BD-AB02-FC261F8E218F}" srcOrd="1" destOrd="0" presId="urn:microsoft.com/office/officeart/2005/8/layout/list1"/>
    <dgm:cxn modelId="{51684608-CDD4-4745-9308-3FCC97D00231}" type="presOf" srcId="{9D1EE1FD-EB8B-40F2-AADD-CD367B5C64AB}" destId="{386840F7-CDF9-4150-A4FE-96B78C1CAFE8}" srcOrd="0" destOrd="0" presId="urn:microsoft.com/office/officeart/2005/8/layout/list1"/>
    <dgm:cxn modelId="{C9B04D3C-5272-408F-96D9-E8B4568451D7}" srcId="{DF3E6B7A-59E0-454F-8A7E-4C93E3A90C07}" destId="{91BA9245-1171-4C5F-A2E2-77E81914175A}" srcOrd="0" destOrd="0" parTransId="{C66957CB-2B7B-4E0D-A9ED-5B836359A9F8}" sibTransId="{0310FC1A-1D77-4C26-9A79-D71C383C67BA}"/>
    <dgm:cxn modelId="{7289AE43-D8EB-4DC3-A457-A2D82E29C9BE}" srcId="{DF3E6B7A-59E0-454F-8A7E-4C93E3A90C07}" destId="{31801496-F141-4444-858A-C9883C1714C1}" srcOrd="5" destOrd="0" parTransId="{52C0F948-5294-44A8-99C9-0ED6D073AA61}" sibTransId="{47A398C5-C49E-434F-9992-413813018842}"/>
    <dgm:cxn modelId="{4831B664-97B1-4AEC-842B-8D7B829F922F}" type="presOf" srcId="{31801496-F141-4444-858A-C9883C1714C1}" destId="{2F1BB227-2EFD-434C-BCDE-6657072FAACB}" srcOrd="1" destOrd="0" presId="urn:microsoft.com/office/officeart/2005/8/layout/list1"/>
    <dgm:cxn modelId="{BD527D4C-9932-4D9D-B50B-886344061FE2}" type="presOf" srcId="{B0E5B98C-F75E-4E1D-9BC1-B85214842166}" destId="{A7E079EC-CB19-49E7-8410-28258D8363B4}" srcOrd="0" destOrd="0" presId="urn:microsoft.com/office/officeart/2005/8/layout/list1"/>
    <dgm:cxn modelId="{5BA13C6D-2D13-4735-A9E0-9D322FA6782D}" srcId="{DF3E6B7A-59E0-454F-8A7E-4C93E3A90C07}" destId="{92C23996-0752-40C9-A546-B76CF58A438C}" srcOrd="2" destOrd="0" parTransId="{DE17CDC6-3414-481A-AB23-AA34CCFB3E47}" sibTransId="{F833A4F9-8DE5-4F13-97C1-04D255E763D2}"/>
    <dgm:cxn modelId="{68A3847C-08D4-44A4-8F90-3AE05D2E043F}" srcId="{DF3E6B7A-59E0-454F-8A7E-4C93E3A90C07}" destId="{B0E5B98C-F75E-4E1D-9BC1-B85214842166}" srcOrd="3" destOrd="0" parTransId="{7FAF7850-43EC-4776-868B-7FEF29E97148}" sibTransId="{257D28FA-7FBE-40EA-8594-F932B0F276F8}"/>
    <dgm:cxn modelId="{3F617B9C-FC96-4AAA-8A2F-2CCB0EA64915}" type="presOf" srcId="{92C23996-0752-40C9-A546-B76CF58A438C}" destId="{E029F6FC-1F2E-4996-8E66-BECE8EA2CAF6}" srcOrd="1" destOrd="0" presId="urn:microsoft.com/office/officeart/2005/8/layout/list1"/>
    <dgm:cxn modelId="{833661A5-913E-4EEE-B9EC-8A8EE0F8434C}" type="presOf" srcId="{B0E5B98C-F75E-4E1D-9BC1-B85214842166}" destId="{57C96B85-1BAB-44B3-AB6C-28D4C8C2DDAD}" srcOrd="1" destOrd="0" presId="urn:microsoft.com/office/officeart/2005/8/layout/list1"/>
    <dgm:cxn modelId="{76E474BF-666B-4392-AED1-7A0538380C0E}" type="presOf" srcId="{2C443FF0-8C3A-481D-BC5E-4F6C2FFB32E3}" destId="{8DE466E6-8BB1-4C0F-BED8-1FC9F4EA92A9}" srcOrd="0" destOrd="0" presId="urn:microsoft.com/office/officeart/2005/8/layout/list1"/>
    <dgm:cxn modelId="{063587BF-B482-4300-9961-BC9ABEE135CC}" type="presOf" srcId="{92C23996-0752-40C9-A546-B76CF58A438C}" destId="{C668049E-4FA5-4A64-B4E4-BCE7EF41AED7}" srcOrd="0" destOrd="0" presId="urn:microsoft.com/office/officeart/2005/8/layout/list1"/>
    <dgm:cxn modelId="{5CE34DC1-C741-4E2D-AA94-1009A4336690}" type="presOf" srcId="{31801496-F141-4444-858A-C9883C1714C1}" destId="{8FB62DBB-95B5-4DC9-956D-60E10335B178}" srcOrd="0" destOrd="0" presId="urn:microsoft.com/office/officeart/2005/8/layout/list1"/>
    <dgm:cxn modelId="{B23999D0-400B-45A2-A9A2-F9E7128CE00D}" type="presOf" srcId="{9D1EE1FD-EB8B-40F2-AADD-CD367B5C64AB}" destId="{F5967F98-E2CD-44E0-BE8D-501FA3829C7D}" srcOrd="1" destOrd="0" presId="urn:microsoft.com/office/officeart/2005/8/layout/list1"/>
    <dgm:cxn modelId="{05AFA1D2-A87F-4250-99B2-21F61474ED5B}" srcId="{DF3E6B7A-59E0-454F-8A7E-4C93E3A90C07}" destId="{2C443FF0-8C3A-481D-BC5E-4F6C2FFB32E3}" srcOrd="1" destOrd="0" parTransId="{F66042B1-94B4-4268-82B3-4D1224A923A6}" sibTransId="{1C792B67-8C98-4F34-9FA9-9F01BD219079}"/>
    <dgm:cxn modelId="{F81370D3-166A-436B-82E4-3F7D18E9DC38}" type="presOf" srcId="{91BA9245-1171-4C5F-A2E2-77E81914175A}" destId="{3AC20C32-8318-4DC1-A2A7-FCDFB0918FB3}" srcOrd="0" destOrd="0" presId="urn:microsoft.com/office/officeart/2005/8/layout/list1"/>
    <dgm:cxn modelId="{C05330D7-9B7B-426E-B7B9-D96835B74EB7}" type="presOf" srcId="{DF3E6B7A-59E0-454F-8A7E-4C93E3A90C07}" destId="{2BA57C7E-AD6A-4028-9C21-6B6165B6C895}" srcOrd="0" destOrd="0" presId="urn:microsoft.com/office/officeart/2005/8/layout/list1"/>
    <dgm:cxn modelId="{174F12DD-DDAB-4DEE-8C0F-BBB7FECFAE3D}" srcId="{DF3E6B7A-59E0-454F-8A7E-4C93E3A90C07}" destId="{9D1EE1FD-EB8B-40F2-AADD-CD367B5C64AB}" srcOrd="4" destOrd="0" parTransId="{4F524156-0BF3-4341-9857-23CF30C66413}" sibTransId="{852B11AA-AE96-4C31-9142-5460C9DEC7DF}"/>
    <dgm:cxn modelId="{07D399DF-C094-4131-891C-933A745793DB}" type="presOf" srcId="{2C443FF0-8C3A-481D-BC5E-4F6C2FFB32E3}" destId="{5426FB9E-3766-43AB-92DA-E6E831B77B08}" srcOrd="1" destOrd="0" presId="urn:microsoft.com/office/officeart/2005/8/layout/list1"/>
    <dgm:cxn modelId="{066E6F36-5038-4E79-9A3B-144B040172D3}" type="presParOf" srcId="{2BA57C7E-AD6A-4028-9C21-6B6165B6C895}" destId="{84A3FCFC-0D3E-4F42-9B9C-F46B9DF1981A}" srcOrd="0" destOrd="0" presId="urn:microsoft.com/office/officeart/2005/8/layout/list1"/>
    <dgm:cxn modelId="{E3A4558D-A840-4283-9A75-6070655E7344}" type="presParOf" srcId="{84A3FCFC-0D3E-4F42-9B9C-F46B9DF1981A}" destId="{3AC20C32-8318-4DC1-A2A7-FCDFB0918FB3}" srcOrd="0" destOrd="0" presId="urn:microsoft.com/office/officeart/2005/8/layout/list1"/>
    <dgm:cxn modelId="{AA696CF8-0E7A-46BB-9DBD-23976BE82580}" type="presParOf" srcId="{84A3FCFC-0D3E-4F42-9B9C-F46B9DF1981A}" destId="{42251476-D6BE-49BD-AB02-FC261F8E218F}" srcOrd="1" destOrd="0" presId="urn:microsoft.com/office/officeart/2005/8/layout/list1"/>
    <dgm:cxn modelId="{94F85156-C234-454E-B5AF-6130A092636A}" type="presParOf" srcId="{2BA57C7E-AD6A-4028-9C21-6B6165B6C895}" destId="{08778D48-869C-4F14-B203-B09B287429DC}" srcOrd="1" destOrd="0" presId="urn:microsoft.com/office/officeart/2005/8/layout/list1"/>
    <dgm:cxn modelId="{951FF162-7C86-4CD0-8540-447B5BE31F6B}" type="presParOf" srcId="{2BA57C7E-AD6A-4028-9C21-6B6165B6C895}" destId="{B5127A83-9DD2-4FB6-B084-11B306880C3D}" srcOrd="2" destOrd="0" presId="urn:microsoft.com/office/officeart/2005/8/layout/list1"/>
    <dgm:cxn modelId="{DF12E11A-1ACF-4994-915A-08B99673EA67}" type="presParOf" srcId="{2BA57C7E-AD6A-4028-9C21-6B6165B6C895}" destId="{585C6730-AD01-4998-94B6-2EDDFAAC8495}" srcOrd="3" destOrd="0" presId="urn:microsoft.com/office/officeart/2005/8/layout/list1"/>
    <dgm:cxn modelId="{DA73ED6E-BBD7-4DD5-B8FC-F7992CBDB857}" type="presParOf" srcId="{2BA57C7E-AD6A-4028-9C21-6B6165B6C895}" destId="{BBDA2B1A-272F-415C-A029-220ACAF02F20}" srcOrd="4" destOrd="0" presId="urn:microsoft.com/office/officeart/2005/8/layout/list1"/>
    <dgm:cxn modelId="{93C48547-D1BA-41E3-829D-551C26D43E5A}" type="presParOf" srcId="{BBDA2B1A-272F-415C-A029-220ACAF02F20}" destId="{8DE466E6-8BB1-4C0F-BED8-1FC9F4EA92A9}" srcOrd="0" destOrd="0" presId="urn:microsoft.com/office/officeart/2005/8/layout/list1"/>
    <dgm:cxn modelId="{9BF59A4B-AF95-44A7-AEED-2AFB6E3B02EC}" type="presParOf" srcId="{BBDA2B1A-272F-415C-A029-220ACAF02F20}" destId="{5426FB9E-3766-43AB-92DA-E6E831B77B08}" srcOrd="1" destOrd="0" presId="urn:microsoft.com/office/officeart/2005/8/layout/list1"/>
    <dgm:cxn modelId="{57BB7B77-20DB-4662-8B58-2A92BED9A5B3}" type="presParOf" srcId="{2BA57C7E-AD6A-4028-9C21-6B6165B6C895}" destId="{E5C9CB97-6F68-4058-9BFC-D67DD7B6C7BA}" srcOrd="5" destOrd="0" presId="urn:microsoft.com/office/officeart/2005/8/layout/list1"/>
    <dgm:cxn modelId="{5D596A6D-9E9B-44C1-BBB2-207663B65356}" type="presParOf" srcId="{2BA57C7E-AD6A-4028-9C21-6B6165B6C895}" destId="{CE208DC5-E860-410A-88EC-B351C538D390}" srcOrd="6" destOrd="0" presId="urn:microsoft.com/office/officeart/2005/8/layout/list1"/>
    <dgm:cxn modelId="{C6440378-B729-494D-B421-13FE171BE470}" type="presParOf" srcId="{2BA57C7E-AD6A-4028-9C21-6B6165B6C895}" destId="{2B3F1D9D-D27F-4EBC-8613-914D88B9FF57}" srcOrd="7" destOrd="0" presId="urn:microsoft.com/office/officeart/2005/8/layout/list1"/>
    <dgm:cxn modelId="{1BECBDAD-F2D3-4542-B4AA-DD53A1CA4A40}" type="presParOf" srcId="{2BA57C7E-AD6A-4028-9C21-6B6165B6C895}" destId="{7FD12FFD-E2B1-4E36-B75A-F5690BC515D9}" srcOrd="8" destOrd="0" presId="urn:microsoft.com/office/officeart/2005/8/layout/list1"/>
    <dgm:cxn modelId="{2ED8E092-7669-43E2-AD8D-052CDE3C1C35}" type="presParOf" srcId="{7FD12FFD-E2B1-4E36-B75A-F5690BC515D9}" destId="{C668049E-4FA5-4A64-B4E4-BCE7EF41AED7}" srcOrd="0" destOrd="0" presId="urn:microsoft.com/office/officeart/2005/8/layout/list1"/>
    <dgm:cxn modelId="{65BB7E0B-6569-4284-9FC8-22009E0DCA0F}" type="presParOf" srcId="{7FD12FFD-E2B1-4E36-B75A-F5690BC515D9}" destId="{E029F6FC-1F2E-4996-8E66-BECE8EA2CAF6}" srcOrd="1" destOrd="0" presId="urn:microsoft.com/office/officeart/2005/8/layout/list1"/>
    <dgm:cxn modelId="{21A11C01-94FB-423B-B6A3-F30A762C29FA}" type="presParOf" srcId="{2BA57C7E-AD6A-4028-9C21-6B6165B6C895}" destId="{7C00D759-CE7A-4021-AB82-51E9B36CF141}" srcOrd="9" destOrd="0" presId="urn:microsoft.com/office/officeart/2005/8/layout/list1"/>
    <dgm:cxn modelId="{89FBDDCC-73DC-4A8F-9F13-937CD66375D9}" type="presParOf" srcId="{2BA57C7E-AD6A-4028-9C21-6B6165B6C895}" destId="{D5358549-FEAA-417B-B992-D86C5FD620B2}" srcOrd="10" destOrd="0" presId="urn:microsoft.com/office/officeart/2005/8/layout/list1"/>
    <dgm:cxn modelId="{61593A0E-B59A-41A9-964C-01AB0C0B654E}" type="presParOf" srcId="{2BA57C7E-AD6A-4028-9C21-6B6165B6C895}" destId="{5F5DF615-8A5D-4D02-B5C4-480447E42514}" srcOrd="11" destOrd="0" presId="urn:microsoft.com/office/officeart/2005/8/layout/list1"/>
    <dgm:cxn modelId="{59520BA0-BE43-4F6A-A386-73CC36748A02}" type="presParOf" srcId="{2BA57C7E-AD6A-4028-9C21-6B6165B6C895}" destId="{F9FB5E29-E116-45AA-BF63-8DE31F9790CE}" srcOrd="12" destOrd="0" presId="urn:microsoft.com/office/officeart/2005/8/layout/list1"/>
    <dgm:cxn modelId="{32781436-2141-4BD7-BD8C-FDFEA391A523}" type="presParOf" srcId="{F9FB5E29-E116-45AA-BF63-8DE31F9790CE}" destId="{A7E079EC-CB19-49E7-8410-28258D8363B4}" srcOrd="0" destOrd="0" presId="urn:microsoft.com/office/officeart/2005/8/layout/list1"/>
    <dgm:cxn modelId="{C59B9FC4-6736-4869-9BC5-C2D2E7016F59}" type="presParOf" srcId="{F9FB5E29-E116-45AA-BF63-8DE31F9790CE}" destId="{57C96B85-1BAB-44B3-AB6C-28D4C8C2DDAD}" srcOrd="1" destOrd="0" presId="urn:microsoft.com/office/officeart/2005/8/layout/list1"/>
    <dgm:cxn modelId="{C04A851A-DF4B-44CA-9B99-C07EC8E1C16C}" type="presParOf" srcId="{2BA57C7E-AD6A-4028-9C21-6B6165B6C895}" destId="{E8A4C677-04B5-4A3C-ADBF-387EB11BC088}" srcOrd="13" destOrd="0" presId="urn:microsoft.com/office/officeart/2005/8/layout/list1"/>
    <dgm:cxn modelId="{ED3DA06B-893C-4073-91B5-BF78AF0D3AB0}" type="presParOf" srcId="{2BA57C7E-AD6A-4028-9C21-6B6165B6C895}" destId="{21743FE5-A3B3-4A93-89BA-616CB67E714D}" srcOrd="14" destOrd="0" presId="urn:microsoft.com/office/officeart/2005/8/layout/list1"/>
    <dgm:cxn modelId="{D60BE33D-31D3-46CC-BEB1-5EBDAF53E3D9}" type="presParOf" srcId="{2BA57C7E-AD6A-4028-9C21-6B6165B6C895}" destId="{17E046FF-2638-40D3-AA25-64A1915D9F6F}" srcOrd="15" destOrd="0" presId="urn:microsoft.com/office/officeart/2005/8/layout/list1"/>
    <dgm:cxn modelId="{A2825CE4-D9C0-4E16-B39A-D165D268AB05}" type="presParOf" srcId="{2BA57C7E-AD6A-4028-9C21-6B6165B6C895}" destId="{B5649BC6-C323-4E54-A456-4D01631871C2}" srcOrd="16" destOrd="0" presId="urn:microsoft.com/office/officeart/2005/8/layout/list1"/>
    <dgm:cxn modelId="{D10576D4-1221-405F-B3C9-A9273345C424}" type="presParOf" srcId="{B5649BC6-C323-4E54-A456-4D01631871C2}" destId="{386840F7-CDF9-4150-A4FE-96B78C1CAFE8}" srcOrd="0" destOrd="0" presId="urn:microsoft.com/office/officeart/2005/8/layout/list1"/>
    <dgm:cxn modelId="{2DDE3E74-AD30-47D8-9E19-A75FB685100D}" type="presParOf" srcId="{B5649BC6-C323-4E54-A456-4D01631871C2}" destId="{F5967F98-E2CD-44E0-BE8D-501FA3829C7D}" srcOrd="1" destOrd="0" presId="urn:microsoft.com/office/officeart/2005/8/layout/list1"/>
    <dgm:cxn modelId="{54E8D9AF-7CDC-4021-9CBC-B399E86CBAB5}" type="presParOf" srcId="{2BA57C7E-AD6A-4028-9C21-6B6165B6C895}" destId="{F3D67E2D-5417-4C84-87DC-110C32FBE3E0}" srcOrd="17" destOrd="0" presId="urn:microsoft.com/office/officeart/2005/8/layout/list1"/>
    <dgm:cxn modelId="{FDF4A15B-8CF1-4844-990B-451D97C526BF}" type="presParOf" srcId="{2BA57C7E-AD6A-4028-9C21-6B6165B6C895}" destId="{9F5FD488-CCC0-48C2-8A61-8FB449A1FB63}" srcOrd="18" destOrd="0" presId="urn:microsoft.com/office/officeart/2005/8/layout/list1"/>
    <dgm:cxn modelId="{443A0CE0-2B31-404B-930D-1DA73049D3B0}" type="presParOf" srcId="{2BA57C7E-AD6A-4028-9C21-6B6165B6C895}" destId="{93854D1D-8F42-4D09-997D-D99003701D00}" srcOrd="19" destOrd="0" presId="urn:microsoft.com/office/officeart/2005/8/layout/list1"/>
    <dgm:cxn modelId="{5A3274E3-695F-4AD6-9DD1-AC353DCD8660}" type="presParOf" srcId="{2BA57C7E-AD6A-4028-9C21-6B6165B6C895}" destId="{4AA6F9BC-F79B-4A39-BFE9-04DB2D9DB6FA}" srcOrd="20" destOrd="0" presId="urn:microsoft.com/office/officeart/2005/8/layout/list1"/>
    <dgm:cxn modelId="{EC2EC9E7-226A-4A3C-9A82-66993C7FE995}" type="presParOf" srcId="{4AA6F9BC-F79B-4A39-BFE9-04DB2D9DB6FA}" destId="{8FB62DBB-95B5-4DC9-956D-60E10335B178}" srcOrd="0" destOrd="0" presId="urn:microsoft.com/office/officeart/2005/8/layout/list1"/>
    <dgm:cxn modelId="{C0B60F18-E037-4DE9-919D-6A67C20D5306}" type="presParOf" srcId="{4AA6F9BC-F79B-4A39-BFE9-04DB2D9DB6FA}" destId="{2F1BB227-2EFD-434C-BCDE-6657072FAACB}" srcOrd="1" destOrd="0" presId="urn:microsoft.com/office/officeart/2005/8/layout/list1"/>
    <dgm:cxn modelId="{A8C9B3C8-A353-4692-82F0-0F07FA6865B0}" type="presParOf" srcId="{2BA57C7E-AD6A-4028-9C21-6B6165B6C895}" destId="{52396E4F-4E3F-46E3-B5DC-45AEBAF55764}" srcOrd="21" destOrd="0" presId="urn:microsoft.com/office/officeart/2005/8/layout/list1"/>
    <dgm:cxn modelId="{5335A60D-C07B-4064-BA26-433FAAE2FD63}" type="presParOf" srcId="{2BA57C7E-AD6A-4028-9C21-6B6165B6C895}" destId="{1CA7CC78-0511-46F8-B938-E12E70353A20}"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27A83-9DD2-4FB6-B084-11B306880C3D}">
      <dsp:nvSpPr>
        <dsp:cNvPr id="0" name=""/>
        <dsp:cNvSpPr/>
      </dsp:nvSpPr>
      <dsp:spPr>
        <a:xfrm>
          <a:off x="0" y="307178"/>
          <a:ext cx="8731250" cy="403200"/>
        </a:xfrm>
        <a:prstGeom prst="round2Diag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2251476-D6BE-49BD-AB02-FC261F8E218F}">
      <dsp:nvSpPr>
        <dsp:cNvPr id="0" name=""/>
        <dsp:cNvSpPr/>
      </dsp:nvSpPr>
      <dsp:spPr>
        <a:xfrm>
          <a:off x="436562" y="71018"/>
          <a:ext cx="7898437" cy="472320"/>
        </a:xfrm>
        <a:prstGeom prst="round2DiagRect">
          <a:avLst/>
        </a:prstGeom>
        <a:solidFill>
          <a:srgbClr val="064F80"/>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014" tIns="0" rIns="231014" bIns="0" numCol="1" spcCol="1270" anchor="ctr" anchorCtr="0">
          <a:noAutofit/>
        </a:bodyPr>
        <a:lstStyle/>
        <a:p>
          <a:pPr marL="0" lvl="0" indent="0" algn="l" defTabSz="711200" rtl="0">
            <a:lnSpc>
              <a:spcPct val="90000"/>
            </a:lnSpc>
            <a:spcBef>
              <a:spcPct val="0"/>
            </a:spcBef>
            <a:spcAft>
              <a:spcPct val="35000"/>
            </a:spcAft>
            <a:buNone/>
          </a:pPr>
          <a:r>
            <a:rPr lang="es-us" sz="1600" b="1" i="0" u="none" kern="1200" baseline="0">
              <a:latin typeface="Calibri" panose="020F0502020204030204" pitchFamily="34" charset="0"/>
              <a:ea typeface="Calibri" panose="020F0502020204030204" pitchFamily="34" charset="0"/>
              <a:cs typeface="Calibri" panose="020F0502020204030204" pitchFamily="34" charset="0"/>
            </a:rPr>
            <a:t>1: Dotación de personal</a:t>
          </a:r>
        </a:p>
      </dsp:txBody>
      <dsp:txXfrm>
        <a:off x="459619" y="94075"/>
        <a:ext cx="7852323" cy="426206"/>
      </dsp:txXfrm>
    </dsp:sp>
    <dsp:sp modelId="{CE208DC5-E860-410A-88EC-B351C538D390}">
      <dsp:nvSpPr>
        <dsp:cNvPr id="0" name=""/>
        <dsp:cNvSpPr/>
      </dsp:nvSpPr>
      <dsp:spPr>
        <a:xfrm>
          <a:off x="0" y="1032938"/>
          <a:ext cx="8731250" cy="403200"/>
        </a:xfrm>
        <a:prstGeom prst="round2Diag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426FB9E-3766-43AB-92DA-E6E831B77B08}">
      <dsp:nvSpPr>
        <dsp:cNvPr id="0" name=""/>
        <dsp:cNvSpPr/>
      </dsp:nvSpPr>
      <dsp:spPr>
        <a:xfrm>
          <a:off x="436562" y="796778"/>
          <a:ext cx="7898437" cy="472320"/>
        </a:xfrm>
        <a:prstGeom prst="round2DiagRect">
          <a:avLst/>
        </a:prstGeom>
        <a:solidFill>
          <a:srgbClr val="064F80"/>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014" tIns="0" rIns="231014" bIns="0" numCol="1" spcCol="1270" anchor="ctr" anchorCtr="0">
          <a:noAutofit/>
        </a:bodyPr>
        <a:lstStyle/>
        <a:p>
          <a:pPr marL="0" lvl="0" indent="0" algn="l" defTabSz="711200" rtl="0">
            <a:lnSpc>
              <a:spcPct val="90000"/>
            </a:lnSpc>
            <a:spcBef>
              <a:spcPct val="0"/>
            </a:spcBef>
            <a:spcAft>
              <a:spcPct val="35000"/>
            </a:spcAft>
            <a:buNone/>
          </a:pPr>
          <a:r>
            <a:rPr lang="es-us" sz="1600" b="1" i="0" u="none" kern="1200" baseline="0">
              <a:latin typeface="Calibri" panose="020F0502020204030204" pitchFamily="34" charset="0"/>
              <a:ea typeface="Calibri" panose="020F0502020204030204" pitchFamily="34" charset="0"/>
              <a:cs typeface="Calibri" panose="020F0502020204030204" pitchFamily="34" charset="0"/>
            </a:rPr>
            <a:t>2: Disponibilidad y accesibilidad de los servicios</a:t>
          </a:r>
        </a:p>
      </dsp:txBody>
      <dsp:txXfrm>
        <a:off x="459619" y="819835"/>
        <a:ext cx="7852323" cy="426206"/>
      </dsp:txXfrm>
    </dsp:sp>
    <dsp:sp modelId="{D5358549-FEAA-417B-B992-D86C5FD620B2}">
      <dsp:nvSpPr>
        <dsp:cNvPr id="0" name=""/>
        <dsp:cNvSpPr/>
      </dsp:nvSpPr>
      <dsp:spPr>
        <a:xfrm>
          <a:off x="0" y="1758698"/>
          <a:ext cx="8731250" cy="403200"/>
        </a:xfrm>
        <a:prstGeom prst="round2Diag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029F6FC-1F2E-4996-8E66-BECE8EA2CAF6}">
      <dsp:nvSpPr>
        <dsp:cNvPr id="0" name=""/>
        <dsp:cNvSpPr/>
      </dsp:nvSpPr>
      <dsp:spPr>
        <a:xfrm>
          <a:off x="436562" y="1522538"/>
          <a:ext cx="7898437" cy="472320"/>
        </a:xfrm>
        <a:prstGeom prst="round2DiagRect">
          <a:avLst/>
        </a:prstGeom>
        <a:solidFill>
          <a:srgbClr val="EA5E29"/>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014" tIns="0" rIns="231014" bIns="0" numCol="1" spcCol="1270" anchor="ctr" anchorCtr="0">
          <a:noAutofit/>
        </a:bodyPr>
        <a:lstStyle/>
        <a:p>
          <a:pPr marL="0" lvl="0" indent="0" algn="l" defTabSz="711200" rtl="0">
            <a:lnSpc>
              <a:spcPct val="90000"/>
            </a:lnSpc>
            <a:spcBef>
              <a:spcPct val="0"/>
            </a:spcBef>
            <a:spcAft>
              <a:spcPct val="35000"/>
            </a:spcAft>
            <a:buNone/>
          </a:pPr>
          <a:r>
            <a:rPr lang="es-us" sz="1600" b="1" i="0" u="none" kern="1200" baseline="0">
              <a:latin typeface="Calibri" panose="020F0502020204030204" pitchFamily="34" charset="0"/>
              <a:ea typeface="Calibri" panose="020F0502020204030204" pitchFamily="34" charset="0"/>
              <a:cs typeface="Calibri" panose="020F0502020204030204" pitchFamily="34" charset="0"/>
            </a:rPr>
            <a:t>3: Coordinación de la atención</a:t>
          </a:r>
        </a:p>
      </dsp:txBody>
      <dsp:txXfrm>
        <a:off x="459619" y="1545595"/>
        <a:ext cx="7852323" cy="426206"/>
      </dsp:txXfrm>
    </dsp:sp>
    <dsp:sp modelId="{21743FE5-A3B3-4A93-89BA-616CB67E714D}">
      <dsp:nvSpPr>
        <dsp:cNvPr id="0" name=""/>
        <dsp:cNvSpPr/>
      </dsp:nvSpPr>
      <dsp:spPr>
        <a:xfrm>
          <a:off x="0" y="2484458"/>
          <a:ext cx="8731250" cy="403200"/>
        </a:xfrm>
        <a:prstGeom prst="round2Diag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7C96B85-1BAB-44B3-AB6C-28D4C8C2DDAD}">
      <dsp:nvSpPr>
        <dsp:cNvPr id="0" name=""/>
        <dsp:cNvSpPr/>
      </dsp:nvSpPr>
      <dsp:spPr>
        <a:xfrm>
          <a:off x="436562" y="2248298"/>
          <a:ext cx="7898437" cy="472320"/>
        </a:xfrm>
        <a:prstGeom prst="round2DiagRect">
          <a:avLst/>
        </a:prstGeom>
        <a:solidFill>
          <a:srgbClr val="064F80"/>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014" tIns="0" rIns="231014" bIns="0" numCol="1" spcCol="1270" anchor="ctr" anchorCtr="0">
          <a:noAutofit/>
        </a:bodyPr>
        <a:lstStyle/>
        <a:p>
          <a:pPr marL="0" lvl="0" indent="0" algn="l" defTabSz="711200" rtl="0">
            <a:lnSpc>
              <a:spcPct val="90000"/>
            </a:lnSpc>
            <a:spcBef>
              <a:spcPct val="0"/>
            </a:spcBef>
            <a:spcAft>
              <a:spcPct val="35000"/>
            </a:spcAft>
            <a:buNone/>
          </a:pPr>
          <a:r>
            <a:rPr lang="es-us" sz="1600" b="1" i="0" u="none" kern="1200" baseline="0">
              <a:latin typeface="Calibri" panose="020F0502020204030204" pitchFamily="34" charset="0"/>
              <a:ea typeface="Calibri" panose="020F0502020204030204" pitchFamily="34" charset="0"/>
              <a:cs typeface="Calibri" panose="020F0502020204030204" pitchFamily="34" charset="0"/>
            </a:rPr>
            <a:t>4: Alcance de los servicios</a:t>
          </a:r>
        </a:p>
      </dsp:txBody>
      <dsp:txXfrm>
        <a:off x="459619" y="2271355"/>
        <a:ext cx="7852323" cy="426206"/>
      </dsp:txXfrm>
    </dsp:sp>
    <dsp:sp modelId="{9F5FD488-CCC0-48C2-8A61-8FB449A1FB63}">
      <dsp:nvSpPr>
        <dsp:cNvPr id="0" name=""/>
        <dsp:cNvSpPr/>
      </dsp:nvSpPr>
      <dsp:spPr>
        <a:xfrm>
          <a:off x="0" y="3210218"/>
          <a:ext cx="8731250" cy="403200"/>
        </a:xfrm>
        <a:prstGeom prst="round2Diag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5967F98-E2CD-44E0-BE8D-501FA3829C7D}">
      <dsp:nvSpPr>
        <dsp:cNvPr id="0" name=""/>
        <dsp:cNvSpPr/>
      </dsp:nvSpPr>
      <dsp:spPr>
        <a:xfrm>
          <a:off x="436562" y="2974058"/>
          <a:ext cx="7898437" cy="472320"/>
        </a:xfrm>
        <a:prstGeom prst="round2DiagRect">
          <a:avLst/>
        </a:prstGeom>
        <a:solidFill>
          <a:srgbClr val="064F80"/>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014" tIns="0" rIns="231014" bIns="0" numCol="1" spcCol="1270" anchor="ctr" anchorCtr="0">
          <a:noAutofit/>
        </a:bodyPr>
        <a:lstStyle/>
        <a:p>
          <a:pPr marL="0" lvl="0" indent="0" algn="l" defTabSz="711200" rtl="0">
            <a:lnSpc>
              <a:spcPct val="90000"/>
            </a:lnSpc>
            <a:spcBef>
              <a:spcPct val="0"/>
            </a:spcBef>
            <a:spcAft>
              <a:spcPct val="35000"/>
            </a:spcAft>
            <a:buNone/>
          </a:pPr>
          <a:r>
            <a:rPr lang="es-us" sz="1600" b="1" i="0" u="none" kern="1200" baseline="0">
              <a:latin typeface="Calibri" panose="020F0502020204030204" pitchFamily="34" charset="0"/>
              <a:ea typeface="Calibri" panose="020F0502020204030204" pitchFamily="34" charset="0"/>
              <a:cs typeface="Calibri" panose="020F0502020204030204" pitchFamily="34" charset="0"/>
            </a:rPr>
            <a:t>5: Informes de calidad y otra índole</a:t>
          </a:r>
        </a:p>
      </dsp:txBody>
      <dsp:txXfrm>
        <a:off x="459619" y="2997115"/>
        <a:ext cx="7852323" cy="426206"/>
      </dsp:txXfrm>
    </dsp:sp>
    <dsp:sp modelId="{1CA7CC78-0511-46F8-B938-E12E70353A20}">
      <dsp:nvSpPr>
        <dsp:cNvPr id="0" name=""/>
        <dsp:cNvSpPr/>
      </dsp:nvSpPr>
      <dsp:spPr>
        <a:xfrm>
          <a:off x="0" y="3935979"/>
          <a:ext cx="8731250" cy="403200"/>
        </a:xfrm>
        <a:prstGeom prst="round2DiagRect">
          <a:avLst/>
        </a:prstGeom>
        <a:solidFill>
          <a:schemeClr val="bg1">
            <a:lumMod val="95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F1BB227-2EFD-434C-BCDE-6657072FAACB}">
      <dsp:nvSpPr>
        <dsp:cNvPr id="0" name=""/>
        <dsp:cNvSpPr/>
      </dsp:nvSpPr>
      <dsp:spPr>
        <a:xfrm>
          <a:off x="436562" y="3699819"/>
          <a:ext cx="7898437" cy="472320"/>
        </a:xfrm>
        <a:prstGeom prst="round2DiagRect">
          <a:avLst/>
        </a:prstGeom>
        <a:solidFill>
          <a:srgbClr val="064F80"/>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014" tIns="0" rIns="231014" bIns="0" numCol="1" spcCol="1270" anchor="ctr" anchorCtr="0">
          <a:noAutofit/>
        </a:bodyPr>
        <a:lstStyle/>
        <a:p>
          <a:pPr marL="0" lvl="0" indent="0" algn="l" defTabSz="711200" rtl="0">
            <a:lnSpc>
              <a:spcPct val="90000"/>
            </a:lnSpc>
            <a:spcBef>
              <a:spcPct val="0"/>
            </a:spcBef>
            <a:spcAft>
              <a:spcPct val="35000"/>
            </a:spcAft>
            <a:buNone/>
          </a:pPr>
          <a:r>
            <a:rPr lang="es-us" sz="1600" b="1" i="0" u="none" kern="1200" baseline="0">
              <a:latin typeface="Calibri" panose="020F0502020204030204" pitchFamily="34" charset="0"/>
              <a:ea typeface="Calibri" panose="020F0502020204030204" pitchFamily="34" charset="0"/>
              <a:cs typeface="Calibri" panose="020F0502020204030204" pitchFamily="34" charset="0"/>
            </a:rPr>
            <a:t>6: Autoridad organizacional, gobernanza y acreditación</a:t>
          </a:r>
        </a:p>
      </dsp:txBody>
      <dsp:txXfrm>
        <a:off x="459619" y="3722876"/>
        <a:ext cx="7852323"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A1AD13-0705-4F25-ABF3-A7E4CFE6E8E4}"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98A12-8AEE-4F3F-B652-3F47B48C5B30}" type="slidenum">
              <a:rPr lang="en-US" smtClean="0"/>
              <a:t>‹#›</a:t>
            </a:fld>
            <a:endParaRPr lang="en-US"/>
          </a:p>
        </p:txBody>
      </p:sp>
    </p:spTree>
    <p:extLst>
      <p:ext uri="{BB962C8B-B14F-4D97-AF65-F5344CB8AC3E}">
        <p14:creationId xmlns:p14="http://schemas.microsoft.com/office/powerpoint/2010/main" val="2051416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Blaire</a:t>
            </a:r>
          </a:p>
        </p:txBody>
      </p:sp>
      <p:sp>
        <p:nvSpPr>
          <p:cNvPr id="4" name="Slide Number Placeholder 3"/>
          <p:cNvSpPr>
            <a:spLocks noGrp="1"/>
          </p:cNvSpPr>
          <p:nvPr>
            <p:ph type="sldNum" sz="quarter" idx="5"/>
          </p:nvPr>
        </p:nvSpPr>
        <p:spPr/>
        <p:txBody>
          <a:bodyPr/>
          <a:lstStyle/>
          <a:p>
            <a:fld id="{80698A12-8AEE-4F3F-B652-3F47B48C5B30}" type="slidenum">
              <a:rPr lang="en-US" smtClean="0"/>
              <a:t>1</a:t>
            </a:fld>
            <a:endParaRPr lang="en-US"/>
          </a:p>
        </p:txBody>
      </p:sp>
    </p:spTree>
    <p:extLst>
      <p:ext uri="{BB962C8B-B14F-4D97-AF65-F5344CB8AC3E}">
        <p14:creationId xmlns:p14="http://schemas.microsoft.com/office/powerpoint/2010/main" val="303848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Ensure this is included in all slide decks</a:t>
            </a:r>
          </a:p>
        </p:txBody>
      </p:sp>
      <p:sp>
        <p:nvSpPr>
          <p:cNvPr id="4" name="Slide Number Placeholder 3"/>
          <p:cNvSpPr>
            <a:spLocks noGrp="1"/>
          </p:cNvSpPr>
          <p:nvPr>
            <p:ph type="sldNum" sz="quarter" idx="5"/>
          </p:nvPr>
        </p:nvSpPr>
        <p:spPr/>
        <p:txBody>
          <a:bodyPr/>
          <a:lstStyle/>
          <a:p>
            <a:fld id="{80698A12-8AEE-4F3F-B652-3F47B48C5B30}" type="slidenum">
              <a:rPr lang="en-US" smtClean="0"/>
              <a:t>2</a:t>
            </a:fld>
            <a:endParaRPr lang="en-US"/>
          </a:p>
        </p:txBody>
      </p:sp>
    </p:spTree>
    <p:extLst>
      <p:ext uri="{BB962C8B-B14F-4D97-AF65-F5344CB8AC3E}">
        <p14:creationId xmlns:p14="http://schemas.microsoft.com/office/powerpoint/2010/main" val="309882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serve all ages and all clients regardless of ability to pay</a:t>
            </a:r>
          </a:p>
        </p:txBody>
      </p:sp>
      <p:sp>
        <p:nvSpPr>
          <p:cNvPr id="4" name="Slide Number Placeholder 3"/>
          <p:cNvSpPr>
            <a:spLocks noGrp="1"/>
          </p:cNvSpPr>
          <p:nvPr>
            <p:ph type="sldNum" sz="quarter" idx="5"/>
          </p:nvPr>
        </p:nvSpPr>
        <p:spPr/>
        <p:txBody>
          <a:bodyPr/>
          <a:lstStyle/>
          <a:p>
            <a:fld id="{A4E15834-762D-4B24-B16F-8D955890CC58}" type="slidenum">
              <a:rPr lang="en-US" smtClean="0"/>
              <a:t>4</a:t>
            </a:fld>
            <a:endParaRPr lang="en-US"/>
          </a:p>
        </p:txBody>
      </p:sp>
    </p:spTree>
    <p:extLst>
      <p:ext uri="{BB962C8B-B14F-4D97-AF65-F5344CB8AC3E}">
        <p14:creationId xmlns:p14="http://schemas.microsoft.com/office/powerpoint/2010/main" val="413035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98A12-8AEE-4F3F-B652-3F47B48C5B30}" type="slidenum">
              <a:rPr lang="en-US" smtClean="0"/>
              <a:t>6</a:t>
            </a:fld>
            <a:endParaRPr lang="en-US"/>
          </a:p>
        </p:txBody>
      </p:sp>
    </p:spTree>
    <p:extLst>
      <p:ext uri="{BB962C8B-B14F-4D97-AF65-F5344CB8AC3E}">
        <p14:creationId xmlns:p14="http://schemas.microsoft.com/office/powerpoint/2010/main" val="198122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(bold indicates additional parameters/expectations around partnership</a:t>
            </a:r>
          </a:p>
          <a:p>
            <a:endParaRPr lang="en-US"/>
          </a:p>
          <a:p>
            <a:pPr marL="628650" lvl="1" indent="-171450">
              <a:lnSpc>
                <a:spcPct val="90000"/>
              </a:lnSpc>
              <a:spcBef>
                <a:spcPts val="500"/>
              </a:spcBef>
              <a:buFont typeface="Courier New,monospace"/>
              <a:buChar char="o"/>
            </a:pPr>
            <a:r>
              <a:rPr lang="en-US"/>
              <a:t>The CCBHC will make and document reasonable attempts to contact all people receiving CCBHC services who are discharged from these settings within 24 hours of discharge. </a:t>
            </a:r>
            <a:endParaRPr lang="en-US">
              <a:cs typeface="Calibri" panose="020F0502020204030204"/>
            </a:endParaRPr>
          </a:p>
          <a:p>
            <a:pPr marL="628650" lvl="1" indent="-171450">
              <a:lnSpc>
                <a:spcPct val="90000"/>
              </a:lnSpc>
              <a:spcBef>
                <a:spcPts val="500"/>
              </a:spcBef>
              <a:buFont typeface="Courier New,monospace"/>
              <a:buChar char="o"/>
            </a:pPr>
            <a:r>
              <a:rPr lang="en-US"/>
              <a:t>For all people receiving CCBHC services being discharged from such facilities who are at risk for suicide or overdose, receive services within 24 hours of discharge, and continues until the individual is linked to services or assessed to be no longer at risk. </a:t>
            </a:r>
          </a:p>
          <a:p>
            <a:pPr marL="628650" lvl="1" indent="-171450">
              <a:lnSpc>
                <a:spcPct val="90000"/>
              </a:lnSpc>
              <a:spcBef>
                <a:spcPts val="500"/>
              </a:spcBef>
              <a:buFont typeface="Courier New,monospace"/>
              <a:buChar char="o"/>
            </a:pPr>
            <a:endParaRPr lang="en-US">
              <a:cs typeface="Calibri" panose="020F0502020204030204"/>
            </a:endParaRPr>
          </a:p>
          <a:p>
            <a:pPr marL="628650" lvl="1" indent="-171450">
              <a:lnSpc>
                <a:spcPct val="90000"/>
              </a:lnSpc>
              <a:spcBef>
                <a:spcPts val="500"/>
              </a:spcBef>
              <a:buFont typeface="Courier New,monospace"/>
              <a:buChar char="o"/>
            </a:pPr>
            <a:r>
              <a:rPr lang="en-US"/>
              <a:t>The CCBHC has care coordination partnerships establishing expectations with inpatient acute-care hospitals in the area served by the CCBHC and their associated services/facilities, including emergency departments, hospital outpatient clinics, urgent care centers, and residential crisis settings. Ideally, the CCBHC should work with the discharging facility ahead of discharge to assure a seamless transition. These partnerships shall support tracking when people receiving CCBHC services are admitted to facilities providing the services listed above, as well as when they are discharged. The partnerships shall also support the transfer of health records of services received (e.g., prescriptions) and active follow-up after discharge.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80698A12-8AEE-4F3F-B652-3F47B48C5B30}" type="slidenum">
              <a:rPr lang="en-US" smtClean="0"/>
              <a:t>14</a:t>
            </a:fld>
            <a:endParaRPr lang="en-US"/>
          </a:p>
        </p:txBody>
      </p:sp>
    </p:spTree>
    <p:extLst>
      <p:ext uri="{BB962C8B-B14F-4D97-AF65-F5344CB8AC3E}">
        <p14:creationId xmlns:p14="http://schemas.microsoft.com/office/powerpoint/2010/main" val="168201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
              <a:buChar char="•"/>
            </a:pPr>
            <a:r>
              <a:rPr lang="en-US" dirty="0"/>
              <a:t>Staffing models</a:t>
            </a:r>
          </a:p>
          <a:p>
            <a:pPr lvl="1">
              <a:spcBef>
                <a:spcPts val="1000"/>
              </a:spcBef>
              <a:buFont typeface="Courier New,monospace"/>
              <a:buChar char="•"/>
            </a:pPr>
            <a:r>
              <a:rPr lang="en-US" dirty="0"/>
              <a:t>Creating a care coordinator position vs. creating the function of care coordination</a:t>
            </a:r>
            <a:endParaRPr lang="en-US" dirty="0">
              <a:cs typeface="Calibri"/>
            </a:endParaRPr>
          </a:p>
          <a:p>
            <a:pPr lvl="1">
              <a:spcBef>
                <a:spcPts val="1000"/>
              </a:spcBef>
              <a:buFont typeface="Courier New,monospace"/>
              <a:buChar char="•"/>
            </a:pPr>
            <a:r>
              <a:rPr lang="en-US" dirty="0"/>
              <a:t>Care coordinator supervision, such as by outpatient team manager vs. being part of a centralized care coordination team embedded across other outpatient teams</a:t>
            </a:r>
          </a:p>
        </p:txBody>
      </p:sp>
      <p:sp>
        <p:nvSpPr>
          <p:cNvPr id="4" name="Slide Number Placeholder 3"/>
          <p:cNvSpPr>
            <a:spLocks noGrp="1"/>
          </p:cNvSpPr>
          <p:nvPr>
            <p:ph type="sldNum" sz="quarter" idx="5"/>
          </p:nvPr>
        </p:nvSpPr>
        <p:spPr/>
        <p:txBody>
          <a:bodyPr/>
          <a:lstStyle/>
          <a:p>
            <a:fld id="{80698A12-8AEE-4F3F-B652-3F47B48C5B30}" type="slidenum">
              <a:rPr lang="en-US" smtClean="0"/>
              <a:t>16</a:t>
            </a:fld>
            <a:endParaRPr lang="en-US"/>
          </a:p>
        </p:txBody>
      </p:sp>
    </p:spTree>
    <p:extLst>
      <p:ext uri="{BB962C8B-B14F-4D97-AF65-F5344CB8AC3E}">
        <p14:creationId xmlns:p14="http://schemas.microsoft.com/office/powerpoint/2010/main" val="420340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a:t>
            </a:r>
            <a:endParaRPr lang="en-US"/>
          </a:p>
          <a:p>
            <a:r>
              <a:rPr lang="en-US"/>
              <a:t>All of this is available free of cost</a:t>
            </a:r>
            <a:endParaRPr lang="en-US">
              <a:cs typeface="Calibri"/>
            </a:endParaRPr>
          </a:p>
          <a:p>
            <a:br>
              <a:rPr lang="en-US">
                <a:cs typeface="+mn-lt"/>
              </a:rPr>
            </a:br>
            <a:r>
              <a:rPr lang="en-US">
                <a:cs typeface="Calibri"/>
              </a:rPr>
              <a:t>Learning Communities and ECHOs: </a:t>
            </a:r>
            <a:r>
              <a:rPr lang="en-US"/>
              <a:t>Learning communities and ECHO series will be conducted virtually with duration depending on topic complexity and content needs (3-12 months). These activities will include some content for knowledge building but primarily focus on practice and continuous quality improvement skill building elements. We expect those participating in learning communities to plan to engage throughout.</a:t>
            </a:r>
            <a:endParaRPr lang="en-US">
              <a:cs typeface="Calibri"/>
            </a:endParaRPr>
          </a:p>
          <a:p>
            <a:endParaRPr lang="en-US">
              <a:cs typeface="Calibri"/>
            </a:endParaRPr>
          </a:p>
          <a:p>
            <a:r>
              <a:rPr lang="en-US">
                <a:cs typeface="Calibri"/>
              </a:rPr>
              <a:t>Webinars, Office Hours: Primarily focus on education and learning, showcasing solutions for potential application by participants. Getting questions answered. Ex: we have launched the CCBHC Criteria Series, which is a monthly webinar + office hour combo that will focus on practical implementation of the CCBHC criteria elements by showcasing best practices from subject matter experts and experienced CCBHCs. Examples of early planned topics include Strategies for Meeting Access and Eligibility Criteria, Optimizing Staffing within the CCBHC Model and Meaningfully Incorporating Consumer Voice. We will establish office hours based on hot topics we see through engagements and inquiries we receive from clinics and hold them as space to get questions answered.</a:t>
            </a:r>
          </a:p>
          <a:p>
            <a:endParaRPr lang="en-US">
              <a:cs typeface="Calibri"/>
            </a:endParaRPr>
          </a:p>
          <a:p>
            <a:r>
              <a:rPr lang="en-US">
                <a:cs typeface="Calibri"/>
              </a:rPr>
              <a:t>Learning and Action Series: Focus on more complex transformation or change concepts and application within the organization. Think of these as “workshops” where there is some education mixed with peer engagement/activities and ending with action planning for application. First series is organizational change management, will also have a series on managing co-occurring conditions, optimizing HIT.</a:t>
            </a:r>
          </a:p>
          <a:p>
            <a:endParaRPr lang="en-US">
              <a:cs typeface="Calibri"/>
            </a:endParaRPr>
          </a:p>
          <a:p>
            <a:r>
              <a:rPr lang="en-US">
                <a:cs typeface="Calibri"/>
              </a:rPr>
              <a:t>Direct Consultation: Opportunities for individualized support – all grantees can outreach with questions and individual support requests and we will triage them accordingly.</a:t>
            </a:r>
          </a:p>
          <a:p>
            <a:endParaRPr lang="en-US">
              <a:cs typeface="Calibri"/>
            </a:endParaRPr>
          </a:p>
          <a:p>
            <a:r>
              <a:rPr lang="en-US">
                <a:cs typeface="Calibri"/>
              </a:rPr>
              <a:t>Collab with other grantees: Peer cohort calls as a regular standing space for engaging with others going through the same things as you: </a:t>
            </a:r>
            <a:r>
              <a:rPr lang="en-US"/>
              <a:t>Executives, Project Directors, Evaluators/CQI Leads, Medical Directors</a:t>
            </a:r>
            <a:endParaRPr lang="en-US">
              <a:cs typeface="Calibri"/>
            </a:endParaRPr>
          </a:p>
          <a:p>
            <a:endParaRPr lang="en-US">
              <a:cs typeface="Calibri"/>
            </a:endParaRPr>
          </a:p>
          <a:p>
            <a:r>
              <a:rPr lang="en-US">
                <a:cs typeface="Calibri"/>
              </a:rPr>
              <a:t>On-demand Resource Library: Accessible online and will continue to be developed and expanded. Expect to see on-demand modules starting in January including – CCBHC criteria educational recordings, free access to 20-30 Relias training modules</a:t>
            </a:r>
          </a:p>
          <a:p>
            <a:endParaRPr lang="en-US">
              <a:cs typeface="Calibri"/>
            </a:endParaRPr>
          </a:p>
        </p:txBody>
      </p:sp>
      <p:sp>
        <p:nvSpPr>
          <p:cNvPr id="4" name="Slide Number Placeholder 3"/>
          <p:cNvSpPr>
            <a:spLocks noGrp="1"/>
          </p:cNvSpPr>
          <p:nvPr>
            <p:ph type="sldNum" sz="quarter" idx="5"/>
          </p:nvPr>
        </p:nvSpPr>
        <p:spPr/>
        <p:txBody>
          <a:bodyPr/>
          <a:lstStyle/>
          <a:p>
            <a:fld id="{79D378C3-D139-4188-AFDA-2778145B7E41}" type="slidenum">
              <a:rPr lang="en-US" smtClean="0"/>
              <a:t>17</a:t>
            </a:fld>
            <a:endParaRPr lang="en-US"/>
          </a:p>
        </p:txBody>
      </p:sp>
    </p:spTree>
    <p:extLst>
      <p:ext uri="{BB962C8B-B14F-4D97-AF65-F5344CB8AC3E}">
        <p14:creationId xmlns:p14="http://schemas.microsoft.com/office/powerpoint/2010/main" val="2347520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2927623"/>
            <a:ext cx="11022496" cy="1655763"/>
          </a:xfrm>
        </p:spPr>
        <p:txBody>
          <a:bodyPr anchor="t" anchorCtr="0">
            <a:noAutofit/>
          </a:bodyPr>
          <a:lstStyle>
            <a:lvl1pPr algn="ctr">
              <a:defRPr sz="6000" b="0" i="0">
                <a:solidFill>
                  <a:srgbClr val="064F80"/>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4675463"/>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30774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chor="t">
            <a:noAutofit/>
          </a:bodyPr>
          <a:lstStyle>
            <a:lvl1pPr>
              <a:defRPr sz="4500" b="0" i="0">
                <a:solidFill>
                  <a:srgbClr val="064F80"/>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3110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4D4D2-5EB7-434B-9F78-8F7D015495F7}"/>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838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787515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5549B4-B6C5-B14E-8D10-E9CE91538A19}"/>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a:solidFill>
                  <a:srgbClr val="064F80"/>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897770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4F535-4CB8-FF4F-B038-DC42E578E91C}"/>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Tree>
    <p:extLst>
      <p:ext uri="{BB962C8B-B14F-4D97-AF65-F5344CB8AC3E}">
        <p14:creationId xmlns:p14="http://schemas.microsoft.com/office/powerpoint/2010/main" val="916831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A1109-03EB-1A40-90A5-F607F6F44B8F}"/>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95975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22D4E-4BF6-5547-AB07-E17B53BC28A1}"/>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2656880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62D91-BCDD-6047-8841-24F68578B33A}"/>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105006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chor="t" anchorCtr="0">
            <a:noAutofit/>
          </a:bodyPr>
          <a:lstStyle>
            <a:lvl1pPr>
              <a:defRPr sz="4500" b="0" i="0">
                <a:solidFill>
                  <a:srgbClr val="064F80"/>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3110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4D4D2-5EB7-434B-9F78-8F7D015495F7}"/>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838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78751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5549B4-B6C5-B14E-8D10-E9CE91538A19}"/>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a:solidFill>
                  <a:srgbClr val="064F80"/>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89777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4F535-4CB8-FF4F-B038-DC42E578E91C}"/>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Tree>
    <p:extLst>
      <p:ext uri="{BB962C8B-B14F-4D97-AF65-F5344CB8AC3E}">
        <p14:creationId xmlns:p14="http://schemas.microsoft.com/office/powerpoint/2010/main" val="91683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95975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22D4E-4BF6-5547-AB07-E17B53BC28A1}"/>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265688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62D91-BCDD-6047-8841-24F68578B33A}"/>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105006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2927623"/>
            <a:ext cx="11022496" cy="1655763"/>
          </a:xfrm>
        </p:spPr>
        <p:txBody>
          <a:bodyPr anchor="t" anchorCtr="0">
            <a:noAutofit/>
          </a:bodyPr>
          <a:lstStyle>
            <a:lvl1pPr algn="ctr">
              <a:defRPr sz="6000" b="0" i="0">
                <a:solidFill>
                  <a:srgbClr val="064F80"/>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4675463"/>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30774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12/20/2023</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173716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12/20/2023</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173716299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image" Target="../media/image26.sv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png"/><Relationship Id="rId15" Type="http://schemas.openxmlformats.org/officeDocument/2006/relationships/image" Target="../media/image25.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 Id="rId14" Type="http://schemas.openxmlformats.org/officeDocument/2006/relationships/hyperlink" Target="https://www.thenationalcouncil.org/program/ccbhc-e-national-training-and-technical-assistance-center/"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openxmlformats.org/officeDocument/2006/relationships/image" Target="../media/image29.sv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8.png"/><Relationship Id="rId5" Type="http://schemas.openxmlformats.org/officeDocument/2006/relationships/hyperlink" Target="https://www.thenationalcouncil.org/program/ccbhc-e-national-training-and-technical-assistance-center/request-training-assistance/" TargetMode="External"/><Relationship Id="rId10" Type="http://schemas.openxmlformats.org/officeDocument/2006/relationships/image" Target="../media/image4.png"/><Relationship Id="rId4" Type="http://schemas.openxmlformats.org/officeDocument/2006/relationships/image" Target="../media/image27.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E0A1-9D43-EA4B-9DB3-6FFE70159C2D}"/>
              </a:ext>
            </a:extLst>
          </p:cNvPr>
          <p:cNvSpPr>
            <a:spLocks noGrp="1"/>
          </p:cNvSpPr>
          <p:nvPr>
            <p:ph type="ctrTitle"/>
          </p:nvPr>
        </p:nvSpPr>
        <p:spPr>
          <a:xfrm>
            <a:off x="1591466" y="2541494"/>
            <a:ext cx="8680294" cy="3333789"/>
          </a:xfrm>
        </p:spPr>
        <p:txBody>
          <a:bodyPr/>
          <a:lstStyle/>
          <a:p>
            <a:pPr rtl="0"/>
            <a:r>
              <a:rPr lang="es-us" sz="5500" b="0" i="0" u="none" baseline="0" dirty="0">
                <a:latin typeface="Calibri Light"/>
                <a:ea typeface="Calibri Light"/>
                <a:cs typeface="Calibri Light"/>
              </a:rPr>
              <a:t>Capacitación a pedido sobre los criterios de las CCBHC: Coordinación de la atención</a:t>
            </a:r>
            <a:br>
              <a:rPr lang="es-us" sz="5500" dirty="0">
                <a:latin typeface="Calibri Light"/>
                <a:cs typeface="Calibri Light"/>
              </a:rPr>
            </a:br>
            <a:br>
              <a:rPr lang="es-us" sz="1800" dirty="0">
                <a:latin typeface="Calibri Light"/>
                <a:cs typeface="Calibri Light"/>
              </a:rPr>
            </a:br>
            <a:r>
              <a:rPr lang="es-us" sz="3000" b="1" i="1" u="none" baseline="0" dirty="0">
                <a:latin typeface="Calibri"/>
                <a:ea typeface="Calibri"/>
                <a:cs typeface="Calibri"/>
              </a:rPr>
              <a:t>Documento actualizado con los criterios de las CCBHC revisados publicados en marzo de 2023</a:t>
            </a:r>
          </a:p>
        </p:txBody>
      </p:sp>
    </p:spTree>
    <p:extLst>
      <p:ext uri="{BB962C8B-B14F-4D97-AF65-F5344CB8AC3E}">
        <p14:creationId xmlns:p14="http://schemas.microsoft.com/office/powerpoint/2010/main" val="111189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ED34-055A-F911-E756-F97FF7E550BE}"/>
              </a:ext>
            </a:extLst>
          </p:cNvPr>
          <p:cNvSpPr>
            <a:spLocks noGrp="1"/>
          </p:cNvSpPr>
          <p:nvPr>
            <p:ph type="title"/>
          </p:nvPr>
        </p:nvSpPr>
        <p:spPr>
          <a:xfrm>
            <a:off x="564874" y="365125"/>
            <a:ext cx="9439738" cy="1325563"/>
          </a:xfrm>
        </p:spPr>
        <p:txBody>
          <a:bodyPr/>
          <a:lstStyle/>
          <a:p>
            <a:pPr algn="l" rtl="0"/>
            <a:r>
              <a:rPr lang="es-us" b="0" i="0" u="none" baseline="0" dirty="0"/>
              <a:t>Coordinación de la atención 3.A: Requisitos generales</a:t>
            </a:r>
          </a:p>
        </p:txBody>
      </p:sp>
      <p:sp>
        <p:nvSpPr>
          <p:cNvPr id="3" name="Content Placeholder 2">
            <a:extLst>
              <a:ext uri="{FF2B5EF4-FFF2-40B4-BE49-F238E27FC236}">
                <a16:creationId xmlns:a16="http://schemas.microsoft.com/office/drawing/2014/main" id="{2476BF9A-55DD-4932-0C9C-3FE71E178445}"/>
              </a:ext>
            </a:extLst>
          </p:cNvPr>
          <p:cNvSpPr>
            <a:spLocks noGrp="1"/>
          </p:cNvSpPr>
          <p:nvPr>
            <p:ph idx="1"/>
          </p:nvPr>
        </p:nvSpPr>
        <p:spPr/>
        <p:txBody>
          <a:bodyPr vert="horz" lIns="91440" tIns="45720" rIns="91440" bIns="45720" rtlCol="0" anchor="t">
            <a:noAutofit/>
          </a:bodyPr>
          <a:lstStyle/>
          <a:p>
            <a:pPr algn="l" rtl="0" fontAlgn="base">
              <a:buClr>
                <a:srgbClr val="EA5E29"/>
              </a:buClr>
            </a:pPr>
            <a:r>
              <a:rPr lang="es-us" b="0" i="0" u="none" baseline="0">
                <a:latin typeface="Calibri" panose="020F0502020204030204" pitchFamily="34" charset="0"/>
                <a:ea typeface="Calibri" panose="020F0502020204030204" pitchFamily="34" charset="0"/>
                <a:cs typeface="Calibri" panose="020F0502020204030204" pitchFamily="34" charset="0"/>
              </a:rPr>
              <a:t>Después de recibir la autorización correspondiente para divulgar información, la CCBHC también debe compartir dicha información con otros proveedores no afiliados con ella, en la medida en que sea necesario para la atención segura y de calidad.  </a:t>
            </a:r>
          </a:p>
          <a:p>
            <a:pPr algn="l" rtl="0" fontAlgn="base">
              <a:buClr>
                <a:srgbClr val="EA5E29"/>
              </a:buClr>
            </a:pPr>
            <a:r>
              <a:rPr lang="es-us" b="0" i="0" u="none" baseline="0">
                <a:latin typeface="Calibri" panose="020F0502020204030204" pitchFamily="34" charset="0"/>
                <a:ea typeface="Calibri" panose="020F0502020204030204" pitchFamily="34" charset="0"/>
                <a:cs typeface="Calibri" panose="020F0502020204030204" pitchFamily="34" charset="0"/>
              </a:rPr>
              <a:t>La CCBHC ayuda a las personas que reciben servicios y sus familias a acceder a beneficios, incluido Medicaid, y a inscribirse en programas o asistencias que podrían ayudarlas.</a:t>
            </a:r>
          </a:p>
        </p:txBody>
      </p:sp>
    </p:spTree>
    <p:extLst>
      <p:ext uri="{BB962C8B-B14F-4D97-AF65-F5344CB8AC3E}">
        <p14:creationId xmlns:p14="http://schemas.microsoft.com/office/powerpoint/2010/main" val="653533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946B-8B69-E9B6-701D-523E9C68DF92}"/>
              </a:ext>
            </a:extLst>
          </p:cNvPr>
          <p:cNvSpPr>
            <a:spLocks noGrp="1"/>
          </p:cNvSpPr>
          <p:nvPr>
            <p:ph type="title"/>
          </p:nvPr>
        </p:nvSpPr>
        <p:spPr>
          <a:xfrm>
            <a:off x="564873" y="365125"/>
            <a:ext cx="11335773" cy="1325563"/>
          </a:xfrm>
        </p:spPr>
        <p:txBody>
          <a:bodyPr/>
          <a:lstStyle/>
          <a:p>
            <a:pPr algn="l" rtl="0"/>
            <a:r>
              <a:rPr lang="es-us" sz="4000" b="0" i="0" u="none" baseline="0" dirty="0"/>
              <a:t>Coordinación de la atención 3.B: Coordinación de la atención y otros sistemas de información para la salud</a:t>
            </a:r>
          </a:p>
        </p:txBody>
      </p:sp>
      <p:sp>
        <p:nvSpPr>
          <p:cNvPr id="3" name="Content Placeholder 2">
            <a:extLst>
              <a:ext uri="{FF2B5EF4-FFF2-40B4-BE49-F238E27FC236}">
                <a16:creationId xmlns:a16="http://schemas.microsoft.com/office/drawing/2014/main" id="{DB668E8E-913A-8340-5EFA-B6E8A61230D5}"/>
              </a:ext>
            </a:extLst>
          </p:cNvPr>
          <p:cNvSpPr>
            <a:spLocks noGrp="1"/>
          </p:cNvSpPr>
          <p:nvPr>
            <p:ph idx="1"/>
          </p:nvPr>
        </p:nvSpPr>
        <p:spPr>
          <a:xfrm>
            <a:off x="564874" y="1744944"/>
            <a:ext cx="10854966" cy="4014215"/>
          </a:xfrm>
        </p:spPr>
        <p:txBody>
          <a:bodyPr vert="horz" lIns="91440" tIns="45720" rIns="91440" bIns="45720" rtlCol="0" anchor="t">
            <a:noAutofit/>
          </a:bodyPr>
          <a:lstStyle/>
          <a:p>
            <a:pPr algn="l" rtl="0" fontAlgn="base">
              <a:spcBef>
                <a:spcPts val="700"/>
              </a:spcBef>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La CCBHC establece o mantiene un sistema informático de salud que incluye, entre otros datos, historias clínicas electrónicas (EHR). </a:t>
            </a:r>
          </a:p>
          <a:p>
            <a:pPr algn="l" rtl="0" fontAlgn="base">
              <a:spcBef>
                <a:spcPts val="700"/>
              </a:spcBef>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La CCBHC usa sus sistemas informáticos de salud seguros y otras herramientas informáticas relacionadas, garantizando la implementación de protecciones adecuadas, para realizar actividades como las siguientes:</a:t>
            </a:r>
          </a:p>
          <a:p>
            <a:pPr lvl="1" algn="l" rtl="0" fontAlgn="base">
              <a:lnSpc>
                <a:spcPct val="100000"/>
              </a:lnSpc>
              <a:spcBef>
                <a:spcPts val="7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Gestión de la salud de la población</a:t>
            </a:r>
          </a:p>
          <a:p>
            <a:pPr lvl="1" algn="l" rtl="0" fontAlgn="base">
              <a:lnSpc>
                <a:spcPct val="100000"/>
              </a:lnSpc>
              <a:spcBef>
                <a:spcPts val="7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Mejora de la calidad, medición de la calidad y elaboración de informes</a:t>
            </a:r>
          </a:p>
          <a:p>
            <a:pPr lvl="1" algn="l" rtl="0" fontAlgn="base">
              <a:lnSpc>
                <a:spcPct val="100000"/>
              </a:lnSpc>
              <a:spcBef>
                <a:spcPts val="7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Reducción de las desigualdades</a:t>
            </a:r>
          </a:p>
          <a:p>
            <a:pPr lvl="1" algn="l" rtl="0" fontAlgn="base">
              <a:lnSpc>
                <a:spcPct val="100000"/>
              </a:lnSpc>
              <a:spcBef>
                <a:spcPts val="7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Extensión</a:t>
            </a:r>
          </a:p>
          <a:p>
            <a:pPr lvl="1" algn="l" rtl="0" fontAlgn="base">
              <a:lnSpc>
                <a:spcPct val="100000"/>
              </a:lnSpc>
              <a:spcBef>
                <a:spcPts val="7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Investigación</a:t>
            </a:r>
          </a:p>
          <a:p>
            <a:pPr algn="l" rtl="0" fontAlgn="base">
              <a:spcBef>
                <a:spcPts val="700"/>
              </a:spcBef>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Cuando las CCBHC usan fondos federales para adquirir, actualizar o implementar tecnología para </a:t>
            </a:r>
            <a:br>
              <a:rPr lang="es-us" sz="1800" b="0" i="0" u="none" baseline="0" dirty="0">
                <a:latin typeface="Calibri" panose="020F0502020204030204" pitchFamily="34" charset="0"/>
                <a:ea typeface="Calibri" panose="020F0502020204030204" pitchFamily="34" charset="0"/>
                <a:cs typeface="Calibri" panose="020F0502020204030204" pitchFamily="34" charset="0"/>
              </a:rPr>
            </a:br>
            <a:r>
              <a:rPr lang="es-us" sz="1800" b="0" i="0" u="none" baseline="0" dirty="0">
                <a:latin typeface="Calibri" panose="020F0502020204030204" pitchFamily="34" charset="0"/>
                <a:ea typeface="Calibri" panose="020F0502020204030204" pitchFamily="34" charset="0"/>
                <a:cs typeface="Calibri" panose="020F0502020204030204" pitchFamily="34" charset="0"/>
              </a:rPr>
              <a:t>facilitar estas actividades, los sistemas deben respetar las normas reconocidas a nivel nacional </a:t>
            </a:r>
            <a:br>
              <a:rPr lang="es-us" sz="1800" b="0" i="0" u="none" baseline="0" dirty="0">
                <a:latin typeface="Calibri" panose="020F0502020204030204" pitchFamily="34" charset="0"/>
                <a:ea typeface="Calibri" panose="020F0502020204030204" pitchFamily="34" charset="0"/>
                <a:cs typeface="Calibri" panose="020F0502020204030204" pitchFamily="34" charset="0"/>
              </a:rPr>
            </a:br>
            <a:r>
              <a:rPr lang="es-us" sz="1800" b="0" i="0" u="none" baseline="0" dirty="0">
                <a:latin typeface="Calibri" panose="020F0502020204030204" pitchFamily="34" charset="0"/>
                <a:ea typeface="Calibri" panose="020F0502020204030204" pitchFamily="34" charset="0"/>
                <a:cs typeface="Calibri" panose="020F0502020204030204" pitchFamily="34" charset="0"/>
              </a:rPr>
              <a:t>adoptadas por el Departamento de Salud y Servicios Humanos (HHS), cuando fuera posible, </a:t>
            </a:r>
            <a:br>
              <a:rPr lang="es-us" sz="1800" b="0" i="0" u="none" baseline="0" dirty="0">
                <a:latin typeface="Calibri" panose="020F0502020204030204" pitchFamily="34" charset="0"/>
                <a:ea typeface="Calibri" panose="020F0502020204030204" pitchFamily="34" charset="0"/>
                <a:cs typeface="Calibri" panose="020F0502020204030204" pitchFamily="34" charset="0"/>
              </a:rPr>
            </a:br>
            <a:r>
              <a:rPr lang="es-us" sz="1800" b="0" i="0" u="none" baseline="0" dirty="0">
                <a:latin typeface="Calibri" panose="020F0502020204030204" pitchFamily="34" charset="0"/>
                <a:ea typeface="Calibri" panose="020F0502020204030204" pitchFamily="34" charset="0"/>
                <a:cs typeface="Calibri" panose="020F0502020204030204" pitchFamily="34" charset="0"/>
              </a:rPr>
              <a:t>para propiciar el intercambio de información sobre salud.</a:t>
            </a:r>
          </a:p>
        </p:txBody>
      </p:sp>
    </p:spTree>
    <p:extLst>
      <p:ext uri="{BB962C8B-B14F-4D97-AF65-F5344CB8AC3E}">
        <p14:creationId xmlns:p14="http://schemas.microsoft.com/office/powerpoint/2010/main" val="497483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F574-260D-AD79-443E-5E466096E722}"/>
              </a:ext>
            </a:extLst>
          </p:cNvPr>
          <p:cNvSpPr>
            <a:spLocks noGrp="1"/>
          </p:cNvSpPr>
          <p:nvPr>
            <p:ph type="title"/>
          </p:nvPr>
        </p:nvSpPr>
        <p:spPr>
          <a:xfrm>
            <a:off x="564874" y="365125"/>
            <a:ext cx="11322326" cy="1325563"/>
          </a:xfrm>
        </p:spPr>
        <p:txBody>
          <a:bodyPr/>
          <a:lstStyle/>
          <a:p>
            <a:pPr algn="l" rtl="0"/>
            <a:r>
              <a:rPr lang="es-us" sz="4000" b="0" i="0" u="none" baseline="0" dirty="0"/>
              <a:t>Coordinación de la atención 3.B: Coordinación de la atención y otros sistemas de información para la salud</a:t>
            </a:r>
          </a:p>
        </p:txBody>
      </p:sp>
      <p:sp>
        <p:nvSpPr>
          <p:cNvPr id="3" name="Content Placeholder 2">
            <a:extLst>
              <a:ext uri="{FF2B5EF4-FFF2-40B4-BE49-F238E27FC236}">
                <a16:creationId xmlns:a16="http://schemas.microsoft.com/office/drawing/2014/main" id="{EE3F457B-6727-6493-6147-90F51F1152B5}"/>
              </a:ext>
            </a:extLst>
          </p:cNvPr>
          <p:cNvSpPr>
            <a:spLocks noGrp="1"/>
          </p:cNvSpPr>
          <p:nvPr>
            <p:ph idx="1"/>
          </p:nvPr>
        </p:nvSpPr>
        <p:spPr>
          <a:xfrm>
            <a:off x="564873" y="1758391"/>
            <a:ext cx="11160961" cy="4014215"/>
          </a:xfrm>
        </p:spPr>
        <p:txBody>
          <a:bodyPr vert="horz" lIns="91440" tIns="45720" rIns="91440" bIns="45720" rtlCol="0" anchor="t">
            <a:noAutofit/>
          </a:bodyPr>
          <a:lstStyle/>
          <a:p>
            <a:pPr algn="l" rtl="0" fontAlgn="base">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Las CCBHC usan herramientas tecnológicas certificadas con respecto a los criterios vigentes en virtud del Programa de Certificación en Tecnología de la Información de Salud de la Oficina del Coordinador Nacional (ONC) para el siguiente conjunto básico obligatorio de funciones informáticas de salud certificadas, que son coherentes con las prácticas clínicas clave y los requisitos para la atención que deben cumplir las CCBHC:</a:t>
            </a:r>
          </a:p>
          <a:p>
            <a:pPr lvl="1" algn="l" rtl="0" fontAlgn="base">
              <a:lnSpc>
                <a:spcPct val="100000"/>
              </a:lnSpc>
              <a:spcBef>
                <a:spcPts val="10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Recopilar información de salud, incluidos los datos demográficos como la raza, el origen étnico, el idioma preferido, la orientación sexual, la identidad de género y la discapacidad (cuando sea viable).</a:t>
            </a:r>
          </a:p>
          <a:p>
            <a:pPr lvl="1" algn="l" rtl="0" fontAlgn="base">
              <a:lnSpc>
                <a:spcPct val="100000"/>
              </a:lnSpc>
              <a:spcBef>
                <a:spcPts val="10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Como mínimo, facilitar la coordinación de la atención mediante el envío y la recepción de registros de Resumen de atención.</a:t>
            </a:r>
          </a:p>
          <a:p>
            <a:pPr lvl="1" algn="l" rtl="0" fontAlgn="base">
              <a:lnSpc>
                <a:spcPct val="100000"/>
              </a:lnSpc>
              <a:spcBef>
                <a:spcPts val="10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Brindar acceso digital oportuno a las personas que reciben servicios para que puedan ver, descargar o transferir su información de salud, o bien, para que puedan acceder a su información de salud mediante </a:t>
            </a:r>
            <a:br>
              <a:rPr lang="es-us" sz="1800" b="0" i="0" u="none" baseline="0" dirty="0">
                <a:latin typeface="Calibri" panose="020F0502020204030204" pitchFamily="34" charset="0"/>
                <a:ea typeface="Calibri" panose="020F0502020204030204" pitchFamily="34" charset="0"/>
                <a:cs typeface="Calibri" panose="020F0502020204030204" pitchFamily="34" charset="0"/>
              </a:rPr>
            </a:br>
            <a:r>
              <a:rPr lang="es-us" sz="1800" b="0" i="0" u="none" baseline="0" dirty="0">
                <a:latin typeface="Calibri" panose="020F0502020204030204" pitchFamily="34" charset="0"/>
                <a:ea typeface="Calibri" panose="020F0502020204030204" pitchFamily="34" charset="0"/>
                <a:cs typeface="Calibri" panose="020F0502020204030204" pitchFamily="34" charset="0"/>
              </a:rPr>
              <a:t>la aplicación de salud personal que prefieran.</a:t>
            </a:r>
          </a:p>
          <a:p>
            <a:pPr lvl="1" algn="l" rtl="0" fontAlgn="base">
              <a:lnSpc>
                <a:spcPct val="100000"/>
              </a:lnSpc>
              <a:spcBef>
                <a:spcPts val="10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Brindar ayuda para la toma de decisiones clínicas basadas en la evidencia.</a:t>
            </a:r>
          </a:p>
          <a:p>
            <a:pPr lvl="1" algn="l" rtl="0" fontAlgn="base">
              <a:lnSpc>
                <a:spcPct val="100000"/>
              </a:lnSpc>
              <a:spcBef>
                <a:spcPts val="10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Realizar recetas electrónicas.</a:t>
            </a:r>
          </a:p>
        </p:txBody>
      </p:sp>
    </p:spTree>
    <p:extLst>
      <p:ext uri="{BB962C8B-B14F-4D97-AF65-F5344CB8AC3E}">
        <p14:creationId xmlns:p14="http://schemas.microsoft.com/office/powerpoint/2010/main" val="3759101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8747-BC11-152A-0ADB-2E628F0F53AD}"/>
              </a:ext>
            </a:extLst>
          </p:cNvPr>
          <p:cNvSpPr>
            <a:spLocks noGrp="1"/>
          </p:cNvSpPr>
          <p:nvPr>
            <p:ph type="title"/>
          </p:nvPr>
        </p:nvSpPr>
        <p:spPr>
          <a:xfrm>
            <a:off x="564874" y="365125"/>
            <a:ext cx="11268538" cy="1325563"/>
          </a:xfrm>
        </p:spPr>
        <p:txBody>
          <a:bodyPr/>
          <a:lstStyle/>
          <a:p>
            <a:pPr algn="l" rtl="0"/>
            <a:r>
              <a:rPr lang="es-us" sz="4000" b="0" i="0" u="none" baseline="0" dirty="0"/>
              <a:t>Coordinación de la atención 3.B: Coordinación de la atención y otros sistemas de información para la salud</a:t>
            </a:r>
          </a:p>
        </p:txBody>
      </p:sp>
      <p:sp>
        <p:nvSpPr>
          <p:cNvPr id="3" name="Content Placeholder 2">
            <a:extLst>
              <a:ext uri="{FF2B5EF4-FFF2-40B4-BE49-F238E27FC236}">
                <a16:creationId xmlns:a16="http://schemas.microsoft.com/office/drawing/2014/main" id="{FF9543A1-2E20-EB68-1E2D-FF401F045B74}"/>
              </a:ext>
            </a:extLst>
          </p:cNvPr>
          <p:cNvSpPr>
            <a:spLocks noGrp="1"/>
          </p:cNvSpPr>
          <p:nvPr>
            <p:ph idx="1"/>
          </p:nvPr>
        </p:nvSpPr>
        <p:spPr>
          <a:xfrm>
            <a:off x="564874" y="1825626"/>
            <a:ext cx="10377446" cy="4014215"/>
          </a:xfrm>
        </p:spPr>
        <p:txBody>
          <a:bodyPr vert="horz" lIns="91440" tIns="45720" rIns="91440" bIns="45720" rtlCol="0" anchor="t">
            <a:noAutofit/>
          </a:bodyPr>
          <a:lstStyle/>
          <a:p>
            <a:pPr algn="l" rtl="0" fontAlgn="base">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La CCBHC trabajará con las DCO para garantizar que se tomen todas las medidas, entre otras, la obtención de la autorización de las personas que reciben servicios y el cumplimiento de los requisitos de privacidad y confidencialidad. </a:t>
            </a:r>
          </a:p>
          <a:p>
            <a:pPr algn="l" rtl="0" fontAlgn="base">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Dentro de los dos años posteriores a la certificación o la presentación del certificado de la CCBHC, esta desarrollará e implementará un plan que se centre en vías para mejorar la coordinación de la atención entre la CCBHC y todas las DCO mediante el uso de un sistema informático de salud. Este plan incluye información sobre cómo la CCBHC puede facilitar el intercambio electrónico de información de salud para mejorar la transición de la atención desde y hacia la CCBHC utilizando los sistemas informáticos de salud que ya están implementados o que se implementarán para las transiciones de atención.</a:t>
            </a:r>
          </a:p>
          <a:p>
            <a:pPr algn="l" rtl="0" fontAlgn="base">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Para respaldar la planificación de la evaluación, el tratamiento y la coordinación de la atención de manera integrada, la CCBHC trabaja con las DCO para incorporar los registros de tratamiento que tengan relevancia clínica que hayan generado las DCO sobre las personas que reciben los servicios </a:t>
            </a:r>
            <a:br>
              <a:rPr lang="es-us" sz="1800" b="0" i="0" u="none" baseline="0" dirty="0">
                <a:latin typeface="Calibri" panose="020F0502020204030204" pitchFamily="34" charset="0"/>
                <a:ea typeface="Calibri" panose="020F0502020204030204" pitchFamily="34" charset="0"/>
                <a:cs typeface="Calibri" panose="020F0502020204030204" pitchFamily="34" charset="0"/>
              </a:rPr>
            </a:br>
            <a:r>
              <a:rPr lang="es-us" sz="1800" b="0" i="0" u="none" baseline="0" dirty="0">
                <a:latin typeface="Calibri" panose="020F0502020204030204" pitchFamily="34" charset="0"/>
                <a:ea typeface="Calibri" panose="020F0502020204030204" pitchFamily="34" charset="0"/>
                <a:cs typeface="Calibri" panose="020F0502020204030204" pitchFamily="34" charset="0"/>
              </a:rPr>
              <a:t>de la CCBHC y los incluirá en la historia clínica de la CCBHC.</a:t>
            </a:r>
          </a:p>
          <a:p>
            <a:endParaRPr lang="es-us" sz="1800" dirty="0">
              <a:latin typeface="Calibri Light"/>
              <a:ea typeface="Calibri Light"/>
            </a:endParaRPr>
          </a:p>
        </p:txBody>
      </p:sp>
    </p:spTree>
    <p:extLst>
      <p:ext uri="{BB962C8B-B14F-4D97-AF65-F5344CB8AC3E}">
        <p14:creationId xmlns:p14="http://schemas.microsoft.com/office/powerpoint/2010/main" val="180773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4138-CF1D-5792-C23E-06B4BD12D487}"/>
              </a:ext>
            </a:extLst>
          </p:cNvPr>
          <p:cNvSpPr>
            <a:spLocks noGrp="1"/>
          </p:cNvSpPr>
          <p:nvPr>
            <p:ph type="title"/>
          </p:nvPr>
        </p:nvSpPr>
        <p:spPr>
          <a:xfrm>
            <a:off x="564874" y="365125"/>
            <a:ext cx="10515600" cy="877521"/>
          </a:xfrm>
        </p:spPr>
        <p:txBody>
          <a:bodyPr anchor="t" anchorCtr="0"/>
          <a:lstStyle/>
          <a:p>
            <a:pPr algn="l" rtl="0"/>
            <a:r>
              <a:rPr lang="es-us" b="0" i="0" u="none" baseline="0">
                <a:latin typeface="Calibri Light"/>
                <a:ea typeface="Calibri Light"/>
                <a:cs typeface="Calibri Light"/>
              </a:rPr>
              <a:t>Coordinación de la atención 3.C: Asociaciones</a:t>
            </a:r>
          </a:p>
        </p:txBody>
      </p:sp>
      <p:sp>
        <p:nvSpPr>
          <p:cNvPr id="4" name="Content Placeholder 3">
            <a:extLst>
              <a:ext uri="{FF2B5EF4-FFF2-40B4-BE49-F238E27FC236}">
                <a16:creationId xmlns:a16="http://schemas.microsoft.com/office/drawing/2014/main" id="{84EF76F5-8AC8-95F4-540E-0E19C2C713E7}"/>
              </a:ext>
            </a:extLst>
          </p:cNvPr>
          <p:cNvSpPr>
            <a:spLocks noGrp="1"/>
          </p:cNvSpPr>
          <p:nvPr>
            <p:ph sz="half" idx="2"/>
          </p:nvPr>
        </p:nvSpPr>
        <p:spPr>
          <a:xfrm>
            <a:off x="564874" y="1315129"/>
            <a:ext cx="5531126" cy="3379910"/>
          </a:xfrm>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b="1" i="0" u="none" strike="noStrike" kern="1200" cap="none" spc="0" normalizeH="0" baseline="0" dirty="0">
                <a:ln>
                  <a:noFill/>
                </a:ln>
                <a:solidFill>
                  <a:srgbClr val="064F80"/>
                </a:solidFill>
                <a:effectLst/>
                <a:uLnTx/>
                <a:uFillTx/>
                <a:latin typeface="Calibri" panose="020F0502020204030204"/>
                <a:ea typeface="+mn-ea"/>
                <a:cs typeface="Calibri"/>
              </a:rPr>
              <a:t>Asociaciones obligatorias</a:t>
            </a:r>
            <a:endParaRPr lang="es-us" sz="1800" dirty="0">
              <a:latin typeface="Calibri" panose="020F0502020204030204" pitchFamily="34" charset="0"/>
              <a:cs typeface="Calibri" panose="020F0502020204030204" pitchFamily="34" charset="0"/>
            </a:endParaRPr>
          </a:p>
          <a:p>
            <a:pPr marL="342900" indent="-342900" algn="l"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Centros médicos, clínicas ambulatorias independientes, centros de acogida y otras instalaciones del Departamento de Asuntos de los Veteranos.</a:t>
            </a:r>
          </a:p>
          <a:p>
            <a:pPr marL="342900" indent="-342900" algn="l"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Centros de Salud Calificados Federalmente (FQHC), centros de salud rurales o de atención primaria.</a:t>
            </a:r>
          </a:p>
          <a:p>
            <a:pPr marL="342900" indent="-342900" algn="l"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Hospitales o salas de urgencias (ED).</a:t>
            </a:r>
          </a:p>
          <a:p>
            <a:pPr marL="342900" indent="-342900" algn="l"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Hospitales para enfermedades agudas y servicios de consultas externas.</a:t>
            </a:r>
          </a:p>
          <a:p>
            <a:pPr marL="342900" indent="-342900" algn="l"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Centros de internación psiquiátrica, centros de deshabituación del consumo de sustancias, servicios de nivel intermedio posteriores a la deshabituación y programas residenciales.</a:t>
            </a:r>
          </a:p>
          <a:p>
            <a:pPr marL="342900" indent="-342900" algn="l"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Otros servicios, asistencias y proveedores comunitarios o regionales, por ejemplo, escuelas, organismos de protección al menor, agencias e instituciones de justicia juvenil y penal, centros de tratamiento regionales para jóvenes del Servicio de Salud Indígena, y agencias de adopción con certificación nacional y licencia estatal para el servicio de cuidado tutelar terapéutico y otros servicios sociales y humanos.</a:t>
            </a:r>
          </a:p>
          <a:p>
            <a:pPr marL="342900" indent="-342900" algn="l" rtl="0" fontAlgn="base">
              <a:spcBef>
                <a:spcPts val="500"/>
              </a:spcBef>
              <a:buClr>
                <a:srgbClr val="EA5E29"/>
              </a:buClr>
            </a:pPr>
            <a:endParaRPr lang="es-us" sz="1400" dirty="0">
              <a:latin typeface="Calibri" panose="020F0502020204030204" pitchFamily="34" charset="0"/>
              <a:cs typeface="Calibri" panose="020F0502020204030204" pitchFamily="34" charset="0"/>
            </a:endParaRPr>
          </a:p>
          <a:p>
            <a:endParaRPr lang="es-us" sz="1400" dirty="0">
              <a:latin typeface="Calibri Light"/>
              <a:cs typeface="Calibri"/>
            </a:endParaRPr>
          </a:p>
        </p:txBody>
      </p:sp>
      <p:sp>
        <p:nvSpPr>
          <p:cNvPr id="6" name="Content Placeholder 5">
            <a:extLst>
              <a:ext uri="{FF2B5EF4-FFF2-40B4-BE49-F238E27FC236}">
                <a16:creationId xmlns:a16="http://schemas.microsoft.com/office/drawing/2014/main" id="{4934D943-E9E3-20E6-ED05-7FCA827AF7B0}"/>
              </a:ext>
            </a:extLst>
          </p:cNvPr>
          <p:cNvSpPr>
            <a:spLocks noGrp="1"/>
          </p:cNvSpPr>
          <p:nvPr>
            <p:ph sz="quarter" idx="4"/>
          </p:nvPr>
        </p:nvSpPr>
        <p:spPr>
          <a:xfrm>
            <a:off x="6319843" y="1315129"/>
            <a:ext cx="5333422" cy="3379910"/>
          </a:xfrm>
        </p:spPr>
        <p:txBody>
          <a:bodyPr vert="horz" lIns="91440" tIns="45720" rIns="91440" bIns="45720" rtlCol="0" anchor="t">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b="1" i="0" u="none" strike="noStrike" kern="1200" cap="none" spc="0" normalizeH="0" baseline="0" dirty="0">
                <a:ln>
                  <a:noFill/>
                </a:ln>
                <a:solidFill>
                  <a:srgbClr val="064F80"/>
                </a:solidFill>
                <a:effectLst/>
                <a:uLnTx/>
                <a:uFillTx/>
                <a:latin typeface="Calibri" panose="020F0502020204030204"/>
                <a:ea typeface="+mn-ea"/>
                <a:cs typeface="Calibri"/>
              </a:rPr>
              <a:t>Otras asociaciones recomendadas</a:t>
            </a:r>
            <a:endParaRPr lang="es-us" sz="1800" dirty="0">
              <a:latin typeface="Calibri" panose="020F0502020204030204" pitchFamily="34" charset="0"/>
              <a:cs typeface="Calibri" panose="020F0502020204030204" pitchFamily="34" charset="0"/>
            </a:endParaRP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Otros proveedores especializados y de servicios sociales y humanos.</a:t>
            </a: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Programas tribales y del Servicio de Salud Indígena.</a:t>
            </a: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Líneas directas de ayuda y apoyo contra el suicidio y la crisis.</a:t>
            </a: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Albergues y agencias de vivienda.</a:t>
            </a: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Sistemas de servicios de empleo.</a:t>
            </a: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Programas operados por pares.</a:t>
            </a: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Centros de recursos y agencias para personas con discapacidades del desarrollo.</a:t>
            </a: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Programas de reducción de daños y prevención del consumo de sustancias.</a:t>
            </a:r>
          </a:p>
          <a:p>
            <a:pPr marL="342900" indent="-342900" rtl="0" fontAlgn="base">
              <a:spcBef>
                <a:spcPts val="500"/>
              </a:spcBef>
              <a:buClr>
                <a:srgbClr val="EA5E29"/>
              </a:buClr>
            </a:pPr>
            <a:r>
              <a:rPr lang="es-us" sz="1400" b="0" i="0" u="none" baseline="0" dirty="0">
                <a:latin typeface="Calibri" panose="020F0502020204030204" pitchFamily="34" charset="0"/>
                <a:ea typeface="Calibri" panose="020F0502020204030204" pitchFamily="34" charset="0"/>
                <a:cs typeface="Calibri" panose="020F0502020204030204" pitchFamily="34" charset="0"/>
              </a:rPr>
              <a:t>Programas y servicios para familias con niños pequeños.</a:t>
            </a:r>
          </a:p>
          <a:p>
            <a:pPr marL="0" indent="0" rtl="0">
              <a:buNone/>
            </a:pPr>
            <a:r>
              <a:rPr lang="es-us" sz="1400" b="1" i="1" u="none" baseline="0" dirty="0">
                <a:latin typeface="Calibri" panose="020F0502020204030204" pitchFamily="34" charset="0"/>
                <a:ea typeface="Calibri" panose="020F0502020204030204" pitchFamily="34" charset="0"/>
                <a:cs typeface="Calibri" panose="020F0502020204030204" pitchFamily="34" charset="0"/>
              </a:rPr>
              <a:t>* Cualquier organización de atención médica o proveedor de servicios sociales que ayuda a los clientes de la CCBHC.</a:t>
            </a:r>
          </a:p>
          <a:p>
            <a:endParaRPr lang="es-us" sz="1400" dirty="0">
              <a:latin typeface="Calibri Light"/>
              <a:cs typeface="Calibri"/>
            </a:endParaRPr>
          </a:p>
        </p:txBody>
      </p:sp>
    </p:spTree>
    <p:extLst>
      <p:ext uri="{BB962C8B-B14F-4D97-AF65-F5344CB8AC3E}">
        <p14:creationId xmlns:p14="http://schemas.microsoft.com/office/powerpoint/2010/main" val="331223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08E2-0257-CEDD-447A-AEE1283DE901}"/>
              </a:ext>
            </a:extLst>
          </p:cNvPr>
          <p:cNvSpPr>
            <a:spLocks noGrp="1"/>
          </p:cNvSpPr>
          <p:nvPr>
            <p:ph type="title"/>
          </p:nvPr>
        </p:nvSpPr>
        <p:spPr>
          <a:xfrm>
            <a:off x="564874" y="365125"/>
            <a:ext cx="11497138" cy="1325563"/>
          </a:xfrm>
        </p:spPr>
        <p:txBody>
          <a:bodyPr/>
          <a:lstStyle/>
          <a:p>
            <a:pPr algn="l" rtl="0"/>
            <a:r>
              <a:rPr lang="es-us" sz="4000" b="0" i="0" u="none" baseline="0" dirty="0">
                <a:latin typeface="Calibri Light"/>
                <a:ea typeface="Calibri Light"/>
                <a:cs typeface="Calibri Light"/>
              </a:rPr>
              <a:t>Coordinación de la atención 3.D: Equipo de tratamiento y atención, planificación del tratamiento y actividades de coordinación de la atención</a:t>
            </a:r>
            <a:endParaRPr lang="es-us" dirty="0">
              <a:latin typeface="Calibri Light"/>
              <a:cs typeface="Calibri Light"/>
            </a:endParaRPr>
          </a:p>
        </p:txBody>
      </p:sp>
      <p:sp>
        <p:nvSpPr>
          <p:cNvPr id="3" name="Content Placeholder 2">
            <a:extLst>
              <a:ext uri="{FF2B5EF4-FFF2-40B4-BE49-F238E27FC236}">
                <a16:creationId xmlns:a16="http://schemas.microsoft.com/office/drawing/2014/main" id="{9FA33E38-064B-B7F8-2B65-656646AD5981}"/>
              </a:ext>
            </a:extLst>
          </p:cNvPr>
          <p:cNvSpPr>
            <a:spLocks noGrp="1"/>
          </p:cNvSpPr>
          <p:nvPr>
            <p:ph idx="1"/>
          </p:nvPr>
        </p:nvSpPr>
        <p:spPr>
          <a:xfrm>
            <a:off x="564874" y="2363506"/>
            <a:ext cx="11062252" cy="4014215"/>
          </a:xfrm>
        </p:spPr>
        <p:txBody>
          <a:bodyPr vert="horz" lIns="91440" tIns="45720" rIns="91440" bIns="45720" rtlCol="0" anchor="t">
            <a:noAutofit/>
          </a:bodyPr>
          <a:lstStyle/>
          <a:p>
            <a:pPr algn="l" rtl="0" fontAlgn="base">
              <a:buClr>
                <a:srgbClr val="EA5E29"/>
              </a:buClr>
            </a:pPr>
            <a:r>
              <a:rPr lang="es-us" b="0" i="0" u="none" baseline="0" dirty="0">
                <a:latin typeface="Calibri" panose="020F0502020204030204" pitchFamily="34" charset="0"/>
                <a:ea typeface="Calibri" panose="020F0502020204030204" pitchFamily="34" charset="0"/>
                <a:cs typeface="Calibri" panose="020F0502020204030204" pitchFamily="34" charset="0"/>
              </a:rPr>
              <a:t>Todas las actividades de planificación del tratamiento y coordinación de la atención se centran en la persona y la familia.</a:t>
            </a:r>
          </a:p>
          <a:p>
            <a:pPr algn="l" rtl="0" fontAlgn="base">
              <a:buClr>
                <a:srgbClr val="EA5E29"/>
              </a:buClr>
            </a:pPr>
            <a:r>
              <a:rPr lang="es-us" b="0" i="0" u="none" baseline="0" dirty="0">
                <a:latin typeface="Calibri" panose="020F0502020204030204" pitchFamily="34" charset="0"/>
                <a:ea typeface="Calibri" panose="020F0502020204030204" pitchFamily="34" charset="0"/>
                <a:cs typeface="Calibri" panose="020F0502020204030204" pitchFamily="34" charset="0"/>
              </a:rPr>
              <a:t>Todas las actividades de planificación del tratamiento y coordinación de la atención se rigen por los requisitos estipulados en la sección 2402(a) de la Ley del Cuidado de Salud a Bajo Precio. Todas las actividades de planificación del tratamiento y coordinación de la atención se rigen por la HIPAA (Ley Pública </a:t>
            </a:r>
            <a:r>
              <a:rPr lang="es-us" b="0" i="0" u="none" baseline="0" dirty="0" err="1">
                <a:latin typeface="Calibri" panose="020F0502020204030204" pitchFamily="34" charset="0"/>
                <a:ea typeface="Calibri" panose="020F0502020204030204" pitchFamily="34" charset="0"/>
                <a:cs typeface="Calibri" panose="020F0502020204030204" pitchFamily="34" charset="0"/>
              </a:rPr>
              <a:t>n.°</a:t>
            </a:r>
            <a:r>
              <a:rPr lang="es-us" b="0" i="0" u="none" baseline="0" dirty="0">
                <a:latin typeface="Calibri" panose="020F0502020204030204" pitchFamily="34" charset="0"/>
                <a:ea typeface="Calibri" panose="020F0502020204030204" pitchFamily="34" charset="0"/>
                <a:cs typeface="Calibri" panose="020F0502020204030204" pitchFamily="34" charset="0"/>
              </a:rPr>
              <a:t> 104 a 191, Estatuto 110 1936 [1996]), la parte 2 del título 42 del CFR y otras leyes estatales y federales, incluidos los requisitos de privacidad del paciente específicos de la atención de menores.</a:t>
            </a:r>
          </a:p>
        </p:txBody>
      </p:sp>
    </p:spTree>
    <p:extLst>
      <p:ext uri="{BB962C8B-B14F-4D97-AF65-F5344CB8AC3E}">
        <p14:creationId xmlns:p14="http://schemas.microsoft.com/office/powerpoint/2010/main" val="2498086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A4AFD-6E14-70CE-1CAC-B4C4D292B13D}"/>
              </a:ext>
            </a:extLst>
          </p:cNvPr>
          <p:cNvSpPr>
            <a:spLocks noGrp="1"/>
          </p:cNvSpPr>
          <p:nvPr>
            <p:ph type="title"/>
          </p:nvPr>
        </p:nvSpPr>
        <p:spPr>
          <a:xfrm>
            <a:off x="564873" y="365125"/>
            <a:ext cx="11510585" cy="1325563"/>
          </a:xfrm>
        </p:spPr>
        <p:txBody>
          <a:bodyPr/>
          <a:lstStyle/>
          <a:p>
            <a:pPr algn="l" rtl="0"/>
            <a:r>
              <a:rPr lang="es-us" sz="4000" b="0" i="0" u="none" baseline="0" dirty="0"/>
              <a:t>Coordinación de la atención 3.D: Equipo de tratamiento y atención, planificación del tratamiento y actividades de coordinación de la atención</a:t>
            </a:r>
          </a:p>
        </p:txBody>
      </p:sp>
      <p:sp>
        <p:nvSpPr>
          <p:cNvPr id="3" name="Content Placeholder 2">
            <a:extLst>
              <a:ext uri="{FF2B5EF4-FFF2-40B4-BE49-F238E27FC236}">
                <a16:creationId xmlns:a16="http://schemas.microsoft.com/office/drawing/2014/main" id="{798B39D4-332E-1A4E-BDAF-E12CDA89220A}"/>
              </a:ext>
            </a:extLst>
          </p:cNvPr>
          <p:cNvSpPr>
            <a:spLocks noGrp="1"/>
          </p:cNvSpPr>
          <p:nvPr>
            <p:ph idx="1"/>
          </p:nvPr>
        </p:nvSpPr>
        <p:spPr>
          <a:xfrm>
            <a:off x="564874" y="2013884"/>
            <a:ext cx="11228197" cy="4014215"/>
          </a:xfrm>
        </p:spPr>
        <p:txBody>
          <a:bodyPr vert="horz" lIns="91440" tIns="45720" rIns="91440" bIns="45720" rtlCol="0" anchor="t">
            <a:noAutofit/>
          </a:bodyPr>
          <a:lstStyle/>
          <a:p>
            <a:pPr algn="l" rtl="0" fontAlgn="base">
              <a:spcBef>
                <a:spcPts val="700"/>
              </a:spcBef>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El equipo de tratamiento de la CCBHC está conformado por, entre otras, las siguientes personas:</a:t>
            </a:r>
          </a:p>
          <a:p>
            <a:pPr lvl="1" algn="l" rtl="0" fontAlgn="base">
              <a:lnSpc>
                <a:spcPct val="100000"/>
              </a:lnSpc>
              <a:spcBef>
                <a:spcPts val="7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La persona que recibe los servicios.</a:t>
            </a:r>
          </a:p>
          <a:p>
            <a:pPr lvl="1" algn="l" rtl="0" fontAlgn="base">
              <a:lnSpc>
                <a:spcPct val="100000"/>
              </a:lnSpc>
              <a:spcBef>
                <a:spcPts val="7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La familia y los cuidadores, en la medida en que la persona que recibe los servicios desee que participen o cuando son tutores legales.</a:t>
            </a:r>
          </a:p>
          <a:p>
            <a:pPr lvl="1" algn="l" rtl="0" fontAlgn="base">
              <a:lnSpc>
                <a:spcPct val="100000"/>
              </a:lnSpc>
              <a:spcBef>
                <a:spcPts val="700"/>
              </a:spcBef>
              <a:buClr>
                <a:srgbClr val="EA5E29"/>
              </a:buClr>
              <a:buSzPct val="90000"/>
              <a:buFont typeface="Courier New" panose="02070309020205020404" pitchFamily="49" charset="0"/>
              <a:buChar char="o"/>
            </a:pPr>
            <a:r>
              <a:rPr lang="es-us" sz="1800" b="0" i="0" u="none" baseline="0" dirty="0">
                <a:latin typeface="Calibri" panose="020F0502020204030204" pitchFamily="34" charset="0"/>
                <a:ea typeface="Calibri" panose="020F0502020204030204" pitchFamily="34" charset="0"/>
                <a:cs typeface="Calibri" panose="020F0502020204030204" pitchFamily="34" charset="0"/>
              </a:rPr>
              <a:t>Todos los demás individuos que la persona que recibe los servicios desee que participen en su atención.</a:t>
            </a:r>
          </a:p>
          <a:p>
            <a:pPr algn="l" rtl="0" fontAlgn="base">
              <a:spcBef>
                <a:spcPts val="700"/>
              </a:spcBef>
              <a:buClr>
                <a:srgbClr val="EA5E29"/>
              </a:buClr>
            </a:pPr>
            <a:r>
              <a:rPr lang="es-us" sz="1800" b="0" i="0" u="none" baseline="0" dirty="0">
                <a:latin typeface="Calibri" panose="020F0502020204030204" pitchFamily="34" charset="0"/>
                <a:ea typeface="Calibri" panose="020F0502020204030204" pitchFamily="34" charset="0"/>
                <a:cs typeface="Calibri" panose="020F0502020204030204" pitchFamily="34" charset="0"/>
              </a:rPr>
              <a:t>La CCBHC designa un equipo interdisciplinario de tratamiento que es responsable, junto con la persona que recibe los servicios y su familia o cuidadores (en la medida en que la persona que recibe los servicios desee que participen o cuando son tutores legales), de la dirección, la coordinación y la gestión de la atención y los servicios. El equipo interdisciplinario está conformado por personas que trabajan en colaboración para coordinar la asistencia médica, psiquiátrica, psicosocial, emocional, terapéutica y para la mejoría de las personas que reciben los </a:t>
            </a:r>
            <a:br>
              <a:rPr lang="es-us" sz="1800" b="0" i="0" u="none" baseline="0" dirty="0">
                <a:latin typeface="Calibri" panose="020F0502020204030204" pitchFamily="34" charset="0"/>
                <a:ea typeface="Calibri" panose="020F0502020204030204" pitchFamily="34" charset="0"/>
                <a:cs typeface="Calibri" panose="020F0502020204030204" pitchFamily="34" charset="0"/>
              </a:rPr>
            </a:br>
            <a:r>
              <a:rPr lang="es-us" sz="1800" b="0" i="0" u="none" baseline="0" dirty="0">
                <a:latin typeface="Calibri" panose="020F0502020204030204" pitchFamily="34" charset="0"/>
                <a:ea typeface="Calibri" panose="020F0502020204030204" pitchFamily="34" charset="0"/>
                <a:cs typeface="Calibri" panose="020F0502020204030204" pitchFamily="34" charset="0"/>
              </a:rPr>
              <a:t>servicios e incluye, según corresponda y lo desee la persona que recibe los servicios, enfoques de </a:t>
            </a:r>
            <a:br>
              <a:rPr lang="es-us" sz="1800" b="0" i="0" u="none" baseline="0" dirty="0">
                <a:latin typeface="Calibri" panose="020F0502020204030204" pitchFamily="34" charset="0"/>
                <a:ea typeface="Calibri" panose="020F0502020204030204" pitchFamily="34" charset="0"/>
                <a:cs typeface="Calibri" panose="020F0502020204030204" pitchFamily="34" charset="0"/>
              </a:rPr>
            </a:br>
            <a:r>
              <a:rPr lang="es-us" sz="1800" b="0" i="0" u="none" baseline="0" dirty="0">
                <a:latin typeface="Calibri" panose="020F0502020204030204" pitchFamily="34" charset="0"/>
                <a:ea typeface="Calibri" panose="020F0502020204030204" pitchFamily="34" charset="0"/>
                <a:cs typeface="Calibri" panose="020F0502020204030204" pitchFamily="34" charset="0"/>
              </a:rPr>
              <a:t>atención tradicionales para ayudar a las personas que reciben servicios que son indígenas </a:t>
            </a:r>
            <a:br>
              <a:rPr lang="es-us" sz="1800" b="0" i="0" u="none" baseline="0" dirty="0">
                <a:latin typeface="Calibri" panose="020F0502020204030204" pitchFamily="34" charset="0"/>
                <a:ea typeface="Calibri" panose="020F0502020204030204" pitchFamily="34" charset="0"/>
                <a:cs typeface="Calibri" panose="020F0502020204030204" pitchFamily="34" charset="0"/>
              </a:rPr>
            </a:br>
            <a:r>
              <a:rPr lang="es-us" sz="1800" b="0" i="0" u="none" baseline="0" dirty="0">
                <a:latin typeface="Calibri" panose="020F0502020204030204" pitchFamily="34" charset="0"/>
                <a:ea typeface="Calibri" panose="020F0502020204030204" pitchFamily="34" charset="0"/>
                <a:cs typeface="Calibri" panose="020F0502020204030204" pitchFamily="34" charset="0"/>
              </a:rPr>
              <a:t>estadounidenses, nativos de Alaska o que pertenecen a otros grupos culturales o étnicos.</a:t>
            </a:r>
          </a:p>
        </p:txBody>
      </p:sp>
    </p:spTree>
    <p:extLst>
      <p:ext uri="{BB962C8B-B14F-4D97-AF65-F5344CB8AC3E}">
        <p14:creationId xmlns:p14="http://schemas.microsoft.com/office/powerpoint/2010/main" val="186411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C3EB54-D2CE-A6F4-F15E-5D783A1DF0ED}"/>
              </a:ext>
            </a:extLst>
          </p:cNvPr>
          <p:cNvGrpSpPr/>
          <p:nvPr/>
        </p:nvGrpSpPr>
        <p:grpSpPr>
          <a:xfrm>
            <a:off x="201833" y="269732"/>
            <a:ext cx="11788334" cy="5805704"/>
            <a:chOff x="201833" y="269732"/>
            <a:chExt cx="11788334" cy="5805704"/>
          </a:xfrm>
        </p:grpSpPr>
        <p:sp>
          <p:nvSpPr>
            <p:cNvPr id="4" name="Rectangle 3">
              <a:extLst>
                <a:ext uri="{FF2B5EF4-FFF2-40B4-BE49-F238E27FC236}">
                  <a16:creationId xmlns:a16="http://schemas.microsoft.com/office/drawing/2014/main" id="{84C19ADE-1AD9-703A-D7B5-16A297857360}"/>
                </a:ext>
              </a:extLst>
            </p:cNvPr>
            <p:cNvSpPr/>
            <p:nvPr/>
          </p:nvSpPr>
          <p:spPr>
            <a:xfrm>
              <a:off x="201834" y="1184677"/>
              <a:ext cx="11788333" cy="48907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grpSp>
          <p:nvGrpSpPr>
            <p:cNvPr id="5" name="Group 4">
              <a:extLst>
                <a:ext uri="{FF2B5EF4-FFF2-40B4-BE49-F238E27FC236}">
                  <a16:creationId xmlns:a16="http://schemas.microsoft.com/office/drawing/2014/main" id="{85C82650-316C-B792-89B2-94966F83DB5F}"/>
                </a:ext>
              </a:extLst>
            </p:cNvPr>
            <p:cNvGrpSpPr/>
            <p:nvPr/>
          </p:nvGrpSpPr>
          <p:grpSpPr>
            <a:xfrm>
              <a:off x="201833" y="269732"/>
              <a:ext cx="11788334" cy="1456453"/>
              <a:chOff x="0" y="0"/>
              <a:chExt cx="12192000" cy="1549400"/>
            </a:xfrm>
          </p:grpSpPr>
          <p:sp>
            <p:nvSpPr>
              <p:cNvPr id="6" name="Rectangle 5">
                <a:extLst>
                  <a:ext uri="{FF2B5EF4-FFF2-40B4-BE49-F238E27FC236}">
                    <a16:creationId xmlns:a16="http://schemas.microsoft.com/office/drawing/2014/main" id="{D8149A06-7C64-C8DB-4604-0F22A7C381E7}"/>
                  </a:ext>
                </a:extLst>
              </p:cNvPr>
              <p:cNvSpPr/>
              <p:nvPr/>
            </p:nvSpPr>
            <p:spPr>
              <a:xfrm>
                <a:off x="0" y="0"/>
                <a:ext cx="12192000" cy="1549400"/>
              </a:xfrm>
              <a:prstGeom prst="rect">
                <a:avLst/>
              </a:prstGeom>
              <a:gradFill flip="none" rotWithShape="1">
                <a:gsLst>
                  <a:gs pos="0">
                    <a:srgbClr val="ACCAD3"/>
                  </a:gs>
                  <a:gs pos="100000">
                    <a:srgbClr val="064F8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pic>
            <p:nvPicPr>
              <p:cNvPr id="7" name="Picture 6">
                <a:extLst>
                  <a:ext uri="{FF2B5EF4-FFF2-40B4-BE49-F238E27FC236}">
                    <a16:creationId xmlns:a16="http://schemas.microsoft.com/office/drawing/2014/main" id="{E4B2EA7B-C98F-7830-DA77-2916E1FD1943}"/>
                  </a:ext>
                </a:extLst>
              </p:cNvPr>
              <p:cNvPicPr>
                <a:picLocks noChangeAspect="1"/>
              </p:cNvPicPr>
              <p:nvPr/>
            </p:nvPicPr>
            <p:blipFill rotWithShape="1">
              <a:blip r:embed="rId3">
                <a:duotone>
                  <a:schemeClr val="accent1">
                    <a:shade val="45000"/>
                    <a:satMod val="135000"/>
                  </a:schemeClr>
                  <a:prstClr val="white"/>
                </a:duotone>
                <a:alphaModFix amt="30000"/>
                <a:extLst>
                  <a:ext uri="{BEBA8EAE-BF5A-486C-A8C5-ECC9F3942E4B}">
                    <a14:imgProps xmlns:a14="http://schemas.microsoft.com/office/drawing/2010/main">
                      <a14:imgLayer r:embed="rId4">
                        <a14:imgEffect>
                          <a14:saturation sat="0"/>
                        </a14:imgEffect>
                      </a14:imgLayer>
                    </a14:imgProps>
                  </a:ext>
                </a:extLst>
              </a:blip>
              <a:srcRect l="15578" t="19726" b="65457"/>
              <a:stretch/>
            </p:blipFill>
            <p:spPr>
              <a:xfrm>
                <a:off x="0" y="1"/>
                <a:ext cx="10462054" cy="1542825"/>
              </a:xfrm>
              <a:prstGeom prst="rect">
                <a:avLst/>
              </a:prstGeom>
            </p:spPr>
          </p:pic>
        </p:grpSp>
      </p:grpSp>
      <p:sp>
        <p:nvSpPr>
          <p:cNvPr id="8" name="Round Diagonal Corner Rectangle 7">
            <a:extLst>
              <a:ext uri="{FF2B5EF4-FFF2-40B4-BE49-F238E27FC236}">
                <a16:creationId xmlns:a16="http://schemas.microsoft.com/office/drawing/2014/main" id="{926D8376-583B-5BEC-05D2-17B4B153065C}"/>
              </a:ext>
            </a:extLst>
          </p:cNvPr>
          <p:cNvSpPr/>
          <p:nvPr/>
        </p:nvSpPr>
        <p:spPr>
          <a:xfrm>
            <a:off x="253580" y="833400"/>
            <a:ext cx="11684840" cy="1373442"/>
          </a:xfrm>
          <a:prstGeom prst="round2DiagRect">
            <a:avLst/>
          </a:prstGeom>
          <a:solidFill>
            <a:srgbClr val="EA5E29"/>
          </a:solidFill>
          <a:ln w="38100">
            <a:solidFill>
              <a:schemeClr val="bg1"/>
            </a:solidFill>
          </a:ln>
          <a:effectLst>
            <a:outerShdw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400" b="1"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rPr>
              <a:t>Centro Nacional de Capacitación y Asistencia Técnica (NTTAC) </a:t>
            </a:r>
            <a:br>
              <a:rPr kumimoji="0" lang="es-us" sz="3400" b="1"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rPr>
            </a:br>
            <a:r>
              <a:rPr kumimoji="0" lang="es-us" sz="3400" b="1" i="0" u="none" strike="noStrike" kern="120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rPr>
              <a:t>para beneficiarios de la Expansión de las CCBHC</a:t>
            </a:r>
          </a:p>
        </p:txBody>
      </p:sp>
      <p:sp>
        <p:nvSpPr>
          <p:cNvPr id="10" name="TextBox 9">
            <a:extLst>
              <a:ext uri="{FF2B5EF4-FFF2-40B4-BE49-F238E27FC236}">
                <a16:creationId xmlns:a16="http://schemas.microsoft.com/office/drawing/2014/main" id="{F4ED458D-3050-BB3E-89E9-7925178AB29A}"/>
              </a:ext>
            </a:extLst>
          </p:cNvPr>
          <p:cNvSpPr txBox="1"/>
          <p:nvPr/>
        </p:nvSpPr>
        <p:spPr>
          <a:xfrm>
            <a:off x="3628325" y="2396316"/>
            <a:ext cx="503916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us" sz="2000" b="1" i="1" u="none" strike="noStrike" kern="1200" cap="none" spc="0" normalizeH="0" baseline="0">
                <a:ln>
                  <a:noFill/>
                </a:ln>
                <a:effectLst/>
                <a:uLnTx/>
                <a:uFillTx/>
                <a:latin typeface="Calibri" panose="020F0502020204030204" pitchFamily="34" charset="0"/>
                <a:ea typeface="+mn-ea"/>
                <a:cs typeface="Calibri" panose="020F0502020204030204" pitchFamily="34" charset="0"/>
              </a:rPr>
              <a:t>Qué ofrecemos a los beneficiarios de CCBHC</a:t>
            </a:r>
          </a:p>
        </p:txBody>
      </p:sp>
      <p:sp>
        <p:nvSpPr>
          <p:cNvPr id="11" name="TextBox 10">
            <a:extLst>
              <a:ext uri="{FF2B5EF4-FFF2-40B4-BE49-F238E27FC236}">
                <a16:creationId xmlns:a16="http://schemas.microsoft.com/office/drawing/2014/main" id="{5370F356-82BE-2746-29C6-2888D865E73B}"/>
              </a:ext>
            </a:extLst>
          </p:cNvPr>
          <p:cNvSpPr txBox="1"/>
          <p:nvPr/>
        </p:nvSpPr>
        <p:spPr>
          <a:xfrm>
            <a:off x="253581" y="4028039"/>
            <a:ext cx="2766060" cy="1692771"/>
          </a:xfrm>
          <a:prstGeom prst="rect">
            <a:avLst/>
          </a:prstGeom>
          <a:noFill/>
        </p:spPr>
        <p:txBody>
          <a:bodyPr wrap="square">
            <a:spAutoFit/>
          </a:bodyPr>
          <a:lstStyle/>
          <a:p>
            <a:pPr marL="0" lvl="0" algn="ctr" defTabSz="711200" rtl="0">
              <a:lnSpc>
                <a:spcPct val="90000"/>
              </a:lnSpc>
              <a:spcBef>
                <a:spcPct val="0"/>
              </a:spcBef>
              <a:spcAft>
                <a:spcPts val="600"/>
              </a:spcAft>
              <a:buNone/>
            </a:pPr>
            <a:r>
              <a:rPr lang="es-us" b="1" i="0" u="none" kern="1200" baseline="0" dirty="0">
                <a:solidFill>
                  <a:srgbClr val="53605F">
                    <a:lumMod val="50000"/>
                  </a:srgbClr>
                </a:solidFill>
                <a:latin typeface="Calibri" panose="020F0502020204030204" pitchFamily="34" charset="0"/>
                <a:ea typeface="+mn-ea"/>
                <a:cs typeface="Calibri" panose="020F0502020204030204" pitchFamily="34" charset="0"/>
              </a:rPr>
              <a:t>Comunidades virtuales de aprendizaje, seminarios web y horario de atención</a:t>
            </a:r>
          </a:p>
          <a:p>
            <a:pPr marL="0" lvl="0" algn="ctr" defTabSz="711200" rtl="0">
              <a:lnSpc>
                <a:spcPct val="90000"/>
              </a:lnSpc>
              <a:spcBef>
                <a:spcPct val="0"/>
              </a:spcBef>
              <a:spcAft>
                <a:spcPts val="600"/>
              </a:spcAft>
              <a:buNone/>
            </a:pPr>
            <a:r>
              <a:rPr lang="es-us" sz="1400" b="0" i="0" u="none" kern="1200" baseline="0" dirty="0">
                <a:solidFill>
                  <a:srgbClr val="53605F">
                    <a:lumMod val="50000"/>
                  </a:srgbClr>
                </a:solidFill>
                <a:latin typeface="Calibri" panose="020F0502020204030204" pitchFamily="34" charset="0"/>
                <a:ea typeface="+mn-ea"/>
                <a:cs typeface="Calibri" panose="020F0502020204030204" pitchFamily="34" charset="0"/>
              </a:rPr>
              <a:t>Ofertas mensuales regulares establecidas sobre la base de las necesidades que manifiestan los beneficiarios.</a:t>
            </a:r>
          </a:p>
        </p:txBody>
      </p:sp>
      <p:sp>
        <p:nvSpPr>
          <p:cNvPr id="12" name="TextBox 11">
            <a:extLst>
              <a:ext uri="{FF2B5EF4-FFF2-40B4-BE49-F238E27FC236}">
                <a16:creationId xmlns:a16="http://schemas.microsoft.com/office/drawing/2014/main" id="{B974DDB8-1C33-93E4-DD87-458316F069BD}"/>
              </a:ext>
            </a:extLst>
          </p:cNvPr>
          <p:cNvSpPr txBox="1"/>
          <p:nvPr/>
        </p:nvSpPr>
        <p:spPr>
          <a:xfrm>
            <a:off x="3226507" y="4028039"/>
            <a:ext cx="2766060" cy="1692771"/>
          </a:xfrm>
          <a:prstGeom prst="rect">
            <a:avLst/>
          </a:prstGeom>
          <a:noFill/>
        </p:spPr>
        <p:txBody>
          <a:bodyPr wrap="square">
            <a:spAutoFit/>
          </a:bodyPr>
          <a:lstStyle/>
          <a:p>
            <a:pPr algn="ctr" defTabSz="711200" rtl="0">
              <a:lnSpc>
                <a:spcPct val="90000"/>
              </a:lnSpc>
              <a:spcBef>
                <a:spcPct val="0"/>
              </a:spcBef>
              <a:spcAft>
                <a:spcPts val="600"/>
              </a:spcAft>
            </a:pPr>
            <a:r>
              <a:rPr lang="es-us" b="1"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Oportunidades de colaboración con </a:t>
            </a:r>
            <a:br>
              <a:rPr lang="es-us" b="1">
                <a:solidFill>
                  <a:srgbClr val="53605F">
                    <a:lumMod val="50000"/>
                  </a:srgbClr>
                </a:solidFill>
                <a:latin typeface="Calibri" panose="020F0502020204030204" pitchFamily="34" charset="0"/>
                <a:cs typeface="Calibri" panose="020F0502020204030204" pitchFamily="34" charset="0"/>
              </a:rPr>
            </a:br>
            <a:r>
              <a:rPr lang="es-us" b="1"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otros beneficiarios</a:t>
            </a:r>
          </a:p>
          <a:p>
            <a:pPr algn="ctr" defTabSz="711200" rtl="0">
              <a:lnSpc>
                <a:spcPct val="90000"/>
              </a:lnSpc>
              <a:spcBef>
                <a:spcPct val="0"/>
              </a:spcBef>
              <a:spcAft>
                <a:spcPts val="600"/>
              </a:spcAft>
            </a:pPr>
            <a:r>
              <a:rPr lang="es-us" sz="1400" b="0"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Llamadas mensuales de colegas de cohorte para directores de programas, ejecutivos, evaluadores y directores médicos de CCBHC.</a:t>
            </a:r>
          </a:p>
        </p:txBody>
      </p:sp>
      <p:sp>
        <p:nvSpPr>
          <p:cNvPr id="13" name="TextBox 12">
            <a:extLst>
              <a:ext uri="{FF2B5EF4-FFF2-40B4-BE49-F238E27FC236}">
                <a16:creationId xmlns:a16="http://schemas.microsoft.com/office/drawing/2014/main" id="{2B11D7EE-4EF3-FFBD-CB88-4FE990492765}"/>
              </a:ext>
            </a:extLst>
          </p:cNvPr>
          <p:cNvSpPr txBox="1"/>
          <p:nvPr/>
        </p:nvSpPr>
        <p:spPr>
          <a:xfrm>
            <a:off x="6199433" y="4028039"/>
            <a:ext cx="2766060" cy="1443472"/>
          </a:xfrm>
          <a:prstGeom prst="rect">
            <a:avLst/>
          </a:prstGeom>
          <a:noFill/>
        </p:spPr>
        <p:txBody>
          <a:bodyPr wrap="square">
            <a:spAutoFit/>
          </a:bodyPr>
          <a:lstStyle/>
          <a:p>
            <a:pPr algn="ctr" defTabSz="711200" rtl="0">
              <a:lnSpc>
                <a:spcPct val="90000"/>
              </a:lnSpc>
              <a:spcBef>
                <a:spcPct val="0"/>
              </a:spcBef>
              <a:spcAft>
                <a:spcPts val="600"/>
              </a:spcAft>
            </a:pPr>
            <a:r>
              <a:rPr lang="es-us" b="1"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Asesoramiento </a:t>
            </a:r>
            <a:br>
              <a:rPr lang="es-us" b="1">
                <a:solidFill>
                  <a:srgbClr val="53605F">
                    <a:lumMod val="50000"/>
                  </a:srgbClr>
                </a:solidFill>
                <a:latin typeface="Calibri" panose="020F0502020204030204" pitchFamily="34" charset="0"/>
                <a:cs typeface="Calibri" panose="020F0502020204030204" pitchFamily="34" charset="0"/>
              </a:rPr>
            </a:br>
            <a:r>
              <a:rPr lang="es-us" b="1"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directo</a:t>
            </a:r>
          </a:p>
          <a:p>
            <a:pPr algn="ctr" defTabSz="711200" rtl="0">
              <a:lnSpc>
                <a:spcPct val="90000"/>
              </a:lnSpc>
              <a:spcBef>
                <a:spcPct val="0"/>
              </a:spcBef>
              <a:spcAft>
                <a:spcPts val="600"/>
              </a:spcAft>
            </a:pPr>
            <a:r>
              <a:rPr lang="es-us" sz="1400" b="0"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Solicite apoyo individual mediante el sistema de solicitudes de nuestro sitio web y reciba asesoramiento individual.</a:t>
            </a:r>
          </a:p>
        </p:txBody>
      </p:sp>
      <p:sp>
        <p:nvSpPr>
          <p:cNvPr id="14" name="TextBox 13">
            <a:extLst>
              <a:ext uri="{FF2B5EF4-FFF2-40B4-BE49-F238E27FC236}">
                <a16:creationId xmlns:a16="http://schemas.microsoft.com/office/drawing/2014/main" id="{5C479E93-E0A1-CF7D-7402-04D8338C3D1F}"/>
              </a:ext>
            </a:extLst>
          </p:cNvPr>
          <p:cNvSpPr txBox="1"/>
          <p:nvPr/>
        </p:nvSpPr>
        <p:spPr>
          <a:xfrm>
            <a:off x="9172359" y="4028039"/>
            <a:ext cx="2766060" cy="1249573"/>
          </a:xfrm>
          <a:prstGeom prst="rect">
            <a:avLst/>
          </a:prstGeom>
          <a:noFill/>
        </p:spPr>
        <p:txBody>
          <a:bodyPr wrap="square">
            <a:spAutoFit/>
          </a:bodyPr>
          <a:lstStyle/>
          <a:p>
            <a:pPr algn="ctr" defTabSz="711200" rtl="0">
              <a:lnSpc>
                <a:spcPct val="90000"/>
              </a:lnSpc>
              <a:spcBef>
                <a:spcPct val="0"/>
              </a:spcBef>
              <a:spcAft>
                <a:spcPts val="600"/>
              </a:spcAft>
            </a:pPr>
            <a:r>
              <a:rPr lang="es-us" b="1"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Biblioteca de recursos </a:t>
            </a:r>
            <a:br>
              <a:rPr lang="es-us" b="1">
                <a:solidFill>
                  <a:srgbClr val="53605F">
                    <a:lumMod val="50000"/>
                  </a:srgbClr>
                </a:solidFill>
                <a:latin typeface="Calibri" panose="020F0502020204030204" pitchFamily="34" charset="0"/>
                <a:cs typeface="Calibri" panose="020F0502020204030204" pitchFamily="34" charset="0"/>
              </a:rPr>
            </a:br>
            <a:r>
              <a:rPr lang="es-us" b="1"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a pedido</a:t>
            </a:r>
          </a:p>
          <a:p>
            <a:pPr algn="ctr" defTabSz="711200" rtl="0">
              <a:lnSpc>
                <a:spcPct val="90000"/>
              </a:lnSpc>
              <a:spcBef>
                <a:spcPct val="0"/>
              </a:spcBef>
              <a:spcAft>
                <a:spcPts val="600"/>
              </a:spcAft>
            </a:pPr>
            <a:r>
              <a:rPr lang="es-us" sz="1400" b="0" i="0" u="none" baseline="0">
                <a:solidFill>
                  <a:srgbClr val="53605F">
                    <a:lumMod val="50000"/>
                  </a:srgbClr>
                </a:solidFill>
                <a:latin typeface="Calibri" panose="020F0502020204030204" pitchFamily="34" charset="0"/>
                <a:ea typeface="Calibri" panose="020F0502020204030204" pitchFamily="34" charset="0"/>
                <a:cs typeface="Calibri" panose="020F0502020204030204" pitchFamily="34" charset="0"/>
              </a:rPr>
              <a:t>Incluye cajas de herramientas, documentos de orientación y módulos de aprendizaje a pedido.</a:t>
            </a:r>
          </a:p>
        </p:txBody>
      </p:sp>
      <p:pic>
        <p:nvPicPr>
          <p:cNvPr id="15" name="Picture 14">
            <a:extLst>
              <a:ext uri="{FF2B5EF4-FFF2-40B4-BE49-F238E27FC236}">
                <a16:creationId xmlns:a16="http://schemas.microsoft.com/office/drawing/2014/main" id="{5AECC44F-25BA-F622-8D4D-D57236AADEAA}"/>
              </a:ext>
            </a:extLst>
          </p:cNvPr>
          <p:cNvPicPr>
            <a:picLocks noChangeAspect="1"/>
          </p:cNvPicPr>
          <p:nvPr/>
        </p:nvPicPr>
        <p:blipFill>
          <a:blip r:embed="rId5"/>
          <a:stretch>
            <a:fillRect/>
          </a:stretch>
        </p:blipFill>
        <p:spPr>
          <a:xfrm>
            <a:off x="10828421" y="5484294"/>
            <a:ext cx="1244546" cy="1244546"/>
          </a:xfrm>
          <a:prstGeom prst="rect">
            <a:avLst/>
          </a:prstGeom>
        </p:spPr>
      </p:pic>
      <p:grpSp>
        <p:nvGrpSpPr>
          <p:cNvPr id="16" name="Group 15">
            <a:extLst>
              <a:ext uri="{FF2B5EF4-FFF2-40B4-BE49-F238E27FC236}">
                <a16:creationId xmlns:a16="http://schemas.microsoft.com/office/drawing/2014/main" id="{4C8D874F-E289-9850-3304-A4A888C348E3}"/>
              </a:ext>
            </a:extLst>
          </p:cNvPr>
          <p:cNvGrpSpPr/>
          <p:nvPr/>
        </p:nvGrpSpPr>
        <p:grpSpPr>
          <a:xfrm>
            <a:off x="1194218" y="3009915"/>
            <a:ext cx="884786" cy="884786"/>
            <a:chOff x="1149979" y="3029844"/>
            <a:chExt cx="973265" cy="973265"/>
          </a:xfrm>
        </p:grpSpPr>
        <p:sp>
          <p:nvSpPr>
            <p:cNvPr id="19" name="Oval 18">
              <a:extLst>
                <a:ext uri="{FF2B5EF4-FFF2-40B4-BE49-F238E27FC236}">
                  <a16:creationId xmlns:a16="http://schemas.microsoft.com/office/drawing/2014/main" id="{5E676EDA-58FF-E209-3CFA-804049424371}"/>
                </a:ext>
              </a:extLst>
            </p:cNvPr>
            <p:cNvSpPr/>
            <p:nvPr/>
          </p:nvSpPr>
          <p:spPr>
            <a:xfrm>
              <a:off x="1149979" y="3029844"/>
              <a:ext cx="973265" cy="973265"/>
            </a:xfrm>
            <a:prstGeom prst="ellipse">
              <a:avLst/>
            </a:prstGeom>
            <a:solidFill>
              <a:srgbClr val="A9AB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pic>
          <p:nvPicPr>
            <p:cNvPr id="20" name="Graphic 19" descr="Salón de clases con relleno sólido">
              <a:extLst>
                <a:ext uri="{FF2B5EF4-FFF2-40B4-BE49-F238E27FC236}">
                  <a16:creationId xmlns:a16="http://schemas.microsoft.com/office/drawing/2014/main" id="{836CA1C7-C53E-89CD-4778-28003C7CD7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8760" y="3138625"/>
              <a:ext cx="755703" cy="755703"/>
            </a:xfrm>
            <a:prstGeom prst="rect">
              <a:avLst/>
            </a:prstGeom>
          </p:spPr>
        </p:pic>
      </p:grpSp>
      <p:grpSp>
        <p:nvGrpSpPr>
          <p:cNvPr id="21" name="Group 20">
            <a:extLst>
              <a:ext uri="{FF2B5EF4-FFF2-40B4-BE49-F238E27FC236}">
                <a16:creationId xmlns:a16="http://schemas.microsoft.com/office/drawing/2014/main" id="{DF08228D-2BCE-9E5F-D8AC-5B5C230E4A7C}"/>
              </a:ext>
            </a:extLst>
          </p:cNvPr>
          <p:cNvGrpSpPr/>
          <p:nvPr/>
        </p:nvGrpSpPr>
        <p:grpSpPr>
          <a:xfrm>
            <a:off x="4167144" y="3013671"/>
            <a:ext cx="884786" cy="884786"/>
            <a:chOff x="4122905" y="3033600"/>
            <a:chExt cx="973265" cy="973265"/>
          </a:xfrm>
        </p:grpSpPr>
        <p:sp>
          <p:nvSpPr>
            <p:cNvPr id="22" name="Oval 21">
              <a:extLst>
                <a:ext uri="{FF2B5EF4-FFF2-40B4-BE49-F238E27FC236}">
                  <a16:creationId xmlns:a16="http://schemas.microsoft.com/office/drawing/2014/main" id="{ADCA24E7-416E-6914-225E-F9771DCDBF84}"/>
                </a:ext>
              </a:extLst>
            </p:cNvPr>
            <p:cNvSpPr/>
            <p:nvPr/>
          </p:nvSpPr>
          <p:spPr>
            <a:xfrm>
              <a:off x="4122905" y="3033600"/>
              <a:ext cx="973265" cy="973265"/>
            </a:xfrm>
            <a:prstGeom prst="ellipse">
              <a:avLst/>
            </a:prstGeom>
            <a:solidFill>
              <a:srgbClr val="EA5E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pic>
          <p:nvPicPr>
            <p:cNvPr id="23" name="Graphic 22" descr="Grupo con relleno sólido">
              <a:extLst>
                <a:ext uri="{FF2B5EF4-FFF2-40B4-BE49-F238E27FC236}">
                  <a16:creationId xmlns:a16="http://schemas.microsoft.com/office/drawing/2014/main" id="{F32FE13C-4514-E2E9-106D-943573F125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1686" y="3142381"/>
              <a:ext cx="755703" cy="755703"/>
            </a:xfrm>
            <a:prstGeom prst="rect">
              <a:avLst/>
            </a:prstGeom>
          </p:spPr>
        </p:pic>
      </p:grpSp>
      <p:grpSp>
        <p:nvGrpSpPr>
          <p:cNvPr id="24" name="Group 23">
            <a:extLst>
              <a:ext uri="{FF2B5EF4-FFF2-40B4-BE49-F238E27FC236}">
                <a16:creationId xmlns:a16="http://schemas.microsoft.com/office/drawing/2014/main" id="{6E6E29D0-612D-D1E4-6D21-D25652D30149}"/>
              </a:ext>
            </a:extLst>
          </p:cNvPr>
          <p:cNvGrpSpPr/>
          <p:nvPr/>
        </p:nvGrpSpPr>
        <p:grpSpPr>
          <a:xfrm>
            <a:off x="10112996" y="2962270"/>
            <a:ext cx="884786" cy="884786"/>
            <a:chOff x="10068757" y="2982199"/>
            <a:chExt cx="973265" cy="973265"/>
          </a:xfrm>
        </p:grpSpPr>
        <p:sp>
          <p:nvSpPr>
            <p:cNvPr id="25" name="Oval 24">
              <a:extLst>
                <a:ext uri="{FF2B5EF4-FFF2-40B4-BE49-F238E27FC236}">
                  <a16:creationId xmlns:a16="http://schemas.microsoft.com/office/drawing/2014/main" id="{8D666638-5377-D8B7-3F03-EE43C27ACE6C}"/>
                </a:ext>
              </a:extLst>
            </p:cNvPr>
            <p:cNvSpPr/>
            <p:nvPr/>
          </p:nvSpPr>
          <p:spPr>
            <a:xfrm>
              <a:off x="10068757" y="2982199"/>
              <a:ext cx="973265" cy="973265"/>
            </a:xfrm>
            <a:prstGeom prst="ellipse">
              <a:avLst/>
            </a:prstGeom>
            <a:solidFill>
              <a:srgbClr val="064F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pic>
          <p:nvPicPr>
            <p:cNvPr id="26" name="Graphic 25" descr="Libro abierto con relleno sólido">
              <a:extLst>
                <a:ext uri="{FF2B5EF4-FFF2-40B4-BE49-F238E27FC236}">
                  <a16:creationId xmlns:a16="http://schemas.microsoft.com/office/drawing/2014/main" id="{80B0AE43-4188-C470-35BA-D4BD1EBD92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77538" y="3090980"/>
              <a:ext cx="755703" cy="755703"/>
            </a:xfrm>
            <a:prstGeom prst="rect">
              <a:avLst/>
            </a:prstGeom>
          </p:spPr>
        </p:pic>
      </p:grpSp>
      <p:grpSp>
        <p:nvGrpSpPr>
          <p:cNvPr id="27" name="Group 26">
            <a:extLst>
              <a:ext uri="{FF2B5EF4-FFF2-40B4-BE49-F238E27FC236}">
                <a16:creationId xmlns:a16="http://schemas.microsoft.com/office/drawing/2014/main" id="{9D565E20-63CB-7BBA-7C3B-643BBFA812F7}"/>
              </a:ext>
            </a:extLst>
          </p:cNvPr>
          <p:cNvGrpSpPr/>
          <p:nvPr/>
        </p:nvGrpSpPr>
        <p:grpSpPr>
          <a:xfrm>
            <a:off x="7140070" y="2968083"/>
            <a:ext cx="884786" cy="884786"/>
            <a:chOff x="7095831" y="2988012"/>
            <a:chExt cx="973265" cy="973265"/>
          </a:xfrm>
        </p:grpSpPr>
        <p:sp>
          <p:nvSpPr>
            <p:cNvPr id="28" name="Oval 27">
              <a:extLst>
                <a:ext uri="{FF2B5EF4-FFF2-40B4-BE49-F238E27FC236}">
                  <a16:creationId xmlns:a16="http://schemas.microsoft.com/office/drawing/2014/main" id="{23AC43AD-462C-8882-A494-580513B61C1E}"/>
                </a:ext>
              </a:extLst>
            </p:cNvPr>
            <p:cNvSpPr/>
            <p:nvPr/>
          </p:nvSpPr>
          <p:spPr>
            <a:xfrm>
              <a:off x="7095831" y="2988012"/>
              <a:ext cx="973265" cy="973265"/>
            </a:xfrm>
            <a:prstGeom prst="ellipse">
              <a:avLst/>
            </a:prstGeom>
            <a:solidFill>
              <a:srgbClr val="ACCAD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pic>
          <p:nvPicPr>
            <p:cNvPr id="29" name="Graphic 28" descr="Sala del consejo con relleno sólido">
              <a:extLst>
                <a:ext uri="{FF2B5EF4-FFF2-40B4-BE49-F238E27FC236}">
                  <a16:creationId xmlns:a16="http://schemas.microsoft.com/office/drawing/2014/main" id="{DB3DE55E-5B88-BAB1-B055-45D9DB7BEB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04612" y="3096793"/>
              <a:ext cx="755703" cy="755703"/>
            </a:xfrm>
            <a:prstGeom prst="rect">
              <a:avLst/>
            </a:prstGeom>
          </p:spPr>
        </p:pic>
      </p:grpSp>
      <p:sp>
        <p:nvSpPr>
          <p:cNvPr id="30" name="Rectangle: Rounded Corners 6">
            <a:extLst>
              <a:ext uri="{FF2B5EF4-FFF2-40B4-BE49-F238E27FC236}">
                <a16:creationId xmlns:a16="http://schemas.microsoft.com/office/drawing/2014/main" id="{DD255EF9-9E70-D2EF-8B2B-827C4DCBF030}"/>
              </a:ext>
            </a:extLst>
          </p:cNvPr>
          <p:cNvSpPr/>
          <p:nvPr/>
        </p:nvSpPr>
        <p:spPr>
          <a:xfrm>
            <a:off x="764265" y="6072008"/>
            <a:ext cx="9741094" cy="6596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r>
              <a:rPr lang="es-us" sz="1200" b="0" i="0" u="none" baseline="0">
                <a:solidFill>
                  <a:srgbClr val="064F80"/>
                </a:solidFill>
              </a:rPr>
              <a:t>Ingrese a nuestro sitio web para registrarse para los próximos eventos, enviar una solicitud de asesoramiento o echar un vistazo a nuestra biblioteca de recursos a pedido: </a:t>
            </a:r>
            <a:r>
              <a:rPr lang="es-us" sz="1200" b="1" i="1" u="none" baseline="0">
                <a:solidFill>
                  <a:srgbClr val="064F80"/>
                </a:solidFill>
                <a:hlinkClick r:id="rId14">
                  <a:extLst>
                    <a:ext uri="{A12FA001-AC4F-418D-AE19-62706E023703}">
                      <ahyp:hlinkClr xmlns:ahyp="http://schemas.microsoft.com/office/drawing/2018/hyperlinkcolor" val="tx"/>
                    </a:ext>
                  </a:extLst>
                </a:hlinkClick>
              </a:rPr>
              <a:t>https://www.thenationalcouncil.org/program/ccbhc-e-national-training-and-technical-assistance-center/</a:t>
            </a:r>
            <a:r>
              <a:rPr lang="es-us" sz="1200" b="1" i="1" u="none" baseline="0">
                <a:solidFill>
                  <a:srgbClr val="064F80"/>
                </a:solidFill>
              </a:rPr>
              <a:t> </a:t>
            </a:r>
          </a:p>
        </p:txBody>
      </p:sp>
      <p:pic>
        <p:nvPicPr>
          <p:cNvPr id="31" name="Graphic 30" descr="Cursor con relleno sólido">
            <a:extLst>
              <a:ext uri="{FF2B5EF4-FFF2-40B4-BE49-F238E27FC236}">
                <a16:creationId xmlns:a16="http://schemas.microsoft.com/office/drawing/2014/main" id="{59B01BF3-F1FC-EF2F-80DC-C724010B3A3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rot="900000" flipH="1">
            <a:off x="253437" y="6172224"/>
            <a:ext cx="459223" cy="459223"/>
          </a:xfrm>
          <a:prstGeom prst="rect">
            <a:avLst/>
          </a:prstGeom>
        </p:spPr>
      </p:pic>
    </p:spTree>
    <p:extLst>
      <p:ext uri="{BB962C8B-B14F-4D97-AF65-F5344CB8AC3E}">
        <p14:creationId xmlns:p14="http://schemas.microsoft.com/office/powerpoint/2010/main" val="37581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2F06E7-8E86-3530-14FC-CA7B07A3CC5D}"/>
              </a:ext>
            </a:extLst>
          </p:cNvPr>
          <p:cNvSpPr/>
          <p:nvPr/>
        </p:nvSpPr>
        <p:spPr>
          <a:xfrm>
            <a:off x="6096000" y="228600"/>
            <a:ext cx="5894167"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sp>
        <p:nvSpPr>
          <p:cNvPr id="4" name="Rectangle 3">
            <a:extLst>
              <a:ext uri="{FF2B5EF4-FFF2-40B4-BE49-F238E27FC236}">
                <a16:creationId xmlns:a16="http://schemas.microsoft.com/office/drawing/2014/main" id="{80A7E53F-5D81-8E89-B6AA-2859D8EAF9BD}"/>
              </a:ext>
            </a:extLst>
          </p:cNvPr>
          <p:cNvSpPr/>
          <p:nvPr/>
        </p:nvSpPr>
        <p:spPr>
          <a:xfrm>
            <a:off x="201833" y="228600"/>
            <a:ext cx="5888186" cy="6400800"/>
          </a:xfrm>
          <a:prstGeom prst="rect">
            <a:avLst/>
          </a:prstGeom>
          <a:gradFill flip="none" rotWithShape="1">
            <a:gsLst>
              <a:gs pos="0">
                <a:srgbClr val="ACCAD3"/>
              </a:gs>
              <a:gs pos="100000">
                <a:srgbClr val="064F8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pic>
        <p:nvPicPr>
          <p:cNvPr id="5" name="Screen Recording 2023-09-22 at 11.26.01 AM">
            <a:hlinkClick r:id="" action="ppaction://media"/>
            <a:extLst>
              <a:ext uri="{FF2B5EF4-FFF2-40B4-BE49-F238E27FC236}">
                <a16:creationId xmlns:a16="http://schemas.microsoft.com/office/drawing/2014/main" id="{0EE0A06C-F0AA-F9DC-F781-90972A71996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2411" t="12898" r="33565" b="18457"/>
          <a:stretch/>
        </p:blipFill>
        <p:spPr>
          <a:xfrm>
            <a:off x="586481" y="553305"/>
            <a:ext cx="5118891" cy="5809332"/>
          </a:xfrm>
          <a:prstGeom prst="round2DiagRect">
            <a:avLst/>
          </a:prstGeom>
          <a:effectLst>
            <a:outerShdw dist="88900" dir="2700000" algn="tl" rotWithShape="0">
              <a:prstClr val="black">
                <a:alpha val="10000"/>
              </a:prstClr>
            </a:outerShdw>
          </a:effectLst>
        </p:spPr>
      </p:pic>
      <p:grpSp>
        <p:nvGrpSpPr>
          <p:cNvPr id="6" name="Group 5">
            <a:extLst>
              <a:ext uri="{FF2B5EF4-FFF2-40B4-BE49-F238E27FC236}">
                <a16:creationId xmlns:a16="http://schemas.microsoft.com/office/drawing/2014/main" id="{77F9F362-7843-A8B1-DBEA-77706E37B6A0}"/>
              </a:ext>
            </a:extLst>
          </p:cNvPr>
          <p:cNvGrpSpPr/>
          <p:nvPr/>
        </p:nvGrpSpPr>
        <p:grpSpPr>
          <a:xfrm>
            <a:off x="6393877" y="1984375"/>
            <a:ext cx="5298412" cy="3182481"/>
            <a:chOff x="6888790" y="1881416"/>
            <a:chExt cx="4065033" cy="2441654"/>
          </a:xfrm>
        </p:grpSpPr>
        <p:sp>
          <p:nvSpPr>
            <p:cNvPr id="7" name="TextBox 6">
              <a:extLst>
                <a:ext uri="{FF2B5EF4-FFF2-40B4-BE49-F238E27FC236}">
                  <a16:creationId xmlns:a16="http://schemas.microsoft.com/office/drawing/2014/main" id="{69324947-9E15-0E51-764F-91585F625102}"/>
                </a:ext>
              </a:extLst>
            </p:cNvPr>
            <p:cNvSpPr txBox="1"/>
            <p:nvPr/>
          </p:nvSpPr>
          <p:spPr>
            <a:xfrm>
              <a:off x="6888790" y="3192429"/>
              <a:ext cx="4065033" cy="1130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rtl="0">
                <a:spcBef>
                  <a:spcPts val="1200"/>
                </a:spcBef>
                <a:buNone/>
              </a:pPr>
              <a:r>
                <a:rPr lang="es-us" sz="3000" b="0" i="0" u="none" baseline="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Visite nuestro sitio web </a:t>
              </a:r>
              <a:br>
                <a:rPr lang="es-us" sz="3000">
                  <a:solidFill>
                    <a:schemeClr val="tx1">
                      <a:lumMod val="50000"/>
                    </a:schemeClr>
                  </a:solidFill>
                  <a:latin typeface="Calibri" panose="020F0502020204030204" pitchFamily="34" charset="0"/>
                  <a:cs typeface="Calibri" panose="020F0502020204030204" pitchFamily="34" charset="0"/>
                </a:rPr>
              </a:br>
              <a:r>
                <a:rPr lang="es-us" sz="3000" b="0" i="0" u="none" baseline="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y complete el </a:t>
              </a:r>
              <a:r>
                <a:rPr lang="es-us" sz="3000" b="1" i="0" u="none" baseline="0">
                  <a:solidFill>
                    <a:srgbClr val="064F80"/>
                  </a:solidFill>
                  <a:latin typeface="+mj-lt"/>
                  <a:cs typeface="Calibri Light"/>
                  <a:hlinkClick r:id="rId5">
                    <a:extLst>
                      <a:ext uri="{A12FA001-AC4F-418D-AE19-62706E023703}">
                        <ahyp:hlinkClr xmlns:ahyp="http://schemas.microsoft.com/office/drawing/2018/hyperlinkcolor" val="tx"/>
                      </a:ext>
                    </a:extLst>
                  </a:hlinkClick>
                </a:rPr>
                <a:t>formulario de solicitud del NTTAC de la CCBHC-E</a:t>
              </a:r>
            </a:p>
          </p:txBody>
        </p:sp>
        <p:pic>
          <p:nvPicPr>
            <p:cNvPr id="10" name="Graphic 9" descr="Dibujo delineado de Internet">
              <a:extLst>
                <a:ext uri="{FF2B5EF4-FFF2-40B4-BE49-F238E27FC236}">
                  <a16:creationId xmlns:a16="http://schemas.microsoft.com/office/drawing/2014/main" id="{7DA6A24A-3613-32C3-76FC-4F7D9FB0A9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5800" y="1881416"/>
              <a:ext cx="1311013" cy="1311013"/>
            </a:xfrm>
            <a:prstGeom prst="rect">
              <a:avLst/>
            </a:prstGeom>
          </p:spPr>
        </p:pic>
      </p:grpSp>
      <p:sp>
        <p:nvSpPr>
          <p:cNvPr id="16" name="TextBox 15">
            <a:extLst>
              <a:ext uri="{FF2B5EF4-FFF2-40B4-BE49-F238E27FC236}">
                <a16:creationId xmlns:a16="http://schemas.microsoft.com/office/drawing/2014/main" id="{A6BAF55A-3FD7-23DF-20BF-4CFA8C2E3A31}"/>
              </a:ext>
            </a:extLst>
          </p:cNvPr>
          <p:cNvSpPr txBox="1"/>
          <p:nvPr/>
        </p:nvSpPr>
        <p:spPr>
          <a:xfrm>
            <a:off x="6749371" y="5709796"/>
            <a:ext cx="4073069" cy="738664"/>
          </a:xfrm>
          <a:prstGeom prst="rect">
            <a:avLst/>
          </a:prstGeom>
          <a:noFill/>
        </p:spPr>
        <p:txBody>
          <a:bodyPr wrap="square">
            <a:spAutoFit/>
          </a:bodyPr>
          <a:lstStyle/>
          <a:p>
            <a:pPr algn="l" rtl="0"/>
            <a:r>
              <a:rPr lang="es-us" sz="1400" b="0" i="1" u="none" baseline="0">
                <a:solidFill>
                  <a:srgbClr val="064F80"/>
                </a:solidFill>
                <a:latin typeface="Calibri" panose="020F0502020204030204" pitchFamily="34" charset="0"/>
                <a:ea typeface="Calibri" panose="020F0502020204030204" pitchFamily="34" charset="0"/>
                <a:cs typeface="Calibri" panose="020F0502020204030204" pitchFamily="34" charset="0"/>
              </a:rPr>
              <a:t>thenationalcouncil.org/program/ccbhc-e-national-training-and-technical-assistance-center/request-training-assistance/ </a:t>
            </a:r>
          </a:p>
        </p:txBody>
      </p:sp>
      <p:pic>
        <p:nvPicPr>
          <p:cNvPr id="17" name="Graphic 16" descr="Cursor con relleno sólido">
            <a:extLst>
              <a:ext uri="{FF2B5EF4-FFF2-40B4-BE49-F238E27FC236}">
                <a16:creationId xmlns:a16="http://schemas.microsoft.com/office/drawing/2014/main" id="{B696A2E4-5B3F-5574-5BC2-9C8BD011596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900000" flipH="1">
            <a:off x="6238543" y="5680240"/>
            <a:ext cx="459223" cy="459223"/>
          </a:xfrm>
          <a:prstGeom prst="rect">
            <a:avLst/>
          </a:prstGeom>
        </p:spPr>
      </p:pic>
      <p:sp>
        <p:nvSpPr>
          <p:cNvPr id="18" name="TextBox 17">
            <a:extLst>
              <a:ext uri="{FF2B5EF4-FFF2-40B4-BE49-F238E27FC236}">
                <a16:creationId xmlns:a16="http://schemas.microsoft.com/office/drawing/2014/main" id="{E79B209E-B8CB-8953-EBA1-129C59031209}"/>
              </a:ext>
            </a:extLst>
          </p:cNvPr>
          <p:cNvSpPr txBox="1"/>
          <p:nvPr/>
        </p:nvSpPr>
        <p:spPr>
          <a:xfrm>
            <a:off x="6393878" y="481446"/>
            <a:ext cx="5298411" cy="1311128"/>
          </a:xfrm>
          <a:prstGeom prst="rect">
            <a:avLst/>
          </a:prstGeom>
          <a:noFill/>
        </p:spPr>
        <p:txBody>
          <a:bodyPr wrap="square">
            <a:spAutoFit/>
          </a:bodyPr>
          <a:lstStyle/>
          <a:p>
            <a:pPr algn="ctr" rtl="0">
              <a:lnSpc>
                <a:spcPct val="90000"/>
              </a:lnSpc>
              <a:spcBef>
                <a:spcPct val="0"/>
              </a:spcBef>
            </a:pPr>
            <a:r>
              <a:rPr lang="es-us" sz="4400" b="1" i="0" u="none" baseline="0" dirty="0">
                <a:solidFill>
                  <a:srgbClr val="064F80"/>
                </a:solidFill>
                <a:latin typeface="Calibri" panose="020F0502020204030204" pitchFamily="34" charset="0"/>
                <a:ea typeface="+mj-ea"/>
                <a:cs typeface="Calibri" panose="020F0502020204030204" pitchFamily="34" charset="0"/>
              </a:rPr>
              <a:t>¿Tiene preguntas</a:t>
            </a:r>
            <a:br>
              <a:rPr lang="es-us" sz="4400" b="1" i="0" u="none" baseline="0" dirty="0">
                <a:solidFill>
                  <a:srgbClr val="064F80"/>
                </a:solidFill>
                <a:latin typeface="Calibri" panose="020F0502020204030204" pitchFamily="34" charset="0"/>
                <a:ea typeface="+mj-ea"/>
                <a:cs typeface="Calibri" panose="020F0502020204030204" pitchFamily="34" charset="0"/>
              </a:rPr>
            </a:br>
            <a:r>
              <a:rPr lang="es-us" sz="4400" b="1" i="0" u="none" baseline="0" dirty="0">
                <a:solidFill>
                  <a:srgbClr val="064F80"/>
                </a:solidFill>
                <a:latin typeface="Calibri" panose="020F0502020204030204" pitchFamily="34" charset="0"/>
                <a:ea typeface="+mj-ea"/>
                <a:cs typeface="Calibri" panose="020F0502020204030204" pitchFamily="34" charset="0"/>
              </a:rPr>
              <a:t>o necesita ayuda?</a:t>
            </a:r>
          </a:p>
        </p:txBody>
      </p:sp>
      <p:pic>
        <p:nvPicPr>
          <p:cNvPr id="19" name="Picture 18">
            <a:extLst>
              <a:ext uri="{FF2B5EF4-FFF2-40B4-BE49-F238E27FC236}">
                <a16:creationId xmlns:a16="http://schemas.microsoft.com/office/drawing/2014/main" id="{F39EFD29-E479-5F93-6443-C796006B63F3}"/>
              </a:ext>
            </a:extLst>
          </p:cNvPr>
          <p:cNvPicPr>
            <a:picLocks noChangeAspect="1"/>
          </p:cNvPicPr>
          <p:nvPr/>
        </p:nvPicPr>
        <p:blipFill>
          <a:blip r:embed="rId10"/>
          <a:stretch>
            <a:fillRect/>
          </a:stretch>
        </p:blipFill>
        <p:spPr>
          <a:xfrm>
            <a:off x="10828421" y="5484294"/>
            <a:ext cx="1244546" cy="1244546"/>
          </a:xfrm>
          <a:prstGeom prst="rect">
            <a:avLst/>
          </a:prstGeom>
        </p:spPr>
      </p:pic>
    </p:spTree>
    <p:extLst>
      <p:ext uri="{BB962C8B-B14F-4D97-AF65-F5344CB8AC3E}">
        <p14:creationId xmlns:p14="http://schemas.microsoft.com/office/powerpoint/2010/main" val="376059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2B437D-8F17-1841-ACD7-42C911386201}"/>
              </a:ext>
            </a:extLst>
          </p:cNvPr>
          <p:cNvSpPr/>
          <p:nvPr/>
        </p:nvSpPr>
        <p:spPr>
          <a:xfrm>
            <a:off x="0" y="0"/>
            <a:ext cx="12192000" cy="6858000"/>
          </a:xfrm>
          <a:prstGeom prst="rect">
            <a:avLst/>
          </a:prstGeom>
          <a:gradFill flip="none" rotWithShape="1">
            <a:gsLst>
              <a:gs pos="0">
                <a:srgbClr val="ACCAD3"/>
              </a:gs>
              <a:gs pos="100000">
                <a:srgbClr val="064F8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pic>
        <p:nvPicPr>
          <p:cNvPr id="6" name="Picture 5">
            <a:extLst>
              <a:ext uri="{FF2B5EF4-FFF2-40B4-BE49-F238E27FC236}">
                <a16:creationId xmlns:a16="http://schemas.microsoft.com/office/drawing/2014/main" id="{3EC73D22-16DE-E9D4-5C8E-09C6E5DFBF52}"/>
              </a:ext>
            </a:extLst>
          </p:cNvPr>
          <p:cNvPicPr>
            <a:picLocks noChangeAspect="1"/>
          </p:cNvPicPr>
          <p:nvPr/>
        </p:nvPicPr>
        <p:blipFill rotWithShape="1">
          <a:blip r:embed="rId3">
            <a:duotone>
              <a:schemeClr val="accent1">
                <a:shade val="45000"/>
                <a:satMod val="135000"/>
              </a:schemeClr>
              <a:prstClr val="white"/>
            </a:duotone>
            <a:alphaModFix amt="30000"/>
            <a:extLst>
              <a:ext uri="{BEBA8EAE-BF5A-486C-A8C5-ECC9F3942E4B}">
                <a14:imgProps xmlns:a14="http://schemas.microsoft.com/office/drawing/2010/main">
                  <a14:imgLayer r:embed="rId4">
                    <a14:imgEffect>
                      <a14:saturation sat="0"/>
                    </a14:imgEffect>
                  </a14:imgLayer>
                </a14:imgProps>
              </a:ext>
            </a:extLst>
          </a:blip>
          <a:srcRect l="15578" t="19726" b="14411"/>
          <a:stretch/>
        </p:blipFill>
        <p:spPr>
          <a:xfrm>
            <a:off x="0" y="0"/>
            <a:ext cx="10462054" cy="6858001"/>
          </a:xfrm>
          <a:prstGeom prst="rect">
            <a:avLst/>
          </a:prstGeom>
        </p:spPr>
      </p:pic>
      <p:sp>
        <p:nvSpPr>
          <p:cNvPr id="7" name="Round Diagonal Corner Rectangle 6">
            <a:extLst>
              <a:ext uri="{FF2B5EF4-FFF2-40B4-BE49-F238E27FC236}">
                <a16:creationId xmlns:a16="http://schemas.microsoft.com/office/drawing/2014/main" id="{DFBB084A-20B6-26F4-EE49-A42655B91C35}"/>
              </a:ext>
            </a:extLst>
          </p:cNvPr>
          <p:cNvSpPr/>
          <p:nvPr/>
        </p:nvSpPr>
        <p:spPr>
          <a:xfrm>
            <a:off x="1096818" y="609024"/>
            <a:ext cx="9998365" cy="5639953"/>
          </a:xfrm>
          <a:prstGeom prst="round2DiagRect">
            <a:avLst/>
          </a:prstGeom>
          <a:solidFill>
            <a:schemeClr val="bg1"/>
          </a:solidFill>
          <a:ln>
            <a:noFill/>
          </a:ln>
          <a:effectLst>
            <a:outerShdw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lstStyle/>
          <a:p>
            <a:pPr marL="0" indent="0" algn="ctr" rtl="0">
              <a:lnSpc>
                <a:spcPts val="3280"/>
              </a:lnSpc>
              <a:buNone/>
            </a:pPr>
            <a:r>
              <a:rPr lang="es-us" sz="2400" b="0" i="1" u="none" baseline="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Esta publicación se elaboró gracias a la subvención n.° 1H79SM085856 </a:t>
            </a:r>
            <a:br>
              <a:rPr lang="es-us" sz="2400" i="1">
                <a:solidFill>
                  <a:schemeClr val="tx1">
                    <a:lumMod val="50000"/>
                  </a:schemeClr>
                </a:solidFill>
                <a:latin typeface="Calibri" panose="020F0502020204030204" pitchFamily="34" charset="0"/>
                <a:cs typeface="Calibri" panose="020F0502020204030204" pitchFamily="34" charset="0"/>
              </a:rPr>
            </a:br>
            <a:r>
              <a:rPr lang="es-us" sz="2400" b="0" i="1" u="none" baseline="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de la Administración de Salud Mental y Abuso de Sustancias (SAMHSA). El contenido es responsabilidad exclusiva de los autores y no representa necesariamente los puntos de vista, las opiniones o las políticas oficiales de la SAMHSA o el Departamento de Salud y Servicios Humanos (HHS) de EE. UU.</a:t>
            </a:r>
          </a:p>
        </p:txBody>
      </p:sp>
      <p:pic>
        <p:nvPicPr>
          <p:cNvPr id="8" name="Picture 7">
            <a:extLst>
              <a:ext uri="{FF2B5EF4-FFF2-40B4-BE49-F238E27FC236}">
                <a16:creationId xmlns:a16="http://schemas.microsoft.com/office/drawing/2014/main" id="{43D967DC-72E4-B944-4478-BC029CF899E4}"/>
              </a:ext>
            </a:extLst>
          </p:cNvPr>
          <p:cNvPicPr>
            <a:picLocks noChangeAspect="1"/>
          </p:cNvPicPr>
          <p:nvPr/>
        </p:nvPicPr>
        <p:blipFill>
          <a:blip r:embed="rId5"/>
          <a:stretch>
            <a:fillRect/>
          </a:stretch>
        </p:blipFill>
        <p:spPr>
          <a:xfrm>
            <a:off x="10271125" y="5206998"/>
            <a:ext cx="1323976" cy="1323976"/>
          </a:xfrm>
          <a:prstGeom prst="rect">
            <a:avLst/>
          </a:prstGeom>
        </p:spPr>
      </p:pic>
    </p:spTree>
    <p:extLst>
      <p:ext uri="{BB962C8B-B14F-4D97-AF65-F5344CB8AC3E}">
        <p14:creationId xmlns:p14="http://schemas.microsoft.com/office/powerpoint/2010/main" val="4240832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46BD3C-E0E2-4528-8F54-A5B223D965EC}"/>
              </a:ext>
            </a:extLst>
          </p:cNvPr>
          <p:cNvSpPr/>
          <p:nvPr/>
        </p:nvSpPr>
        <p:spPr>
          <a:xfrm>
            <a:off x="201834" y="228600"/>
            <a:ext cx="11788333"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grpSp>
        <p:nvGrpSpPr>
          <p:cNvPr id="5" name="Group 4">
            <a:extLst>
              <a:ext uri="{FF2B5EF4-FFF2-40B4-BE49-F238E27FC236}">
                <a16:creationId xmlns:a16="http://schemas.microsoft.com/office/drawing/2014/main" id="{4D43C579-2E9E-3EDC-67B3-639F2BF2ED40}"/>
              </a:ext>
            </a:extLst>
          </p:cNvPr>
          <p:cNvGrpSpPr/>
          <p:nvPr/>
        </p:nvGrpSpPr>
        <p:grpSpPr>
          <a:xfrm>
            <a:off x="201833" y="228601"/>
            <a:ext cx="2221195" cy="6400800"/>
            <a:chOff x="0" y="0"/>
            <a:chExt cx="2379852" cy="6858001"/>
          </a:xfrm>
        </p:grpSpPr>
        <p:sp>
          <p:nvSpPr>
            <p:cNvPr id="6" name="Rectangle 5">
              <a:extLst>
                <a:ext uri="{FF2B5EF4-FFF2-40B4-BE49-F238E27FC236}">
                  <a16:creationId xmlns:a16="http://schemas.microsoft.com/office/drawing/2014/main" id="{85D1C6C8-6B93-AAF3-7229-B1B4B6753B0B}"/>
                </a:ext>
              </a:extLst>
            </p:cNvPr>
            <p:cNvSpPr/>
            <p:nvPr/>
          </p:nvSpPr>
          <p:spPr>
            <a:xfrm>
              <a:off x="0" y="0"/>
              <a:ext cx="2379852" cy="6858000"/>
            </a:xfrm>
            <a:prstGeom prst="rect">
              <a:avLst/>
            </a:prstGeom>
            <a:gradFill flip="none" rotWithShape="1">
              <a:gsLst>
                <a:gs pos="0">
                  <a:srgbClr val="ACCAD3"/>
                </a:gs>
                <a:gs pos="75000">
                  <a:srgbClr val="064F8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pic>
          <p:nvPicPr>
            <p:cNvPr id="7" name="Picture 6">
              <a:extLst>
                <a:ext uri="{FF2B5EF4-FFF2-40B4-BE49-F238E27FC236}">
                  <a16:creationId xmlns:a16="http://schemas.microsoft.com/office/drawing/2014/main" id="{984305EC-A791-B602-EE5F-97D6CB027EE3}"/>
                </a:ext>
              </a:extLst>
            </p:cNvPr>
            <p:cNvPicPr>
              <a:picLocks noChangeAspect="1"/>
            </p:cNvPicPr>
            <p:nvPr/>
          </p:nvPicPr>
          <p:blipFill rotWithShape="1">
            <a:blip r:embed="rId2">
              <a:duotone>
                <a:schemeClr val="accent1">
                  <a:shade val="45000"/>
                  <a:satMod val="135000"/>
                </a:schemeClr>
                <a:prstClr val="white"/>
              </a:duotone>
              <a:alphaModFix amt="30000"/>
              <a:extLst>
                <a:ext uri="{BEBA8EAE-BF5A-486C-A8C5-ECC9F3942E4B}">
                  <a14:imgProps xmlns:a14="http://schemas.microsoft.com/office/drawing/2010/main">
                    <a14:imgLayer r:embed="rId3">
                      <a14:imgEffect>
                        <a14:saturation sat="0"/>
                      </a14:imgEffect>
                    </a14:imgLayer>
                  </a14:imgProps>
                </a:ext>
              </a:extLst>
            </a:blip>
            <a:srcRect l="15578" t="19726" r="65218" b="14411"/>
            <a:stretch/>
          </p:blipFill>
          <p:spPr>
            <a:xfrm>
              <a:off x="0" y="0"/>
              <a:ext cx="2379852" cy="6858001"/>
            </a:xfrm>
            <a:prstGeom prst="rect">
              <a:avLst/>
            </a:prstGeom>
          </p:spPr>
        </p:pic>
      </p:grpSp>
      <p:sp>
        <p:nvSpPr>
          <p:cNvPr id="8" name="Title 1">
            <a:extLst>
              <a:ext uri="{FF2B5EF4-FFF2-40B4-BE49-F238E27FC236}">
                <a16:creationId xmlns:a16="http://schemas.microsoft.com/office/drawing/2014/main" id="{48F4672B-86B2-854F-1395-BAFDC7C6A3C5}"/>
              </a:ext>
            </a:extLst>
          </p:cNvPr>
          <p:cNvSpPr txBox="1">
            <a:spLocks/>
          </p:cNvSpPr>
          <p:nvPr/>
        </p:nvSpPr>
        <p:spPr>
          <a:xfrm>
            <a:off x="4190999" y="365125"/>
            <a:ext cx="74041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0"/>
            <a:r>
              <a:rPr lang="es-us" b="1" i="0" u="none" baseline="0">
                <a:solidFill>
                  <a:srgbClr val="064F80"/>
                </a:solidFill>
                <a:latin typeface="Calibri" panose="020F0502020204030204" pitchFamily="34" charset="0"/>
                <a:ea typeface="Calibri" panose="020F0502020204030204" pitchFamily="34" charset="0"/>
                <a:cs typeface="Calibri" panose="020F0502020204030204" pitchFamily="34" charset="0"/>
              </a:rPr>
              <a:t>Orden del día</a:t>
            </a:r>
          </a:p>
        </p:txBody>
      </p:sp>
      <p:pic>
        <p:nvPicPr>
          <p:cNvPr id="9" name="Picture 8">
            <a:extLst>
              <a:ext uri="{FF2B5EF4-FFF2-40B4-BE49-F238E27FC236}">
                <a16:creationId xmlns:a16="http://schemas.microsoft.com/office/drawing/2014/main" id="{9B425019-BC36-5012-2528-E2A524433190}"/>
              </a:ext>
            </a:extLst>
          </p:cNvPr>
          <p:cNvPicPr>
            <a:picLocks noChangeAspect="1"/>
          </p:cNvPicPr>
          <p:nvPr/>
        </p:nvPicPr>
        <p:blipFill>
          <a:blip r:embed="rId4"/>
          <a:stretch>
            <a:fillRect/>
          </a:stretch>
        </p:blipFill>
        <p:spPr>
          <a:xfrm>
            <a:off x="10271125" y="5206998"/>
            <a:ext cx="1323976" cy="1323976"/>
          </a:xfrm>
          <a:prstGeom prst="rect">
            <a:avLst/>
          </a:prstGeom>
        </p:spPr>
      </p:pic>
      <p:grpSp>
        <p:nvGrpSpPr>
          <p:cNvPr id="2" name="Group 1">
            <a:extLst>
              <a:ext uri="{FF2B5EF4-FFF2-40B4-BE49-F238E27FC236}">
                <a16:creationId xmlns:a16="http://schemas.microsoft.com/office/drawing/2014/main" id="{67BC1168-3809-1735-A6DD-59F8E2565E78}"/>
              </a:ext>
            </a:extLst>
          </p:cNvPr>
          <p:cNvGrpSpPr/>
          <p:nvPr/>
        </p:nvGrpSpPr>
        <p:grpSpPr>
          <a:xfrm>
            <a:off x="1803399" y="4827950"/>
            <a:ext cx="8467726" cy="1590476"/>
            <a:chOff x="1803399" y="5081950"/>
            <a:chExt cx="8467726" cy="1590476"/>
          </a:xfrm>
        </p:grpSpPr>
        <p:sp>
          <p:nvSpPr>
            <p:cNvPr id="11" name="Round Diagonal Corner Rectangle 10">
              <a:extLst>
                <a:ext uri="{FF2B5EF4-FFF2-40B4-BE49-F238E27FC236}">
                  <a16:creationId xmlns:a16="http://schemas.microsoft.com/office/drawing/2014/main" id="{A98719FF-06B1-6879-20E9-8A5CE02EAE57}"/>
                </a:ext>
              </a:extLst>
            </p:cNvPr>
            <p:cNvSpPr/>
            <p:nvPr/>
          </p:nvSpPr>
          <p:spPr>
            <a:xfrm>
              <a:off x="1803399" y="5081950"/>
              <a:ext cx="999283" cy="977900"/>
            </a:xfrm>
            <a:prstGeom prst="round2DiagRect">
              <a:avLst/>
            </a:prstGeom>
            <a:solidFill>
              <a:srgbClr val="EA5E29"/>
            </a:solidFill>
            <a:ln>
              <a:noFill/>
            </a:ln>
            <a:effectLst>
              <a:outerShdw blurRad="25400"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us" sz="6500" b="1" i="0" u="none" baseline="0" dirty="0">
                  <a:latin typeface="Calibri" panose="020F0502020204030204" pitchFamily="34" charset="0"/>
                  <a:ea typeface="Calibri" panose="020F0502020204030204" pitchFamily="34" charset="0"/>
                  <a:cs typeface="Calibri" panose="020F0502020204030204" pitchFamily="34" charset="0"/>
                </a:rPr>
                <a:t>4</a:t>
              </a:r>
            </a:p>
          </p:txBody>
        </p:sp>
        <p:sp>
          <p:nvSpPr>
            <p:cNvPr id="12" name="TextBox 11">
              <a:extLst>
                <a:ext uri="{FF2B5EF4-FFF2-40B4-BE49-F238E27FC236}">
                  <a16:creationId xmlns:a16="http://schemas.microsoft.com/office/drawing/2014/main" id="{C5095776-6C60-6659-E457-7D716413A35B}"/>
                </a:ext>
              </a:extLst>
            </p:cNvPr>
            <p:cNvSpPr txBox="1"/>
            <p:nvPr/>
          </p:nvSpPr>
          <p:spPr>
            <a:xfrm>
              <a:off x="3962371" y="5287431"/>
              <a:ext cx="6308754" cy="138499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us" sz="2800" b="1" i="0" u="none" baseline="0" dirty="0">
                  <a:latin typeface="Calibri" panose="020F0502020204030204" pitchFamily="34" charset="0"/>
                  <a:ea typeface="Calibri" panose="020F0502020204030204" pitchFamily="34" charset="0"/>
                  <a:cs typeface="Calibri" panose="020F0502020204030204" pitchFamily="34" charset="0"/>
                </a:rPr>
                <a:t>3.D, </a:t>
              </a:r>
              <a:r>
                <a:rPr kumimoji="0" lang="es-us" sz="2800" b="0" i="0" u="none" strike="noStrike" kern="1200" cap="none" spc="0" normalizeH="0" baseline="0" dirty="0">
                  <a:ln>
                    <a:noFill/>
                  </a:ln>
                  <a:solidFill>
                    <a:prstClr val="black"/>
                  </a:solidFill>
                  <a:effectLst/>
                  <a:uLnTx/>
                  <a:uFillTx/>
                  <a:latin typeface="Calibri Light" panose="020F0302020204030204"/>
                  <a:ea typeface="+mn-ea"/>
                  <a:cs typeface="+mn-cs"/>
                </a:rPr>
                <a:t>Equipo de tratamiento, planificación del tratamiento y actividades de coordinación de la atención</a:t>
              </a:r>
            </a:p>
          </p:txBody>
        </p:sp>
        <p:cxnSp>
          <p:nvCxnSpPr>
            <p:cNvPr id="13" name="Straight Connector 12">
              <a:extLst>
                <a:ext uri="{FF2B5EF4-FFF2-40B4-BE49-F238E27FC236}">
                  <a16:creationId xmlns:a16="http://schemas.microsoft.com/office/drawing/2014/main" id="{F4366E3A-2840-E58E-040F-8C3695767600}"/>
                </a:ext>
              </a:extLst>
            </p:cNvPr>
            <p:cNvCxnSpPr>
              <a:cxnSpLocks/>
            </p:cNvCxnSpPr>
            <p:nvPr/>
          </p:nvCxnSpPr>
          <p:spPr>
            <a:xfrm>
              <a:off x="2915329" y="5570900"/>
              <a:ext cx="934394" cy="0"/>
            </a:xfrm>
            <a:prstGeom prst="line">
              <a:avLst/>
            </a:prstGeom>
            <a:ln w="25400">
              <a:solidFill>
                <a:srgbClr val="A9ABA4"/>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56AD34E-2F01-6480-9828-458599C8D999}"/>
              </a:ext>
            </a:extLst>
          </p:cNvPr>
          <p:cNvGrpSpPr/>
          <p:nvPr/>
        </p:nvGrpSpPr>
        <p:grpSpPr>
          <a:xfrm>
            <a:off x="1803399" y="3659375"/>
            <a:ext cx="8305802" cy="1181447"/>
            <a:chOff x="1803399" y="4218516"/>
            <a:chExt cx="8305802" cy="1181447"/>
          </a:xfrm>
        </p:grpSpPr>
        <p:sp>
          <p:nvSpPr>
            <p:cNvPr id="15" name="Round Diagonal Corner Rectangle 14">
              <a:extLst>
                <a:ext uri="{FF2B5EF4-FFF2-40B4-BE49-F238E27FC236}">
                  <a16:creationId xmlns:a16="http://schemas.microsoft.com/office/drawing/2014/main" id="{2CD1A1DA-90A5-D9D4-B931-3F5EE2452518}"/>
                </a:ext>
              </a:extLst>
            </p:cNvPr>
            <p:cNvSpPr/>
            <p:nvPr/>
          </p:nvSpPr>
          <p:spPr>
            <a:xfrm>
              <a:off x="1803399" y="4218516"/>
              <a:ext cx="977900" cy="977900"/>
            </a:xfrm>
            <a:prstGeom prst="round2DiagRect">
              <a:avLst/>
            </a:prstGeom>
            <a:solidFill>
              <a:srgbClr val="EA5E29"/>
            </a:solidFill>
            <a:ln>
              <a:noFill/>
            </a:ln>
            <a:effectLst>
              <a:outerShdw blurRad="25400"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us" sz="6500" b="1" i="0" u="none" baseline="0" dirty="0">
                  <a:latin typeface="Calibri" panose="020F0502020204030204" pitchFamily="34" charset="0"/>
                  <a:ea typeface="Calibri" panose="020F0502020204030204" pitchFamily="34" charset="0"/>
                  <a:cs typeface="Calibri" panose="020F0502020204030204" pitchFamily="34" charset="0"/>
                </a:rPr>
                <a:t>3</a:t>
              </a:r>
            </a:p>
          </p:txBody>
        </p:sp>
        <p:sp>
          <p:nvSpPr>
            <p:cNvPr id="16" name="TextBox 15">
              <a:extLst>
                <a:ext uri="{FF2B5EF4-FFF2-40B4-BE49-F238E27FC236}">
                  <a16:creationId xmlns:a16="http://schemas.microsoft.com/office/drawing/2014/main" id="{CB0D75DB-CFDD-A23E-FDD3-ECB75AC1BD1A}"/>
                </a:ext>
              </a:extLst>
            </p:cNvPr>
            <p:cNvSpPr txBox="1"/>
            <p:nvPr/>
          </p:nvSpPr>
          <p:spPr>
            <a:xfrm>
              <a:off x="3916173" y="4445856"/>
              <a:ext cx="6193028" cy="95410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us" sz="2800" b="1" i="0" u="none" baseline="0" dirty="0">
                  <a:latin typeface="Calibri" panose="020F0502020204030204" pitchFamily="34" charset="0"/>
                  <a:ea typeface="Calibri" panose="020F0502020204030204" pitchFamily="34" charset="0"/>
                  <a:cs typeface="Calibri" panose="020F0502020204030204" pitchFamily="34" charset="0"/>
                </a:rPr>
                <a:t>3.C</a:t>
              </a:r>
              <a:r>
                <a:rPr kumimoji="0" lang="es-us" sz="2800" b="0" i="0" u="none" strike="noStrike" kern="1200" cap="none" spc="0" normalizeH="0" baseline="0" dirty="0">
                  <a:ln>
                    <a:noFill/>
                  </a:ln>
                  <a:solidFill>
                    <a:prstClr val="black"/>
                  </a:solidFill>
                  <a:effectLst/>
                  <a:uLnTx/>
                  <a:uFillTx/>
                  <a:latin typeface="Calibri Light" panose="020F0302020204030204"/>
                  <a:ea typeface="+mn-ea"/>
                  <a:cs typeface="+mn-cs"/>
                </a:rPr>
                <a:t>Acuerdos para facilitar la coordinación de la atención</a:t>
              </a:r>
            </a:p>
          </p:txBody>
        </p:sp>
        <p:cxnSp>
          <p:nvCxnSpPr>
            <p:cNvPr id="17" name="Straight Connector 16">
              <a:extLst>
                <a:ext uri="{FF2B5EF4-FFF2-40B4-BE49-F238E27FC236}">
                  <a16:creationId xmlns:a16="http://schemas.microsoft.com/office/drawing/2014/main" id="{11C25D9D-9D14-AA6A-ED7C-95455776CE06}"/>
                </a:ext>
              </a:extLst>
            </p:cNvPr>
            <p:cNvCxnSpPr>
              <a:cxnSpLocks/>
            </p:cNvCxnSpPr>
            <p:nvPr/>
          </p:nvCxnSpPr>
          <p:spPr>
            <a:xfrm>
              <a:off x="2891536" y="4707466"/>
              <a:ext cx="914400" cy="0"/>
            </a:xfrm>
            <a:prstGeom prst="line">
              <a:avLst/>
            </a:prstGeom>
            <a:ln w="25400">
              <a:solidFill>
                <a:srgbClr val="A9ABA4"/>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BF6C3E4D-C608-B949-FAE4-698371BBE182}"/>
              </a:ext>
            </a:extLst>
          </p:cNvPr>
          <p:cNvGrpSpPr/>
          <p:nvPr/>
        </p:nvGrpSpPr>
        <p:grpSpPr>
          <a:xfrm>
            <a:off x="1822450" y="2481858"/>
            <a:ext cx="9696887" cy="977900"/>
            <a:chOff x="1822450" y="2883958"/>
            <a:chExt cx="9696887" cy="977900"/>
          </a:xfrm>
        </p:grpSpPr>
        <p:sp>
          <p:nvSpPr>
            <p:cNvPr id="19" name="Round Diagonal Corner Rectangle 18">
              <a:extLst>
                <a:ext uri="{FF2B5EF4-FFF2-40B4-BE49-F238E27FC236}">
                  <a16:creationId xmlns:a16="http://schemas.microsoft.com/office/drawing/2014/main" id="{684C2E02-EEBC-0286-7B1F-CA7C1AAD8EDD}"/>
                </a:ext>
              </a:extLst>
            </p:cNvPr>
            <p:cNvSpPr/>
            <p:nvPr/>
          </p:nvSpPr>
          <p:spPr>
            <a:xfrm>
              <a:off x="1822450" y="2883958"/>
              <a:ext cx="977900" cy="977900"/>
            </a:xfrm>
            <a:prstGeom prst="round2DiagRect">
              <a:avLst/>
            </a:prstGeom>
            <a:solidFill>
              <a:srgbClr val="EA5E29"/>
            </a:solidFill>
            <a:ln>
              <a:noFill/>
            </a:ln>
            <a:effectLst>
              <a:outerShdw blurRad="25400"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us" sz="6500" b="1" i="0" u="none" baseline="0">
                  <a:latin typeface="Calibri" panose="020F0502020204030204" pitchFamily="34" charset="0"/>
                  <a:ea typeface="Calibri" panose="020F0502020204030204" pitchFamily="34" charset="0"/>
                  <a:cs typeface="Calibri" panose="020F0502020204030204" pitchFamily="34" charset="0"/>
                </a:rPr>
                <a:t>2</a:t>
              </a:r>
            </a:p>
          </p:txBody>
        </p:sp>
        <p:sp>
          <p:nvSpPr>
            <p:cNvPr id="20" name="TextBox 19">
              <a:extLst>
                <a:ext uri="{FF2B5EF4-FFF2-40B4-BE49-F238E27FC236}">
                  <a16:creationId xmlns:a16="http://schemas.microsoft.com/office/drawing/2014/main" id="{0801E65C-B27F-DED9-E190-A315B038796A}"/>
                </a:ext>
              </a:extLst>
            </p:cNvPr>
            <p:cNvSpPr txBox="1"/>
            <p:nvPr/>
          </p:nvSpPr>
          <p:spPr>
            <a:xfrm>
              <a:off x="3916172" y="3114053"/>
              <a:ext cx="7603165"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us" sz="2800" b="1" i="0" u="none" baseline="0" dirty="0">
                  <a:latin typeface="Calibri" panose="020F0502020204030204" pitchFamily="34" charset="0"/>
                  <a:ea typeface="Calibri" panose="020F0502020204030204" pitchFamily="34" charset="0"/>
                  <a:cs typeface="Calibri" panose="020F0502020204030204" pitchFamily="34" charset="0"/>
                </a:rPr>
                <a:t>3.B, </a:t>
              </a:r>
              <a:r>
                <a:rPr kumimoji="0" lang="es-us" sz="2800" b="0" i="0" u="none" strike="noStrike" kern="1200" cap="none" spc="0" normalizeH="0" baseline="0" dirty="0">
                  <a:ln>
                    <a:noFill/>
                  </a:ln>
                  <a:solidFill>
                    <a:prstClr val="black"/>
                  </a:solidFill>
                  <a:effectLst/>
                  <a:uLnTx/>
                  <a:uFillTx/>
                  <a:latin typeface="Calibri Light" panose="020F0302020204030204"/>
                  <a:ea typeface="+mn-ea"/>
                  <a:cs typeface="+mn-cs"/>
                </a:rPr>
                <a:t>Sistemas de información para la salud</a:t>
              </a:r>
            </a:p>
          </p:txBody>
        </p:sp>
        <p:cxnSp>
          <p:nvCxnSpPr>
            <p:cNvPr id="21" name="Straight Connector 20">
              <a:extLst>
                <a:ext uri="{FF2B5EF4-FFF2-40B4-BE49-F238E27FC236}">
                  <a16:creationId xmlns:a16="http://schemas.microsoft.com/office/drawing/2014/main" id="{A57AC802-8C6F-CD64-F6C6-F4189308DA93}"/>
                </a:ext>
              </a:extLst>
            </p:cNvPr>
            <p:cNvCxnSpPr>
              <a:cxnSpLocks/>
            </p:cNvCxnSpPr>
            <p:nvPr/>
          </p:nvCxnSpPr>
          <p:spPr>
            <a:xfrm>
              <a:off x="2891536" y="3372908"/>
              <a:ext cx="914400" cy="0"/>
            </a:xfrm>
            <a:prstGeom prst="line">
              <a:avLst/>
            </a:prstGeom>
            <a:ln w="25400">
              <a:solidFill>
                <a:srgbClr val="A9ABA4"/>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06B87D4-9A66-44C9-3F86-47C49F5831A8}"/>
              </a:ext>
            </a:extLst>
          </p:cNvPr>
          <p:cNvGrpSpPr/>
          <p:nvPr/>
        </p:nvGrpSpPr>
        <p:grpSpPr>
          <a:xfrm>
            <a:off x="1803399" y="1304341"/>
            <a:ext cx="8819777" cy="1181447"/>
            <a:chOff x="1803399" y="1549400"/>
            <a:chExt cx="8819777" cy="1181447"/>
          </a:xfrm>
        </p:grpSpPr>
        <p:sp>
          <p:nvSpPr>
            <p:cNvPr id="23" name="Round Diagonal Corner Rectangle 22">
              <a:extLst>
                <a:ext uri="{FF2B5EF4-FFF2-40B4-BE49-F238E27FC236}">
                  <a16:creationId xmlns:a16="http://schemas.microsoft.com/office/drawing/2014/main" id="{DE0C9CDE-A086-A30A-FF79-FB7C581F1CE0}"/>
                </a:ext>
              </a:extLst>
            </p:cNvPr>
            <p:cNvSpPr/>
            <p:nvPr/>
          </p:nvSpPr>
          <p:spPr>
            <a:xfrm>
              <a:off x="1803399" y="1549400"/>
              <a:ext cx="977900" cy="977900"/>
            </a:xfrm>
            <a:prstGeom prst="round2DiagRect">
              <a:avLst/>
            </a:prstGeom>
            <a:solidFill>
              <a:srgbClr val="EA5E29"/>
            </a:solidFill>
            <a:ln>
              <a:noFill/>
            </a:ln>
            <a:effectLst>
              <a:outerShdw blurRad="25400"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s-us" sz="6500" b="1" i="0" u="none" baseline="0">
                  <a:latin typeface="Calibri" panose="020F0502020204030204" pitchFamily="34" charset="0"/>
                  <a:ea typeface="Calibri" panose="020F0502020204030204" pitchFamily="34" charset="0"/>
                  <a:cs typeface="Calibri" panose="020F0502020204030204" pitchFamily="34" charset="0"/>
                </a:rPr>
                <a:t>1</a:t>
              </a:r>
            </a:p>
          </p:txBody>
        </p:sp>
        <p:sp>
          <p:nvSpPr>
            <p:cNvPr id="24" name="TextBox 23">
              <a:extLst>
                <a:ext uri="{FF2B5EF4-FFF2-40B4-BE49-F238E27FC236}">
                  <a16:creationId xmlns:a16="http://schemas.microsoft.com/office/drawing/2014/main" id="{034C4B84-A947-6D11-D985-72726BE0D5E0}"/>
                </a:ext>
              </a:extLst>
            </p:cNvPr>
            <p:cNvSpPr txBox="1"/>
            <p:nvPr/>
          </p:nvSpPr>
          <p:spPr>
            <a:xfrm>
              <a:off x="3916173" y="1776740"/>
              <a:ext cx="6707003" cy="95410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us" sz="2800" b="1" i="0" u="none" baseline="0" dirty="0">
                  <a:latin typeface="Calibri" panose="020F0502020204030204" pitchFamily="34" charset="0"/>
                  <a:ea typeface="Calibri" panose="020F0502020204030204" pitchFamily="34" charset="0"/>
                  <a:cs typeface="Calibri" panose="020F0502020204030204" pitchFamily="34" charset="0"/>
                </a:rPr>
                <a:t>3.A, </a:t>
              </a:r>
              <a:r>
                <a:rPr kumimoji="0" lang="es-us" sz="2800" b="0" i="0" u="none" strike="noStrike" kern="1200" cap="none" spc="0" normalizeH="0" baseline="0" dirty="0">
                  <a:ln>
                    <a:noFill/>
                  </a:ln>
                  <a:solidFill>
                    <a:prstClr val="black"/>
                  </a:solidFill>
                  <a:effectLst/>
                  <a:uLnTx/>
                  <a:uFillTx/>
                  <a:latin typeface="Calibri Light" panose="020F0302020204030204"/>
                  <a:ea typeface="+mn-ea"/>
                  <a:cs typeface="+mn-cs"/>
                </a:rPr>
                <a:t>Requisitos generales de la coordinación de la atención</a:t>
              </a:r>
            </a:p>
          </p:txBody>
        </p:sp>
        <p:cxnSp>
          <p:nvCxnSpPr>
            <p:cNvPr id="25" name="Straight Connector 24">
              <a:extLst>
                <a:ext uri="{FF2B5EF4-FFF2-40B4-BE49-F238E27FC236}">
                  <a16:creationId xmlns:a16="http://schemas.microsoft.com/office/drawing/2014/main" id="{1D9B0F5C-661B-3F4A-7C8E-4C94E0D9D177}"/>
                </a:ext>
              </a:extLst>
            </p:cNvPr>
            <p:cNvCxnSpPr>
              <a:cxnSpLocks/>
            </p:cNvCxnSpPr>
            <p:nvPr/>
          </p:nvCxnSpPr>
          <p:spPr>
            <a:xfrm>
              <a:off x="2891536" y="2038350"/>
              <a:ext cx="914400" cy="0"/>
            </a:xfrm>
            <a:prstGeom prst="line">
              <a:avLst/>
            </a:prstGeom>
            <a:ln w="25400">
              <a:solidFill>
                <a:srgbClr val="A9ABA4"/>
              </a:solidFill>
              <a:prstDash val="dash"/>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2057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C7A6486-B419-7ADE-1E40-7A8DB25597FA}"/>
              </a:ext>
            </a:extLst>
          </p:cNvPr>
          <p:cNvSpPr>
            <a:spLocks noGrp="1"/>
          </p:cNvSpPr>
          <p:nvPr>
            <p:ph type="title"/>
          </p:nvPr>
        </p:nvSpPr>
        <p:spPr>
          <a:xfrm>
            <a:off x="564874" y="365125"/>
            <a:ext cx="11062252" cy="1325563"/>
          </a:xfrm>
        </p:spPr>
        <p:txBody>
          <a:bodyPr/>
          <a:lstStyle/>
          <a:p>
            <a:pPr algn="l" rtl="0"/>
            <a:r>
              <a:rPr lang="es-us" b="0" i="0" u="none" baseline="0">
                <a:latin typeface="Calibri Light"/>
                <a:ea typeface="Calibri Light"/>
                <a:cs typeface="Calibri Light"/>
              </a:rPr>
              <a:t>¿Qué es una Clínica Comunitaria Certificada de Salud Conductual (CCBHC)?</a:t>
            </a:r>
          </a:p>
        </p:txBody>
      </p:sp>
      <p:sp>
        <p:nvSpPr>
          <p:cNvPr id="9" name="Content Placeholder 2">
            <a:extLst>
              <a:ext uri="{FF2B5EF4-FFF2-40B4-BE49-F238E27FC236}">
                <a16:creationId xmlns:a16="http://schemas.microsoft.com/office/drawing/2014/main" id="{B2BCD7FD-B3C5-39A1-88C5-60B30120EC7D}"/>
              </a:ext>
            </a:extLst>
          </p:cNvPr>
          <p:cNvSpPr>
            <a:spLocks noGrp="1"/>
          </p:cNvSpPr>
          <p:nvPr>
            <p:ph idx="1"/>
          </p:nvPr>
        </p:nvSpPr>
        <p:spPr>
          <a:xfrm>
            <a:off x="564874" y="1750185"/>
            <a:ext cx="11404916" cy="1283112"/>
          </a:xfrm>
        </p:spPr>
        <p:txBody>
          <a:bodyPr vert="horz" lIns="91440" tIns="45720" rIns="91440" bIns="45720" rtlCol="0" anchor="t">
            <a:noAutofit/>
          </a:bodyPr>
          <a:lstStyle/>
          <a:p>
            <a:pPr marL="0" indent="0" algn="l" rtl="0">
              <a:buNone/>
            </a:pPr>
            <a:r>
              <a:rPr lang="es-us" sz="1800" b="0" i="0" u="none" baseline="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Las CCBHC representan un modelo de atención cuyo objetivo es mejorar la calidad de los servicios y el acceso a ellos. Las CCBHC tienen la obligación de brindar servicios de atención para la salud mental o el consumo de sustancias a todos los que los soliciten, independientemente de su capacidad para pagarlos, su edad o su lugar de residencia. Además, ofrecen la atención adecuada según la edad para niños y adolescentes. Las CCBHC tienen las siguientes funciones:</a:t>
            </a:r>
          </a:p>
        </p:txBody>
      </p:sp>
      <p:sp>
        <p:nvSpPr>
          <p:cNvPr id="10" name="TextBox 9">
            <a:extLst>
              <a:ext uri="{FF2B5EF4-FFF2-40B4-BE49-F238E27FC236}">
                <a16:creationId xmlns:a16="http://schemas.microsoft.com/office/drawing/2014/main" id="{70DD94C8-1B04-94DC-E550-57F69159DBA0}"/>
              </a:ext>
            </a:extLst>
          </p:cNvPr>
          <p:cNvSpPr txBox="1"/>
          <p:nvPr/>
        </p:nvSpPr>
        <p:spPr>
          <a:xfrm>
            <a:off x="2038671" y="5363064"/>
            <a:ext cx="7298966" cy="58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rtl="0"/>
            <a:r>
              <a:rPr lang="es-us" sz="1600" b="1" i="1" u="none" baseline="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El objetivo principal del programa de las CCBHC es mejorar el acceso a la atención para la salud mental y el consumo de sustancias de las comunidades marginadas.</a:t>
            </a:r>
          </a:p>
        </p:txBody>
      </p:sp>
      <p:grpSp>
        <p:nvGrpSpPr>
          <p:cNvPr id="11" name="Group 10">
            <a:extLst>
              <a:ext uri="{FF2B5EF4-FFF2-40B4-BE49-F238E27FC236}">
                <a16:creationId xmlns:a16="http://schemas.microsoft.com/office/drawing/2014/main" id="{3B2BD3EA-202F-3CA8-C506-D8365329D0D5}"/>
              </a:ext>
            </a:extLst>
          </p:cNvPr>
          <p:cNvGrpSpPr/>
          <p:nvPr/>
        </p:nvGrpSpPr>
        <p:grpSpPr>
          <a:xfrm>
            <a:off x="8129310" y="3108739"/>
            <a:ext cx="3840480" cy="2011680"/>
            <a:chOff x="795223" y="-1507301"/>
            <a:chExt cx="10664785" cy="2127267"/>
          </a:xfrm>
        </p:grpSpPr>
        <p:sp>
          <p:nvSpPr>
            <p:cNvPr id="12" name="Round Diagonal Corner Rectangle 11">
              <a:extLst>
                <a:ext uri="{FF2B5EF4-FFF2-40B4-BE49-F238E27FC236}">
                  <a16:creationId xmlns:a16="http://schemas.microsoft.com/office/drawing/2014/main" id="{9AA4E6BA-7072-BBE0-480B-8205E3E9D9C9}"/>
                </a:ext>
              </a:extLst>
            </p:cNvPr>
            <p:cNvSpPr/>
            <p:nvPr/>
          </p:nvSpPr>
          <p:spPr>
            <a:xfrm>
              <a:off x="795223" y="-1507301"/>
              <a:ext cx="10664785" cy="2127267"/>
            </a:xfrm>
            <a:prstGeom prst="round2Diag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nchorCtr="0"/>
            <a:lstStyle/>
            <a:p>
              <a:pPr marL="1005840" algn="l" rtl="0">
                <a:spcBef>
                  <a:spcPts val="1000"/>
                </a:spcBef>
                <a:buClr>
                  <a:srgbClr val="EA5E29"/>
                </a:buClr>
                <a:defRPr/>
              </a:pPr>
              <a: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t>Coordinan la atención con otros sistemas de salud conductual, salud física </a:t>
              </a:r>
              <a:b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t>y servicios sociales de </a:t>
              </a:r>
              <a:b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t>la comunidad.</a:t>
              </a:r>
            </a:p>
          </p:txBody>
        </p:sp>
        <p:pic>
          <p:nvPicPr>
            <p:cNvPr id="13" name="Graphic 12" descr="Apretón de manos con relleno sólido">
              <a:extLst>
                <a:ext uri="{FF2B5EF4-FFF2-40B4-BE49-F238E27FC236}">
                  <a16:creationId xmlns:a16="http://schemas.microsoft.com/office/drawing/2014/main" id="{FB81A3AF-130F-0D19-5069-D9F9A2087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7236" y="-904948"/>
              <a:ext cx="2206982" cy="1159742"/>
            </a:xfrm>
            <a:prstGeom prst="rect">
              <a:avLst/>
            </a:prstGeom>
          </p:spPr>
        </p:pic>
      </p:grpSp>
      <p:grpSp>
        <p:nvGrpSpPr>
          <p:cNvPr id="14" name="Group 13">
            <a:extLst>
              <a:ext uri="{FF2B5EF4-FFF2-40B4-BE49-F238E27FC236}">
                <a16:creationId xmlns:a16="http://schemas.microsoft.com/office/drawing/2014/main" id="{A1572977-AE28-23BA-3EF0-C79EE94A609A}"/>
              </a:ext>
            </a:extLst>
          </p:cNvPr>
          <p:cNvGrpSpPr/>
          <p:nvPr/>
        </p:nvGrpSpPr>
        <p:grpSpPr>
          <a:xfrm>
            <a:off x="4222071" y="3119498"/>
            <a:ext cx="3840480" cy="2011680"/>
            <a:chOff x="530861" y="907283"/>
            <a:chExt cx="11222918" cy="2084967"/>
          </a:xfrm>
        </p:grpSpPr>
        <p:sp>
          <p:nvSpPr>
            <p:cNvPr id="15" name="Round Diagonal Corner Rectangle 14">
              <a:extLst>
                <a:ext uri="{FF2B5EF4-FFF2-40B4-BE49-F238E27FC236}">
                  <a16:creationId xmlns:a16="http://schemas.microsoft.com/office/drawing/2014/main" id="{5E4276F2-A236-8AFA-22D6-F5D9D2E192EE}"/>
                </a:ext>
              </a:extLst>
            </p:cNvPr>
            <p:cNvSpPr/>
            <p:nvPr/>
          </p:nvSpPr>
          <p:spPr>
            <a:xfrm>
              <a:off x="530861" y="907283"/>
              <a:ext cx="11222918" cy="2084967"/>
            </a:xfrm>
            <a:prstGeom prst="round2Diag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nchorCtr="0"/>
            <a:lstStyle/>
            <a:p>
              <a:pPr marL="1005840" algn="l" rtl="0">
                <a:spcBef>
                  <a:spcPts val="1000"/>
                </a:spcBef>
                <a:buClr>
                  <a:srgbClr val="EA5E29"/>
                </a:buClr>
                <a:defRPr/>
              </a:pPr>
              <a: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t>Ofrecen una gama completa de servicios de atención para la salud mental, el consumo de sustancias y </a:t>
              </a:r>
              <a:b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t>de pruebas de detección </a:t>
              </a:r>
              <a:b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es-us" b="0" i="0" u="none" baseline="0" dirty="0">
                  <a:solidFill>
                    <a:prstClr val="black"/>
                  </a:solidFill>
                  <a:latin typeface="Calibri" panose="020F0502020204030204" pitchFamily="34" charset="0"/>
                  <a:ea typeface="Calibri" panose="020F0502020204030204" pitchFamily="34" charset="0"/>
                  <a:cs typeface="Calibri" panose="020F0502020204030204" pitchFamily="34" charset="0"/>
                </a:rPr>
                <a:t>de atención primaria requeridos por las CCBHC.</a:t>
              </a:r>
            </a:p>
          </p:txBody>
        </p:sp>
        <p:pic>
          <p:nvPicPr>
            <p:cNvPr id="16" name="Graphic 15" descr="Lista de verificación con relleno sólido">
              <a:extLst>
                <a:ext uri="{FF2B5EF4-FFF2-40B4-BE49-F238E27FC236}">
                  <a16:creationId xmlns:a16="http://schemas.microsoft.com/office/drawing/2014/main" id="{A3C1BF7E-2270-3B34-BCB7-2F78B7A8BAA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3012" y="1466538"/>
              <a:ext cx="2626764" cy="1093536"/>
            </a:xfrm>
            <a:prstGeom prst="rect">
              <a:avLst/>
            </a:prstGeom>
          </p:spPr>
        </p:pic>
      </p:grpSp>
      <p:grpSp>
        <p:nvGrpSpPr>
          <p:cNvPr id="17" name="Group 16">
            <a:extLst>
              <a:ext uri="{FF2B5EF4-FFF2-40B4-BE49-F238E27FC236}">
                <a16:creationId xmlns:a16="http://schemas.microsoft.com/office/drawing/2014/main" id="{27FB6759-348D-5F95-384D-A53DDC72B7AA}"/>
              </a:ext>
            </a:extLst>
          </p:cNvPr>
          <p:cNvGrpSpPr/>
          <p:nvPr/>
        </p:nvGrpSpPr>
        <p:grpSpPr>
          <a:xfrm>
            <a:off x="314832" y="3119498"/>
            <a:ext cx="3840480" cy="2011680"/>
            <a:chOff x="3116139" y="-319207"/>
            <a:chExt cx="6754716" cy="2106880"/>
          </a:xfrm>
        </p:grpSpPr>
        <p:sp>
          <p:nvSpPr>
            <p:cNvPr id="18" name="Round Diagonal Corner Rectangle 17">
              <a:extLst>
                <a:ext uri="{FF2B5EF4-FFF2-40B4-BE49-F238E27FC236}">
                  <a16:creationId xmlns:a16="http://schemas.microsoft.com/office/drawing/2014/main" id="{7E76636F-F638-7106-5E64-2112B39237D5}"/>
                </a:ext>
              </a:extLst>
            </p:cNvPr>
            <p:cNvSpPr/>
            <p:nvPr/>
          </p:nvSpPr>
          <p:spPr>
            <a:xfrm>
              <a:off x="3116139" y="-319207"/>
              <a:ext cx="6754716" cy="2106880"/>
            </a:xfrm>
            <a:prstGeom prst="round2Diag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nchorCtr="0"/>
            <a:lstStyle/>
            <a:p>
              <a:pPr marL="1005840" marR="0" lvl="0" algn="l" defTabSz="914400" rtl="0" eaLnBrk="1" fontAlgn="auto" latinLnBrk="0" hangingPunct="1">
                <a:lnSpc>
                  <a:spcPct val="100000"/>
                </a:lnSpc>
                <a:spcAft>
                  <a:spcPts val="0"/>
                </a:spcAft>
                <a:buClr>
                  <a:srgbClr val="EA5E29"/>
                </a:buClr>
                <a:buSzTx/>
                <a:tabLst/>
                <a:defRPr/>
              </a:pPr>
              <a:r>
                <a:rPr kumimoji="0" lang="es-us" b="0" i="0" u="none" strike="noStrike" kern="1200" cap="none" spc="0" normalizeH="0" baseline="0" dirty="0">
                  <a:ln>
                    <a:noFill/>
                  </a:ln>
                  <a:solidFill>
                    <a:prstClr val="black"/>
                  </a:solidFill>
                  <a:effectLst/>
                  <a:uLnTx/>
                  <a:uFillTx/>
                  <a:ea typeface="Calibri Light" panose="020F0302020204030204" pitchFamily="34" charset="0"/>
                  <a:cs typeface="Calibri Light" panose="020F0302020204030204" pitchFamily="34" charset="0"/>
                </a:rPr>
                <a:t>Brindan atención integrada, basada en la evidencia, informada sobre el trauma, orientada a la recuperación y centrada en la persona y </a:t>
              </a:r>
              <a:br>
                <a:rPr kumimoji="0" lang="es-us" b="0" i="0" u="none" strike="noStrike" kern="1200" cap="none" spc="0" normalizeH="0" baseline="0" dirty="0">
                  <a:ln>
                    <a:noFill/>
                  </a:ln>
                  <a:solidFill>
                    <a:prstClr val="black"/>
                  </a:solidFill>
                  <a:effectLst/>
                  <a:uLnTx/>
                  <a:uFillTx/>
                  <a:ea typeface="Calibri Light" panose="020F0302020204030204" pitchFamily="34" charset="0"/>
                  <a:cs typeface="Calibri Light" panose="020F0302020204030204" pitchFamily="34" charset="0"/>
                </a:rPr>
              </a:br>
              <a:r>
                <a:rPr kumimoji="0" lang="es-us" b="0" i="0" u="none" strike="noStrike" kern="1200" cap="none" spc="0" normalizeH="0" baseline="0" dirty="0">
                  <a:ln>
                    <a:noFill/>
                  </a:ln>
                  <a:solidFill>
                    <a:prstClr val="black"/>
                  </a:solidFill>
                  <a:effectLst/>
                  <a:uLnTx/>
                  <a:uFillTx/>
                  <a:ea typeface="Calibri Light" panose="020F0302020204030204" pitchFamily="34" charset="0"/>
                  <a:cs typeface="Calibri Light" panose="020F0302020204030204" pitchFamily="34" charset="0"/>
                </a:rPr>
                <a:t>la familia.</a:t>
              </a:r>
            </a:p>
          </p:txBody>
        </p:sp>
        <p:pic>
          <p:nvPicPr>
            <p:cNvPr id="19" name="Graphic 18" descr="Cerebro con relleno sólido">
              <a:extLst>
                <a:ext uri="{FF2B5EF4-FFF2-40B4-BE49-F238E27FC236}">
                  <a16:creationId xmlns:a16="http://schemas.microsoft.com/office/drawing/2014/main" id="{99425489-3730-0B82-73D3-16BC68345E9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274062" y="195999"/>
              <a:ext cx="1662613" cy="1098070"/>
            </a:xfrm>
            <a:prstGeom prst="rect">
              <a:avLst/>
            </a:prstGeom>
          </p:spPr>
        </p:pic>
      </p:grpSp>
      <p:pic>
        <p:nvPicPr>
          <p:cNvPr id="20" name="Picture 19">
            <a:extLst>
              <a:ext uri="{FF2B5EF4-FFF2-40B4-BE49-F238E27FC236}">
                <a16:creationId xmlns:a16="http://schemas.microsoft.com/office/drawing/2014/main" id="{B9047BC3-3623-7907-0D08-D97047217C89}"/>
              </a:ext>
            </a:extLst>
          </p:cNvPr>
          <p:cNvPicPr>
            <a:picLocks noChangeAspect="1"/>
          </p:cNvPicPr>
          <p:nvPr/>
        </p:nvPicPr>
        <p:blipFill>
          <a:blip r:embed="rId9"/>
          <a:stretch>
            <a:fillRect/>
          </a:stretch>
        </p:blipFill>
        <p:spPr>
          <a:xfrm>
            <a:off x="10255252" y="5191125"/>
            <a:ext cx="1339849" cy="1339849"/>
          </a:xfrm>
          <a:prstGeom prst="rect">
            <a:avLst/>
          </a:prstGeom>
        </p:spPr>
      </p:pic>
    </p:spTree>
    <p:extLst>
      <p:ext uri="{BB962C8B-B14F-4D97-AF65-F5344CB8AC3E}">
        <p14:creationId xmlns:p14="http://schemas.microsoft.com/office/powerpoint/2010/main" val="381828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32A8-2399-46CE-8C5F-BCDF4A209723}"/>
              </a:ext>
            </a:extLst>
          </p:cNvPr>
          <p:cNvSpPr>
            <a:spLocks noGrp="1"/>
          </p:cNvSpPr>
          <p:nvPr>
            <p:ph type="title"/>
          </p:nvPr>
        </p:nvSpPr>
        <p:spPr>
          <a:xfrm>
            <a:off x="564874" y="365125"/>
            <a:ext cx="11627126" cy="1325563"/>
          </a:xfrm>
        </p:spPr>
        <p:txBody>
          <a:bodyPr/>
          <a:lstStyle/>
          <a:p>
            <a:pPr algn="l" rtl="0"/>
            <a:r>
              <a:rPr lang="es-us" b="0" i="0" u="none" baseline="0" dirty="0">
                <a:latin typeface="Calibri Light"/>
                <a:ea typeface="Calibri Light"/>
                <a:cs typeface="Calibri Light"/>
              </a:rPr>
              <a:t>Requisitos del programa de criterios de las CCBHC</a:t>
            </a:r>
            <a:endParaRPr lang="es-us" dirty="0"/>
          </a:p>
        </p:txBody>
      </p:sp>
      <p:graphicFrame>
        <p:nvGraphicFramePr>
          <p:cNvPr id="3" name="Diagram 4">
            <a:extLst>
              <a:ext uri="{FF2B5EF4-FFF2-40B4-BE49-F238E27FC236}">
                <a16:creationId xmlns:a16="http://schemas.microsoft.com/office/drawing/2014/main" id="{406DD3FD-BB23-856F-EBF8-6CB33258B675}"/>
              </a:ext>
            </a:extLst>
          </p:cNvPr>
          <p:cNvGraphicFramePr>
            <a:graphicFrameLocks/>
          </p:cNvGraphicFramePr>
          <p:nvPr>
            <p:extLst>
              <p:ext uri="{D42A27DB-BD31-4B8C-83A1-F6EECF244321}">
                <p14:modId xmlns:p14="http://schemas.microsoft.com/office/powerpoint/2010/main" val="2690397858"/>
              </p:ext>
            </p:extLst>
          </p:nvPr>
        </p:nvGraphicFramePr>
        <p:xfrm>
          <a:off x="565150" y="1430215"/>
          <a:ext cx="8731250" cy="4410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0545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72F4-B22E-7920-62BE-043270B3EE21}"/>
              </a:ext>
            </a:extLst>
          </p:cNvPr>
          <p:cNvSpPr>
            <a:spLocks noGrp="1"/>
          </p:cNvSpPr>
          <p:nvPr>
            <p:ph type="title"/>
          </p:nvPr>
        </p:nvSpPr>
        <p:spPr>
          <a:xfrm>
            <a:off x="564874" y="365125"/>
            <a:ext cx="8081585" cy="1325563"/>
          </a:xfrm>
        </p:spPr>
        <p:txBody>
          <a:bodyPr/>
          <a:lstStyle/>
          <a:p>
            <a:pPr algn="l" rtl="0"/>
            <a:r>
              <a:rPr lang="es-us" b="0" i="0" u="none" baseline="0" dirty="0"/>
              <a:t>Coordinación de la atención 3.A: Requisitos generales</a:t>
            </a:r>
          </a:p>
        </p:txBody>
      </p:sp>
      <p:sp>
        <p:nvSpPr>
          <p:cNvPr id="3" name="Content Placeholder 2">
            <a:extLst>
              <a:ext uri="{FF2B5EF4-FFF2-40B4-BE49-F238E27FC236}">
                <a16:creationId xmlns:a16="http://schemas.microsoft.com/office/drawing/2014/main" id="{23F7EC87-DA93-0249-D0C8-27E73A56B8CD}"/>
              </a:ext>
            </a:extLst>
          </p:cNvPr>
          <p:cNvSpPr>
            <a:spLocks noGrp="1"/>
          </p:cNvSpPr>
          <p:nvPr>
            <p:ph idx="1"/>
          </p:nvPr>
        </p:nvSpPr>
        <p:spPr>
          <a:xfrm>
            <a:off x="564873" y="1785285"/>
            <a:ext cx="11510585" cy="4014215"/>
          </a:xfrm>
        </p:spPr>
        <p:txBody>
          <a:bodyPr vert="horz" lIns="91440" tIns="45720" rIns="91440" bIns="45720" rtlCol="0" anchor="t">
            <a:noAutofit/>
          </a:bodyPr>
          <a:lstStyle/>
          <a:p>
            <a:pPr marL="0" indent="0" algn="l" rtl="0">
              <a:spcBef>
                <a:spcPts val="1200"/>
              </a:spcBef>
              <a:buNone/>
            </a:pPr>
            <a:r>
              <a:rPr lang="es-us" sz="2400" b="0" i="0" u="none" baseline="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Sobre la base del tratamiento centrado en la persona y la familia, la CCBHC coordina la atención de toda la gama de servicios de salud, incluido el acceso a lo siguiente:</a:t>
            </a:r>
            <a:endParaRPr lang="es-us" sz="2400" dirty="0">
              <a:latin typeface="Calibri" panose="020F0502020204030204" pitchFamily="34" charset="0"/>
              <a:ea typeface="Calibri Light"/>
              <a:cs typeface="Calibri" panose="020F0502020204030204" pitchFamily="34" charset="0"/>
            </a:endParaRPr>
          </a:p>
          <a:p>
            <a:pPr marL="1097280" lvl="1" indent="0" algn="l" rtl="0" fontAlgn="base">
              <a:lnSpc>
                <a:spcPct val="100000"/>
              </a:lnSpc>
              <a:spcBef>
                <a:spcPts val="1200"/>
              </a:spcBef>
              <a:buClr>
                <a:srgbClr val="EA5E29"/>
              </a:buClr>
              <a:buSzPct val="90000"/>
              <a:buNone/>
            </a:pPr>
            <a:r>
              <a:rPr lang="es-us" sz="2400" b="0" i="0" u="none" baseline="0" dirty="0">
                <a:latin typeface="Calibri" panose="020F0502020204030204" pitchFamily="34" charset="0"/>
                <a:ea typeface="Calibri" panose="020F0502020204030204" pitchFamily="34" charset="0"/>
                <a:cs typeface="Calibri" panose="020F0502020204030204" pitchFamily="34" charset="0"/>
              </a:rPr>
              <a:t>Atención médica (tanto aguda como crónica) y de salud conductual de alta calidad.</a:t>
            </a:r>
            <a:br>
              <a:rPr lang="es-us" sz="2400" b="0" i="0" u="none" baseline="0" dirty="0">
                <a:latin typeface="Calibri" panose="020F0502020204030204" pitchFamily="34" charset="0"/>
                <a:ea typeface="Calibri" panose="020F0502020204030204" pitchFamily="34" charset="0"/>
                <a:cs typeface="Calibri" panose="020F0502020204030204" pitchFamily="34" charset="0"/>
              </a:rPr>
            </a:br>
            <a:endParaRPr lang="es-us" sz="1800" b="0" i="0" u="none" baseline="0" dirty="0">
              <a:latin typeface="Calibri" panose="020F0502020204030204" pitchFamily="34" charset="0"/>
              <a:ea typeface="Calibri" panose="020F0502020204030204" pitchFamily="34" charset="0"/>
              <a:cs typeface="Calibri" panose="020F0502020204030204" pitchFamily="34" charset="0"/>
            </a:endParaRPr>
          </a:p>
          <a:p>
            <a:pPr marL="1097280" lvl="1" indent="0" algn="l" rtl="0" fontAlgn="base">
              <a:lnSpc>
                <a:spcPct val="100000"/>
              </a:lnSpc>
              <a:spcBef>
                <a:spcPts val="1200"/>
              </a:spcBef>
              <a:buClr>
                <a:srgbClr val="EA5E29"/>
              </a:buClr>
              <a:buSzPct val="90000"/>
              <a:buNone/>
            </a:pPr>
            <a:r>
              <a:rPr lang="es-us" sz="2400" b="0" i="0" u="none" baseline="0" dirty="0">
                <a:latin typeface="Calibri" panose="020F0502020204030204" pitchFamily="34" charset="0"/>
                <a:ea typeface="Calibri" panose="020F0502020204030204" pitchFamily="34" charset="0"/>
                <a:cs typeface="Calibri" panose="020F0502020204030204" pitchFamily="34" charset="0"/>
              </a:rPr>
              <a:t>Servicios sociales, vivienda, sistemas educativos y oportunidades laborales según sea necesario para facilitar el bienestar y la mejoría de la persona en su totalidad.</a:t>
            </a:r>
          </a:p>
          <a:p>
            <a:pPr marL="1097280" lvl="1" indent="0" algn="l" rtl="0" fontAlgn="base">
              <a:lnSpc>
                <a:spcPct val="100000"/>
              </a:lnSpc>
              <a:spcBef>
                <a:spcPts val="1200"/>
              </a:spcBef>
              <a:buClr>
                <a:srgbClr val="EA5E29"/>
              </a:buClr>
              <a:buSzPct val="90000"/>
              <a:buNone/>
            </a:pPr>
            <a:r>
              <a:rPr lang="es-us" sz="2400" b="0" i="0" u="none" baseline="0" dirty="0">
                <a:latin typeface="Calibri" panose="020F0502020204030204" pitchFamily="34" charset="0"/>
                <a:ea typeface="Calibri" panose="020F0502020204030204" pitchFamily="34" charset="0"/>
                <a:cs typeface="Calibri" panose="020F0502020204030204" pitchFamily="34" charset="0"/>
              </a:rPr>
              <a:t>Otros sistemas necesarios para satisfacer las necesidades de las personas que reciben servicios, incluidos los sistemas de justicia penal y juvenil, y de protección al menor.</a:t>
            </a:r>
          </a:p>
        </p:txBody>
      </p:sp>
      <p:pic>
        <p:nvPicPr>
          <p:cNvPr id="4" name="Graphic 4" descr="Icono de medicina con relleno sólido">
            <a:extLst>
              <a:ext uri="{FF2B5EF4-FFF2-40B4-BE49-F238E27FC236}">
                <a16:creationId xmlns:a16="http://schemas.microsoft.com/office/drawing/2014/main" id="{ED915B96-7D2F-69B1-4DA3-D3186DB421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655" y="2552041"/>
            <a:ext cx="731520" cy="731520"/>
          </a:xfrm>
          <a:prstGeom prst="rect">
            <a:avLst/>
          </a:prstGeom>
        </p:spPr>
      </p:pic>
      <p:pic>
        <p:nvPicPr>
          <p:cNvPr id="5" name="Graphic 5" descr="Cuidado con relleno sólido">
            <a:extLst>
              <a:ext uri="{FF2B5EF4-FFF2-40B4-BE49-F238E27FC236}">
                <a16:creationId xmlns:a16="http://schemas.microsoft.com/office/drawing/2014/main" id="{9B2E8FE6-A3BC-6EBB-2E1C-53100A665C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545" y="3420808"/>
            <a:ext cx="747740" cy="731520"/>
          </a:xfrm>
          <a:prstGeom prst="rect">
            <a:avLst/>
          </a:prstGeom>
        </p:spPr>
      </p:pic>
      <p:pic>
        <p:nvPicPr>
          <p:cNvPr id="6" name="Graphic 6" descr="Conexiones con relleno sólido">
            <a:extLst>
              <a:ext uri="{FF2B5EF4-FFF2-40B4-BE49-F238E27FC236}">
                <a16:creationId xmlns:a16="http://schemas.microsoft.com/office/drawing/2014/main" id="{C8637F6E-0E3A-4A9C-4BCC-F6F187BDEA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655" y="4443169"/>
            <a:ext cx="731520" cy="731520"/>
          </a:xfrm>
          <a:prstGeom prst="rect">
            <a:avLst/>
          </a:prstGeom>
        </p:spPr>
      </p:pic>
    </p:spTree>
    <p:extLst>
      <p:ext uri="{BB962C8B-B14F-4D97-AF65-F5344CB8AC3E}">
        <p14:creationId xmlns:p14="http://schemas.microsoft.com/office/powerpoint/2010/main" val="950615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1DF5-E26E-EDFB-8879-38E11D1AA8AE}"/>
              </a:ext>
            </a:extLst>
          </p:cNvPr>
          <p:cNvSpPr>
            <a:spLocks noGrp="1"/>
          </p:cNvSpPr>
          <p:nvPr>
            <p:ph type="title"/>
          </p:nvPr>
        </p:nvSpPr>
        <p:spPr>
          <a:xfrm>
            <a:off x="564874" y="365125"/>
            <a:ext cx="8780832" cy="1325563"/>
          </a:xfrm>
        </p:spPr>
        <p:txBody>
          <a:bodyPr/>
          <a:lstStyle/>
          <a:p>
            <a:pPr algn="l" rtl="0"/>
            <a:r>
              <a:rPr lang="es-us" b="0" i="0" u="none" baseline="0" dirty="0">
                <a:latin typeface="Calibri Light"/>
                <a:ea typeface="Calibri Light"/>
                <a:cs typeface="Calibri Light"/>
              </a:rPr>
              <a:t>Coordinación de la atención 3.A: Requisitos generales </a:t>
            </a:r>
            <a:endParaRPr lang="es-us" dirty="0">
              <a:latin typeface="Calibri Light"/>
              <a:cs typeface="Calibri Light"/>
            </a:endParaRPr>
          </a:p>
        </p:txBody>
      </p:sp>
      <p:sp>
        <p:nvSpPr>
          <p:cNvPr id="3" name="Content Placeholder 2">
            <a:extLst>
              <a:ext uri="{FF2B5EF4-FFF2-40B4-BE49-F238E27FC236}">
                <a16:creationId xmlns:a16="http://schemas.microsoft.com/office/drawing/2014/main" id="{EEEBDB73-87EC-B25A-3D99-A048B9C18D4E}"/>
              </a:ext>
            </a:extLst>
          </p:cNvPr>
          <p:cNvSpPr>
            <a:spLocks noGrp="1"/>
          </p:cNvSpPr>
          <p:nvPr>
            <p:ph idx="1"/>
          </p:nvPr>
        </p:nvSpPr>
        <p:spPr>
          <a:xfrm>
            <a:off x="564874" y="1764666"/>
            <a:ext cx="11062252" cy="4014215"/>
          </a:xfrm>
        </p:spPr>
        <p:txBody>
          <a:bodyPr vert="horz" lIns="91440" tIns="45720" rIns="91440" bIns="45720" rtlCol="0" anchor="t">
            <a:noAutofit/>
          </a:bodyPr>
          <a:lstStyle/>
          <a:p>
            <a:pPr algn="l" rtl="0" fontAlgn="base">
              <a:spcBef>
                <a:spcPts val="600"/>
              </a:spcBef>
              <a:buClr>
                <a:srgbClr val="EA5E29"/>
              </a:buClr>
            </a:pPr>
            <a:r>
              <a:rPr lang="es-us" b="0" i="0" u="none" baseline="0" dirty="0">
                <a:latin typeface="Calibri" panose="020F0502020204030204" pitchFamily="34" charset="0"/>
                <a:ea typeface="Calibri" panose="020F0502020204030204" pitchFamily="34" charset="0"/>
                <a:cs typeface="Calibri" panose="020F0502020204030204" pitchFamily="34" charset="0"/>
              </a:rPr>
              <a:t>La CCBHC conserva la documentación necesaria para satisfacer los requisitos de la Ley de Portabilidad y Responsabilidad de Seguros Médicos (HIPAA), la parte 2 del título 42 del Código de Regulaciones Federales (CFR) y otras leyes de privacidad estatales y federales.</a:t>
            </a:r>
          </a:p>
          <a:p>
            <a:pPr algn="l" rtl="0" fontAlgn="base">
              <a:spcBef>
                <a:spcPts val="600"/>
              </a:spcBef>
              <a:buClr>
                <a:srgbClr val="EA5E29"/>
              </a:buClr>
            </a:pPr>
            <a:r>
              <a:rPr lang="es-us" b="0" i="0" u="none" baseline="0" dirty="0">
                <a:latin typeface="Calibri" panose="020F0502020204030204" pitchFamily="34" charset="0"/>
                <a:ea typeface="Calibri" panose="020F0502020204030204" pitchFamily="34" charset="0"/>
                <a:cs typeface="Calibri" panose="020F0502020204030204" pitchFamily="34" charset="0"/>
              </a:rPr>
              <a:t>La CCBHC obtiene las autorizaciones necesarias para compartir información con los socios comunitarios en los casos en que la información no se pueda difundir en virtud de la HIPAA, y otras leyes y reglamentaciones federales y estatales. </a:t>
            </a:r>
          </a:p>
          <a:p>
            <a:pPr algn="l" rtl="0" fontAlgn="base">
              <a:spcBef>
                <a:spcPts val="600"/>
              </a:spcBef>
              <a:buClr>
                <a:srgbClr val="EA5E29"/>
              </a:buClr>
            </a:pPr>
            <a:r>
              <a:rPr lang="es-us" b="0" i="0" u="none" baseline="0" dirty="0">
                <a:latin typeface="Calibri" panose="020F0502020204030204" pitchFamily="34" charset="0"/>
                <a:ea typeface="Calibri" panose="020F0502020204030204" pitchFamily="34" charset="0"/>
                <a:cs typeface="Calibri" panose="020F0502020204030204" pitchFamily="34" charset="0"/>
              </a:rPr>
              <a:t>En coherencia tanto con los requisitos de privacidad y confidencialidad como con las preferencias y necesidades de las personas que reciben los servicios, la CCBHC ayuda a las personas que reciben servicios (incluidas las familias de niños y adolescentes) derivadas a proveedores o recursos externos a obtener una cita y a realizar un seguimiento de los servicios que reciben, a fin de garantizar la coordinación y la prestación de los apoyos. </a:t>
            </a:r>
            <a:endParaRPr lang="es-us" sz="1800" b="1" i="1" dirty="0">
              <a:latin typeface="Calibri" panose="020F0502020204030204" pitchFamily="34" charset="0"/>
              <a:ea typeface="Calibri Light"/>
              <a:cs typeface="Calibri" panose="020F0502020204030204" pitchFamily="34" charset="0"/>
            </a:endParaRPr>
          </a:p>
          <a:p>
            <a:pPr marL="0" indent="0" algn="l" rtl="0">
              <a:spcBef>
                <a:spcPts val="600"/>
              </a:spcBef>
              <a:buNone/>
            </a:pPr>
            <a:r>
              <a:rPr lang="es-us" sz="1600" b="1" i="1" u="none" baseline="0" dirty="0">
                <a:latin typeface="Calibri" panose="020F0502020204030204" pitchFamily="34" charset="0"/>
                <a:ea typeface="Calibri Light"/>
                <a:cs typeface="Calibri" panose="020F0502020204030204" pitchFamily="34" charset="0"/>
              </a:rPr>
              <a:t>Nota: Se alienta a las CCBHC a </a:t>
            </a:r>
            <a:r>
              <a:rPr lang="es-us" sz="1600" b="1" i="1" u="none" baseline="0" dirty="0">
                <a:effectLst/>
                <a:latin typeface="Calibri" panose="020F0502020204030204" pitchFamily="34" charset="0"/>
                <a:ea typeface="Calibri" panose="020F0502020204030204" pitchFamily="34" charset="0"/>
                <a:cs typeface="Calibri" panose="020F0502020204030204" pitchFamily="34" charset="0"/>
              </a:rPr>
              <a:t>analizar opciones para documentar electrónicamente las autorizaciones cuando </a:t>
            </a:r>
            <a:br>
              <a:rPr lang="es-us" sz="1600" b="1" i="1" u="none" baseline="0" dirty="0">
                <a:effectLst/>
                <a:latin typeface="Calibri" panose="020F0502020204030204" pitchFamily="34" charset="0"/>
                <a:ea typeface="Calibri" panose="020F0502020204030204" pitchFamily="34" charset="0"/>
                <a:cs typeface="Calibri" panose="020F0502020204030204" pitchFamily="34" charset="0"/>
              </a:rPr>
            </a:br>
            <a:r>
              <a:rPr lang="es-us" sz="1600" b="1" i="1" u="none" baseline="0" dirty="0">
                <a:effectLst/>
                <a:latin typeface="Calibri" panose="020F0502020204030204" pitchFamily="34" charset="0"/>
                <a:ea typeface="Calibri" panose="020F0502020204030204" pitchFamily="34" charset="0"/>
                <a:cs typeface="Calibri" panose="020F0502020204030204" pitchFamily="34" charset="0"/>
              </a:rPr>
              <a:t>sea viable y adecuado con respecto a las necesidades y capacidades de la persona que recibe los servicios.</a:t>
            </a:r>
          </a:p>
          <a:p>
            <a:pPr marL="0" indent="0" algn="l" rtl="0">
              <a:buNone/>
            </a:pPr>
            <a:endParaRPr lang="es-us" i="1" dirty="0">
              <a:ea typeface="Calibri" panose="020F0502020204030204"/>
              <a:cs typeface="Calibri Light"/>
            </a:endParaRPr>
          </a:p>
        </p:txBody>
      </p:sp>
    </p:spTree>
    <p:extLst>
      <p:ext uri="{BB962C8B-B14F-4D97-AF65-F5344CB8AC3E}">
        <p14:creationId xmlns:p14="http://schemas.microsoft.com/office/powerpoint/2010/main" val="3658693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7631-F07A-62EB-53DE-CFE5110B34BC}"/>
              </a:ext>
            </a:extLst>
          </p:cNvPr>
          <p:cNvSpPr>
            <a:spLocks noGrp="1"/>
          </p:cNvSpPr>
          <p:nvPr>
            <p:ph type="title"/>
          </p:nvPr>
        </p:nvSpPr>
        <p:spPr>
          <a:xfrm>
            <a:off x="564874" y="365125"/>
            <a:ext cx="9412844" cy="1325563"/>
          </a:xfrm>
        </p:spPr>
        <p:txBody>
          <a:bodyPr/>
          <a:lstStyle/>
          <a:p>
            <a:pPr algn="l" rtl="0"/>
            <a:r>
              <a:rPr lang="es-us" b="0" i="0" u="none" baseline="0" dirty="0"/>
              <a:t>Coordinación de la atención 3.A: Requisitos generales</a:t>
            </a:r>
          </a:p>
        </p:txBody>
      </p:sp>
      <p:sp>
        <p:nvSpPr>
          <p:cNvPr id="3" name="Content Placeholder 2">
            <a:extLst>
              <a:ext uri="{FF2B5EF4-FFF2-40B4-BE49-F238E27FC236}">
                <a16:creationId xmlns:a16="http://schemas.microsoft.com/office/drawing/2014/main" id="{23D79DA5-F0CE-5B24-C195-9B99CB5C9DC6}"/>
              </a:ext>
            </a:extLst>
          </p:cNvPr>
          <p:cNvSpPr>
            <a:spLocks noGrp="1"/>
          </p:cNvSpPr>
          <p:nvPr>
            <p:ph idx="1"/>
          </p:nvPr>
        </p:nvSpPr>
        <p:spPr>
          <a:xfrm>
            <a:off x="564874" y="1825626"/>
            <a:ext cx="10811338" cy="4014215"/>
          </a:xfrm>
        </p:spPr>
        <p:txBody>
          <a:bodyPr vert="horz" lIns="91440" tIns="45720" rIns="91440" bIns="45720" rtlCol="0" anchor="t">
            <a:noAutofit/>
          </a:bodyPr>
          <a:lstStyle/>
          <a:p>
            <a:pPr algn="l" rtl="0" fontAlgn="base">
              <a:buClr>
                <a:srgbClr val="EA5E29"/>
              </a:buClr>
            </a:pPr>
            <a:r>
              <a:rPr lang="es-us" b="0" i="0" u="none" baseline="0" dirty="0">
                <a:latin typeface="Calibri" panose="020F0502020204030204" pitchFamily="34" charset="0"/>
                <a:ea typeface="Calibri" panose="020F0502020204030204" pitchFamily="34" charset="0"/>
                <a:cs typeface="Calibri" panose="020F0502020204030204" pitchFamily="34" charset="0"/>
              </a:rPr>
              <a:t>La CCBHC coordinará la atención de acuerdo con las preferencias y las necesidades de atención de la persona que recibe los servicios. En la medida que sea posible y adecuado, la coordinación de la atención se llevará a cabo en colaboración con la familia o los cuidadores de la persona que recibe los servicios y otros apoyos identificados por ella. Para identificar las preferencias de la persona en caso de una crisis psiquiátrica o de consumo de sustancias, la CCBHC elabora un plan ante una situación de crisis con cada persona que recibe servicios. </a:t>
            </a:r>
          </a:p>
          <a:p>
            <a:pPr algn="l" rtl="0" fontAlgn="base">
              <a:buClr>
                <a:srgbClr val="EA5E29"/>
              </a:buClr>
            </a:pPr>
            <a:r>
              <a:rPr lang="es-us" b="0" i="0" u="none" baseline="0" dirty="0">
                <a:latin typeface="Calibri" panose="020F0502020204030204" pitchFamily="34" charset="0"/>
                <a:ea typeface="Calibri" panose="020F0502020204030204" pitchFamily="34" charset="0"/>
                <a:cs typeface="Calibri" panose="020F0502020204030204" pitchFamily="34" charset="0"/>
              </a:rPr>
              <a:t>Como mínimo, las personas que reciben servicios deberán obtener asesoramiento sobre el uso de la línea 988 de prevención de suicidio y crisis, líneas directas locales de ayuda y apoyo, y servicios móviles para crisis y estabilización, en caso de que ocurra una crisis fuera del horario de atención de los proveedores. Los planes para crisis podrán facilitar el desarrollo de una directiva anticipada psiquiátrica.</a:t>
            </a:r>
          </a:p>
        </p:txBody>
      </p:sp>
    </p:spTree>
    <p:extLst>
      <p:ext uri="{BB962C8B-B14F-4D97-AF65-F5344CB8AC3E}">
        <p14:creationId xmlns:p14="http://schemas.microsoft.com/office/powerpoint/2010/main" val="42111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7631-F07A-62EB-53DE-CFE5110B34BC}"/>
              </a:ext>
            </a:extLst>
          </p:cNvPr>
          <p:cNvSpPr>
            <a:spLocks noGrp="1"/>
          </p:cNvSpPr>
          <p:nvPr>
            <p:ph type="title"/>
          </p:nvPr>
        </p:nvSpPr>
        <p:spPr>
          <a:xfrm>
            <a:off x="564874" y="365125"/>
            <a:ext cx="9654891" cy="1325563"/>
          </a:xfrm>
        </p:spPr>
        <p:txBody>
          <a:bodyPr/>
          <a:lstStyle/>
          <a:p>
            <a:pPr algn="l" rtl="0"/>
            <a:r>
              <a:rPr lang="es-us" b="0" i="0" u="none" baseline="0" dirty="0"/>
              <a:t>Coordinación de la atención 3.A: Requisitos generales</a:t>
            </a:r>
          </a:p>
        </p:txBody>
      </p:sp>
      <p:sp>
        <p:nvSpPr>
          <p:cNvPr id="3" name="Content Placeholder 2">
            <a:extLst>
              <a:ext uri="{FF2B5EF4-FFF2-40B4-BE49-F238E27FC236}">
                <a16:creationId xmlns:a16="http://schemas.microsoft.com/office/drawing/2014/main" id="{23D79DA5-F0CE-5B24-C195-9B99CB5C9DC6}"/>
              </a:ext>
            </a:extLst>
          </p:cNvPr>
          <p:cNvSpPr>
            <a:spLocks noGrp="1"/>
          </p:cNvSpPr>
          <p:nvPr>
            <p:ph idx="1"/>
          </p:nvPr>
        </p:nvSpPr>
        <p:spPr/>
        <p:txBody>
          <a:bodyPr vert="horz" lIns="91440" tIns="45720" rIns="91440" bIns="45720" rtlCol="0" anchor="t">
            <a:noAutofit/>
          </a:bodyPr>
          <a:lstStyle/>
          <a:p>
            <a:pPr algn="l" rtl="0" fontAlgn="base">
              <a:buClr>
                <a:srgbClr val="EA5E29"/>
              </a:buClr>
            </a:pPr>
            <a:r>
              <a:rPr lang="es-us" b="0" i="0" u="none" baseline="0">
                <a:latin typeface="Calibri" panose="020F0502020204030204" pitchFamily="34" charset="0"/>
                <a:ea typeface="Calibri" panose="020F0502020204030204" pitchFamily="34" charset="0"/>
                <a:cs typeface="Calibri" panose="020F0502020204030204" pitchFamily="34" charset="0"/>
              </a:rPr>
              <a:t>Ningún aspecto de los acuerdos de la CCBHC para la coordinación de la atención limitará la libertad </a:t>
            </a:r>
            <a:br>
              <a:rPr lang="es-us">
                <a:latin typeface="Calibri" panose="020F0502020204030204" pitchFamily="34" charset="0"/>
                <a:cs typeface="Calibri" panose="020F0502020204030204" pitchFamily="34" charset="0"/>
              </a:rPr>
            </a:br>
            <a:r>
              <a:rPr lang="es-us" b="0" i="0" u="none" baseline="0">
                <a:latin typeface="Calibri" panose="020F0502020204030204" pitchFamily="34" charset="0"/>
                <a:ea typeface="Calibri" panose="020F0502020204030204" pitchFamily="34" charset="0"/>
                <a:cs typeface="Calibri" panose="020F0502020204030204" pitchFamily="34" charset="0"/>
              </a:rPr>
              <a:t>de la persona que recibe los servicios de elegir al proveedor que desea en la CCBHC, </a:t>
            </a:r>
            <a:br>
              <a:rPr lang="es-us">
                <a:latin typeface="Calibri" panose="020F0502020204030204" pitchFamily="34" charset="0"/>
                <a:cs typeface="Calibri" panose="020F0502020204030204" pitchFamily="34" charset="0"/>
              </a:rPr>
            </a:br>
            <a:r>
              <a:rPr lang="es-us" b="0" i="0" u="none" baseline="0">
                <a:latin typeface="Calibri" panose="020F0502020204030204" pitchFamily="34" charset="0"/>
                <a:ea typeface="Calibri" panose="020F0502020204030204" pitchFamily="34" charset="0"/>
                <a:cs typeface="Calibri" panose="020F0502020204030204" pitchFamily="34" charset="0"/>
              </a:rPr>
              <a:t>sus organizaciones colaboradoras designadas (DCO) o cualquier otra institución. </a:t>
            </a:r>
          </a:p>
          <a:p>
            <a:pPr algn="l" rtl="0" fontAlgn="base">
              <a:buClr>
                <a:srgbClr val="EA5E29"/>
              </a:buClr>
            </a:pPr>
            <a:r>
              <a:rPr lang="es-us" b="0" i="0" u="none" baseline="0">
                <a:latin typeface="Calibri" panose="020F0502020204030204" pitchFamily="34" charset="0"/>
                <a:ea typeface="Calibri" panose="020F0502020204030204" pitchFamily="34" charset="0"/>
                <a:cs typeface="Calibri" panose="020F0502020204030204" pitchFamily="34" charset="0"/>
              </a:rPr>
              <a:t>La coordinación adecuada de la atención implica que la CCBHC realice y registre tentativas razonables para determinar todos los medicamentos recetados por otros proveedores.</a:t>
            </a:r>
          </a:p>
          <a:p>
            <a:pPr algn="l" rtl="0" fontAlgn="base">
              <a:buClr>
                <a:srgbClr val="EA5E29"/>
              </a:buClr>
            </a:pPr>
            <a:r>
              <a:rPr lang="es-us" b="0" i="0" u="none" baseline="0">
                <a:latin typeface="Calibri" panose="020F0502020204030204" pitchFamily="34" charset="0"/>
                <a:ea typeface="Calibri" panose="020F0502020204030204" pitchFamily="34" charset="0"/>
                <a:cs typeface="Calibri" panose="020F0502020204030204" pitchFamily="34" charset="0"/>
              </a:rPr>
              <a:t>En la medida que lo permitan las leyes estatales, se debe consultar el programa estatal de monitoreo de medicamentos recetados (PDMP) antes de recetar medicamentos y durante la evaluación integral.</a:t>
            </a:r>
          </a:p>
        </p:txBody>
      </p:sp>
    </p:spTree>
    <p:extLst>
      <p:ext uri="{BB962C8B-B14F-4D97-AF65-F5344CB8AC3E}">
        <p14:creationId xmlns:p14="http://schemas.microsoft.com/office/powerpoint/2010/main" val="2217942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tional Council Color Palette">
      <a:dk1>
        <a:srgbClr val="53605F"/>
      </a:dk1>
      <a:lt1>
        <a:srgbClr val="FFFFFF"/>
      </a:lt1>
      <a:dk2>
        <a:srgbClr val="53605F"/>
      </a:dk2>
      <a:lt2>
        <a:srgbClr val="A9ABA3"/>
      </a:lt2>
      <a:accent1>
        <a:srgbClr val="064F80"/>
      </a:accent1>
      <a:accent2>
        <a:srgbClr val="EA5E28"/>
      </a:accent2>
      <a:accent3>
        <a:srgbClr val="ACCAD3"/>
      </a:accent3>
      <a:accent4>
        <a:srgbClr val="7FD3EE"/>
      </a:accent4>
      <a:accent5>
        <a:srgbClr val="E8E0D1"/>
      </a:accent5>
      <a:accent6>
        <a:srgbClr val="A9ABA3"/>
      </a:accent6>
      <a:hlink>
        <a:srgbClr val="064F80"/>
      </a:hlink>
      <a:folHlink>
        <a:srgbClr val="EA5E2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6266964A23A4181B891C1489AAB8C" ma:contentTypeVersion="19" ma:contentTypeDescription="Create a new document." ma:contentTypeScope="" ma:versionID="325ea19c53e63a6ce7d24bd69c23a55e">
  <xsd:schema xmlns:xsd="http://www.w3.org/2001/XMLSchema" xmlns:xs="http://www.w3.org/2001/XMLSchema" xmlns:p="http://schemas.microsoft.com/office/2006/metadata/properties" xmlns:ns1="http://schemas.microsoft.com/sharepoint/v3" xmlns:ns2="cacf325c-7a22-41d3-8403-072ae64d6682" xmlns:ns3="324c3175-c74e-4e83-b1b5-461a4d30703a" targetNamespace="http://schemas.microsoft.com/office/2006/metadata/properties" ma:root="true" ma:fieldsID="49ded4b14fee2f555c58c2855a8ec096" ns1:_="" ns2:_="" ns3:_="">
    <xsd:import namespace="http://schemas.microsoft.com/sharepoint/v3"/>
    <xsd:import namespace="cacf325c-7a22-41d3-8403-072ae64d6682"/>
    <xsd:import namespace="324c3175-c74e-4e83-b1b5-461a4d3070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cf325c-7a22-41d3-8403-072ae64d66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8304ef-af6d-4835-9de1-cb43745920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4c3175-c74e-4e83-b1b5-461a4d3070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6990b8-2ba0-47f3-8f9a-fb1e10f37ec0}" ma:internalName="TaxCatchAll" ma:showField="CatchAllData" ma:web="324c3175-c74e-4e83-b1b5-461a4d3070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4c3175-c74e-4e83-b1b5-461a4d30703a" xsi:nil="true"/>
    <lcf76f155ced4ddcb4097134ff3c332f xmlns="cacf325c-7a22-41d3-8403-072ae64d6682">
      <Terms xmlns="http://schemas.microsoft.com/office/infopath/2007/PartnerControls"/>
    </lcf76f155ced4ddcb4097134ff3c332f>
    <SharedWithUsers xmlns="324c3175-c74e-4e83-b1b5-461a4d30703a">
      <UserInfo>
        <DisplayName/>
        <AccountId xsi:nil="true"/>
        <AccountType/>
      </UserInfo>
    </SharedWithUsers>
    <MediaLengthInSeconds xmlns="cacf325c-7a22-41d3-8403-072ae64d6682"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DF94642-A479-4B3D-853B-92C2A1A1CC72}"/>
</file>

<file path=customXml/itemProps2.xml><?xml version="1.0" encoding="utf-8"?>
<ds:datastoreItem xmlns:ds="http://schemas.openxmlformats.org/officeDocument/2006/customXml" ds:itemID="{4D2843AB-67C6-4C45-A1C1-E4723613CD51}">
  <ds:schemaRefs>
    <ds:schemaRef ds:uri="http://schemas.microsoft.com/sharepoint/v3/contenttype/forms"/>
  </ds:schemaRefs>
</ds:datastoreItem>
</file>

<file path=customXml/itemProps3.xml><?xml version="1.0" encoding="utf-8"?>
<ds:datastoreItem xmlns:ds="http://schemas.openxmlformats.org/officeDocument/2006/customXml" ds:itemID="{99D1E659-3E34-4542-B08E-E0A277A4F1BB}">
  <ds:schemaRefs>
    <ds:schemaRef ds:uri="http://schemas.microsoft.com/office/2006/metadata/properties"/>
    <ds:schemaRef ds:uri="http://www.w3.org/XML/1998/namespace"/>
    <ds:schemaRef ds:uri="http://schemas.microsoft.com/sharepoint/v3"/>
    <ds:schemaRef ds:uri="324c3175-c74e-4e83-b1b5-461a4d30703a"/>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cacf325c-7a22-41d3-8403-072ae64d6682"/>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TotalTime>
  <Words>3161</Words>
  <Application>Microsoft Office PowerPoint</Application>
  <PresentationFormat>Widescreen</PresentationFormat>
  <Paragraphs>138</Paragraphs>
  <Slides>18</Slides>
  <Notes>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Courier New,monospace</vt:lpstr>
      <vt:lpstr>Arial</vt:lpstr>
      <vt:lpstr>Calibri</vt:lpstr>
      <vt:lpstr>Calibri Light</vt:lpstr>
      <vt:lpstr>Courier New</vt:lpstr>
      <vt:lpstr>Office Theme</vt:lpstr>
      <vt:lpstr>Office Theme</vt:lpstr>
      <vt:lpstr>Capacitación a pedido sobre los criterios de las CCBHC: Coordinación de la atención  Documento actualizado con los criterios de las CCBHC revisados publicados en marzo de 2023</vt:lpstr>
      <vt:lpstr>PowerPoint Presentation</vt:lpstr>
      <vt:lpstr>PowerPoint Presentation</vt:lpstr>
      <vt:lpstr>¿Qué es una Clínica Comunitaria Certificada de Salud Conductual (CCBHC)?</vt:lpstr>
      <vt:lpstr>Requisitos del programa de criterios de las CCBHC</vt:lpstr>
      <vt:lpstr>Coordinación de la atención 3.A: Requisitos generales</vt:lpstr>
      <vt:lpstr>Coordinación de la atención 3.A: Requisitos generales </vt:lpstr>
      <vt:lpstr>Coordinación de la atención 3.A: Requisitos generales</vt:lpstr>
      <vt:lpstr>Coordinación de la atención 3.A: Requisitos generales</vt:lpstr>
      <vt:lpstr>Coordinación de la atención 3.A: Requisitos generales</vt:lpstr>
      <vt:lpstr>Coordinación de la atención 3.B: Coordinación de la atención y otros sistemas de información para la salud</vt:lpstr>
      <vt:lpstr>Coordinación de la atención 3.B: Coordinación de la atención y otros sistemas de información para la salud</vt:lpstr>
      <vt:lpstr>Coordinación de la atención 3.B: Coordinación de la atención y otros sistemas de información para la salud</vt:lpstr>
      <vt:lpstr>Coordinación de la atención 3.C: Asociaciones</vt:lpstr>
      <vt:lpstr>Coordinación de la atención 3.D: Equipo de tratamiento y atención, planificación del tratamiento y actividades de coordinación de la atención</vt:lpstr>
      <vt:lpstr>Coordinación de la atención 3.D: Equipo de tratamiento y atención, planificación del tratamiento y actividades de coordinación de la atención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CCBHC Criteria On-demand Lessons: Care Coordination  Updated for Revised CCBHC Criteria Released March 2023</dc:title>
  <dc:creator>Rachel Wainwright</dc:creator>
  <cp:lastModifiedBy>Deyu Tang</cp:lastModifiedBy>
  <cp:revision>8</cp:revision>
  <dcterms:created xsi:type="dcterms:W3CDTF">2021-03-18T18:22:02Z</dcterms:created>
  <dcterms:modified xsi:type="dcterms:W3CDTF">2023-12-20T08:05:25Z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0x0101006B46266964A23A4181B891C1489AAB8C</vt:lpwstr>
  </property>
  <property fmtid="{D5CDD505-2E9C-101B-9397-08002B2CF9AE}" pid="3" name="MediaServiceImageTags">
    <vt:lpwstr/>
  </property>
  <property fmtid="{D5CDD505-2E9C-101B-9397-08002B2CF9AE}" pid="4" name="Order">
    <vt:r8>441800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