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33"/>
  </p:notesMasterIdLst>
  <p:sldIdLst>
    <p:sldId id="258" r:id="rId6"/>
    <p:sldId id="2147375827" r:id="rId7"/>
    <p:sldId id="2301" r:id="rId8"/>
    <p:sldId id="2147375837" r:id="rId9"/>
    <p:sldId id="2147375871" r:id="rId10"/>
    <p:sldId id="2147375834" r:id="rId11"/>
    <p:sldId id="2147375845" r:id="rId12"/>
    <p:sldId id="2147375872" r:id="rId13"/>
    <p:sldId id="2147375873" r:id="rId14"/>
    <p:sldId id="2147375874" r:id="rId15"/>
    <p:sldId id="2147375875" r:id="rId16"/>
    <p:sldId id="2147375877" r:id="rId17"/>
    <p:sldId id="2147375878" r:id="rId18"/>
    <p:sldId id="2147375879" r:id="rId19"/>
    <p:sldId id="2147375876" r:id="rId20"/>
    <p:sldId id="2147375860" r:id="rId21"/>
    <p:sldId id="2147375861" r:id="rId22"/>
    <p:sldId id="2147375862" r:id="rId23"/>
    <p:sldId id="2147375863" r:id="rId24"/>
    <p:sldId id="2147375870" r:id="rId25"/>
    <p:sldId id="288" r:id="rId26"/>
    <p:sldId id="2147375864" r:id="rId27"/>
    <p:sldId id="2147375880" r:id="rId28"/>
    <p:sldId id="2147375869" r:id="rId29"/>
    <p:sldId id="2147375881" r:id="rId30"/>
    <p:sldId id="2147375832" r:id="rId31"/>
    <p:sldId id="21473758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EC6511-FCBF-D069-2E63-83643EAC8950}" name="Renee Boak" initials="RB" userId="S::reneeb@thenationalcouncil.org::a6ba85ef-442c-4cef-b4bc-7b38f7bd12aa" providerId="AD"/>
  <p188:author id="{C044AA37-367B-B9E4-4903-73CE9B7B37BD}" name="Kate Achelpohl" initials="KA" userId="S::KateA@thenationalcouncil.org::fbbc87d1-5161-4f04-bb2b-dfdc7ff049ef" providerId="AD"/>
  <p188:author id="{295A5A49-F9E7-7512-C021-EB2DC9421FD9}" name="Blaire Thomas" initials="BT" userId="S::BlaireT@thenationalcouncil.org::2ec49d5a-d8a7-4598-a5ad-857024504fc9" providerId="AD"/>
  <p188:author id="{146D294E-5E7C-95A7-8B3D-F6FC054F55F5}" name="Emma Hayes" initials="EH" userId="S::emmah@thenationalcouncil.org::c22e3552-65f0-4c83-bd49-3ec9ef05cf1a" providerId="AD"/>
  <p188:author id="{78B80283-8C0C-5A13-62D1-B4A2D2460388}" name="Samantha Holcombe" initials="SH" userId="S::samanthah@thenationalcouncil.org::d1fec6bf-ad07-4fdc-b47b-c030e7100509" providerId="AD"/>
  <p188:author id="{B0A77CB5-0FCA-A6AB-A230-A061AE0C342B}" name="Lauren Hartigan" initials="LH" userId="S::LHartigan@thenationalcouncil.org::d665ec7b-d0fd-4b4f-9329-4531ea45ee20" providerId="AD"/>
  <p188:author id="{3DA313B9-3CB6-0194-CFA7-45851520B036}" name="Renee Boak" initials="RB" userId="S::ReneeB@thenationalcouncil.org::a6ba85ef-442c-4cef-b4bc-7b38f7bd12aa" providerId="AD"/>
  <p188:author id="{DA9BF1DE-9015-1E2E-09C4-4FF4B07E25B3}" name="Jane King" initials="JK" userId="S::JaneK@thenationalcouncil.org::a73081d6-5d0d-49fc-883a-b2a5de636d7b" providerId="AD"/>
  <p188:author id="{EE2052F1-5288-81E9-52A5-35F6F0655BDC}" name="Monika Witt" initials="MW" userId="S::monikaw@thenationalcouncil.org::4a2a4213-9e16-429b-acba-41bcf0a055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80"/>
    <a:srgbClr val="EA5E29"/>
    <a:srgbClr val="FFFFFF"/>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F8042-4A21-C087-0A57-E70D09B1D6F0}" v="195" dt="2024-10-14T16:59:28.182"/>
    <p1510:client id="{30520334-2A67-48C5-ADCE-DECBE0AEF87B}" v="1" dt="2024-10-14T18:14:06.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449" autoAdjust="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3EFA9-26F5-421C-BC3F-A81097A18E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56696FE-A528-42A2-B760-498B923ABED4}">
      <dgm:prSet custT="1"/>
      <dgm:spPr/>
      <dgm:t>
        <a:bodyPr/>
        <a:lstStyle/>
        <a:p>
          <a:pPr>
            <a:lnSpc>
              <a:spcPct val="100000"/>
            </a:lnSpc>
          </a:pPr>
          <a:r>
            <a:rPr lang="en-US" sz="2000" dirty="0">
              <a:latin typeface="Aptos" panose="020B0004020202020204" pitchFamily="34" charset="0"/>
            </a:rPr>
            <a:t>Identify the structure and curriculum of the learning community.</a:t>
          </a:r>
        </a:p>
      </dgm:t>
    </dgm:pt>
    <dgm:pt modelId="{7323AA70-2EC3-4C24-A838-ACCCEC21CE5A}" type="parTrans" cxnId="{B6CE5DD7-ECD7-424C-BD3E-39CBBC1B3E77}">
      <dgm:prSet/>
      <dgm:spPr/>
      <dgm:t>
        <a:bodyPr/>
        <a:lstStyle/>
        <a:p>
          <a:endParaRPr lang="en-US" sz="2400">
            <a:latin typeface="+mj-lt"/>
          </a:endParaRPr>
        </a:p>
      </dgm:t>
    </dgm:pt>
    <dgm:pt modelId="{82B2BA20-2E73-4A9C-9721-905308BA3F2E}" type="sibTrans" cxnId="{B6CE5DD7-ECD7-424C-BD3E-39CBBC1B3E77}">
      <dgm:prSet/>
      <dgm:spPr/>
      <dgm:t>
        <a:bodyPr/>
        <a:lstStyle/>
        <a:p>
          <a:endParaRPr lang="en-US" sz="2400">
            <a:latin typeface="+mj-lt"/>
          </a:endParaRPr>
        </a:p>
      </dgm:t>
    </dgm:pt>
    <dgm:pt modelId="{2100F372-4577-410F-818A-7A172851B73B}">
      <dgm:prSet custT="1"/>
      <dgm:spPr/>
      <dgm:t>
        <a:bodyPr/>
        <a:lstStyle/>
        <a:p>
          <a:pPr>
            <a:lnSpc>
              <a:spcPct val="100000"/>
            </a:lnSpc>
          </a:pPr>
          <a:r>
            <a:rPr lang="en-US" sz="2000">
              <a:latin typeface="Aptos" panose="020B0004020202020204" pitchFamily="34" charset="0"/>
            </a:rPr>
            <a:t>Review expectations of learning community participants.</a:t>
          </a:r>
        </a:p>
      </dgm:t>
    </dgm:pt>
    <dgm:pt modelId="{02536D27-B307-4ADC-8B00-7A5832AE4C45}" type="parTrans" cxnId="{605DA6EF-8297-4306-9F7C-A5C17C2E04AB}">
      <dgm:prSet/>
      <dgm:spPr/>
      <dgm:t>
        <a:bodyPr/>
        <a:lstStyle/>
        <a:p>
          <a:endParaRPr lang="en-US" sz="2400">
            <a:latin typeface="+mj-lt"/>
          </a:endParaRPr>
        </a:p>
      </dgm:t>
    </dgm:pt>
    <dgm:pt modelId="{8B3FE912-099C-4085-A28F-DEB49F12F83D}" type="sibTrans" cxnId="{605DA6EF-8297-4306-9F7C-A5C17C2E04AB}">
      <dgm:prSet/>
      <dgm:spPr/>
      <dgm:t>
        <a:bodyPr/>
        <a:lstStyle/>
        <a:p>
          <a:endParaRPr lang="en-US" sz="2400">
            <a:latin typeface="+mj-lt"/>
          </a:endParaRPr>
        </a:p>
      </dgm:t>
    </dgm:pt>
    <dgm:pt modelId="{EDE13925-FEFC-480C-9E12-A3F7215A626B}">
      <dgm:prSet custT="1"/>
      <dgm:spPr/>
      <dgm:t>
        <a:bodyPr/>
        <a:lstStyle/>
        <a:p>
          <a:pPr>
            <a:lnSpc>
              <a:spcPct val="100000"/>
            </a:lnSpc>
          </a:pPr>
          <a:r>
            <a:rPr lang="en-US" sz="2000">
              <a:latin typeface="Aptos" panose="020B0004020202020204" pitchFamily="34" charset="0"/>
            </a:rPr>
            <a:t>Foster connection and relationship building with participants.</a:t>
          </a:r>
        </a:p>
      </dgm:t>
    </dgm:pt>
    <dgm:pt modelId="{9BA2B0CC-92C0-478F-93FD-301B663C345B}" type="parTrans" cxnId="{C9F8A13B-97D3-490C-8983-5EE9E3F146D2}">
      <dgm:prSet/>
      <dgm:spPr/>
      <dgm:t>
        <a:bodyPr/>
        <a:lstStyle/>
        <a:p>
          <a:endParaRPr lang="en-US" sz="2400">
            <a:latin typeface="+mj-lt"/>
          </a:endParaRPr>
        </a:p>
      </dgm:t>
    </dgm:pt>
    <dgm:pt modelId="{E083FF29-1FD6-4031-833A-2D7A4745E409}" type="sibTrans" cxnId="{C9F8A13B-97D3-490C-8983-5EE9E3F146D2}">
      <dgm:prSet/>
      <dgm:spPr/>
      <dgm:t>
        <a:bodyPr/>
        <a:lstStyle/>
        <a:p>
          <a:endParaRPr lang="en-US" sz="2400">
            <a:latin typeface="+mj-lt"/>
          </a:endParaRPr>
        </a:p>
      </dgm:t>
    </dgm:pt>
    <dgm:pt modelId="{E761A84F-BFA4-4411-B3BB-828695CC6932}" type="pres">
      <dgm:prSet presAssocID="{6D73EFA9-26F5-421C-BC3F-A81097A18E09}" presName="root" presStyleCnt="0">
        <dgm:presLayoutVars>
          <dgm:dir/>
          <dgm:resizeHandles val="exact"/>
        </dgm:presLayoutVars>
      </dgm:prSet>
      <dgm:spPr/>
    </dgm:pt>
    <dgm:pt modelId="{95846274-D403-44DA-953D-0D287612ED21}" type="pres">
      <dgm:prSet presAssocID="{756696FE-A528-42A2-B760-498B923ABED4}" presName="compNode" presStyleCnt="0"/>
      <dgm:spPr/>
    </dgm:pt>
    <dgm:pt modelId="{3EF59407-7B9B-4469-ABD5-56FA7642EE03}" type="pres">
      <dgm:prSet presAssocID="{756696FE-A528-42A2-B760-498B923ABE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01D09F6-4414-4D15-9674-5FEAE5F3A1FF}" type="pres">
      <dgm:prSet presAssocID="{756696FE-A528-42A2-B760-498B923ABED4}" presName="spaceRect" presStyleCnt="0"/>
      <dgm:spPr/>
    </dgm:pt>
    <dgm:pt modelId="{96B1CDB6-74B5-4D99-9EBE-187281D62F68}" type="pres">
      <dgm:prSet presAssocID="{756696FE-A528-42A2-B760-498B923ABED4}" presName="textRect" presStyleLbl="revTx" presStyleIdx="0" presStyleCnt="3">
        <dgm:presLayoutVars>
          <dgm:chMax val="1"/>
          <dgm:chPref val="1"/>
        </dgm:presLayoutVars>
      </dgm:prSet>
      <dgm:spPr/>
    </dgm:pt>
    <dgm:pt modelId="{C1B66F95-A056-4240-BB29-FD0916921D07}" type="pres">
      <dgm:prSet presAssocID="{82B2BA20-2E73-4A9C-9721-905308BA3F2E}" presName="sibTrans" presStyleCnt="0"/>
      <dgm:spPr/>
    </dgm:pt>
    <dgm:pt modelId="{68C5EEC2-144B-43D0-9881-93E5D2C57E79}" type="pres">
      <dgm:prSet presAssocID="{2100F372-4577-410F-818A-7A172851B73B}" presName="compNode" presStyleCnt="0"/>
      <dgm:spPr/>
    </dgm:pt>
    <dgm:pt modelId="{3EC04100-F7CD-41D0-9EF6-15DD05544CF0}" type="pres">
      <dgm:prSet presAssocID="{2100F372-4577-410F-818A-7A172851B7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186B78CA-DAFC-42BC-AC3E-C6E62D051266}" type="pres">
      <dgm:prSet presAssocID="{2100F372-4577-410F-818A-7A172851B73B}" presName="spaceRect" presStyleCnt="0"/>
      <dgm:spPr/>
    </dgm:pt>
    <dgm:pt modelId="{497F81E3-2873-4CC3-90C4-3FF90B8CFB3B}" type="pres">
      <dgm:prSet presAssocID="{2100F372-4577-410F-818A-7A172851B73B}" presName="textRect" presStyleLbl="revTx" presStyleIdx="1" presStyleCnt="3">
        <dgm:presLayoutVars>
          <dgm:chMax val="1"/>
          <dgm:chPref val="1"/>
        </dgm:presLayoutVars>
      </dgm:prSet>
      <dgm:spPr/>
    </dgm:pt>
    <dgm:pt modelId="{7764F6CE-AD69-4EB9-A8EA-DE7566642910}" type="pres">
      <dgm:prSet presAssocID="{8B3FE912-099C-4085-A28F-DEB49F12F83D}" presName="sibTrans" presStyleCnt="0"/>
      <dgm:spPr/>
    </dgm:pt>
    <dgm:pt modelId="{168FDB02-137D-4F30-BD21-628A45FE54F6}" type="pres">
      <dgm:prSet presAssocID="{EDE13925-FEFC-480C-9E12-A3F7215A626B}" presName="compNode" presStyleCnt="0"/>
      <dgm:spPr/>
    </dgm:pt>
    <dgm:pt modelId="{46607F76-F7F6-4ACC-8B7D-E542DE7B48A8}" type="pres">
      <dgm:prSet presAssocID="{EDE13925-FEFC-480C-9E12-A3F7215A62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44185EEB-D357-4EF4-9515-A89B944C4461}" type="pres">
      <dgm:prSet presAssocID="{EDE13925-FEFC-480C-9E12-A3F7215A626B}" presName="spaceRect" presStyleCnt="0"/>
      <dgm:spPr/>
    </dgm:pt>
    <dgm:pt modelId="{25BD5F38-F4B8-47D4-934B-4AF085D52073}" type="pres">
      <dgm:prSet presAssocID="{EDE13925-FEFC-480C-9E12-A3F7215A626B}" presName="textRect" presStyleLbl="revTx" presStyleIdx="2" presStyleCnt="3">
        <dgm:presLayoutVars>
          <dgm:chMax val="1"/>
          <dgm:chPref val="1"/>
        </dgm:presLayoutVars>
      </dgm:prSet>
      <dgm:spPr/>
    </dgm:pt>
  </dgm:ptLst>
  <dgm:cxnLst>
    <dgm:cxn modelId="{E8517B19-9ABC-49AF-8B21-892A2EED7D70}" type="presOf" srcId="{EDE13925-FEFC-480C-9E12-A3F7215A626B}" destId="{25BD5F38-F4B8-47D4-934B-4AF085D52073}" srcOrd="0" destOrd="0" presId="urn:microsoft.com/office/officeart/2018/2/layout/IconLabelList"/>
    <dgm:cxn modelId="{C9F8A13B-97D3-490C-8983-5EE9E3F146D2}" srcId="{6D73EFA9-26F5-421C-BC3F-A81097A18E09}" destId="{EDE13925-FEFC-480C-9E12-A3F7215A626B}" srcOrd="2" destOrd="0" parTransId="{9BA2B0CC-92C0-478F-93FD-301B663C345B}" sibTransId="{E083FF29-1FD6-4031-833A-2D7A4745E409}"/>
    <dgm:cxn modelId="{1B275366-DA22-4CF0-A807-826078EABD53}" type="presOf" srcId="{756696FE-A528-42A2-B760-498B923ABED4}" destId="{96B1CDB6-74B5-4D99-9EBE-187281D62F68}" srcOrd="0" destOrd="0" presId="urn:microsoft.com/office/officeart/2018/2/layout/IconLabelList"/>
    <dgm:cxn modelId="{7306DE57-0971-4475-AECC-044BC1316709}" type="presOf" srcId="{2100F372-4577-410F-818A-7A172851B73B}" destId="{497F81E3-2873-4CC3-90C4-3FF90B8CFB3B}" srcOrd="0" destOrd="0" presId="urn:microsoft.com/office/officeart/2018/2/layout/IconLabelList"/>
    <dgm:cxn modelId="{E7539279-DDA3-44C6-9CF6-4E04871537D6}" type="presOf" srcId="{6D73EFA9-26F5-421C-BC3F-A81097A18E09}" destId="{E761A84F-BFA4-4411-B3BB-828695CC6932}" srcOrd="0" destOrd="0" presId="urn:microsoft.com/office/officeart/2018/2/layout/IconLabelList"/>
    <dgm:cxn modelId="{B6CE5DD7-ECD7-424C-BD3E-39CBBC1B3E77}" srcId="{6D73EFA9-26F5-421C-BC3F-A81097A18E09}" destId="{756696FE-A528-42A2-B760-498B923ABED4}" srcOrd="0" destOrd="0" parTransId="{7323AA70-2EC3-4C24-A838-ACCCEC21CE5A}" sibTransId="{82B2BA20-2E73-4A9C-9721-905308BA3F2E}"/>
    <dgm:cxn modelId="{605DA6EF-8297-4306-9F7C-A5C17C2E04AB}" srcId="{6D73EFA9-26F5-421C-BC3F-A81097A18E09}" destId="{2100F372-4577-410F-818A-7A172851B73B}" srcOrd="1" destOrd="0" parTransId="{02536D27-B307-4ADC-8B00-7A5832AE4C45}" sibTransId="{8B3FE912-099C-4085-A28F-DEB49F12F83D}"/>
    <dgm:cxn modelId="{FA4136FD-7BE0-4AD1-8074-AD0B339B9C0B}" type="presParOf" srcId="{E761A84F-BFA4-4411-B3BB-828695CC6932}" destId="{95846274-D403-44DA-953D-0D287612ED21}" srcOrd="0" destOrd="0" presId="urn:microsoft.com/office/officeart/2018/2/layout/IconLabelList"/>
    <dgm:cxn modelId="{403AD587-104A-4705-AEB2-092A3C188D80}" type="presParOf" srcId="{95846274-D403-44DA-953D-0D287612ED21}" destId="{3EF59407-7B9B-4469-ABD5-56FA7642EE03}" srcOrd="0" destOrd="0" presId="urn:microsoft.com/office/officeart/2018/2/layout/IconLabelList"/>
    <dgm:cxn modelId="{0E63AC04-F54E-43DC-AB70-104194FE2317}" type="presParOf" srcId="{95846274-D403-44DA-953D-0D287612ED21}" destId="{F01D09F6-4414-4D15-9674-5FEAE5F3A1FF}" srcOrd="1" destOrd="0" presId="urn:microsoft.com/office/officeart/2018/2/layout/IconLabelList"/>
    <dgm:cxn modelId="{D4CDDBBC-25B6-4A7C-8224-86F26A6AE3D3}" type="presParOf" srcId="{95846274-D403-44DA-953D-0D287612ED21}" destId="{96B1CDB6-74B5-4D99-9EBE-187281D62F68}" srcOrd="2" destOrd="0" presId="urn:microsoft.com/office/officeart/2018/2/layout/IconLabelList"/>
    <dgm:cxn modelId="{DA04DA4A-2825-4ED7-BBC4-4AB210AA6708}" type="presParOf" srcId="{E761A84F-BFA4-4411-B3BB-828695CC6932}" destId="{C1B66F95-A056-4240-BB29-FD0916921D07}" srcOrd="1" destOrd="0" presId="urn:microsoft.com/office/officeart/2018/2/layout/IconLabelList"/>
    <dgm:cxn modelId="{C4146B9B-9215-45D2-81AC-E654F7B651C1}" type="presParOf" srcId="{E761A84F-BFA4-4411-B3BB-828695CC6932}" destId="{68C5EEC2-144B-43D0-9881-93E5D2C57E79}" srcOrd="2" destOrd="0" presId="urn:microsoft.com/office/officeart/2018/2/layout/IconLabelList"/>
    <dgm:cxn modelId="{C4BA2763-A2A2-4AE7-836F-A00D330B8317}" type="presParOf" srcId="{68C5EEC2-144B-43D0-9881-93E5D2C57E79}" destId="{3EC04100-F7CD-41D0-9EF6-15DD05544CF0}" srcOrd="0" destOrd="0" presId="urn:microsoft.com/office/officeart/2018/2/layout/IconLabelList"/>
    <dgm:cxn modelId="{95B30E8C-9D6B-4526-A795-79C5A01AA4C1}" type="presParOf" srcId="{68C5EEC2-144B-43D0-9881-93E5D2C57E79}" destId="{186B78CA-DAFC-42BC-AC3E-C6E62D051266}" srcOrd="1" destOrd="0" presId="urn:microsoft.com/office/officeart/2018/2/layout/IconLabelList"/>
    <dgm:cxn modelId="{C3D3B571-AE95-421D-8B95-460EF0686A24}" type="presParOf" srcId="{68C5EEC2-144B-43D0-9881-93E5D2C57E79}" destId="{497F81E3-2873-4CC3-90C4-3FF90B8CFB3B}" srcOrd="2" destOrd="0" presId="urn:microsoft.com/office/officeart/2018/2/layout/IconLabelList"/>
    <dgm:cxn modelId="{71525E35-5B1C-4981-99E6-5D60C0F7A15E}" type="presParOf" srcId="{E761A84F-BFA4-4411-B3BB-828695CC6932}" destId="{7764F6CE-AD69-4EB9-A8EA-DE7566642910}" srcOrd="3" destOrd="0" presId="urn:microsoft.com/office/officeart/2018/2/layout/IconLabelList"/>
    <dgm:cxn modelId="{85322DD7-3165-4A5C-AB87-683FABF308D0}" type="presParOf" srcId="{E761A84F-BFA4-4411-B3BB-828695CC6932}" destId="{168FDB02-137D-4F30-BD21-628A45FE54F6}" srcOrd="4" destOrd="0" presId="urn:microsoft.com/office/officeart/2018/2/layout/IconLabelList"/>
    <dgm:cxn modelId="{A5EC45C7-96A0-497A-88F9-D9D980D1BE0B}" type="presParOf" srcId="{168FDB02-137D-4F30-BD21-628A45FE54F6}" destId="{46607F76-F7F6-4ACC-8B7D-E542DE7B48A8}" srcOrd="0" destOrd="0" presId="urn:microsoft.com/office/officeart/2018/2/layout/IconLabelList"/>
    <dgm:cxn modelId="{A6C42B4B-460D-4650-87EE-45DC584C62BE}" type="presParOf" srcId="{168FDB02-137D-4F30-BD21-628A45FE54F6}" destId="{44185EEB-D357-4EF4-9515-A89B944C4461}" srcOrd="1" destOrd="0" presId="urn:microsoft.com/office/officeart/2018/2/layout/IconLabelList"/>
    <dgm:cxn modelId="{99282A50-5F69-4A7B-9219-8A40EED15166}" type="presParOf" srcId="{168FDB02-137D-4F30-BD21-628A45FE54F6}" destId="{25BD5F38-F4B8-47D4-934B-4AF085D52073}" srcOrd="2" destOrd="0" presId="urn:microsoft.com/office/officeart/2018/2/layout/IconLabel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59407-7B9B-4469-ABD5-56FA7642EE03}">
      <dsp:nvSpPr>
        <dsp:cNvPr id="0" name=""/>
        <dsp:cNvSpPr/>
      </dsp:nvSpPr>
      <dsp:spPr>
        <a:xfrm>
          <a:off x="1237338" y="683822"/>
          <a:ext cx="1304539" cy="1304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B1CDB6-74B5-4D99-9EBE-187281D62F68}">
      <dsp:nvSpPr>
        <dsp:cNvPr id="0" name=""/>
        <dsp:cNvSpPr/>
      </dsp:nvSpPr>
      <dsp:spPr>
        <a:xfrm>
          <a:off x="440119" y="2385392"/>
          <a:ext cx="2898976"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Aptos" panose="020B0004020202020204" pitchFamily="34" charset="0"/>
            </a:rPr>
            <a:t>Identify the structure and curriculum of the learning community.</a:t>
          </a:r>
        </a:p>
      </dsp:txBody>
      <dsp:txXfrm>
        <a:off x="440119" y="2385392"/>
        <a:ext cx="2898976" cy="945000"/>
      </dsp:txXfrm>
    </dsp:sp>
    <dsp:sp modelId="{3EC04100-F7CD-41D0-9EF6-15DD05544CF0}">
      <dsp:nvSpPr>
        <dsp:cNvPr id="0" name=""/>
        <dsp:cNvSpPr/>
      </dsp:nvSpPr>
      <dsp:spPr>
        <a:xfrm>
          <a:off x="4643635" y="683822"/>
          <a:ext cx="1304539" cy="1304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7F81E3-2873-4CC3-90C4-3FF90B8CFB3B}">
      <dsp:nvSpPr>
        <dsp:cNvPr id="0" name=""/>
        <dsp:cNvSpPr/>
      </dsp:nvSpPr>
      <dsp:spPr>
        <a:xfrm>
          <a:off x="3846416" y="2385392"/>
          <a:ext cx="2898976"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Aptos" panose="020B0004020202020204" pitchFamily="34" charset="0"/>
            </a:rPr>
            <a:t>Review expectations of learning community participants.</a:t>
          </a:r>
        </a:p>
      </dsp:txBody>
      <dsp:txXfrm>
        <a:off x="3846416" y="2385392"/>
        <a:ext cx="2898976" cy="945000"/>
      </dsp:txXfrm>
    </dsp:sp>
    <dsp:sp modelId="{46607F76-F7F6-4ACC-8B7D-E542DE7B48A8}">
      <dsp:nvSpPr>
        <dsp:cNvPr id="0" name=""/>
        <dsp:cNvSpPr/>
      </dsp:nvSpPr>
      <dsp:spPr>
        <a:xfrm>
          <a:off x="8049932" y="683822"/>
          <a:ext cx="1304539" cy="1304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D5F38-F4B8-47D4-934B-4AF085D52073}">
      <dsp:nvSpPr>
        <dsp:cNvPr id="0" name=""/>
        <dsp:cNvSpPr/>
      </dsp:nvSpPr>
      <dsp:spPr>
        <a:xfrm>
          <a:off x="7252713" y="2385392"/>
          <a:ext cx="2898976"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Aptos" panose="020B0004020202020204" pitchFamily="34" charset="0"/>
            </a:rPr>
            <a:t>Foster connection and relationship building with participants.</a:t>
          </a:r>
        </a:p>
      </dsp:txBody>
      <dsp:txXfrm>
        <a:off x="7252713" y="2385392"/>
        <a:ext cx="2898976" cy="94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AD13-0705-4F25-ABF3-A7E4CFE6E8E4}"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98A12-8AEE-4F3F-B652-3F47B48C5B30}" type="slidenum">
              <a:rPr lang="en-US" smtClean="0"/>
              <a:t>‹#›</a:t>
            </a:fld>
            <a:endParaRPr lang="en-US"/>
          </a:p>
        </p:txBody>
      </p:sp>
    </p:spTree>
    <p:extLst>
      <p:ext uri="{BB962C8B-B14F-4D97-AF65-F5344CB8AC3E}">
        <p14:creationId xmlns:p14="http://schemas.microsoft.com/office/powerpoint/2010/main" val="205141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Blaire</a:t>
            </a:r>
          </a:p>
        </p:txBody>
      </p:sp>
      <p:sp>
        <p:nvSpPr>
          <p:cNvPr id="4" name="Slide Number Placeholder 3"/>
          <p:cNvSpPr>
            <a:spLocks noGrp="1"/>
          </p:cNvSpPr>
          <p:nvPr>
            <p:ph type="sldNum" sz="quarter" idx="5"/>
          </p:nvPr>
        </p:nvSpPr>
        <p:spPr/>
        <p:txBody>
          <a:bodyPr/>
          <a:lstStyle/>
          <a:p>
            <a:fld id="{80698A12-8AEE-4F3F-B652-3F47B48C5B30}" type="slidenum">
              <a:rPr lang="en-US" smtClean="0"/>
              <a:t>1</a:t>
            </a:fld>
            <a:endParaRPr lang="en-US"/>
          </a:p>
        </p:txBody>
      </p:sp>
    </p:spTree>
    <p:extLst>
      <p:ext uri="{BB962C8B-B14F-4D97-AF65-F5344CB8AC3E}">
        <p14:creationId xmlns:p14="http://schemas.microsoft.com/office/powerpoint/2010/main" val="303848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Ensure this is included in all slide decks</a:t>
            </a:r>
          </a:p>
        </p:txBody>
      </p:sp>
      <p:sp>
        <p:nvSpPr>
          <p:cNvPr id="4" name="Slide Number Placeholder 3"/>
          <p:cNvSpPr>
            <a:spLocks noGrp="1"/>
          </p:cNvSpPr>
          <p:nvPr>
            <p:ph type="sldNum" sz="quarter" idx="5"/>
          </p:nvPr>
        </p:nvSpPr>
        <p:spPr/>
        <p:txBody>
          <a:bodyPr/>
          <a:lstStyle/>
          <a:p>
            <a:fld id="{80698A12-8AEE-4F3F-B652-3F47B48C5B30}" type="slidenum">
              <a:rPr lang="en-US" smtClean="0"/>
              <a:t>2</a:t>
            </a:fld>
            <a:endParaRPr lang="en-US"/>
          </a:p>
        </p:txBody>
      </p:sp>
    </p:spTree>
    <p:extLst>
      <p:ext uri="{BB962C8B-B14F-4D97-AF65-F5344CB8AC3E}">
        <p14:creationId xmlns:p14="http://schemas.microsoft.com/office/powerpoint/2010/main" val="30988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image from slide 26 on ODW Needs Assessment</a:t>
            </a:r>
          </a:p>
        </p:txBody>
      </p:sp>
      <p:sp>
        <p:nvSpPr>
          <p:cNvPr id="4" name="Slide Number Placeholder 3"/>
          <p:cNvSpPr>
            <a:spLocks noGrp="1"/>
          </p:cNvSpPr>
          <p:nvPr>
            <p:ph type="sldNum" sz="quarter" idx="5"/>
          </p:nvPr>
        </p:nvSpPr>
        <p:spPr/>
        <p:txBody>
          <a:bodyPr/>
          <a:lstStyle/>
          <a:p>
            <a:fld id="{80698A12-8AEE-4F3F-B652-3F47B48C5B30}" type="slidenum">
              <a:rPr lang="en-US" smtClean="0"/>
              <a:t>27</a:t>
            </a:fld>
            <a:endParaRPr lang="en-US"/>
          </a:p>
        </p:txBody>
      </p:sp>
    </p:spTree>
    <p:extLst>
      <p:ext uri="{BB962C8B-B14F-4D97-AF65-F5344CB8AC3E}">
        <p14:creationId xmlns:p14="http://schemas.microsoft.com/office/powerpoint/2010/main" val="369756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77597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51019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chor="t" anchorCtr="0">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53084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407671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31620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16236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0655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40648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342866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75335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10/17/2024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10/17/2024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730117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hyperlink" Target="https://www.thenationalcouncil.org/program/ccbhc-e-national-training-and-technical-assistance-center/" TargetMode="Externa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4.png"/><Relationship Id="rId10" Type="http://schemas.openxmlformats.org/officeDocument/2006/relationships/image" Target="../media/image28.svg"/><Relationship Id="rId4" Type="http://schemas.microsoft.com/office/2007/relationships/hdphoto" Target="../media/hdphoto1.wdp"/><Relationship Id="rId9" Type="http://schemas.openxmlformats.org/officeDocument/2006/relationships/image" Target="../media/image27.png"/><Relationship Id="rId14" Type="http://schemas.openxmlformats.org/officeDocument/2006/relationships/image" Target="../media/image3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jpmonline.org/article/S0749-3797(18)30005-9/fulltext" TargetMode="External"/><Relationship Id="rId2" Type="http://schemas.openxmlformats.org/officeDocument/2006/relationships/hyperlink" Target="https://www.ruralhealthinfo.org/topics/healthcare-acces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2" Type="http://schemas.openxmlformats.org/officeDocument/2006/relationships/hyperlink" Target="https://www.thenationalcouncil.org/program/ccbhc-e-national-training-and-technical-assistance-center/"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6.svg"/><Relationship Id="rId12" Type="http://schemas.openxmlformats.org/officeDocument/2006/relationships/hyperlink" Target="https://www.thenationalcouncil.org/program/ccbhc-e-national-training-and-technical-assistance-center/"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2.svg"/></Relationships>
</file>

<file path=ppt/slides/_rels/slide27.xml.rels><?xml version="1.0" encoding="UTF-8" standalone="yes"?>
<Relationships xmlns="http://schemas.openxmlformats.org/package/2006/relationships"><Relationship Id="rId3" Type="http://schemas.openxmlformats.org/officeDocument/2006/relationships/hyperlink" Target="https://www.thenationalcouncil.org/program/ccbhc-e-national-training-and-technical-assistance-center/request-training-assistance/" TargetMode="External"/><Relationship Id="rId7" Type="http://schemas.openxmlformats.org/officeDocument/2006/relationships/image" Target="../media/image32.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46.sv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386139" y="2601118"/>
            <a:ext cx="11018520" cy="3432213"/>
          </a:xfrm>
        </p:spPr>
        <p:txBody>
          <a:bodyPr/>
          <a:lstStyle/>
          <a:p>
            <a:r>
              <a:rPr lang="en-US" sz="4800" b="1" i="0" u="none" strike="noStrike" dirty="0">
                <a:solidFill>
                  <a:srgbClr val="064F80"/>
                </a:solidFill>
                <a:effectLst/>
                <a:latin typeface="Aptos Display" panose="020B0004020202020204" pitchFamily="34" charset="0"/>
              </a:rPr>
              <a:t>CCBHC-E National Training and ​</a:t>
            </a:r>
            <a:r>
              <a:rPr lang="en-US" sz="4800" b="0" i="0" dirty="0">
                <a:solidFill>
                  <a:srgbClr val="064F80"/>
                </a:solidFill>
                <a:effectLst/>
                <a:latin typeface="Aptos Display" panose="020B0004020202020204" pitchFamily="34" charset="0"/>
              </a:rPr>
              <a:t>​</a:t>
            </a:r>
            <a:br>
              <a:rPr lang="en-US" sz="4800" b="0" i="0" dirty="0">
                <a:solidFill>
                  <a:srgbClr val="064F80"/>
                </a:solidFill>
                <a:effectLst/>
                <a:latin typeface="Aptos Display" panose="020B0004020202020204" pitchFamily="34" charset="0"/>
              </a:rPr>
            </a:br>
            <a:r>
              <a:rPr lang="en-US" sz="4800" b="1" i="0" u="none" strike="noStrike" dirty="0">
                <a:solidFill>
                  <a:srgbClr val="064F80"/>
                </a:solidFill>
                <a:effectLst/>
                <a:latin typeface="Aptos Display" panose="020B0004020202020204" pitchFamily="34" charset="0"/>
              </a:rPr>
              <a:t>Technical Assistance Center</a:t>
            </a:r>
            <a:br>
              <a:rPr lang="en-US" sz="4800" b="1" i="0" u="none" strike="noStrike" dirty="0">
                <a:solidFill>
                  <a:srgbClr val="064F80"/>
                </a:solidFill>
                <a:effectLst/>
                <a:latin typeface="Aptos Display" panose="020B0004020202020204" pitchFamily="34" charset="0"/>
              </a:rPr>
            </a:br>
            <a:r>
              <a:rPr lang="en-US" sz="2800" b="1" i="1" u="none" strike="noStrike" dirty="0">
                <a:solidFill>
                  <a:srgbClr val="EA5E29"/>
                </a:solidFill>
                <a:effectLst/>
                <a:latin typeface="Aptos Display" panose="020B0004020202020204" pitchFamily="34" charset="0"/>
              </a:rPr>
              <a:t>CCBHC Rural Services</a:t>
            </a:r>
            <a:br>
              <a:rPr lang="en-US" sz="2800" b="0" i="0" dirty="0">
                <a:solidFill>
                  <a:srgbClr val="EA5E29"/>
                </a:solidFill>
                <a:effectLst/>
                <a:latin typeface="Aptos Display" panose="020B0004020202020204" pitchFamily="34" charset="0"/>
              </a:rPr>
            </a:br>
            <a:r>
              <a:rPr lang="en-US" sz="2800" b="0" i="1" u="none" strike="noStrike" dirty="0">
                <a:solidFill>
                  <a:srgbClr val="EA5E29"/>
                </a:solidFill>
                <a:effectLst/>
                <a:latin typeface="Aptos Display" panose="020B0004020202020204" pitchFamily="34" charset="0"/>
              </a:rPr>
              <a:t>Session 1: Orientation To Learning Community</a:t>
            </a:r>
            <a:br>
              <a:rPr lang="en-US" sz="2800" b="0" i="1" u="none" strike="noStrike" dirty="0">
                <a:solidFill>
                  <a:srgbClr val="EA5E29"/>
                </a:solidFill>
                <a:effectLst/>
                <a:latin typeface="Aptos Display" panose="020B0004020202020204" pitchFamily="34" charset="0"/>
              </a:rPr>
            </a:br>
            <a:br>
              <a:rPr lang="en-US" sz="2800" b="0" i="1" u="none" strike="noStrike" dirty="0">
                <a:solidFill>
                  <a:srgbClr val="EA5E29"/>
                </a:solidFill>
                <a:effectLst/>
                <a:latin typeface="Aptos Display" panose="020B0004020202020204" pitchFamily="34" charset="0"/>
              </a:rPr>
            </a:br>
            <a:r>
              <a:rPr lang="en-US" sz="2400" b="1" i="1" dirty="0">
                <a:solidFill>
                  <a:srgbClr val="064F80"/>
                </a:solidFill>
                <a:effectLst/>
                <a:latin typeface="Aptos Display" panose="020B0004020202020204" pitchFamily="34" charset="0"/>
              </a:rPr>
              <a:t>October 15, 202</a:t>
            </a:r>
            <a:r>
              <a:rPr lang="en-US" sz="2400" b="1" i="1" dirty="0">
                <a:latin typeface="Aptos Display" panose="020B0004020202020204" pitchFamily="34" charset="0"/>
              </a:rPr>
              <a:t>4</a:t>
            </a:r>
            <a:endParaRPr lang="en-US" sz="2400" dirty="0">
              <a:latin typeface="Aptos Display" panose="020B0004020202020204" pitchFamily="34" charset="0"/>
            </a:endParaRPr>
          </a:p>
        </p:txBody>
      </p:sp>
    </p:spTree>
    <p:extLst>
      <p:ext uri="{BB962C8B-B14F-4D97-AF65-F5344CB8AC3E}">
        <p14:creationId xmlns:p14="http://schemas.microsoft.com/office/powerpoint/2010/main" val="111189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6">
            <a:extLst>
              <a:ext uri="{FF2B5EF4-FFF2-40B4-BE49-F238E27FC236}">
                <a16:creationId xmlns:a16="http://schemas.microsoft.com/office/drawing/2014/main" id="{5FAFBC34-C8B6-B353-0949-8B1DC19F46CA}"/>
              </a:ext>
            </a:extLst>
          </p:cNvPr>
          <p:cNvSpPr/>
          <p:nvPr/>
        </p:nvSpPr>
        <p:spPr>
          <a:xfrm>
            <a:off x="533059" y="6081776"/>
            <a:ext cx="11687611" cy="776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solidFill>
                  <a:srgbClr val="064F80"/>
                </a:solidFill>
                <a:latin typeface="Aptos" panose="020B0004020202020204" pitchFamily="34" charset="0"/>
              </a:rPr>
              <a:t>Access our website to register for upcoming events, submit a consultation request or scan our on-demand resource library:</a:t>
            </a:r>
            <a:endParaRPr lang="en-US" dirty="0">
              <a:latin typeface="Aptos" panose="020B0004020202020204" pitchFamily="34" charset="0"/>
            </a:endParaRPr>
          </a:p>
          <a:p>
            <a:r>
              <a:rPr lang="en-US" sz="1200" dirty="0">
                <a:solidFill>
                  <a:srgbClr val="064F80"/>
                </a:solidFill>
                <a:latin typeface="Aptos" panose="020B0004020202020204" pitchFamily="34" charset="0"/>
              </a:rPr>
              <a:t> </a:t>
            </a:r>
            <a:r>
              <a:rPr lang="en-US" sz="1200" b="1" i="1" dirty="0">
                <a:solidFill>
                  <a:srgbClr val="064F80"/>
                </a:solidFill>
                <a:latin typeface="Aptos" panose="020B0004020202020204" pitchFamily="34" charset="0"/>
                <a:hlinkClick r:id="rId2">
                  <a:extLst>
                    <a:ext uri="{A12FA001-AC4F-418D-AE19-62706E023703}">
                      <ahyp:hlinkClr xmlns:ahyp="http://schemas.microsoft.com/office/drawing/2018/hyperlinkcolor" val="tx"/>
                    </a:ext>
                  </a:extLst>
                </a:hlinkClick>
              </a:rPr>
              <a:t>https://www.thenationalcouncil.org/program/ccbhc-e-national-training-and-technical-assistance-center/</a:t>
            </a:r>
            <a:r>
              <a:rPr lang="en-US" sz="1200" b="1" i="1" dirty="0">
                <a:solidFill>
                  <a:srgbClr val="064F80"/>
                </a:solidFill>
                <a:latin typeface="Aptos" panose="020B0004020202020204" pitchFamily="34" charset="0"/>
              </a:rPr>
              <a:t> </a:t>
            </a:r>
            <a:endParaRPr lang="en-US" dirty="0">
              <a:latin typeface="Aptos" panose="020B0004020202020204" pitchFamily="34" charset="0"/>
            </a:endParaRPr>
          </a:p>
        </p:txBody>
      </p:sp>
      <p:grpSp>
        <p:nvGrpSpPr>
          <p:cNvPr id="4" name="Group 3">
            <a:extLst>
              <a:ext uri="{FF2B5EF4-FFF2-40B4-BE49-F238E27FC236}">
                <a16:creationId xmlns:a16="http://schemas.microsoft.com/office/drawing/2014/main" id="{DEC980A5-84C5-9CEC-AED7-854C9CB9D6B8}"/>
              </a:ext>
            </a:extLst>
          </p:cNvPr>
          <p:cNvGrpSpPr/>
          <p:nvPr/>
        </p:nvGrpSpPr>
        <p:grpSpPr>
          <a:xfrm>
            <a:off x="250680" y="1184677"/>
            <a:ext cx="11700411" cy="5027528"/>
            <a:chOff x="201834" y="1184677"/>
            <a:chExt cx="11788333" cy="4890759"/>
          </a:xfrm>
        </p:grpSpPr>
        <p:grpSp>
          <p:nvGrpSpPr>
            <p:cNvPr id="27" name="Group 26">
              <a:extLst>
                <a:ext uri="{FF2B5EF4-FFF2-40B4-BE49-F238E27FC236}">
                  <a16:creationId xmlns:a16="http://schemas.microsoft.com/office/drawing/2014/main" id="{7936B303-7D0F-E38D-1827-DDEBB6F74B56}"/>
                </a:ext>
              </a:extLst>
            </p:cNvPr>
            <p:cNvGrpSpPr/>
            <p:nvPr/>
          </p:nvGrpSpPr>
          <p:grpSpPr>
            <a:xfrm>
              <a:off x="201833" y="269732"/>
              <a:ext cx="11788334" cy="1456453"/>
              <a:chOff x="201833" y="269732"/>
              <a:chExt cx="12192000" cy="1549400"/>
            </a:xfrm>
          </p:grpSpPr>
          <p:sp>
            <p:nvSpPr>
              <p:cNvPr id="28" name="Rectangle 27">
                <a:extLst>
                  <a:ext uri="{FF2B5EF4-FFF2-40B4-BE49-F238E27FC236}">
                    <a16:creationId xmlns:a16="http://schemas.microsoft.com/office/drawing/2014/main" id="{2DC3FFD3-A6CD-A3AA-545E-742B90358CF8}"/>
                  </a:ext>
                </a:extLst>
              </p:cNvPr>
              <p:cNvSpPr/>
              <p:nvPr/>
            </p:nvSpPr>
            <p:spPr>
              <a:xfrm>
                <a:off x="201833" y="269732"/>
                <a:ext cx="12192000" cy="15494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a:extLst>
                  <a:ext uri="{FF2B5EF4-FFF2-40B4-BE49-F238E27FC236}">
                    <a16:creationId xmlns:a16="http://schemas.microsoft.com/office/drawing/2014/main" id="{3765A5E8-6A17-08DB-E2F4-13117DA42BDF}"/>
                  </a:ext>
                </a:extLst>
              </p:cNvPr>
              <p:cNvPicPr>
                <a:picLocks noChangeAspect="1"/>
              </p:cNvPicPr>
              <p:nvPr/>
            </p:nvPicPr>
            <p:blipFill rotWithShape="1">
              <a:blip r:embed="rId3">
                <a:duotone>
                  <a:schemeClr val="accent1">
                    <a:shade val="45000"/>
                    <a:satMod val="135000"/>
                  </a:schemeClr>
                  <a:prstClr val="white"/>
                </a:duotone>
                <a:alphaModFix amt="30000"/>
                <a:extLst>
                  <a:ext uri="{BEBA8EAE-BF5A-486C-A8C5-ECC9F3942E4B}">
                    <a14:imgProps xmlns:a14="http://schemas.microsoft.com/office/drawing/2010/main">
                      <a14:imgLayer r:embed="rId4">
                        <a14:imgEffect>
                          <a14:saturation sat="0"/>
                        </a14:imgEffect>
                      </a14:imgLayer>
                    </a14:imgProps>
                  </a:ext>
                </a:extLst>
              </a:blip>
              <a:srcRect l="15578" t="19726" b="65457"/>
              <a:stretch/>
            </p:blipFill>
            <p:spPr>
              <a:xfrm>
                <a:off x="201833" y="269733"/>
                <a:ext cx="10462054" cy="1542825"/>
              </a:xfrm>
              <a:prstGeom prst="rect">
                <a:avLst/>
              </a:prstGeom>
            </p:spPr>
          </p:pic>
        </p:grpSp>
        <p:sp>
          <p:nvSpPr>
            <p:cNvPr id="26" name="Rectangle 25">
              <a:extLst>
                <a:ext uri="{FF2B5EF4-FFF2-40B4-BE49-F238E27FC236}">
                  <a16:creationId xmlns:a16="http://schemas.microsoft.com/office/drawing/2014/main" id="{7F09FF40-EA3A-DF39-2992-1625B368E5A9}"/>
                </a:ext>
              </a:extLst>
            </p:cNvPr>
            <p:cNvSpPr/>
            <p:nvPr/>
          </p:nvSpPr>
          <p:spPr>
            <a:xfrm>
              <a:off x="201834" y="1184677"/>
              <a:ext cx="11788333" cy="4890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Round Diagonal Corner Rectangle 10">
            <a:extLst>
              <a:ext uri="{FF2B5EF4-FFF2-40B4-BE49-F238E27FC236}">
                <a16:creationId xmlns:a16="http://schemas.microsoft.com/office/drawing/2014/main" id="{6513F29E-5D52-945B-66A7-CB72DF34C622}"/>
              </a:ext>
            </a:extLst>
          </p:cNvPr>
          <p:cNvSpPr/>
          <p:nvPr/>
        </p:nvSpPr>
        <p:spPr>
          <a:xfrm>
            <a:off x="1096817" y="833400"/>
            <a:ext cx="9998365" cy="1373442"/>
          </a:xfrm>
          <a:prstGeom prst="round2DiagRect">
            <a:avLst/>
          </a:prstGeom>
          <a:solidFill>
            <a:srgbClr val="EA5E29"/>
          </a:solidFill>
          <a:ln w="38100">
            <a:solidFill>
              <a:schemeClr val="bg1"/>
            </a:solidFill>
          </a:ln>
          <a:effectLst>
            <a:outerShdw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t>CCBHC-Expansion Grantee National Training </a:t>
            </a:r>
            <a:br>
              <a:rPr kumimoji="0" lang="en-US" sz="3400"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br>
            <a:r>
              <a:rPr kumimoji="0" lang="en-US" sz="3400"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t>and Technical Assistance Center</a:t>
            </a:r>
          </a:p>
        </p:txBody>
      </p:sp>
      <p:sp>
        <p:nvSpPr>
          <p:cNvPr id="6" name="TextBox 11">
            <a:extLst>
              <a:ext uri="{FF2B5EF4-FFF2-40B4-BE49-F238E27FC236}">
                <a16:creationId xmlns:a16="http://schemas.microsoft.com/office/drawing/2014/main" id="{F119B38A-9A3E-F981-DF82-C2D80AE27171}"/>
              </a:ext>
            </a:extLst>
          </p:cNvPr>
          <p:cNvSpPr txBox="1"/>
          <p:nvPr/>
        </p:nvSpPr>
        <p:spPr>
          <a:xfrm>
            <a:off x="3628325" y="2396316"/>
            <a:ext cx="5039165"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defRPr/>
            </a:pPr>
            <a:r>
              <a:rPr kumimoji="0" lang="en-US" sz="2000" b="1" i="1" u="none" strike="noStrike" kern="1200" cap="none" spc="0" normalizeH="0" baseline="0" noProof="0" dirty="0">
                <a:ln>
                  <a:noFill/>
                </a:ln>
                <a:effectLst/>
                <a:uLnTx/>
                <a:uFillTx/>
                <a:latin typeface="Aptos" panose="020B0004020202020204" pitchFamily="34" charset="0"/>
                <a:cs typeface="Calibri"/>
              </a:rPr>
              <a:t>CCBHC grantees</a:t>
            </a:r>
            <a:r>
              <a:rPr lang="en-US" sz="2000" b="1" i="1" dirty="0">
                <a:latin typeface="Aptos" panose="020B0004020202020204" pitchFamily="34" charset="0"/>
                <a:cs typeface="Calibri"/>
              </a:rPr>
              <a:t> can access...</a:t>
            </a:r>
            <a:endParaRPr kumimoji="0" lang="en-US" sz="2000" b="1" i="1" u="none" strike="noStrike" kern="1200" cap="none" spc="0" normalizeH="0" baseline="0" noProof="0" dirty="0">
              <a:ln>
                <a:noFill/>
              </a:ln>
              <a:effectLst/>
              <a:uLnTx/>
              <a:uFillTx/>
              <a:latin typeface="Aptos" panose="020B0004020202020204" pitchFamily="34" charset="0"/>
              <a:cs typeface="Calibri"/>
            </a:endParaRPr>
          </a:p>
        </p:txBody>
      </p:sp>
      <p:sp>
        <p:nvSpPr>
          <p:cNvPr id="7" name="TextBox 12">
            <a:extLst>
              <a:ext uri="{FF2B5EF4-FFF2-40B4-BE49-F238E27FC236}">
                <a16:creationId xmlns:a16="http://schemas.microsoft.com/office/drawing/2014/main" id="{90E9740B-E33A-D8C6-CD51-FE8DF69FE8D4}"/>
              </a:ext>
            </a:extLst>
          </p:cNvPr>
          <p:cNvSpPr txBox="1"/>
          <p:nvPr/>
        </p:nvSpPr>
        <p:spPr>
          <a:xfrm>
            <a:off x="253581" y="4028039"/>
            <a:ext cx="2766060" cy="1943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algn="ctr" defTabSz="711200">
              <a:lnSpc>
                <a:spcPct val="90000"/>
              </a:lnSpc>
              <a:spcBef>
                <a:spcPct val="0"/>
              </a:spcBef>
              <a:spcAft>
                <a:spcPts val="600"/>
              </a:spcAft>
              <a:buNone/>
            </a:pPr>
            <a:r>
              <a:rPr lang="en-US" sz="2000" b="1" kern="1200" dirty="0">
                <a:solidFill>
                  <a:srgbClr val="53605F">
                    <a:lumMod val="50000"/>
                  </a:srgbClr>
                </a:solidFill>
                <a:latin typeface="Aptos" panose="020B0004020202020204" pitchFamily="34" charset="0"/>
                <a:cs typeface="Calibri" panose="020F0502020204030204" pitchFamily="34" charset="0"/>
              </a:rPr>
              <a:t>Virtual Learning Communities, Webinars and Office Hours</a:t>
            </a:r>
          </a:p>
          <a:p>
            <a:pPr marL="0" lvl="0" algn="ctr" defTabSz="711200">
              <a:lnSpc>
                <a:spcPct val="90000"/>
              </a:lnSpc>
              <a:spcBef>
                <a:spcPct val="0"/>
              </a:spcBef>
              <a:spcAft>
                <a:spcPts val="600"/>
              </a:spcAft>
              <a:buNone/>
            </a:pPr>
            <a:r>
              <a:rPr lang="en-US" sz="1600" kern="1200" dirty="0">
                <a:solidFill>
                  <a:srgbClr val="53605F">
                    <a:lumMod val="50000"/>
                  </a:srgbClr>
                </a:solidFill>
                <a:latin typeface="Aptos" panose="020B0004020202020204" pitchFamily="34" charset="0"/>
                <a:cs typeface="Calibri" panose="020F0502020204030204" pitchFamily="34" charset="0"/>
              </a:rPr>
              <a:t>Regular monthly offerings that are determined based on grantees expressed needs.</a:t>
            </a:r>
          </a:p>
        </p:txBody>
      </p:sp>
      <p:sp>
        <p:nvSpPr>
          <p:cNvPr id="8" name="TextBox 13">
            <a:extLst>
              <a:ext uri="{FF2B5EF4-FFF2-40B4-BE49-F238E27FC236}">
                <a16:creationId xmlns:a16="http://schemas.microsoft.com/office/drawing/2014/main" id="{8EB23453-7684-B5FD-BC93-36C079EF92A6}"/>
              </a:ext>
            </a:extLst>
          </p:cNvPr>
          <p:cNvSpPr txBox="1"/>
          <p:nvPr/>
        </p:nvSpPr>
        <p:spPr>
          <a:xfrm>
            <a:off x="3226507" y="4028039"/>
            <a:ext cx="2766060" cy="18866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a:solidFill>
                  <a:srgbClr val="53605F">
                    <a:lumMod val="50000"/>
                  </a:srgbClr>
                </a:solidFill>
                <a:latin typeface="Aptos" panose="020B0004020202020204" pitchFamily="34" charset="0"/>
                <a:cs typeface="Calibri" panose="020F0502020204030204" pitchFamily="34" charset="0"/>
              </a:rPr>
              <a:t>Opportunities for Collaboration with </a:t>
            </a:r>
            <a:br>
              <a:rPr lang="en-US" sz="2000" b="1">
                <a:solidFill>
                  <a:srgbClr val="53605F">
                    <a:lumMod val="50000"/>
                  </a:srgbClr>
                </a:solidFill>
                <a:latin typeface="Aptos" panose="020B0004020202020204" pitchFamily="34" charset="0"/>
                <a:cs typeface="Calibri" panose="020F0502020204030204" pitchFamily="34" charset="0"/>
              </a:rPr>
            </a:br>
            <a:r>
              <a:rPr lang="en-US" sz="2000" b="1">
                <a:solidFill>
                  <a:srgbClr val="53605F">
                    <a:lumMod val="50000"/>
                  </a:srgbClr>
                </a:solidFill>
                <a:latin typeface="Aptos" panose="020B0004020202020204" pitchFamily="34" charset="0"/>
                <a:cs typeface="Calibri" panose="020F0502020204030204" pitchFamily="34" charset="0"/>
              </a:rPr>
              <a:t>Other Grantees</a:t>
            </a:r>
          </a:p>
          <a:p>
            <a:pPr algn="ctr" defTabSz="711200">
              <a:lnSpc>
                <a:spcPct val="90000"/>
              </a:lnSpc>
              <a:spcBef>
                <a:spcPct val="0"/>
              </a:spcBef>
              <a:spcAft>
                <a:spcPts val="600"/>
              </a:spcAft>
            </a:pPr>
            <a:r>
              <a:rPr lang="en-US" sz="1600">
                <a:solidFill>
                  <a:srgbClr val="53605F">
                    <a:lumMod val="50000"/>
                  </a:srgbClr>
                </a:solidFill>
                <a:latin typeface="Aptos" panose="020B0004020202020204" pitchFamily="34" charset="0"/>
                <a:cs typeface="Calibri" panose="020F0502020204030204" pitchFamily="34" charset="0"/>
              </a:rPr>
              <a:t>Monthly Peer Cohort Calls for CCBHC Program Directors, Executives, Evaluators and Medical Directors.</a:t>
            </a:r>
          </a:p>
        </p:txBody>
      </p:sp>
      <p:sp>
        <p:nvSpPr>
          <p:cNvPr id="9" name="TextBox 14">
            <a:extLst>
              <a:ext uri="{FF2B5EF4-FFF2-40B4-BE49-F238E27FC236}">
                <a16:creationId xmlns:a16="http://schemas.microsoft.com/office/drawing/2014/main" id="{92296E7E-C70A-591B-C9BA-7A5DD16CC5C1}"/>
              </a:ext>
            </a:extLst>
          </p:cNvPr>
          <p:cNvSpPr txBox="1"/>
          <p:nvPr/>
        </p:nvSpPr>
        <p:spPr>
          <a:xfrm>
            <a:off x="6199433" y="4028039"/>
            <a:ext cx="2766060" cy="160967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a:solidFill>
                  <a:srgbClr val="53605F">
                    <a:lumMod val="50000"/>
                  </a:srgbClr>
                </a:solidFill>
                <a:latin typeface="Aptos" panose="020B0004020202020204" pitchFamily="34" charset="0"/>
                <a:cs typeface="Calibri" panose="020F0502020204030204" pitchFamily="34" charset="0"/>
              </a:rPr>
              <a:t>Direct </a:t>
            </a:r>
            <a:br>
              <a:rPr lang="en-US" sz="2000" b="1">
                <a:solidFill>
                  <a:srgbClr val="53605F">
                    <a:lumMod val="50000"/>
                  </a:srgbClr>
                </a:solidFill>
                <a:latin typeface="Aptos" panose="020B0004020202020204" pitchFamily="34" charset="0"/>
                <a:cs typeface="Calibri" panose="020F0502020204030204" pitchFamily="34" charset="0"/>
              </a:rPr>
            </a:br>
            <a:r>
              <a:rPr lang="en-US" sz="2000" b="1">
                <a:solidFill>
                  <a:srgbClr val="53605F">
                    <a:lumMod val="50000"/>
                  </a:srgbClr>
                </a:solidFill>
                <a:latin typeface="Aptos" panose="020B0004020202020204" pitchFamily="34" charset="0"/>
                <a:cs typeface="Calibri" panose="020F0502020204030204" pitchFamily="34" charset="0"/>
              </a:rPr>
              <a:t>Consultation</a:t>
            </a:r>
          </a:p>
          <a:p>
            <a:pPr algn="ctr" defTabSz="711200">
              <a:lnSpc>
                <a:spcPct val="90000"/>
              </a:lnSpc>
              <a:spcBef>
                <a:spcPct val="0"/>
              </a:spcBef>
              <a:spcAft>
                <a:spcPts val="600"/>
              </a:spcAft>
            </a:pPr>
            <a:r>
              <a:rPr lang="en-US" sz="1600">
                <a:solidFill>
                  <a:srgbClr val="53605F">
                    <a:lumMod val="50000"/>
                  </a:srgbClr>
                </a:solidFill>
                <a:latin typeface="Aptos" panose="020B0004020202020204" pitchFamily="34" charset="0"/>
                <a:cs typeface="Calibri" panose="020F0502020204030204" pitchFamily="34" charset="0"/>
              </a:rPr>
              <a:t>Request individual support through our website requesting system and receive 1:1 consultation.</a:t>
            </a:r>
          </a:p>
        </p:txBody>
      </p:sp>
      <p:sp>
        <p:nvSpPr>
          <p:cNvPr id="10" name="TextBox 15">
            <a:extLst>
              <a:ext uri="{FF2B5EF4-FFF2-40B4-BE49-F238E27FC236}">
                <a16:creationId xmlns:a16="http://schemas.microsoft.com/office/drawing/2014/main" id="{261DE951-C9ED-1702-F145-727E29700235}"/>
              </a:ext>
            </a:extLst>
          </p:cNvPr>
          <p:cNvSpPr txBox="1"/>
          <p:nvPr/>
        </p:nvSpPr>
        <p:spPr>
          <a:xfrm>
            <a:off x="9172359" y="4028039"/>
            <a:ext cx="2766060" cy="138807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a:solidFill>
                  <a:srgbClr val="53605F">
                    <a:lumMod val="50000"/>
                  </a:srgbClr>
                </a:solidFill>
                <a:latin typeface="Aptos" panose="020B0004020202020204" pitchFamily="34" charset="0"/>
                <a:cs typeface="Calibri" panose="020F0502020204030204" pitchFamily="34" charset="0"/>
              </a:rPr>
              <a:t>On-demand </a:t>
            </a:r>
            <a:br>
              <a:rPr lang="en-US" sz="2000" b="1">
                <a:solidFill>
                  <a:srgbClr val="53605F">
                    <a:lumMod val="50000"/>
                  </a:srgbClr>
                </a:solidFill>
                <a:latin typeface="Aptos" panose="020B0004020202020204" pitchFamily="34" charset="0"/>
                <a:cs typeface="Calibri" panose="020F0502020204030204" pitchFamily="34" charset="0"/>
              </a:rPr>
            </a:br>
            <a:r>
              <a:rPr lang="en-US" sz="2000" b="1">
                <a:solidFill>
                  <a:srgbClr val="53605F">
                    <a:lumMod val="50000"/>
                  </a:srgbClr>
                </a:solidFill>
                <a:latin typeface="Aptos" panose="020B0004020202020204" pitchFamily="34" charset="0"/>
                <a:cs typeface="Calibri" panose="020F0502020204030204" pitchFamily="34" charset="0"/>
              </a:rPr>
              <a:t>Resource Library</a:t>
            </a:r>
          </a:p>
          <a:p>
            <a:pPr algn="ctr" defTabSz="711200">
              <a:lnSpc>
                <a:spcPct val="90000"/>
              </a:lnSpc>
              <a:spcBef>
                <a:spcPct val="0"/>
              </a:spcBef>
              <a:spcAft>
                <a:spcPts val="600"/>
              </a:spcAft>
            </a:pPr>
            <a:r>
              <a:rPr lang="en-US" sz="1600">
                <a:solidFill>
                  <a:srgbClr val="53605F">
                    <a:lumMod val="50000"/>
                  </a:srgbClr>
                </a:solidFill>
                <a:latin typeface="Aptos" panose="020B0004020202020204" pitchFamily="34" charset="0"/>
                <a:cs typeface="Calibri" panose="020F0502020204030204" pitchFamily="34" charset="0"/>
              </a:rPr>
              <a:t>Includes toolkits, guidance documents, and on-demand learning modules.</a:t>
            </a:r>
          </a:p>
        </p:txBody>
      </p:sp>
      <p:grpSp>
        <p:nvGrpSpPr>
          <p:cNvPr id="12" name="Group 11">
            <a:extLst>
              <a:ext uri="{FF2B5EF4-FFF2-40B4-BE49-F238E27FC236}">
                <a16:creationId xmlns:a16="http://schemas.microsoft.com/office/drawing/2014/main" id="{AF78D32B-1781-A9A2-7E91-AABCAC5BB335}"/>
              </a:ext>
            </a:extLst>
          </p:cNvPr>
          <p:cNvGrpSpPr/>
          <p:nvPr/>
        </p:nvGrpSpPr>
        <p:grpSpPr>
          <a:xfrm>
            <a:off x="1194218" y="3009915"/>
            <a:ext cx="884786" cy="884786"/>
            <a:chOff x="1194218" y="3009915"/>
            <a:chExt cx="973265" cy="973265"/>
          </a:xfrm>
        </p:grpSpPr>
        <p:sp>
          <p:nvSpPr>
            <p:cNvPr id="24" name="Oval 23">
              <a:extLst>
                <a:ext uri="{FF2B5EF4-FFF2-40B4-BE49-F238E27FC236}">
                  <a16:creationId xmlns:a16="http://schemas.microsoft.com/office/drawing/2014/main" id="{73CB4660-21A8-4A55-6D00-25289AFC80A3}"/>
                </a:ext>
              </a:extLst>
            </p:cNvPr>
            <p:cNvSpPr/>
            <p:nvPr/>
          </p:nvSpPr>
          <p:spPr>
            <a:xfrm>
              <a:off x="1194218" y="3009915"/>
              <a:ext cx="973265" cy="973265"/>
            </a:xfrm>
            <a:prstGeom prst="ellipse">
              <a:avLst/>
            </a:prstGeom>
            <a:solidFill>
              <a:srgbClr val="A9ABA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Graphic 19" descr="Classroom with solid fill">
              <a:extLst>
                <a:ext uri="{FF2B5EF4-FFF2-40B4-BE49-F238E27FC236}">
                  <a16:creationId xmlns:a16="http://schemas.microsoft.com/office/drawing/2014/main" id="{FCF1B554-2BAA-BE8D-DA54-47159A678E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999" y="3118696"/>
              <a:ext cx="755703" cy="755703"/>
            </a:xfrm>
            <a:prstGeom prst="rect">
              <a:avLst/>
            </a:prstGeom>
          </p:spPr>
        </p:pic>
      </p:grpSp>
      <p:grpSp>
        <p:nvGrpSpPr>
          <p:cNvPr id="13" name="Group 12">
            <a:extLst>
              <a:ext uri="{FF2B5EF4-FFF2-40B4-BE49-F238E27FC236}">
                <a16:creationId xmlns:a16="http://schemas.microsoft.com/office/drawing/2014/main" id="{6A9C20AC-D0B6-9DA3-E3BA-DABC273380A5}"/>
              </a:ext>
            </a:extLst>
          </p:cNvPr>
          <p:cNvGrpSpPr/>
          <p:nvPr/>
        </p:nvGrpSpPr>
        <p:grpSpPr>
          <a:xfrm>
            <a:off x="4167144" y="3013671"/>
            <a:ext cx="884786" cy="884786"/>
            <a:chOff x="4167144" y="3013671"/>
            <a:chExt cx="973265" cy="973265"/>
          </a:xfrm>
        </p:grpSpPr>
        <p:sp>
          <p:nvSpPr>
            <p:cNvPr id="22" name="Oval 21">
              <a:extLst>
                <a:ext uri="{FF2B5EF4-FFF2-40B4-BE49-F238E27FC236}">
                  <a16:creationId xmlns:a16="http://schemas.microsoft.com/office/drawing/2014/main" id="{2D772821-E5ED-0ED9-60BD-36D45019C87B}"/>
                </a:ext>
              </a:extLst>
            </p:cNvPr>
            <p:cNvSpPr/>
            <p:nvPr/>
          </p:nvSpPr>
          <p:spPr>
            <a:xfrm>
              <a:off x="4167144" y="3013671"/>
              <a:ext cx="973265" cy="973265"/>
            </a:xfrm>
            <a:prstGeom prst="ellipse">
              <a:avLst/>
            </a:prstGeom>
            <a:solidFill>
              <a:srgbClr val="EA5E2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Graphic 22" descr="Group with solid fill">
              <a:extLst>
                <a:ext uri="{FF2B5EF4-FFF2-40B4-BE49-F238E27FC236}">
                  <a16:creationId xmlns:a16="http://schemas.microsoft.com/office/drawing/2014/main" id="{47A6C8E2-B953-1671-5295-02B1A0159E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75925" y="3122452"/>
              <a:ext cx="755703" cy="755703"/>
            </a:xfrm>
            <a:prstGeom prst="rect">
              <a:avLst/>
            </a:prstGeom>
          </p:spPr>
        </p:pic>
      </p:grpSp>
      <p:grpSp>
        <p:nvGrpSpPr>
          <p:cNvPr id="14" name="Group 13">
            <a:extLst>
              <a:ext uri="{FF2B5EF4-FFF2-40B4-BE49-F238E27FC236}">
                <a16:creationId xmlns:a16="http://schemas.microsoft.com/office/drawing/2014/main" id="{2C1058D0-1DCC-D87A-2E29-C405E63E2791}"/>
              </a:ext>
            </a:extLst>
          </p:cNvPr>
          <p:cNvGrpSpPr/>
          <p:nvPr/>
        </p:nvGrpSpPr>
        <p:grpSpPr>
          <a:xfrm>
            <a:off x="10112996" y="2962270"/>
            <a:ext cx="884786" cy="884786"/>
            <a:chOff x="10112996" y="2962270"/>
            <a:chExt cx="973265" cy="973265"/>
          </a:xfrm>
        </p:grpSpPr>
        <p:sp>
          <p:nvSpPr>
            <p:cNvPr id="20" name="Oval 19">
              <a:extLst>
                <a:ext uri="{FF2B5EF4-FFF2-40B4-BE49-F238E27FC236}">
                  <a16:creationId xmlns:a16="http://schemas.microsoft.com/office/drawing/2014/main" id="{F4203041-3E5D-F315-8AAD-1D886DC77610}"/>
                </a:ext>
              </a:extLst>
            </p:cNvPr>
            <p:cNvSpPr/>
            <p:nvPr/>
          </p:nvSpPr>
          <p:spPr>
            <a:xfrm>
              <a:off x="10112996" y="2962270"/>
              <a:ext cx="973265" cy="973265"/>
            </a:xfrm>
            <a:prstGeom prst="ellipse">
              <a:avLst/>
            </a:prstGeom>
            <a:solidFill>
              <a:srgbClr val="064F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Graphic 25" descr="Open book with solid fill">
              <a:extLst>
                <a:ext uri="{FF2B5EF4-FFF2-40B4-BE49-F238E27FC236}">
                  <a16:creationId xmlns:a16="http://schemas.microsoft.com/office/drawing/2014/main" id="{EA3A3627-76F3-19CF-5964-D75092C646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777" y="3071051"/>
              <a:ext cx="755703" cy="755703"/>
            </a:xfrm>
            <a:prstGeom prst="rect">
              <a:avLst/>
            </a:prstGeom>
          </p:spPr>
        </p:pic>
      </p:grpSp>
      <p:grpSp>
        <p:nvGrpSpPr>
          <p:cNvPr id="15" name="Group 14">
            <a:extLst>
              <a:ext uri="{FF2B5EF4-FFF2-40B4-BE49-F238E27FC236}">
                <a16:creationId xmlns:a16="http://schemas.microsoft.com/office/drawing/2014/main" id="{621D4D69-1E98-E28C-FB18-017418EDFE16}"/>
              </a:ext>
            </a:extLst>
          </p:cNvPr>
          <p:cNvGrpSpPr/>
          <p:nvPr/>
        </p:nvGrpSpPr>
        <p:grpSpPr>
          <a:xfrm>
            <a:off x="7140070" y="2968083"/>
            <a:ext cx="884786" cy="884786"/>
            <a:chOff x="7140070" y="2968083"/>
            <a:chExt cx="973265" cy="973265"/>
          </a:xfrm>
        </p:grpSpPr>
        <p:sp>
          <p:nvSpPr>
            <p:cNvPr id="18" name="Oval 17">
              <a:extLst>
                <a:ext uri="{FF2B5EF4-FFF2-40B4-BE49-F238E27FC236}">
                  <a16:creationId xmlns:a16="http://schemas.microsoft.com/office/drawing/2014/main" id="{F5BBD51F-46BA-5BE4-5F9C-5BD6A2A3AD51}"/>
                </a:ext>
              </a:extLst>
            </p:cNvPr>
            <p:cNvSpPr/>
            <p:nvPr/>
          </p:nvSpPr>
          <p:spPr>
            <a:xfrm>
              <a:off x="7140070" y="2968083"/>
              <a:ext cx="973265" cy="973265"/>
            </a:xfrm>
            <a:prstGeom prst="ellipse">
              <a:avLst/>
            </a:prstGeom>
            <a:solidFill>
              <a:srgbClr val="ACCAD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Graphic 28" descr="Boardroom with solid fill">
              <a:extLst>
                <a:ext uri="{FF2B5EF4-FFF2-40B4-BE49-F238E27FC236}">
                  <a16:creationId xmlns:a16="http://schemas.microsoft.com/office/drawing/2014/main" id="{0130F2EF-5F95-D2C2-0F76-F1996890C6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8851" y="3076864"/>
              <a:ext cx="755703" cy="755703"/>
            </a:xfrm>
            <a:prstGeom prst="rect">
              <a:avLst/>
            </a:prstGeom>
          </p:spPr>
        </p:pic>
      </p:grpSp>
      <p:pic>
        <p:nvPicPr>
          <p:cNvPr id="17" name="Graphic 30" descr="Cursor with solid fill">
            <a:extLst>
              <a:ext uri="{FF2B5EF4-FFF2-40B4-BE49-F238E27FC236}">
                <a16:creationId xmlns:a16="http://schemas.microsoft.com/office/drawing/2014/main" id="{AAB249BF-55C7-D49B-74F2-5D20AB06975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rot="900000" flipH="1">
            <a:off x="18975" y="6240608"/>
            <a:ext cx="459223" cy="459223"/>
          </a:xfrm>
          <a:prstGeom prst="rect">
            <a:avLst/>
          </a:prstGeom>
        </p:spPr>
      </p:pic>
      <p:pic>
        <p:nvPicPr>
          <p:cNvPr id="11" name="Picture 10">
            <a:extLst>
              <a:ext uri="{FF2B5EF4-FFF2-40B4-BE49-F238E27FC236}">
                <a16:creationId xmlns:a16="http://schemas.microsoft.com/office/drawing/2014/main" id="{F3A44188-5715-531F-194C-165D74F185C9}"/>
              </a:ext>
            </a:extLst>
          </p:cNvPr>
          <p:cNvPicPr>
            <a:picLocks noChangeAspect="1"/>
          </p:cNvPicPr>
          <p:nvPr/>
        </p:nvPicPr>
        <p:blipFill>
          <a:blip r:embed="rId15"/>
          <a:stretch>
            <a:fillRect/>
          </a:stretch>
        </p:blipFill>
        <p:spPr>
          <a:xfrm>
            <a:off x="10681883" y="5454986"/>
            <a:ext cx="1244546" cy="1244546"/>
          </a:xfrm>
          <a:prstGeom prst="rect">
            <a:avLst/>
          </a:prstGeom>
        </p:spPr>
      </p:pic>
    </p:spTree>
    <p:extLst>
      <p:ext uri="{BB962C8B-B14F-4D97-AF65-F5344CB8AC3E}">
        <p14:creationId xmlns:p14="http://schemas.microsoft.com/office/powerpoint/2010/main" val="313996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F4BFE2-5721-A125-BA51-C3C02D1D9D3E}"/>
              </a:ext>
            </a:extLst>
          </p:cNvPr>
          <p:cNvSpPr txBox="1">
            <a:spLocks noGrp="1"/>
          </p:cNvSpPr>
          <p:nvPr>
            <p:ph idx="1"/>
          </p:nvPr>
        </p:nvSpPr>
        <p:spPr bwMode="auto">
          <a:xfrm>
            <a:off x="0" y="2743200"/>
            <a:ext cx="12192000" cy="924487"/>
          </a:xfrm>
          <a:prstGeom prst="rect">
            <a:avLst/>
          </a:prstGeom>
          <a:solidFill>
            <a:srgbClr val="EA5E29"/>
          </a:solidFill>
          <a:ln>
            <a:solidFill>
              <a:srgbClr val="53605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1435" tIns="25718" rIns="51435" bIns="25718" numCol="1" rtlCol="0" anchor="ctr" anchorCtr="0" compatLnSpc="1">
            <a:prstTxWarp prst="textNoShape">
              <a:avLst/>
            </a:prstTxWarp>
            <a:noAutofit/>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marL="0" indent="0" algn="ctr">
              <a:buNone/>
            </a:pPr>
            <a:r>
              <a:rPr lang="en-US" sz="2400" dirty="0">
                <a:solidFill>
                  <a:schemeClr val="bg1"/>
                </a:solidFill>
                <a:latin typeface="Aptos Display" panose="020B0004020202020204" pitchFamily="34" charset="0"/>
                <a:ea typeface="Open Sans"/>
                <a:cs typeface="Open Sans"/>
              </a:rPr>
              <a:t>Rural CCBHC Services Learning Community Overview and Expectations</a:t>
            </a:r>
            <a:endParaRPr lang="en-US" sz="2400"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90753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996E-8587-EA12-FEAF-989D437CF119}"/>
              </a:ext>
            </a:extLst>
          </p:cNvPr>
          <p:cNvSpPr>
            <a:spLocks noGrp="1"/>
          </p:cNvSpPr>
          <p:nvPr>
            <p:ph type="title"/>
          </p:nvPr>
        </p:nvSpPr>
        <p:spPr/>
        <p:txBody>
          <a:bodyPr/>
          <a:lstStyle/>
          <a:p>
            <a:r>
              <a:rPr lang="en-US" dirty="0">
                <a:latin typeface="Aptos Display" panose="020B0004020202020204" pitchFamily="34" charset="0"/>
                <a:ea typeface="Calibri Light"/>
              </a:rPr>
              <a:t>Learning Community Purpose</a:t>
            </a:r>
            <a:endParaRPr lang="en-US" dirty="0">
              <a:solidFill>
                <a:srgbClr val="000000"/>
              </a:solidFill>
              <a:latin typeface="Aptos Display" panose="020B0004020202020204" pitchFamily="34" charset="0"/>
              <a:ea typeface="Calibri Light"/>
            </a:endParaRPr>
          </a:p>
        </p:txBody>
      </p:sp>
      <p:sp>
        <p:nvSpPr>
          <p:cNvPr id="3" name="Content Placeholder 2">
            <a:extLst>
              <a:ext uri="{FF2B5EF4-FFF2-40B4-BE49-F238E27FC236}">
                <a16:creationId xmlns:a16="http://schemas.microsoft.com/office/drawing/2014/main" id="{282282A2-1DE4-C4BF-A4AC-F6BB64968C3C}"/>
              </a:ext>
            </a:extLst>
          </p:cNvPr>
          <p:cNvSpPr>
            <a:spLocks noGrp="1"/>
          </p:cNvSpPr>
          <p:nvPr>
            <p:ph idx="1"/>
          </p:nvPr>
        </p:nvSpPr>
        <p:spPr/>
        <p:txBody>
          <a:bodyPr vert="horz" lIns="91440" tIns="45720" rIns="91440" bIns="45720" rtlCol="0" anchor="t">
            <a:noAutofit/>
          </a:bodyPr>
          <a:lstStyle/>
          <a:p>
            <a:pPr marL="0" indent="0">
              <a:buNone/>
            </a:pPr>
            <a:r>
              <a:rPr lang="en-US" sz="1800" b="1" i="1" dirty="0">
                <a:latin typeface="Aptos" panose="020B0004020202020204" pitchFamily="34" charset="0"/>
                <a:ea typeface="Calibri Light"/>
                <a:cs typeface="Calibri Light"/>
              </a:rPr>
              <a:t>Purpose</a:t>
            </a:r>
            <a:r>
              <a:rPr lang="en-US" sz="1800" dirty="0">
                <a:latin typeface="Aptos" panose="020B0004020202020204" pitchFamily="34" charset="0"/>
                <a:ea typeface="Calibri Light"/>
                <a:cs typeface="Calibri Light"/>
              </a:rPr>
              <a:t>: This learning community is designed to deliver lessons focused on sharing best practices (including implementation strategies, and identification of opportunities and challenges) that can be applied by rural CCBHCs to inform effective service offerings and access to meet the needs of the people they serve. </a:t>
            </a:r>
            <a:endParaRPr lang="en-US" sz="1800" dirty="0">
              <a:latin typeface="Aptos" panose="020B0004020202020204" pitchFamily="34" charset="0"/>
              <a:cs typeface="Calibri Light"/>
            </a:endParaRPr>
          </a:p>
          <a:p>
            <a:pPr marL="0" indent="0">
              <a:buNone/>
            </a:pPr>
            <a:endParaRPr lang="en-US" sz="1800" b="1" i="1" dirty="0">
              <a:latin typeface="Aptos" panose="020B0004020202020204" pitchFamily="34" charset="0"/>
              <a:ea typeface="Calibri Light"/>
              <a:cs typeface="Calibri Light"/>
            </a:endParaRPr>
          </a:p>
          <a:p>
            <a:pPr marL="0" indent="0">
              <a:buNone/>
            </a:pPr>
            <a:r>
              <a:rPr lang="en-US" sz="1800" b="1" i="1" dirty="0">
                <a:latin typeface="Aptos" panose="020B0004020202020204" pitchFamily="34" charset="0"/>
                <a:ea typeface="Calibri Light"/>
                <a:cs typeface="Calibri Light"/>
              </a:rPr>
              <a:t>Learning Objectives</a:t>
            </a:r>
            <a:r>
              <a:rPr lang="en-US" sz="1800" dirty="0">
                <a:latin typeface="Aptos" panose="020B0004020202020204" pitchFamily="34" charset="0"/>
                <a:ea typeface="Calibri Light"/>
                <a:cs typeface="Calibri Light"/>
              </a:rPr>
              <a:t> </a:t>
            </a:r>
          </a:p>
          <a:p>
            <a:pPr lvl="1"/>
            <a:r>
              <a:rPr lang="en-US" sz="1800" dirty="0">
                <a:latin typeface="Aptos" panose="020B0004020202020204" pitchFamily="34" charset="0"/>
                <a:ea typeface="Calibri Light"/>
                <a:cs typeface="Calibri Light" panose="020F0302020204030204" pitchFamily="34" charset="0"/>
              </a:rPr>
              <a:t>Increase knowledge and understanding of CCBHC criteria elements that can be leveraged to identify and address rural service and access challenges.</a:t>
            </a:r>
          </a:p>
          <a:p>
            <a:pPr lvl="1"/>
            <a:r>
              <a:rPr lang="en-US" sz="1800" dirty="0">
                <a:latin typeface="Aptos" panose="020B0004020202020204" pitchFamily="34" charset="0"/>
                <a:ea typeface="Calibri Light"/>
                <a:cs typeface="Calibri Light" panose="020F0302020204030204" pitchFamily="34" charset="0"/>
              </a:rPr>
              <a:t>Identify effective strategies to improve rural CCBHC service alignments.</a:t>
            </a:r>
          </a:p>
          <a:p>
            <a:pPr lvl="1"/>
            <a:r>
              <a:rPr lang="en-US" sz="1800" dirty="0">
                <a:latin typeface="Aptos" panose="020B0004020202020204" pitchFamily="34" charset="0"/>
                <a:ea typeface="Calibri Light"/>
                <a:cs typeface="Calibri Light" panose="020F0302020204030204" pitchFamily="34" charset="0"/>
              </a:rPr>
              <a:t>Explore ways to address challenges identified with access to and delivery of core rural CCBHC services.</a:t>
            </a:r>
          </a:p>
          <a:p>
            <a:pPr lvl="1"/>
            <a:endParaRPr lang="en-US" sz="1800" dirty="0">
              <a:latin typeface="Aptos" panose="020B0004020202020204" pitchFamily="34" charset="0"/>
              <a:ea typeface="Calibri Light"/>
              <a:cs typeface="Calibri Light" panose="020F0302020204030204" pitchFamily="34" charset="0"/>
            </a:endParaRPr>
          </a:p>
          <a:p>
            <a:endParaRPr lang="en-US" dirty="0">
              <a:latin typeface="Aptos" panose="020B0004020202020204" pitchFamily="34" charset="0"/>
              <a:ea typeface="Calibri"/>
              <a:cs typeface="Calibri"/>
            </a:endParaRPr>
          </a:p>
          <a:p>
            <a:endParaRPr lang="en-US" dirty="0">
              <a:latin typeface="Aptos" panose="020B0004020202020204" pitchFamily="34" charset="0"/>
              <a:ea typeface="Calibri"/>
            </a:endParaRPr>
          </a:p>
        </p:txBody>
      </p:sp>
    </p:spTree>
    <p:extLst>
      <p:ext uri="{BB962C8B-B14F-4D97-AF65-F5344CB8AC3E}">
        <p14:creationId xmlns:p14="http://schemas.microsoft.com/office/powerpoint/2010/main" val="76938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3A8A-6B80-752F-2D01-44A7A90BDDBF}"/>
              </a:ext>
            </a:extLst>
          </p:cNvPr>
          <p:cNvSpPr>
            <a:spLocks noGrp="1"/>
          </p:cNvSpPr>
          <p:nvPr>
            <p:ph type="title"/>
          </p:nvPr>
        </p:nvSpPr>
        <p:spPr/>
        <p:txBody>
          <a:bodyPr/>
          <a:lstStyle/>
          <a:p>
            <a:r>
              <a:rPr lang="en-US" dirty="0">
                <a:latin typeface="Aptos Display" panose="020B0004020202020204" pitchFamily="34" charset="0"/>
                <a:ea typeface="Calibri Light"/>
                <a:cs typeface="Calibri Light"/>
              </a:rPr>
              <a:t>Learning Community Structure</a:t>
            </a:r>
            <a:endParaRPr lang="en-US" dirty="0">
              <a:solidFill>
                <a:srgbClr val="000000"/>
              </a:solidFill>
              <a:latin typeface="Aptos Display" panose="020B0004020202020204" pitchFamily="34" charset="0"/>
              <a:ea typeface="Calibri Light"/>
              <a:cs typeface="Calibri Light"/>
            </a:endParaRPr>
          </a:p>
        </p:txBody>
      </p:sp>
      <p:sp>
        <p:nvSpPr>
          <p:cNvPr id="3" name="Content Placeholder 2">
            <a:extLst>
              <a:ext uri="{FF2B5EF4-FFF2-40B4-BE49-F238E27FC236}">
                <a16:creationId xmlns:a16="http://schemas.microsoft.com/office/drawing/2014/main" id="{5C7C41A8-A163-E270-9702-1779D1392C6F}"/>
              </a:ext>
            </a:extLst>
          </p:cNvPr>
          <p:cNvSpPr>
            <a:spLocks noGrp="1"/>
          </p:cNvSpPr>
          <p:nvPr>
            <p:ph idx="1"/>
          </p:nvPr>
        </p:nvSpPr>
        <p:spPr/>
        <p:txBody>
          <a:bodyPr vert="horz" lIns="91440" tIns="45720" rIns="91440" bIns="45720" rtlCol="0" anchor="t">
            <a:noAutofit/>
          </a:bodyPr>
          <a:lstStyle/>
          <a:p>
            <a:pPr marL="0" indent="0">
              <a:buNone/>
            </a:pPr>
            <a:r>
              <a:rPr lang="en-US" sz="1800" b="1" dirty="0">
                <a:latin typeface="Aptos" panose="020B0004020202020204" pitchFamily="34" charset="0"/>
                <a:ea typeface="Calibri Light"/>
                <a:cs typeface="Calibri Light"/>
              </a:rPr>
              <a:t>Monthly, 90-minute learning sessions</a:t>
            </a:r>
            <a:r>
              <a:rPr lang="en-US" sz="1800" dirty="0">
                <a:latin typeface="Aptos" panose="020B0004020202020204" pitchFamily="34" charset="0"/>
                <a:ea typeface="Calibri Light"/>
                <a:cs typeface="Calibri Light"/>
              </a:rPr>
              <a:t> </a:t>
            </a:r>
            <a:endParaRPr lang="en-US" dirty="0">
              <a:latin typeface="Aptos" panose="020B0004020202020204" pitchFamily="34" charset="0"/>
              <a:cs typeface="Calibri Light"/>
            </a:endParaRPr>
          </a:p>
          <a:p>
            <a:pPr>
              <a:buFont typeface="Arial,Sans-Serif" panose="020B0604020202020204" pitchFamily="34" charset="0"/>
            </a:pPr>
            <a:r>
              <a:rPr lang="en-US" sz="1800" dirty="0">
                <a:latin typeface="Aptos" panose="020B0004020202020204" pitchFamily="34" charset="0"/>
                <a:ea typeface="Calibri Light"/>
              </a:rPr>
              <a:t>Sessions will follow a curriculum of topics </a:t>
            </a:r>
          </a:p>
          <a:p>
            <a:pPr>
              <a:buFont typeface="Arial,Sans-Serif" panose="020B0604020202020204" pitchFamily="34" charset="0"/>
            </a:pPr>
            <a:r>
              <a:rPr lang="en-US" sz="1800" dirty="0">
                <a:latin typeface="Aptos" panose="020B0004020202020204" pitchFamily="34" charset="0"/>
                <a:ea typeface="Calibri Light"/>
                <a:cs typeface="Calibri Light"/>
              </a:rPr>
              <a:t>Expect approximately 75 minutes of content and 15 minutes for questions/discussion</a:t>
            </a:r>
          </a:p>
          <a:p>
            <a:endParaRPr lang="en-US" sz="1800" b="1" dirty="0">
              <a:latin typeface="Aptos" panose="020B0004020202020204" pitchFamily="34" charset="0"/>
              <a:ea typeface="Calibri Light"/>
            </a:endParaRPr>
          </a:p>
          <a:p>
            <a:pPr marL="0" indent="0">
              <a:buNone/>
            </a:pPr>
            <a:r>
              <a:rPr lang="en-US" sz="1800" b="1" dirty="0">
                <a:latin typeface="Aptos" panose="020B0004020202020204" pitchFamily="34" charset="0"/>
                <a:ea typeface="Calibri Light"/>
                <a:cs typeface="Calibri Light"/>
              </a:rPr>
              <a:t>Resources</a:t>
            </a:r>
            <a:r>
              <a:rPr lang="en-US" sz="1800" dirty="0">
                <a:latin typeface="Aptos" panose="020B0004020202020204" pitchFamily="34" charset="0"/>
                <a:ea typeface="Calibri Light"/>
                <a:cs typeface="Calibri Light"/>
              </a:rPr>
              <a:t> </a:t>
            </a:r>
          </a:p>
          <a:p>
            <a:pPr>
              <a:buFont typeface="Arial,Sans-Serif" panose="020B0604020202020204" pitchFamily="34" charset="0"/>
            </a:pPr>
            <a:r>
              <a:rPr lang="en-US" sz="1800" dirty="0">
                <a:latin typeface="Aptos" panose="020B0004020202020204" pitchFamily="34" charset="0"/>
                <a:ea typeface="Calibri Light"/>
                <a:cs typeface="Calibri Light"/>
              </a:rPr>
              <a:t>Welcome packet serves as a reference for expectations, accessing sessions and resources </a:t>
            </a:r>
          </a:p>
          <a:p>
            <a:pPr>
              <a:buFont typeface="Arial,Sans-Serif" panose="020B0604020202020204" pitchFamily="34" charset="0"/>
            </a:pPr>
            <a:r>
              <a:rPr lang="en-US" sz="1800" dirty="0">
                <a:latin typeface="Aptos" panose="020B0004020202020204" pitchFamily="34" charset="0"/>
                <a:ea typeface="Calibri Light"/>
                <a:cs typeface="Calibri Light"/>
              </a:rPr>
              <a:t>Resources such as on-demand videos, reference guides, or other materials complimenting content will be shared </a:t>
            </a:r>
          </a:p>
          <a:p>
            <a:pPr>
              <a:buFont typeface="Arial,Sans-Serif" panose="020B0604020202020204" pitchFamily="34" charset="0"/>
            </a:pPr>
            <a:r>
              <a:rPr lang="en-US" sz="1800" dirty="0">
                <a:latin typeface="Aptos" panose="020B0004020202020204" pitchFamily="34" charset="0"/>
                <a:ea typeface="Calibri Light"/>
                <a:cs typeface="Calibri Light"/>
              </a:rPr>
              <a:t>Session recording, slides, and any accompanying resources will be maintained on a webpage shared with all participants, so you can access them and share them with others at any time.</a:t>
            </a:r>
          </a:p>
          <a:p>
            <a:pPr>
              <a:buFont typeface="Arial,Sans-Serif" panose="020B0604020202020204" pitchFamily="34" charset="0"/>
            </a:pPr>
            <a:endParaRPr lang="en-US" dirty="0">
              <a:latin typeface="Aptos" panose="020B0004020202020204" pitchFamily="34" charset="0"/>
              <a:ea typeface="Calibri"/>
              <a:cs typeface="Calibri"/>
            </a:endParaRPr>
          </a:p>
          <a:p>
            <a:endParaRPr lang="en-US" dirty="0">
              <a:latin typeface="Aptos" panose="020B0004020202020204" pitchFamily="34" charset="0"/>
              <a:ea typeface="Calibri"/>
            </a:endParaRPr>
          </a:p>
        </p:txBody>
      </p:sp>
    </p:spTree>
    <p:extLst>
      <p:ext uri="{BB962C8B-B14F-4D97-AF65-F5344CB8AC3E}">
        <p14:creationId xmlns:p14="http://schemas.microsoft.com/office/powerpoint/2010/main" val="9973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2BCA-DE07-24CD-A051-58D0C358199A}"/>
              </a:ext>
            </a:extLst>
          </p:cNvPr>
          <p:cNvSpPr>
            <a:spLocks noGrp="1"/>
          </p:cNvSpPr>
          <p:nvPr>
            <p:ph type="title"/>
          </p:nvPr>
        </p:nvSpPr>
        <p:spPr/>
        <p:txBody>
          <a:bodyPr/>
          <a:lstStyle/>
          <a:p>
            <a:r>
              <a:rPr lang="en-US" dirty="0">
                <a:latin typeface="Aptos Display" panose="020B0004020202020204" pitchFamily="34" charset="0"/>
                <a:ea typeface="Calibri Light"/>
              </a:rPr>
              <a:t>Participant Expectations</a:t>
            </a:r>
            <a:endParaRPr lang="en-US" dirty="0">
              <a:solidFill>
                <a:srgbClr val="000000"/>
              </a:solidFill>
              <a:latin typeface="Aptos Display" panose="020B0004020202020204" pitchFamily="34" charset="0"/>
              <a:ea typeface="Calibri Light"/>
            </a:endParaRPr>
          </a:p>
        </p:txBody>
      </p:sp>
      <p:sp>
        <p:nvSpPr>
          <p:cNvPr id="4" name="Content Placeholder 2">
            <a:extLst>
              <a:ext uri="{FF2B5EF4-FFF2-40B4-BE49-F238E27FC236}">
                <a16:creationId xmlns:a16="http://schemas.microsoft.com/office/drawing/2014/main" id="{CFCC4CDD-13F1-D6D9-B350-5E5DF974835E}"/>
              </a:ext>
            </a:extLst>
          </p:cNvPr>
          <p:cNvSpPr>
            <a:spLocks noGrp="1"/>
          </p:cNvSpPr>
          <p:nvPr/>
        </p:nvSpPr>
        <p:spPr>
          <a:xfrm>
            <a:off x="1550992" y="1690037"/>
            <a:ext cx="9408745" cy="4232556"/>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Aptos" panose="020B0004020202020204" pitchFamily="34" charset="0"/>
              </a:rPr>
              <a:t>CCBHC implementation requires </a:t>
            </a:r>
            <a:r>
              <a:rPr lang="en-US" b="1" dirty="0">
                <a:latin typeface="Aptos" panose="020B0004020202020204" pitchFamily="34" charset="0"/>
              </a:rPr>
              <a:t>organization buy-in </a:t>
            </a:r>
            <a:r>
              <a:rPr lang="en-US" dirty="0">
                <a:latin typeface="Aptos" panose="020B0004020202020204" pitchFamily="34" charset="0"/>
              </a:rPr>
              <a:t>and </a:t>
            </a:r>
            <a:r>
              <a:rPr lang="en-US" b="1" dirty="0">
                <a:latin typeface="Aptos" panose="020B0004020202020204" pitchFamily="34" charset="0"/>
              </a:rPr>
              <a:t>team collaboration </a:t>
            </a:r>
            <a:r>
              <a:rPr lang="en-US" dirty="0">
                <a:latin typeface="Aptos" panose="020B0004020202020204" pitchFamily="34" charset="0"/>
              </a:rPr>
              <a:t>– we welcome organizations to bring extended teams to these sessions</a:t>
            </a:r>
          </a:p>
          <a:p>
            <a:pPr lvl="1"/>
            <a:r>
              <a:rPr lang="en-US" dirty="0">
                <a:latin typeface="Aptos" panose="020B0004020202020204" pitchFamily="34" charset="0"/>
              </a:rPr>
              <a:t>All content is intended to build upon past sessions, so we ask for </a:t>
            </a:r>
            <a:r>
              <a:rPr lang="en-US" b="1" dirty="0">
                <a:latin typeface="Aptos" panose="020B0004020202020204" pitchFamily="34" charset="0"/>
              </a:rPr>
              <a:t>participant commitment </a:t>
            </a:r>
            <a:r>
              <a:rPr lang="en-US" dirty="0">
                <a:latin typeface="Aptos" panose="020B0004020202020204" pitchFamily="34" charset="0"/>
              </a:rPr>
              <a:t>in all sessions</a:t>
            </a:r>
            <a:endParaRPr lang="en-US" dirty="0">
              <a:latin typeface="Aptos" panose="020B0004020202020204" pitchFamily="34" charset="0"/>
              <a:ea typeface="Calibri Light"/>
              <a:cs typeface="Calibri Light"/>
            </a:endParaRPr>
          </a:p>
          <a:p>
            <a:pPr lvl="1"/>
            <a:r>
              <a:rPr lang="en-US" dirty="0">
                <a:latin typeface="Aptos" panose="020B0004020202020204" pitchFamily="34" charset="0"/>
              </a:rPr>
              <a:t>Life happens! If you can’t attend some sessions, </a:t>
            </a:r>
            <a:r>
              <a:rPr lang="en-US" b="1" dirty="0">
                <a:latin typeface="Aptos" panose="020B0004020202020204" pitchFamily="34" charset="0"/>
              </a:rPr>
              <a:t>please make efforts to have others on your team join </a:t>
            </a:r>
            <a:r>
              <a:rPr lang="en-US" dirty="0">
                <a:latin typeface="Aptos" panose="020B0004020202020204" pitchFamily="34" charset="0"/>
              </a:rPr>
              <a:t>to represent you</a:t>
            </a:r>
            <a:endParaRPr lang="en-US" dirty="0">
              <a:latin typeface="Aptos" panose="020B0004020202020204" pitchFamily="34" charset="0"/>
              <a:ea typeface="Calibri Light"/>
              <a:cs typeface="Calibri Light"/>
            </a:endParaRPr>
          </a:p>
          <a:p>
            <a:pPr lvl="1"/>
            <a:r>
              <a:rPr lang="en-US" dirty="0">
                <a:latin typeface="Aptos" panose="020B0004020202020204" pitchFamily="34" charset="0"/>
              </a:rPr>
              <a:t>Meeting and engaging with your peers can be one of the most rewarding parts of this experience – </a:t>
            </a:r>
            <a:r>
              <a:rPr lang="en-US" b="1" dirty="0">
                <a:latin typeface="Aptos" panose="020B0004020202020204" pitchFamily="34" charset="0"/>
              </a:rPr>
              <a:t>we ask for you to have your camera on</a:t>
            </a:r>
            <a:r>
              <a:rPr lang="en-US" dirty="0">
                <a:latin typeface="Aptos" panose="020B0004020202020204" pitchFamily="34" charset="0"/>
              </a:rPr>
              <a:t> and to share experiences so we can all benefit</a:t>
            </a:r>
            <a:endParaRPr lang="en-US" dirty="0">
              <a:latin typeface="Aptos" panose="020B0004020202020204" pitchFamily="34" charset="0"/>
              <a:ea typeface="Calibri Light"/>
              <a:cs typeface="Calibri Light"/>
            </a:endParaRPr>
          </a:p>
          <a:p>
            <a:pPr lvl="1"/>
            <a:r>
              <a:rPr lang="en-US" b="1" dirty="0">
                <a:latin typeface="Aptos" panose="020B0004020202020204" pitchFamily="34" charset="0"/>
              </a:rPr>
              <a:t>Speak up and ask </a:t>
            </a:r>
            <a:r>
              <a:rPr lang="en-US" dirty="0">
                <a:latin typeface="Aptos" panose="020B0004020202020204" pitchFamily="34" charset="0"/>
              </a:rPr>
              <a:t>– there NO dumb questions, everyone is new to this – drop questions in the chat as they come to you</a:t>
            </a:r>
            <a:endParaRPr lang="en-US" dirty="0">
              <a:latin typeface="Aptos" panose="020B0004020202020204" pitchFamily="34" charset="0"/>
              <a:ea typeface="Calibri Light"/>
              <a:cs typeface="Calibri Light"/>
            </a:endParaRPr>
          </a:p>
          <a:p>
            <a:pPr lvl="1"/>
            <a:r>
              <a:rPr lang="en-US" dirty="0">
                <a:latin typeface="Aptos" panose="020B0004020202020204" pitchFamily="34" charset="0"/>
              </a:rPr>
              <a:t>If you have multiple teammates joining a call, </a:t>
            </a:r>
            <a:r>
              <a:rPr lang="en-US" b="1" dirty="0">
                <a:latin typeface="Aptos" panose="020B0004020202020204" pitchFamily="34" charset="0"/>
              </a:rPr>
              <a:t>consider joining from separate laptops</a:t>
            </a:r>
            <a:r>
              <a:rPr lang="en-US" dirty="0">
                <a:latin typeface="Aptos" panose="020B0004020202020204" pitchFamily="34" charset="0"/>
              </a:rPr>
              <a:t> to be able to fully engage in breakout discussions</a:t>
            </a:r>
            <a:endParaRPr lang="en-US" dirty="0">
              <a:latin typeface="Aptos" panose="020B0004020202020204" pitchFamily="34" charset="0"/>
              <a:cs typeface="Calibri Light"/>
            </a:endParaRPr>
          </a:p>
          <a:p>
            <a:endParaRPr lang="en-US" dirty="0">
              <a:latin typeface="Aptos" panose="020B0004020202020204" pitchFamily="34" charset="0"/>
            </a:endParaRPr>
          </a:p>
        </p:txBody>
      </p:sp>
      <p:pic>
        <p:nvPicPr>
          <p:cNvPr id="5" name="Graphic 4" descr="Group success with solid fill">
            <a:extLst>
              <a:ext uri="{FF2B5EF4-FFF2-40B4-BE49-F238E27FC236}">
                <a16:creationId xmlns:a16="http://schemas.microsoft.com/office/drawing/2014/main" id="{FC013C91-6754-5317-FA49-2505637A5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586" y="1964393"/>
            <a:ext cx="914400" cy="914400"/>
          </a:xfrm>
          <a:prstGeom prst="rect">
            <a:avLst/>
          </a:prstGeom>
        </p:spPr>
      </p:pic>
      <p:pic>
        <p:nvPicPr>
          <p:cNvPr id="6" name="Graphic 8" descr="Chat with solid fill">
            <a:extLst>
              <a:ext uri="{FF2B5EF4-FFF2-40B4-BE49-F238E27FC236}">
                <a16:creationId xmlns:a16="http://schemas.microsoft.com/office/drawing/2014/main" id="{E5834E63-F155-442C-2701-88612E8DBD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586" y="4140243"/>
            <a:ext cx="914400" cy="914400"/>
          </a:xfrm>
          <a:prstGeom prst="rect">
            <a:avLst/>
          </a:prstGeom>
        </p:spPr>
      </p:pic>
    </p:spTree>
    <p:extLst>
      <p:ext uri="{BB962C8B-B14F-4D97-AF65-F5344CB8AC3E}">
        <p14:creationId xmlns:p14="http://schemas.microsoft.com/office/powerpoint/2010/main" val="326677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68466-F6AA-256D-0695-928F437E9F5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kern="1200" dirty="0">
                <a:latin typeface="Aptos Display" panose="020B0004020202020204" pitchFamily="34" charset="0"/>
                <a:cs typeface="+mj-cs"/>
              </a:rPr>
              <a:t>Learning Community Curriculum</a:t>
            </a:r>
            <a:endParaRPr lang="en-US" kern="1200" dirty="0">
              <a:latin typeface="Aptos Display" panose="020B0004020202020204" pitchFamily="34" charset="0"/>
              <a:ea typeface="Calibri Light"/>
              <a:cs typeface="Calibri Light"/>
            </a:endParaRPr>
          </a:p>
        </p:txBody>
      </p:sp>
      <p:graphicFrame>
        <p:nvGraphicFramePr>
          <p:cNvPr id="7" name="Table 6">
            <a:extLst>
              <a:ext uri="{FF2B5EF4-FFF2-40B4-BE49-F238E27FC236}">
                <a16:creationId xmlns:a16="http://schemas.microsoft.com/office/drawing/2014/main" id="{028D88CE-E5AA-43FB-2D0A-E5CE8B68EDDB}"/>
              </a:ext>
            </a:extLst>
          </p:cNvPr>
          <p:cNvGraphicFramePr>
            <a:graphicFrameLocks noGrp="1"/>
          </p:cNvGraphicFramePr>
          <p:nvPr>
            <p:extLst>
              <p:ext uri="{D42A27DB-BD31-4B8C-83A1-F6EECF244321}">
                <p14:modId xmlns:p14="http://schemas.microsoft.com/office/powerpoint/2010/main" val="3530766378"/>
              </p:ext>
            </p:extLst>
          </p:nvPr>
        </p:nvGraphicFramePr>
        <p:xfrm>
          <a:off x="839304" y="1546087"/>
          <a:ext cx="10580128" cy="4213222"/>
        </p:xfrm>
        <a:graphic>
          <a:graphicData uri="http://schemas.openxmlformats.org/drawingml/2006/table">
            <a:tbl>
              <a:tblPr firstRow="1" bandRow="1">
                <a:tableStyleId>{5C22544A-7EE6-4342-B048-85BDC9FD1C3A}</a:tableStyleId>
              </a:tblPr>
              <a:tblGrid>
                <a:gridCol w="3180416">
                  <a:extLst>
                    <a:ext uri="{9D8B030D-6E8A-4147-A177-3AD203B41FA5}">
                      <a16:colId xmlns:a16="http://schemas.microsoft.com/office/drawing/2014/main" val="2886063696"/>
                    </a:ext>
                  </a:extLst>
                </a:gridCol>
                <a:gridCol w="7399712">
                  <a:extLst>
                    <a:ext uri="{9D8B030D-6E8A-4147-A177-3AD203B41FA5}">
                      <a16:colId xmlns:a16="http://schemas.microsoft.com/office/drawing/2014/main" val="1500696821"/>
                    </a:ext>
                  </a:extLst>
                </a:gridCol>
              </a:tblGrid>
              <a:tr h="511861">
                <a:tc>
                  <a:txBody>
                    <a:bodyPr/>
                    <a:lstStyle/>
                    <a:p>
                      <a:pPr fontAlgn="base"/>
                      <a:r>
                        <a:rPr lang="en-US" sz="1600" b="1" dirty="0">
                          <a:effectLst/>
                          <a:latin typeface="Aptos" panose="020B0004020202020204" pitchFamily="34" charset="0"/>
                        </a:rPr>
                        <a:t>Month</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noFill/>
                  </a:tcPr>
                </a:tc>
                <a:tc>
                  <a:txBody>
                    <a:bodyPr/>
                    <a:lstStyle/>
                    <a:p>
                      <a:pPr fontAlgn="base"/>
                      <a:r>
                        <a:rPr lang="en-US" sz="1600" b="1" dirty="0">
                          <a:effectLst/>
                          <a:latin typeface="Aptos" panose="020B0004020202020204" pitchFamily="34" charset="0"/>
                        </a:rPr>
                        <a:t>Topic</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4472C4"/>
                      </a:solidFill>
                      <a:prstDash val="solid"/>
                      <a:round/>
                      <a:headEnd type="none" w="med" len="med"/>
                      <a:tailEnd type="none" w="med" len="med"/>
                    </a:lnT>
                    <a:lnB w="9525" cap="flat" cmpd="sng" algn="ctr">
                      <a:solidFill>
                        <a:srgbClr val="4472C4"/>
                      </a:solidFill>
                      <a:prstDash val="solid"/>
                      <a:round/>
                      <a:headEnd type="none" w="med" len="med"/>
                      <a:tailEnd type="none" w="med" len="med"/>
                    </a:lnB>
                    <a:noFill/>
                  </a:tcPr>
                </a:tc>
                <a:extLst>
                  <a:ext uri="{0D108BD9-81ED-4DB2-BD59-A6C34878D82A}">
                    <a16:rowId xmlns:a16="http://schemas.microsoft.com/office/drawing/2014/main" val="275214062"/>
                  </a:ext>
                </a:extLst>
              </a:tr>
              <a:tr h="511861">
                <a:tc>
                  <a:txBody>
                    <a:bodyPr/>
                    <a:lstStyle/>
                    <a:p>
                      <a:pPr fontAlgn="base"/>
                      <a:r>
                        <a:rPr lang="en-US" sz="1600" dirty="0">
                          <a:solidFill>
                            <a:srgbClr val="FFFFFF"/>
                          </a:solidFill>
                          <a:effectLst/>
                          <a:latin typeface="Aptos" panose="020B0004020202020204" pitchFamily="34" charset="0"/>
                        </a:rPr>
                        <a:t>October 2024</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tc>
                  <a:txBody>
                    <a:bodyPr/>
                    <a:lstStyle/>
                    <a:p>
                      <a:pPr fontAlgn="base"/>
                      <a:r>
                        <a:rPr lang="en-US" sz="1600" b="1" dirty="0">
                          <a:solidFill>
                            <a:srgbClr val="FFFFFF"/>
                          </a:solidFill>
                          <a:effectLst/>
                          <a:latin typeface="Aptos" panose="020B0004020202020204" pitchFamily="34" charset="0"/>
                        </a:rPr>
                        <a:t>Orientation to Learning Community</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extLst>
                  <a:ext uri="{0D108BD9-81ED-4DB2-BD59-A6C34878D82A}">
                    <a16:rowId xmlns:a16="http://schemas.microsoft.com/office/drawing/2014/main" val="3534919656"/>
                  </a:ext>
                </a:extLst>
              </a:tr>
              <a:tr h="511861">
                <a:tc>
                  <a:txBody>
                    <a:bodyPr/>
                    <a:lstStyle/>
                    <a:p>
                      <a:pPr fontAlgn="base"/>
                      <a:r>
                        <a:rPr lang="en-US" sz="1600" dirty="0">
                          <a:effectLst/>
                          <a:latin typeface="Aptos" panose="020B0004020202020204" pitchFamily="34" charset="0"/>
                        </a:rPr>
                        <a:t>November 2024</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600" b="1" dirty="0">
                          <a:effectLst/>
                          <a:latin typeface="Aptos" panose="020B0004020202020204" pitchFamily="34" charset="0"/>
                        </a:rPr>
                        <a:t>Workforce:  Recruitment, Retention, and Innovations in Rural Communities</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42936173"/>
                  </a:ext>
                </a:extLst>
              </a:tr>
              <a:tr h="511861">
                <a:tc>
                  <a:txBody>
                    <a:bodyPr/>
                    <a:lstStyle/>
                    <a:p>
                      <a:pPr fontAlgn="base"/>
                      <a:r>
                        <a:rPr lang="en-US" sz="1600" dirty="0">
                          <a:solidFill>
                            <a:srgbClr val="FFFFFF"/>
                          </a:solidFill>
                          <a:effectLst/>
                          <a:latin typeface="Aptos" panose="020B0004020202020204" pitchFamily="34" charset="0"/>
                        </a:rPr>
                        <a:t>December 2024</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tc>
                  <a:txBody>
                    <a:bodyPr/>
                    <a:lstStyle/>
                    <a:p>
                      <a:pPr fontAlgn="base"/>
                      <a:r>
                        <a:rPr lang="en-US" sz="1600" b="1" dirty="0">
                          <a:solidFill>
                            <a:srgbClr val="FFFFFF"/>
                          </a:solidFill>
                          <a:effectLst/>
                          <a:latin typeface="Aptos" panose="020B0004020202020204" pitchFamily="34" charset="0"/>
                        </a:rPr>
                        <a:t>Access to and Delivery of Core CCBHC Services</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extLst>
                  <a:ext uri="{0D108BD9-81ED-4DB2-BD59-A6C34878D82A}">
                    <a16:rowId xmlns:a16="http://schemas.microsoft.com/office/drawing/2014/main" val="469914342"/>
                  </a:ext>
                </a:extLst>
              </a:tr>
              <a:tr h="511861">
                <a:tc>
                  <a:txBody>
                    <a:bodyPr/>
                    <a:lstStyle/>
                    <a:p>
                      <a:pPr fontAlgn="base"/>
                      <a:r>
                        <a:rPr lang="en-US" sz="1600" dirty="0">
                          <a:effectLst/>
                          <a:latin typeface="Aptos" panose="020B0004020202020204" pitchFamily="34" charset="0"/>
                        </a:rPr>
                        <a:t>January 2025</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lvl="0">
                        <a:buNone/>
                      </a:pPr>
                      <a:r>
                        <a:rPr lang="en-US" sz="1600" b="1" dirty="0">
                          <a:effectLst/>
                          <a:latin typeface="Aptos" panose="020B0004020202020204" pitchFamily="34" charset="0"/>
                        </a:rPr>
                        <a:t>Strategies for Meeting the CCBHC Crisis Services Requirements in Rural Communities</a:t>
                      </a:r>
                      <a:endParaRPr lang="en-US" sz="1600" dirty="0">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64170416"/>
                  </a:ext>
                </a:extLst>
              </a:tr>
              <a:tr h="511861">
                <a:tc>
                  <a:txBody>
                    <a:bodyPr/>
                    <a:lstStyle/>
                    <a:p>
                      <a:pPr fontAlgn="base"/>
                      <a:r>
                        <a:rPr lang="en-US" sz="1600" dirty="0">
                          <a:solidFill>
                            <a:srgbClr val="FFFFFF"/>
                          </a:solidFill>
                          <a:effectLst/>
                          <a:latin typeface="Aptos" panose="020B0004020202020204" pitchFamily="34" charset="0"/>
                        </a:rPr>
                        <a:t>February 2025</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tc>
                  <a:txBody>
                    <a:bodyPr/>
                    <a:lstStyle/>
                    <a:p>
                      <a:pPr fontAlgn="base"/>
                      <a:r>
                        <a:rPr lang="en-US" sz="1600" b="1" dirty="0">
                          <a:solidFill>
                            <a:srgbClr val="FFFFFF"/>
                          </a:solidFill>
                          <a:effectLst/>
                          <a:latin typeface="Aptos" panose="020B0004020202020204" pitchFamily="34" charset="0"/>
                        </a:rPr>
                        <a:t>Innovative Partnerships in Rural Communities</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extLst>
                  <a:ext uri="{0D108BD9-81ED-4DB2-BD59-A6C34878D82A}">
                    <a16:rowId xmlns:a16="http://schemas.microsoft.com/office/drawing/2014/main" val="352964044"/>
                  </a:ext>
                </a:extLst>
              </a:tr>
              <a:tr h="511861">
                <a:tc>
                  <a:txBody>
                    <a:bodyPr/>
                    <a:lstStyle/>
                    <a:p>
                      <a:pPr fontAlgn="base"/>
                      <a:r>
                        <a:rPr lang="en-US" sz="1600" dirty="0">
                          <a:effectLst/>
                          <a:latin typeface="Aptos" panose="020B0004020202020204" pitchFamily="34" charset="0"/>
                        </a:rPr>
                        <a:t>March 2025</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base"/>
                      <a:r>
                        <a:rPr lang="en-US" sz="1600" b="1" dirty="0">
                          <a:effectLst/>
                          <a:latin typeface="Aptos" panose="020B0004020202020204" pitchFamily="34" charset="0"/>
                        </a:rPr>
                        <a:t>Addressing Disparities and DEI-B Efforts</a:t>
                      </a: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22518057"/>
                  </a:ext>
                </a:extLst>
              </a:tr>
              <a:tr h="511861">
                <a:tc>
                  <a:txBody>
                    <a:bodyPr/>
                    <a:lstStyle/>
                    <a:p>
                      <a:pPr fontAlgn="base"/>
                      <a:r>
                        <a:rPr lang="en-US" sz="1600" dirty="0">
                          <a:solidFill>
                            <a:srgbClr val="FFFFFF"/>
                          </a:solidFill>
                          <a:effectLst/>
                          <a:latin typeface="Aptos" panose="020B0004020202020204" pitchFamily="34" charset="0"/>
                        </a:rPr>
                        <a:t>April 2025</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tc>
                  <a:txBody>
                    <a:bodyPr/>
                    <a:lstStyle/>
                    <a:p>
                      <a:pPr fontAlgn="base"/>
                      <a:r>
                        <a:rPr lang="en-US" sz="1600" b="1" dirty="0">
                          <a:solidFill>
                            <a:srgbClr val="FFFFFF"/>
                          </a:solidFill>
                          <a:effectLst/>
                          <a:latin typeface="Aptos" panose="020B0004020202020204" pitchFamily="34" charset="0"/>
                        </a:rPr>
                        <a:t>Strategies for Engaging in Care Coordination and Population Health Management in Rural Communities</a:t>
                      </a:r>
                      <a:endParaRPr lang="en-US" sz="1600" dirty="0">
                        <a:effectLst/>
                        <a:latin typeface="Aptos" panose="020B0004020202020204" pitchFamily="34" charset="0"/>
                      </a:endParaRPr>
                    </a:p>
                  </a:txBody>
                  <a:tcPr marL="83355" marR="83355" marT="41674" marB="4167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64F80"/>
                    </a:solidFill>
                  </a:tcPr>
                </a:tc>
                <a:extLst>
                  <a:ext uri="{0D108BD9-81ED-4DB2-BD59-A6C34878D82A}">
                    <a16:rowId xmlns:a16="http://schemas.microsoft.com/office/drawing/2014/main" val="2306971521"/>
                  </a:ext>
                </a:extLst>
              </a:tr>
            </a:tbl>
          </a:graphicData>
        </a:graphic>
      </p:graphicFrame>
    </p:spTree>
    <p:extLst>
      <p:ext uri="{BB962C8B-B14F-4D97-AF65-F5344CB8AC3E}">
        <p14:creationId xmlns:p14="http://schemas.microsoft.com/office/powerpoint/2010/main" val="39017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c 3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1F397-E1C9-8603-44CF-D2533FB5719B}"/>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sz="6000" kern="1200" dirty="0">
                <a:solidFill>
                  <a:srgbClr val="FFFFFF"/>
                </a:solidFill>
                <a:latin typeface="Aptos Display" panose="020B0004020202020204" pitchFamily="34" charset="0"/>
                <a:cs typeface="+mj-cs"/>
              </a:rPr>
              <a:t>Getting to Know You!</a:t>
            </a:r>
          </a:p>
        </p:txBody>
      </p:sp>
      <p:pic>
        <p:nvPicPr>
          <p:cNvPr id="4" name="Content Placeholder 3" descr="Group outline">
            <a:extLst>
              <a:ext uri="{FF2B5EF4-FFF2-40B4-BE49-F238E27FC236}">
                <a16:creationId xmlns:a16="http://schemas.microsoft.com/office/drawing/2014/main" id="{B6F2D659-F71C-85E6-CAA4-13C012814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75647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2E89-0B4C-5C5E-5324-CD9DC013635E}"/>
              </a:ext>
            </a:extLst>
          </p:cNvPr>
          <p:cNvSpPr>
            <a:spLocks noGrp="1"/>
          </p:cNvSpPr>
          <p:nvPr>
            <p:ph type="title"/>
          </p:nvPr>
        </p:nvSpPr>
        <p:spPr/>
        <p:txBody>
          <a:bodyPr/>
          <a:lstStyle/>
          <a:p>
            <a:r>
              <a:rPr lang="en-US" dirty="0">
                <a:latin typeface="Aptos Display" panose="020B0004020202020204" pitchFamily="34" charset="0"/>
              </a:rPr>
              <a:t>Poll Questions</a:t>
            </a:r>
          </a:p>
        </p:txBody>
      </p:sp>
      <p:sp>
        <p:nvSpPr>
          <p:cNvPr id="3" name="Content Placeholder 2">
            <a:extLst>
              <a:ext uri="{FF2B5EF4-FFF2-40B4-BE49-F238E27FC236}">
                <a16:creationId xmlns:a16="http://schemas.microsoft.com/office/drawing/2014/main" id="{3D3FE9B5-7E83-9340-8E27-B8130E4FF465}"/>
              </a:ext>
            </a:extLst>
          </p:cNvPr>
          <p:cNvSpPr>
            <a:spLocks noGrp="1"/>
          </p:cNvSpPr>
          <p:nvPr>
            <p:ph idx="1"/>
          </p:nvPr>
        </p:nvSpPr>
        <p:spPr/>
        <p:txBody>
          <a:bodyPr vert="horz" lIns="91440" tIns="45720" rIns="91440" bIns="45720" rtlCol="0" anchor="t">
            <a:noAutofit/>
          </a:bodyPr>
          <a:lstStyle/>
          <a:p>
            <a:pPr marL="0" indent="0">
              <a:buNone/>
            </a:pPr>
            <a:r>
              <a:rPr lang="en-US" b="1" dirty="0">
                <a:latin typeface="Aptos" panose="020B0004020202020204" pitchFamily="34" charset="0"/>
              </a:rPr>
              <a:t>On a typical day, how much time do you spend commuting to work?</a:t>
            </a:r>
            <a:endParaRPr lang="en-US" b="1" dirty="0">
              <a:latin typeface="Aptos" panose="020B0004020202020204" pitchFamily="34" charset="0"/>
              <a:ea typeface="Calibri"/>
            </a:endParaRPr>
          </a:p>
          <a:p>
            <a:r>
              <a:rPr lang="en-US" dirty="0">
                <a:latin typeface="Aptos" panose="020B0004020202020204" pitchFamily="34" charset="0"/>
              </a:rPr>
              <a:t>15 min</a:t>
            </a:r>
          </a:p>
          <a:p>
            <a:r>
              <a:rPr lang="en-US" dirty="0">
                <a:latin typeface="Aptos" panose="020B0004020202020204" pitchFamily="34" charset="0"/>
              </a:rPr>
              <a:t>30 min</a:t>
            </a:r>
          </a:p>
          <a:p>
            <a:r>
              <a:rPr lang="en-US" dirty="0">
                <a:latin typeface="Aptos" panose="020B0004020202020204" pitchFamily="34" charset="0"/>
              </a:rPr>
              <a:t>45 min</a:t>
            </a:r>
          </a:p>
          <a:p>
            <a:r>
              <a:rPr lang="en-US" dirty="0">
                <a:latin typeface="Aptos" panose="020B0004020202020204" pitchFamily="34" charset="0"/>
              </a:rPr>
              <a:t>60+ minutes</a:t>
            </a:r>
          </a:p>
          <a:p>
            <a:pPr marL="0" indent="0">
              <a:buNone/>
            </a:pPr>
            <a:endParaRPr lang="en-US" dirty="0">
              <a:latin typeface="Aptos" panose="020B0004020202020204" pitchFamily="34" charset="0"/>
            </a:endParaRPr>
          </a:p>
          <a:p>
            <a:pPr marL="0" indent="0">
              <a:buNone/>
            </a:pPr>
            <a:r>
              <a:rPr lang="en-US" b="1" dirty="0">
                <a:latin typeface="Aptos" panose="020B0004020202020204" pitchFamily="34" charset="0"/>
                <a:cs typeface="Calibri Light"/>
              </a:rPr>
              <a:t>Is there a reliable, and accessible, public transportation system where you live?</a:t>
            </a:r>
            <a:endParaRPr lang="en-US" b="1" dirty="0">
              <a:latin typeface="Aptos" panose="020B0004020202020204" pitchFamily="34" charset="0"/>
              <a:ea typeface="Calibri"/>
              <a:cs typeface="Calibri Light"/>
            </a:endParaRPr>
          </a:p>
          <a:p>
            <a:r>
              <a:rPr lang="en-US" dirty="0">
                <a:latin typeface="Aptos" panose="020B0004020202020204" pitchFamily="34" charset="0"/>
              </a:rPr>
              <a:t>Yes</a:t>
            </a:r>
          </a:p>
          <a:p>
            <a:r>
              <a:rPr lang="en-US" dirty="0">
                <a:latin typeface="Aptos" panose="020B0004020202020204" pitchFamily="34" charset="0"/>
              </a:rPr>
              <a:t>No</a:t>
            </a:r>
          </a:p>
        </p:txBody>
      </p:sp>
    </p:spTree>
    <p:extLst>
      <p:ext uri="{BB962C8B-B14F-4D97-AF65-F5344CB8AC3E}">
        <p14:creationId xmlns:p14="http://schemas.microsoft.com/office/powerpoint/2010/main" val="45764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33A30-F3F6-E6A3-E7C3-5D7A21F062EE}"/>
              </a:ext>
            </a:extLst>
          </p:cNvPr>
          <p:cNvSpPr>
            <a:spLocks noGrp="1"/>
          </p:cNvSpPr>
          <p:nvPr>
            <p:ph idx="1"/>
          </p:nvPr>
        </p:nvSpPr>
        <p:spPr>
          <a:xfrm>
            <a:off x="564874" y="606426"/>
            <a:ext cx="11062252" cy="4014215"/>
          </a:xfrm>
        </p:spPr>
        <p:txBody>
          <a:bodyPr vert="horz" lIns="91440" tIns="45720" rIns="91440" bIns="45720" rtlCol="0" anchor="t">
            <a:noAutofit/>
          </a:bodyPr>
          <a:lstStyle/>
          <a:p>
            <a:pPr marL="0" indent="0">
              <a:buNone/>
            </a:pPr>
            <a:r>
              <a:rPr lang="en-US" b="1" dirty="0">
                <a:latin typeface="Aptos" panose="020B0004020202020204" pitchFamily="34" charset="0"/>
              </a:rPr>
              <a:t>Do you have sidewalks outside of your residence?</a:t>
            </a:r>
          </a:p>
          <a:p>
            <a:r>
              <a:rPr lang="en-US" dirty="0">
                <a:latin typeface="Aptos" panose="020B0004020202020204" pitchFamily="34" charset="0"/>
              </a:rPr>
              <a:t>Yes</a:t>
            </a:r>
          </a:p>
          <a:p>
            <a:r>
              <a:rPr lang="en-US" dirty="0">
                <a:latin typeface="Aptos" panose="020B0004020202020204" pitchFamily="34" charset="0"/>
              </a:rPr>
              <a:t>No</a:t>
            </a:r>
          </a:p>
          <a:p>
            <a:pPr marL="0" indent="0">
              <a:buNone/>
            </a:pPr>
            <a:r>
              <a:rPr lang="en-US" b="1" dirty="0">
                <a:latin typeface="Aptos" panose="020B0004020202020204" pitchFamily="34" charset="0"/>
                <a:cs typeface="Calibri Light"/>
              </a:rPr>
              <a:t>As part of a typical day, do you lose cell phone or internet connection?</a:t>
            </a:r>
            <a:endParaRPr lang="en-US" b="1" dirty="0">
              <a:latin typeface="Aptos" panose="020B0004020202020204" pitchFamily="34" charset="0"/>
              <a:ea typeface="Calibri"/>
            </a:endParaRPr>
          </a:p>
          <a:p>
            <a:r>
              <a:rPr lang="en-US" dirty="0">
                <a:latin typeface="Aptos" panose="020B0004020202020204" pitchFamily="34" charset="0"/>
              </a:rPr>
              <a:t>Yes</a:t>
            </a:r>
          </a:p>
          <a:p>
            <a:r>
              <a:rPr lang="en-US" dirty="0">
                <a:latin typeface="Aptos" panose="020B0004020202020204" pitchFamily="34" charset="0"/>
              </a:rPr>
              <a:t>No</a:t>
            </a:r>
          </a:p>
          <a:p>
            <a:pPr marL="0" indent="0">
              <a:buNone/>
            </a:pPr>
            <a:r>
              <a:rPr lang="en-US" b="1" dirty="0">
                <a:latin typeface="Aptos" panose="020B0004020202020204" pitchFamily="34" charset="0"/>
              </a:rPr>
              <a:t>Do you share the road with farmers, truck drivers, or animals?</a:t>
            </a:r>
          </a:p>
          <a:p>
            <a:r>
              <a:rPr lang="en-US" dirty="0">
                <a:latin typeface="Aptos" panose="020B0004020202020204" pitchFamily="34" charset="0"/>
              </a:rPr>
              <a:t>Farmers</a:t>
            </a:r>
          </a:p>
          <a:p>
            <a:r>
              <a:rPr lang="en-US" dirty="0">
                <a:latin typeface="Aptos" panose="020B0004020202020204" pitchFamily="34" charset="0"/>
              </a:rPr>
              <a:t>Truck drivers</a:t>
            </a:r>
          </a:p>
          <a:p>
            <a:r>
              <a:rPr lang="en-US" dirty="0">
                <a:latin typeface="Aptos" panose="020B0004020202020204" pitchFamily="34" charset="0"/>
              </a:rPr>
              <a:t>Animals</a:t>
            </a:r>
          </a:p>
          <a:p>
            <a:r>
              <a:rPr lang="en-US" dirty="0">
                <a:latin typeface="Aptos" panose="020B0004020202020204" pitchFamily="34" charset="0"/>
              </a:rPr>
              <a:t>Other (insert in chat)</a:t>
            </a:r>
          </a:p>
        </p:txBody>
      </p:sp>
    </p:spTree>
    <p:extLst>
      <p:ext uri="{BB962C8B-B14F-4D97-AF65-F5344CB8AC3E}">
        <p14:creationId xmlns:p14="http://schemas.microsoft.com/office/powerpoint/2010/main" val="84887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4F6C1-F0AD-4226-27A6-35C0FDE5B789}"/>
              </a:ext>
            </a:extLst>
          </p:cNvPr>
          <p:cNvSpPr>
            <a:spLocks noGrp="1"/>
          </p:cNvSpPr>
          <p:nvPr>
            <p:ph idx="1"/>
          </p:nvPr>
        </p:nvSpPr>
        <p:spPr>
          <a:xfrm>
            <a:off x="564874" y="503584"/>
            <a:ext cx="11062252" cy="5336258"/>
          </a:xfrm>
        </p:spPr>
        <p:txBody>
          <a:bodyPr vert="horz" lIns="91440" tIns="45720" rIns="91440" bIns="45720" rtlCol="0" anchor="t">
            <a:noAutofit/>
          </a:bodyPr>
          <a:lstStyle/>
          <a:p>
            <a:pPr marL="0" indent="0">
              <a:buNone/>
            </a:pPr>
            <a:r>
              <a:rPr lang="en-US" b="1" dirty="0">
                <a:latin typeface="Aptos" panose="020B0004020202020204" pitchFamily="34" charset="0"/>
              </a:rPr>
              <a:t>Is there a healthcare provider shortage in your area?</a:t>
            </a:r>
          </a:p>
          <a:p>
            <a:r>
              <a:rPr lang="en-US" dirty="0">
                <a:latin typeface="Aptos" panose="020B0004020202020204" pitchFamily="34" charset="0"/>
              </a:rPr>
              <a:t>Yes</a:t>
            </a:r>
          </a:p>
          <a:p>
            <a:r>
              <a:rPr lang="en-US" dirty="0">
                <a:latin typeface="Aptos" panose="020B0004020202020204" pitchFamily="34" charset="0"/>
              </a:rPr>
              <a:t>No</a:t>
            </a:r>
          </a:p>
          <a:p>
            <a:pPr marL="0" indent="0">
              <a:buNone/>
            </a:pPr>
            <a:r>
              <a:rPr lang="en-US" b="1" dirty="0">
                <a:latin typeface="Aptos" panose="020B0004020202020204" pitchFamily="34" charset="0"/>
              </a:rPr>
              <a:t>How far do you have to travel to a grocery store?</a:t>
            </a:r>
          </a:p>
          <a:p>
            <a:r>
              <a:rPr lang="en-US" dirty="0">
                <a:latin typeface="Aptos" panose="020B0004020202020204" pitchFamily="34" charset="0"/>
              </a:rPr>
              <a:t>15 min or less</a:t>
            </a:r>
          </a:p>
          <a:p>
            <a:r>
              <a:rPr lang="en-US" dirty="0">
                <a:latin typeface="Aptos" panose="020B0004020202020204" pitchFamily="34" charset="0"/>
              </a:rPr>
              <a:t>15 – 30 min</a:t>
            </a:r>
          </a:p>
          <a:p>
            <a:r>
              <a:rPr lang="en-US" dirty="0">
                <a:latin typeface="Aptos" panose="020B0004020202020204" pitchFamily="34" charset="0"/>
              </a:rPr>
              <a:t>30 – 45 min</a:t>
            </a:r>
          </a:p>
          <a:p>
            <a:r>
              <a:rPr lang="en-US" dirty="0">
                <a:latin typeface="Aptos" panose="020B0004020202020204" pitchFamily="34" charset="0"/>
                <a:cs typeface="Calibri Light"/>
              </a:rPr>
              <a:t>45-60 min</a:t>
            </a:r>
          </a:p>
          <a:p>
            <a:r>
              <a:rPr lang="en-US" dirty="0">
                <a:latin typeface="Aptos" panose="020B0004020202020204" pitchFamily="34" charset="0"/>
              </a:rPr>
              <a:t>More than 60 min</a:t>
            </a:r>
          </a:p>
          <a:p>
            <a:pPr marL="0" indent="0">
              <a:buNone/>
            </a:pPr>
            <a:endParaRPr lang="en-US" dirty="0">
              <a:latin typeface="Aptos" panose="020B0004020202020204" pitchFamily="34" charset="0"/>
            </a:endParaRPr>
          </a:p>
          <a:p>
            <a:pPr marL="0" indent="0">
              <a:buNone/>
            </a:pPr>
            <a:endParaRPr lang="en-US" dirty="0">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8165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42E390-D39C-304B-1B5C-30CAEF21F1E5}"/>
              </a:ext>
            </a:extLst>
          </p:cNvPr>
          <p:cNvSpPr/>
          <p:nvPr/>
        </p:nvSpPr>
        <p:spPr>
          <a:xfrm>
            <a:off x="0" y="0"/>
            <a:ext cx="12192000" cy="68580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9C223C-77D0-84FF-9246-7F9A33A2258C}"/>
              </a:ext>
            </a:extLst>
          </p:cNvPr>
          <p:cNvPicPr>
            <a:picLocks noChangeAspect="1"/>
          </p:cNvPicPr>
          <p:nvPr/>
        </p:nvPicPr>
        <p:blipFill rotWithShape="1">
          <a:blip r:embed="rId3">
            <a:duotone>
              <a:schemeClr val="accent1">
                <a:shade val="45000"/>
                <a:satMod val="135000"/>
              </a:schemeClr>
              <a:prstClr val="white"/>
            </a:duotone>
            <a:alphaModFix amt="30000"/>
            <a:extLst>
              <a:ext uri="{BEBA8EAE-BF5A-486C-A8C5-ECC9F3942E4B}">
                <a14:imgProps xmlns:a14="http://schemas.microsoft.com/office/drawing/2010/main">
                  <a14:imgLayer r:embed="rId4">
                    <a14:imgEffect>
                      <a14:saturation sat="0"/>
                    </a14:imgEffect>
                  </a14:imgLayer>
                </a14:imgProps>
              </a:ext>
            </a:extLst>
          </a:blip>
          <a:srcRect l="15578" t="19726" b="14411"/>
          <a:stretch/>
        </p:blipFill>
        <p:spPr>
          <a:xfrm>
            <a:off x="0" y="0"/>
            <a:ext cx="10462054" cy="6858001"/>
          </a:xfrm>
          <a:prstGeom prst="rect">
            <a:avLst/>
          </a:prstGeom>
        </p:spPr>
      </p:pic>
      <p:sp>
        <p:nvSpPr>
          <p:cNvPr id="7" name="Round Diagonal Corner Rectangle 6">
            <a:extLst>
              <a:ext uri="{FF2B5EF4-FFF2-40B4-BE49-F238E27FC236}">
                <a16:creationId xmlns:a16="http://schemas.microsoft.com/office/drawing/2014/main" id="{2D1DAEBC-9AC7-7D35-90D0-B9D9AACA86A6}"/>
              </a:ext>
            </a:extLst>
          </p:cNvPr>
          <p:cNvSpPr/>
          <p:nvPr/>
        </p:nvSpPr>
        <p:spPr>
          <a:xfrm>
            <a:off x="1096818" y="609024"/>
            <a:ext cx="9998365" cy="5639953"/>
          </a:xfrm>
          <a:prstGeom prst="round2DiagRect">
            <a:avLst/>
          </a:prstGeom>
          <a:solidFill>
            <a:schemeClr val="bg1"/>
          </a:solidFill>
          <a:ln>
            <a:noFill/>
          </a:ln>
          <a:effectLst>
            <a:outerShdw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indent="0" algn="ctr">
              <a:lnSpc>
                <a:spcPts val="3280"/>
              </a:lnSpc>
              <a:buNone/>
            </a:pPr>
            <a:r>
              <a:rPr lang="en-US" sz="2400" i="1" dirty="0">
                <a:solidFill>
                  <a:schemeClr val="tx1">
                    <a:lumMod val="50000"/>
                  </a:schemeClr>
                </a:solidFill>
                <a:latin typeface="Aptos" panose="020B0004020202020204" pitchFamily="34" charset="0"/>
                <a:cs typeface="Calibri" panose="020F0502020204030204" pitchFamily="34" charset="0"/>
              </a:rPr>
              <a:t>This publication was made possible by Grant No. 1H79SM085856 </a:t>
            </a:r>
            <a:br>
              <a:rPr lang="en-US" sz="2400" i="1" dirty="0">
                <a:solidFill>
                  <a:schemeClr val="tx1">
                    <a:lumMod val="50000"/>
                  </a:schemeClr>
                </a:solidFill>
                <a:latin typeface="Aptos" panose="020B0004020202020204" pitchFamily="34" charset="0"/>
                <a:cs typeface="Calibri" panose="020F0502020204030204" pitchFamily="34" charset="0"/>
              </a:rPr>
            </a:br>
            <a:r>
              <a:rPr lang="en-US" sz="2400" i="1" dirty="0">
                <a:solidFill>
                  <a:schemeClr val="tx1">
                    <a:lumMod val="50000"/>
                  </a:schemeClr>
                </a:solidFill>
                <a:latin typeface="Aptos" panose="020B0004020202020204" pitchFamily="34" charset="0"/>
                <a:cs typeface="Calibri" panose="020F0502020204030204" pitchFamily="34" charset="0"/>
              </a:rPr>
              <a:t>from the Substance Abuse and Mental Health Services Administration (SAMHSA). Its contents are solely the responsibility of the authors and do not necessarily represent the official views, opinions or policies of SAMHSA, or the U.S. Department of Health and Human Services (HHS).</a:t>
            </a:r>
          </a:p>
        </p:txBody>
      </p:sp>
      <p:pic>
        <p:nvPicPr>
          <p:cNvPr id="8" name="Picture 7">
            <a:extLst>
              <a:ext uri="{FF2B5EF4-FFF2-40B4-BE49-F238E27FC236}">
                <a16:creationId xmlns:a16="http://schemas.microsoft.com/office/drawing/2014/main" id="{3D4DD57B-B85E-6E4E-586E-6069A62757A6}"/>
              </a:ext>
            </a:extLst>
          </p:cNvPr>
          <p:cNvPicPr>
            <a:picLocks noChangeAspect="1"/>
          </p:cNvPicPr>
          <p:nvPr/>
        </p:nvPicPr>
        <p:blipFill>
          <a:blip r:embed="rId5"/>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161341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76D15-61EB-DD57-0684-5F53AB7A0BA0}"/>
              </a:ext>
            </a:extLst>
          </p:cNvPr>
          <p:cNvSpPr>
            <a:spLocks noGrp="1"/>
          </p:cNvSpPr>
          <p:nvPr>
            <p:ph idx="1"/>
          </p:nvPr>
        </p:nvSpPr>
        <p:spPr>
          <a:xfrm>
            <a:off x="564874" y="621887"/>
            <a:ext cx="11062252" cy="5217954"/>
          </a:xfrm>
        </p:spPr>
        <p:txBody>
          <a:bodyPr vert="horz" lIns="91440" tIns="45720" rIns="91440" bIns="45720" rtlCol="0" anchor="t">
            <a:noAutofit/>
          </a:bodyPr>
          <a:lstStyle/>
          <a:p>
            <a:pPr marL="0" indent="0">
              <a:buNone/>
            </a:pPr>
            <a:r>
              <a:rPr lang="en-US" b="1" dirty="0">
                <a:latin typeface="Aptos" panose="020B0004020202020204" pitchFamily="34" charset="0"/>
                <a:ea typeface="Calibri"/>
                <a:cs typeface="Calibri Light"/>
              </a:rPr>
              <a:t>Are you able to purchase fruits and/or vegetables directly from a farm/farm stand?</a:t>
            </a:r>
            <a:endParaRPr lang="en-US" b="1" dirty="0">
              <a:latin typeface="Aptos" panose="020B0004020202020204" pitchFamily="34" charset="0"/>
            </a:endParaRPr>
          </a:p>
          <a:p>
            <a:r>
              <a:rPr lang="en-US" dirty="0">
                <a:latin typeface="Aptos" panose="020B0004020202020204" pitchFamily="34" charset="0"/>
                <a:ea typeface="Calibri"/>
                <a:cs typeface="Calibri Light"/>
              </a:rPr>
              <a:t>Yes</a:t>
            </a:r>
          </a:p>
          <a:p>
            <a:r>
              <a:rPr lang="en-US" dirty="0">
                <a:latin typeface="Aptos" panose="020B0004020202020204" pitchFamily="34" charset="0"/>
                <a:ea typeface="Calibri"/>
                <a:cs typeface="Calibri Light"/>
              </a:rPr>
              <a:t>No</a:t>
            </a:r>
          </a:p>
          <a:p>
            <a:endParaRPr lang="en-US" dirty="0">
              <a:latin typeface="Aptos" panose="020B0004020202020204" pitchFamily="34" charset="0"/>
              <a:ea typeface="Calibri"/>
            </a:endParaRPr>
          </a:p>
          <a:p>
            <a:pPr marL="0" indent="0">
              <a:buNone/>
            </a:pPr>
            <a:r>
              <a:rPr lang="en-US" b="1" dirty="0">
                <a:latin typeface="Aptos" panose="020B0004020202020204" pitchFamily="34" charset="0"/>
                <a:ea typeface="Calibri"/>
                <a:cs typeface="Calibri Light"/>
              </a:rPr>
              <a:t>What is the most predominant sound you hear in the evening?</a:t>
            </a:r>
          </a:p>
          <a:p>
            <a:r>
              <a:rPr lang="en-US" dirty="0">
                <a:latin typeface="Aptos" panose="020B0004020202020204" pitchFamily="34" charset="0"/>
                <a:ea typeface="Calibri"/>
                <a:cs typeface="Calibri Light"/>
              </a:rPr>
              <a:t>Birds, crickets, frogs, and other nature-y sounds</a:t>
            </a:r>
          </a:p>
          <a:p>
            <a:r>
              <a:rPr lang="en-US" dirty="0">
                <a:latin typeface="Aptos" panose="020B0004020202020204" pitchFamily="34" charset="0"/>
                <a:ea typeface="Calibri"/>
                <a:cs typeface="Calibri Light"/>
              </a:rPr>
              <a:t>Pedestrians, honking horns, and other city sounds</a:t>
            </a:r>
          </a:p>
          <a:p>
            <a:r>
              <a:rPr lang="en-US" dirty="0">
                <a:latin typeface="Aptos" panose="020B0004020202020204" pitchFamily="34" charset="0"/>
                <a:ea typeface="Calibri"/>
                <a:cs typeface="Calibri Light"/>
              </a:rPr>
              <a:t>I try my best to keep sounds to a minimum!</a:t>
            </a:r>
          </a:p>
          <a:p>
            <a:endParaRPr lang="en-US" dirty="0">
              <a:latin typeface="Aptos" panose="020B0004020202020204" pitchFamily="34" charset="0"/>
              <a:ea typeface="Calibri"/>
              <a:cs typeface="Calibri Light"/>
            </a:endParaRPr>
          </a:p>
          <a:p>
            <a:pPr marL="0" indent="0">
              <a:buNone/>
            </a:pPr>
            <a:r>
              <a:rPr lang="en-US" b="1" dirty="0">
                <a:latin typeface="Aptos" panose="020B0004020202020204" pitchFamily="34" charset="0"/>
                <a:ea typeface="Calibri"/>
                <a:cs typeface="Calibri Light"/>
              </a:rPr>
              <a:t>Does your community reflect diversity?</a:t>
            </a:r>
          </a:p>
          <a:p>
            <a:pPr>
              <a:buFont typeface="Arial"/>
              <a:buChar char="•"/>
            </a:pPr>
            <a:r>
              <a:rPr lang="en-US" dirty="0">
                <a:latin typeface="Aptos" panose="020B0004020202020204" pitchFamily="34" charset="0"/>
                <a:ea typeface="Calibri"/>
                <a:cs typeface="Calibri"/>
              </a:rPr>
              <a:t>Yes</a:t>
            </a:r>
          </a:p>
          <a:p>
            <a:pPr>
              <a:buFont typeface="Arial"/>
              <a:buChar char="•"/>
            </a:pPr>
            <a:r>
              <a:rPr lang="en-US" dirty="0">
                <a:latin typeface="Aptos" panose="020B0004020202020204" pitchFamily="34" charset="0"/>
                <a:ea typeface="Calibri"/>
                <a:cs typeface="Calibri"/>
              </a:rPr>
              <a:t>No</a:t>
            </a:r>
            <a:endParaRPr lang="en-US" dirty="0">
              <a:latin typeface="Aptos" panose="020B0004020202020204" pitchFamily="34" charset="0"/>
            </a:endParaRPr>
          </a:p>
        </p:txBody>
      </p:sp>
    </p:spTree>
    <p:extLst>
      <p:ext uri="{BB962C8B-B14F-4D97-AF65-F5344CB8AC3E}">
        <p14:creationId xmlns:p14="http://schemas.microsoft.com/office/powerpoint/2010/main" val="27762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8282BD-996A-44D7-AE53-C02AE6F856C9}"/>
              </a:ext>
            </a:extLst>
          </p:cNvPr>
          <p:cNvSpPr txBox="1">
            <a:spLocks noGrp="1"/>
          </p:cNvSpPr>
          <p:nvPr>
            <p:ph idx="1"/>
          </p:nvPr>
        </p:nvSpPr>
        <p:spPr bwMode="auto">
          <a:xfrm>
            <a:off x="0" y="2743200"/>
            <a:ext cx="12192000" cy="924487"/>
          </a:xfrm>
          <a:prstGeom prst="rect">
            <a:avLst/>
          </a:prstGeom>
          <a:solidFill>
            <a:srgbClr val="EA5E29"/>
          </a:solidFill>
          <a:ln>
            <a:solidFill>
              <a:srgbClr val="53605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1435" tIns="25718" rIns="51435" bIns="25718" numCol="1" rtlCol="0" anchor="ctr" anchorCtr="0" compatLnSpc="1">
            <a:prstTxWarp prst="textNoShape">
              <a:avLst/>
            </a:prstTxWarp>
            <a:noAutofit/>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marL="0" indent="0" algn="ctr">
              <a:buNone/>
            </a:pPr>
            <a:r>
              <a:rPr lang="en-US" sz="2400" dirty="0">
                <a:solidFill>
                  <a:schemeClr val="bg1"/>
                </a:solidFill>
                <a:latin typeface="Aptos Display" panose="020B0004020202020204" pitchFamily="34" charset="0"/>
                <a:ea typeface="Open Sans"/>
                <a:cs typeface="Open Sans"/>
              </a:rPr>
              <a:t>Rural Health</a:t>
            </a:r>
            <a:endParaRPr lang="en-US" sz="2400"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206826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F346-A38B-14DF-2186-01243DEF2909}"/>
              </a:ext>
            </a:extLst>
          </p:cNvPr>
          <p:cNvSpPr>
            <a:spLocks noGrp="1"/>
          </p:cNvSpPr>
          <p:nvPr>
            <p:ph type="title"/>
          </p:nvPr>
        </p:nvSpPr>
        <p:spPr/>
        <p:txBody>
          <a:bodyPr/>
          <a:lstStyle/>
          <a:p>
            <a:r>
              <a:rPr lang="en-US" dirty="0">
                <a:latin typeface="Aptos" panose="020B0004020202020204" pitchFamily="34" charset="0"/>
              </a:rPr>
              <a:t>Reality of Rural Healthcare</a:t>
            </a:r>
          </a:p>
        </p:txBody>
      </p:sp>
      <p:sp>
        <p:nvSpPr>
          <p:cNvPr id="3" name="Content Placeholder 2">
            <a:extLst>
              <a:ext uri="{FF2B5EF4-FFF2-40B4-BE49-F238E27FC236}">
                <a16:creationId xmlns:a16="http://schemas.microsoft.com/office/drawing/2014/main" id="{C25EFE65-CC9C-7F2A-BEF6-7EA094C0A803}"/>
              </a:ext>
            </a:extLst>
          </p:cNvPr>
          <p:cNvSpPr>
            <a:spLocks noGrp="1"/>
          </p:cNvSpPr>
          <p:nvPr>
            <p:ph idx="1"/>
          </p:nvPr>
        </p:nvSpPr>
        <p:spPr/>
        <p:txBody>
          <a:bodyPr/>
          <a:lstStyle/>
          <a:p>
            <a:pPr marL="0" indent="0" algn="ctr" rtl="0" fontAlgn="base">
              <a:buNone/>
            </a:pPr>
            <a:r>
              <a:rPr lang="en-US" sz="2800" b="0" i="0" u="none" strike="noStrike" dirty="0">
                <a:solidFill>
                  <a:srgbClr val="000000"/>
                </a:solidFill>
                <a:effectLst/>
                <a:latin typeface="Aptos" panose="020B0004020202020204" pitchFamily="34" charset="0"/>
              </a:rPr>
              <a:t>Rural Communities face a unique set of challenges and health inequities that are not seen in urban communities (transportation, internet and infrastructure, distance to provider, workforce shortages, etc.). </a:t>
            </a:r>
          </a:p>
          <a:p>
            <a:pPr marL="0" indent="0" algn="ctr" rtl="0" fontAlgn="base">
              <a:buNone/>
            </a:pPr>
            <a:r>
              <a:rPr lang="en-US" sz="2800" b="0" i="0" u="sng" strike="noStrike" dirty="0">
                <a:solidFill>
                  <a:srgbClr val="0563C1"/>
                </a:solidFill>
                <a:effectLst/>
                <a:latin typeface="Aptos" panose="020B0004020202020204" pitchFamily="34" charset="0"/>
                <a:hlinkClick r:id="rId2"/>
              </a:rPr>
              <a:t>Approximately 63% of Primary Care Health Professional Shortage Areas are in rural areas</a:t>
            </a:r>
            <a:r>
              <a:rPr lang="en-US" sz="2800" b="0" i="0" u="none" strike="noStrike" dirty="0">
                <a:solidFill>
                  <a:srgbClr val="000000"/>
                </a:solidFill>
                <a:effectLst/>
                <a:latin typeface="Aptos" panose="020B0004020202020204" pitchFamily="34" charset="0"/>
              </a:rPr>
              <a:t> and related to mental health and substance use treatment services, </a:t>
            </a:r>
            <a:r>
              <a:rPr lang="en-US" sz="2800" b="0" i="0" u="sng" strike="noStrike" dirty="0">
                <a:solidFill>
                  <a:srgbClr val="0563C1"/>
                </a:solidFill>
                <a:effectLst/>
                <a:latin typeface="Aptos" panose="020B0004020202020204" pitchFamily="34" charset="0"/>
                <a:hlinkClick r:id="rId3"/>
              </a:rPr>
              <a:t>65% of rural areas do not have a psychiatrist, and 47% do not have a psychologist</a:t>
            </a:r>
            <a:r>
              <a:rPr lang="en-US" sz="2800" b="0" i="0" u="none" strike="noStrike" dirty="0">
                <a:solidFill>
                  <a:srgbClr val="000000"/>
                </a:solidFill>
                <a:effectLst/>
                <a:latin typeface="Aptos" panose="020B0004020202020204" pitchFamily="34" charset="0"/>
              </a:rPr>
              <a:t>. </a:t>
            </a:r>
            <a:r>
              <a:rPr lang="en-US" sz="2800" b="0" i="0" dirty="0">
                <a:solidFill>
                  <a:srgbClr val="808080"/>
                </a:solidFill>
                <a:effectLst/>
                <a:latin typeface="Aptos" panose="020B0004020202020204" pitchFamily="34" charset="0"/>
              </a:rPr>
              <a:t>​</a:t>
            </a:r>
            <a:endParaRPr lang="en-US" sz="2800" b="0" i="0" dirty="0">
              <a:solidFill>
                <a:srgbClr val="000000"/>
              </a:solidFill>
              <a:effectLst/>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393118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91AED4-FA89-2444-FD1C-D9414EA269DE}"/>
              </a:ext>
            </a:extLst>
          </p:cNvPr>
          <p:cNvSpPr txBox="1">
            <a:spLocks noGrp="1"/>
          </p:cNvSpPr>
          <p:nvPr>
            <p:ph idx="1"/>
          </p:nvPr>
        </p:nvSpPr>
        <p:spPr bwMode="auto">
          <a:xfrm>
            <a:off x="0" y="2743200"/>
            <a:ext cx="12192000" cy="924487"/>
          </a:xfrm>
          <a:prstGeom prst="rect">
            <a:avLst/>
          </a:prstGeom>
          <a:solidFill>
            <a:srgbClr val="EA5E29"/>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rtlCol="0" anchor="ctr" anchorCtr="0" compatLnSpc="1">
            <a:prstTxWarp prst="textNoShape">
              <a:avLst/>
            </a:prstTxWarp>
            <a:noAutofit/>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marL="0" indent="0" algn="ctr">
              <a:buNone/>
            </a:pPr>
            <a:r>
              <a:rPr lang="en-US" sz="2400" dirty="0">
                <a:solidFill>
                  <a:schemeClr val="bg1"/>
                </a:solidFill>
                <a:latin typeface="Aptos Display" panose="020B0004020202020204" pitchFamily="34" charset="0"/>
                <a:ea typeface="Open Sans"/>
                <a:cs typeface="Open Sans"/>
              </a:rPr>
              <a:t>Resources</a:t>
            </a:r>
            <a:endParaRPr lang="en-US" dirty="0">
              <a:latin typeface="Aptos Display" panose="020B0004020202020204" pitchFamily="34" charset="0"/>
            </a:endParaRPr>
          </a:p>
        </p:txBody>
      </p:sp>
    </p:spTree>
    <p:extLst>
      <p:ext uri="{BB962C8B-B14F-4D97-AF65-F5344CB8AC3E}">
        <p14:creationId xmlns:p14="http://schemas.microsoft.com/office/powerpoint/2010/main" val="309782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5E4F-7CA0-9020-B214-4F9C50EF909C}"/>
              </a:ext>
            </a:extLst>
          </p:cNvPr>
          <p:cNvSpPr>
            <a:spLocks noGrp="1"/>
          </p:cNvSpPr>
          <p:nvPr>
            <p:ph type="title"/>
          </p:nvPr>
        </p:nvSpPr>
        <p:spPr/>
        <p:txBody>
          <a:bodyPr/>
          <a:lstStyle/>
          <a:p>
            <a:r>
              <a:rPr lang="en-US" dirty="0">
                <a:latin typeface="Aptos Display" panose="020B0004020202020204" pitchFamily="34" charset="0"/>
                <a:cs typeface="Calibri Light"/>
              </a:rPr>
              <a:t>Resources</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D4D40095-3D42-DAA2-9BA8-A7B4BAB6066D}"/>
              </a:ext>
            </a:extLst>
          </p:cNvPr>
          <p:cNvSpPr>
            <a:spLocks noGrp="1"/>
          </p:cNvSpPr>
          <p:nvPr>
            <p:ph idx="1"/>
          </p:nvPr>
        </p:nvSpPr>
        <p:spPr/>
        <p:txBody>
          <a:bodyPr vert="horz" lIns="91440" tIns="45720" rIns="91440" bIns="45720" rtlCol="0" anchor="t">
            <a:noAutofit/>
          </a:bodyPr>
          <a:lstStyle/>
          <a:p>
            <a:r>
              <a:rPr lang="en-US" sz="2400" dirty="0">
                <a:latin typeface="Aptos" panose="020B0004020202020204" pitchFamily="34" charset="0"/>
                <a:ea typeface="Calibri"/>
                <a:cs typeface="Calibri Light"/>
                <a:hlinkClick r:id="rId2"/>
              </a:rPr>
              <a:t>CCBHC-E National Training and Technical Assistance Center</a:t>
            </a:r>
          </a:p>
          <a:p>
            <a:r>
              <a:rPr lang="en-US" sz="2400" dirty="0">
                <a:latin typeface="Aptos" panose="020B0004020202020204" pitchFamily="34" charset="0"/>
                <a:ea typeface="Calibri"/>
                <a:cs typeface="Calibri Light"/>
                <a:hlinkClick r:id="rId3"/>
              </a:rPr>
              <a:t>Rural Health Information Hub</a:t>
            </a:r>
            <a:endParaRPr lang="en-US" sz="2400" dirty="0">
              <a:latin typeface="Aptos" panose="020B0004020202020204" pitchFamily="34" charset="0"/>
              <a:ea typeface="Calibri"/>
            </a:endParaRPr>
          </a:p>
        </p:txBody>
      </p:sp>
    </p:spTree>
    <p:extLst>
      <p:ext uri="{BB962C8B-B14F-4D97-AF65-F5344CB8AC3E}">
        <p14:creationId xmlns:p14="http://schemas.microsoft.com/office/powerpoint/2010/main" val="366287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5E9F3C-A4CF-D1B8-B843-D9F47482C126}"/>
              </a:ext>
            </a:extLst>
          </p:cNvPr>
          <p:cNvSpPr/>
          <p:nvPr/>
        </p:nvSpPr>
        <p:spPr>
          <a:xfrm>
            <a:off x="201833" y="198034"/>
            <a:ext cx="11788334" cy="1456453"/>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a:extLst>
              <a:ext uri="{FF2B5EF4-FFF2-40B4-BE49-F238E27FC236}">
                <a16:creationId xmlns:a16="http://schemas.microsoft.com/office/drawing/2014/main" id="{E4E5CA3C-70D1-B40F-E201-894ED14FE53D}"/>
              </a:ext>
            </a:extLst>
          </p:cNvPr>
          <p:cNvSpPr/>
          <p:nvPr/>
        </p:nvSpPr>
        <p:spPr>
          <a:xfrm>
            <a:off x="211667" y="1678515"/>
            <a:ext cx="11767916" cy="48979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 name="Title 1">
            <a:extLst>
              <a:ext uri="{FF2B5EF4-FFF2-40B4-BE49-F238E27FC236}">
                <a16:creationId xmlns:a16="http://schemas.microsoft.com/office/drawing/2014/main" id="{120423AE-1987-CFE0-A911-41E1CFA9E55B}"/>
              </a:ext>
            </a:extLst>
          </p:cNvPr>
          <p:cNvSpPr>
            <a:spLocks noGrp="1"/>
          </p:cNvSpPr>
          <p:nvPr>
            <p:ph type="title"/>
          </p:nvPr>
        </p:nvSpPr>
        <p:spPr/>
        <p:txBody>
          <a:bodyPr/>
          <a:lstStyle/>
          <a:p>
            <a:r>
              <a:rPr lang="en-US" i="1" dirty="0">
                <a:latin typeface="Aptos Display" panose="020B0004020202020204" pitchFamily="34" charset="0"/>
                <a:cs typeface="Calibri Light"/>
              </a:rPr>
              <a:t>Reminder – Next Session</a:t>
            </a:r>
            <a:endParaRPr lang="en-US" i="1" dirty="0">
              <a:latin typeface="Aptos Display" panose="020B0004020202020204" pitchFamily="34" charset="0"/>
            </a:endParaRPr>
          </a:p>
        </p:txBody>
      </p:sp>
      <p:sp>
        <p:nvSpPr>
          <p:cNvPr id="99" name="TextBox 98">
            <a:extLst>
              <a:ext uri="{FF2B5EF4-FFF2-40B4-BE49-F238E27FC236}">
                <a16:creationId xmlns:a16="http://schemas.microsoft.com/office/drawing/2014/main" id="{F84F01DF-D759-6D07-4273-6D28EC6AF403}"/>
              </a:ext>
            </a:extLst>
          </p:cNvPr>
          <p:cNvSpPr txBox="1"/>
          <p:nvPr/>
        </p:nvSpPr>
        <p:spPr>
          <a:xfrm>
            <a:off x="-10584" y="3989917"/>
            <a:ext cx="37994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ptos" panose="020B0004020202020204" pitchFamily="34" charset="0"/>
                <a:cs typeface="Calibri"/>
              </a:rPr>
              <a:t>November 19th</a:t>
            </a:r>
          </a:p>
          <a:p>
            <a:pPr algn="ctr"/>
            <a:r>
              <a:rPr lang="en-US" sz="2400" dirty="0">
                <a:latin typeface="Aptos" panose="020B0004020202020204" pitchFamily="34" charset="0"/>
                <a:cs typeface="Calibri"/>
              </a:rPr>
              <a:t>3-4:30pm ET</a:t>
            </a:r>
          </a:p>
        </p:txBody>
      </p:sp>
      <p:pic>
        <p:nvPicPr>
          <p:cNvPr id="101" name="Graphic 100" descr="Flip calendar with solid fill">
            <a:extLst>
              <a:ext uri="{FF2B5EF4-FFF2-40B4-BE49-F238E27FC236}">
                <a16:creationId xmlns:a16="http://schemas.microsoft.com/office/drawing/2014/main" id="{0D6810F7-3D5C-654C-3512-0905E6D547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2050" y="2093385"/>
            <a:ext cx="1464733" cy="1464733"/>
          </a:xfrm>
          <a:prstGeom prst="rect">
            <a:avLst/>
          </a:prstGeom>
        </p:spPr>
      </p:pic>
      <p:grpSp>
        <p:nvGrpSpPr>
          <p:cNvPr id="103" name="Group 102">
            <a:extLst>
              <a:ext uri="{FF2B5EF4-FFF2-40B4-BE49-F238E27FC236}">
                <a16:creationId xmlns:a16="http://schemas.microsoft.com/office/drawing/2014/main" id="{96007360-B6B1-FA92-9CD8-EFE2FBBC75B8}"/>
              </a:ext>
            </a:extLst>
          </p:cNvPr>
          <p:cNvGrpSpPr/>
          <p:nvPr/>
        </p:nvGrpSpPr>
        <p:grpSpPr>
          <a:xfrm>
            <a:off x="3344332" y="2082803"/>
            <a:ext cx="3799416" cy="2948693"/>
            <a:chOff x="5757332" y="1892301"/>
            <a:chExt cx="3799416" cy="2948693"/>
          </a:xfrm>
        </p:grpSpPr>
        <p:sp>
          <p:nvSpPr>
            <p:cNvPr id="100" name="TextBox 99">
              <a:extLst>
                <a:ext uri="{FF2B5EF4-FFF2-40B4-BE49-F238E27FC236}">
                  <a16:creationId xmlns:a16="http://schemas.microsoft.com/office/drawing/2014/main" id="{A3FF7069-73E9-D3A1-2062-EBB58C535821}"/>
                </a:ext>
              </a:extLst>
            </p:cNvPr>
            <p:cNvSpPr txBox="1"/>
            <p:nvPr/>
          </p:nvSpPr>
          <p:spPr>
            <a:xfrm>
              <a:off x="5757332" y="3640665"/>
              <a:ext cx="37994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Aptos" panose="020B0004020202020204" pitchFamily="34" charset="0"/>
                  <a:cs typeface="Calibri"/>
                </a:rPr>
                <a:t>Workforce: Recruitment, Retention, and Innovations in Rural Communities</a:t>
              </a:r>
              <a:endParaRPr lang="en-US" sz="2400" dirty="0">
                <a:latin typeface="Aptos" panose="020B0004020202020204" pitchFamily="34" charset="0"/>
              </a:endParaRPr>
            </a:p>
          </p:txBody>
        </p:sp>
        <p:pic>
          <p:nvPicPr>
            <p:cNvPr id="102" name="Graphic 101" descr="Lightbulb with solid fill">
              <a:extLst>
                <a:ext uri="{FF2B5EF4-FFF2-40B4-BE49-F238E27FC236}">
                  <a16:creationId xmlns:a16="http://schemas.microsoft.com/office/drawing/2014/main" id="{5BF844BE-0724-C3B0-EC8D-DC5C82738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0050" y="1892301"/>
              <a:ext cx="1559983" cy="1591733"/>
            </a:xfrm>
            <a:prstGeom prst="rect">
              <a:avLst/>
            </a:prstGeom>
          </p:spPr>
        </p:pic>
      </p:grpSp>
      <p:grpSp>
        <p:nvGrpSpPr>
          <p:cNvPr id="107" name="Group 106">
            <a:extLst>
              <a:ext uri="{FF2B5EF4-FFF2-40B4-BE49-F238E27FC236}">
                <a16:creationId xmlns:a16="http://schemas.microsoft.com/office/drawing/2014/main" id="{0B1EDEBA-E49F-048C-D2E7-4DD17C1DDF70}"/>
              </a:ext>
            </a:extLst>
          </p:cNvPr>
          <p:cNvGrpSpPr/>
          <p:nvPr/>
        </p:nvGrpSpPr>
        <p:grpSpPr>
          <a:xfrm>
            <a:off x="7143749" y="2093385"/>
            <a:ext cx="4582582" cy="4484658"/>
            <a:chOff x="5841999" y="2146301"/>
            <a:chExt cx="3799416" cy="4484658"/>
          </a:xfrm>
        </p:grpSpPr>
        <p:sp>
          <p:nvSpPr>
            <p:cNvPr id="108" name="TextBox 107">
              <a:extLst>
                <a:ext uri="{FF2B5EF4-FFF2-40B4-BE49-F238E27FC236}">
                  <a16:creationId xmlns:a16="http://schemas.microsoft.com/office/drawing/2014/main" id="{636FD05E-47B2-EC3D-F573-60F8A32E2495}"/>
                </a:ext>
              </a:extLst>
            </p:cNvPr>
            <p:cNvSpPr txBox="1"/>
            <p:nvPr/>
          </p:nvSpPr>
          <p:spPr>
            <a:xfrm>
              <a:off x="5841999" y="3799415"/>
              <a:ext cx="3799416"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Aptos" panose="020B0004020202020204" pitchFamily="34" charset="0"/>
                  <a:cs typeface="Calibri"/>
                </a:rPr>
                <a:t>Identify workforce challenges relevant to rural CCBHCs</a:t>
              </a:r>
            </a:p>
            <a:p>
              <a:pPr marL="342900" indent="-342900">
                <a:buFont typeface="Arial"/>
                <a:buChar char="•"/>
              </a:pPr>
              <a:r>
                <a:rPr lang="en-US" sz="2000" dirty="0">
                  <a:latin typeface="Aptos" panose="020B0004020202020204" pitchFamily="34" charset="0"/>
                  <a:cs typeface="Calibri"/>
                </a:rPr>
                <a:t>Increase strategies that support workforce innovations in rural CCBHCs</a:t>
              </a:r>
            </a:p>
            <a:p>
              <a:pPr marL="342900" indent="-342900">
                <a:buFont typeface="Arial"/>
                <a:buChar char="•"/>
              </a:pPr>
              <a:r>
                <a:rPr lang="en-US" sz="2000" dirty="0">
                  <a:latin typeface="Aptos" panose="020B0004020202020204" pitchFamily="34" charset="0"/>
                  <a:cs typeface="Calibri"/>
                </a:rPr>
                <a:t>Engage opportunity to learn from peers who have demonstrated workforce innovations</a:t>
              </a:r>
            </a:p>
            <a:p>
              <a:endParaRPr lang="en-US" dirty="0">
                <a:latin typeface="Aptos" panose="020B0004020202020204" pitchFamily="34" charset="0"/>
                <a:cs typeface="Calibri"/>
              </a:endParaRPr>
            </a:p>
          </p:txBody>
        </p:sp>
        <p:pic>
          <p:nvPicPr>
            <p:cNvPr id="109" name="Graphic 108" descr="Checklist with solid fill">
              <a:extLst>
                <a:ext uri="{FF2B5EF4-FFF2-40B4-BE49-F238E27FC236}">
                  <a16:creationId xmlns:a16="http://schemas.microsoft.com/office/drawing/2014/main" id="{9CDD9B47-9400-2312-41D4-5E7EFE4397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2948" y="2146301"/>
              <a:ext cx="1316444" cy="1507066"/>
            </a:xfrm>
            <a:prstGeom prst="rect">
              <a:avLst/>
            </a:prstGeom>
          </p:spPr>
        </p:pic>
      </p:grpSp>
    </p:spTree>
    <p:extLst>
      <p:ext uri="{BB962C8B-B14F-4D97-AF65-F5344CB8AC3E}">
        <p14:creationId xmlns:p14="http://schemas.microsoft.com/office/powerpoint/2010/main" val="189554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B2213A-45E8-0FB1-CBBC-0E98EE37DC93}"/>
              </a:ext>
            </a:extLst>
          </p:cNvPr>
          <p:cNvGrpSpPr/>
          <p:nvPr/>
        </p:nvGrpSpPr>
        <p:grpSpPr>
          <a:xfrm>
            <a:off x="201833" y="526148"/>
            <a:ext cx="11788334" cy="6138408"/>
            <a:chOff x="201833" y="269732"/>
            <a:chExt cx="11788334" cy="5805704"/>
          </a:xfrm>
        </p:grpSpPr>
        <p:sp>
          <p:nvSpPr>
            <p:cNvPr id="5" name="Rectangle 4">
              <a:extLst>
                <a:ext uri="{FF2B5EF4-FFF2-40B4-BE49-F238E27FC236}">
                  <a16:creationId xmlns:a16="http://schemas.microsoft.com/office/drawing/2014/main" id="{5DD77582-4F56-3712-8BB1-F3B4F79F8ECB}"/>
                </a:ext>
              </a:extLst>
            </p:cNvPr>
            <p:cNvSpPr/>
            <p:nvPr/>
          </p:nvSpPr>
          <p:spPr>
            <a:xfrm>
              <a:off x="201834" y="1184677"/>
              <a:ext cx="11788333" cy="4890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5">
              <a:extLst>
                <a:ext uri="{FF2B5EF4-FFF2-40B4-BE49-F238E27FC236}">
                  <a16:creationId xmlns:a16="http://schemas.microsoft.com/office/drawing/2014/main" id="{D369B1D6-9533-EEFC-3515-7C4F5598872B}"/>
                </a:ext>
              </a:extLst>
            </p:cNvPr>
            <p:cNvGrpSpPr/>
            <p:nvPr/>
          </p:nvGrpSpPr>
          <p:grpSpPr>
            <a:xfrm>
              <a:off x="201833" y="269732"/>
              <a:ext cx="11788334" cy="1456453"/>
              <a:chOff x="0" y="0"/>
              <a:chExt cx="12192000" cy="1549400"/>
            </a:xfrm>
          </p:grpSpPr>
          <p:sp>
            <p:nvSpPr>
              <p:cNvPr id="7" name="Rectangle 6">
                <a:extLst>
                  <a:ext uri="{FF2B5EF4-FFF2-40B4-BE49-F238E27FC236}">
                    <a16:creationId xmlns:a16="http://schemas.microsoft.com/office/drawing/2014/main" id="{43E54386-5E9A-41EA-4242-0F52F62E56E3}"/>
                  </a:ext>
                </a:extLst>
              </p:cNvPr>
              <p:cNvSpPr/>
              <p:nvPr/>
            </p:nvSpPr>
            <p:spPr>
              <a:xfrm>
                <a:off x="0" y="0"/>
                <a:ext cx="12192000" cy="15494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461882CD-17E8-C82F-504F-462CCA0E3430}"/>
                  </a:ext>
                </a:extLst>
              </p:cNvPr>
              <p:cNvPicPr>
                <a:picLocks noChangeAspect="1"/>
              </p:cNvPicPr>
              <p:nvPr/>
            </p:nvPicPr>
            <p:blipFill rotWithShape="1">
              <a:blip r:embed="rId2">
                <a:duotone>
                  <a:schemeClr val="accent1">
                    <a:shade val="45000"/>
                    <a:satMod val="135000"/>
                  </a:schemeClr>
                  <a:prstClr val="white"/>
                </a:duotone>
                <a:alphaModFix amt="30000"/>
                <a:extLst>
                  <a:ext uri="{BEBA8EAE-BF5A-486C-A8C5-ECC9F3942E4B}">
                    <a14:imgProps xmlns:a14="http://schemas.microsoft.com/office/drawing/2010/main">
                      <a14:imgLayer r:embed="rId3">
                        <a14:imgEffect>
                          <a14:saturation sat="0"/>
                        </a14:imgEffect>
                      </a14:imgLayer>
                    </a14:imgProps>
                  </a:ext>
                </a:extLst>
              </a:blip>
              <a:srcRect l="15578" t="19726" b="65457"/>
              <a:stretch/>
            </p:blipFill>
            <p:spPr>
              <a:xfrm>
                <a:off x="0" y="1"/>
                <a:ext cx="10462054" cy="1542825"/>
              </a:xfrm>
              <a:prstGeom prst="rect">
                <a:avLst/>
              </a:prstGeom>
            </p:spPr>
          </p:pic>
        </p:grpSp>
      </p:grpSp>
      <p:grpSp>
        <p:nvGrpSpPr>
          <p:cNvPr id="9" name="Group 8">
            <a:extLst>
              <a:ext uri="{FF2B5EF4-FFF2-40B4-BE49-F238E27FC236}">
                <a16:creationId xmlns:a16="http://schemas.microsoft.com/office/drawing/2014/main" id="{979DE58C-C1C4-29D3-C55E-E48A3A3C602D}"/>
              </a:ext>
            </a:extLst>
          </p:cNvPr>
          <p:cNvGrpSpPr/>
          <p:nvPr/>
        </p:nvGrpSpPr>
        <p:grpSpPr>
          <a:xfrm>
            <a:off x="201833" y="198034"/>
            <a:ext cx="11788334" cy="5805704"/>
            <a:chOff x="201833" y="269732"/>
            <a:chExt cx="11788334" cy="5805704"/>
          </a:xfrm>
        </p:grpSpPr>
        <p:sp>
          <p:nvSpPr>
            <p:cNvPr id="29" name="Rectangle 28">
              <a:extLst>
                <a:ext uri="{FF2B5EF4-FFF2-40B4-BE49-F238E27FC236}">
                  <a16:creationId xmlns:a16="http://schemas.microsoft.com/office/drawing/2014/main" id="{A878D112-D74B-44A0-1338-D5932ABE8B5D}"/>
                </a:ext>
              </a:extLst>
            </p:cNvPr>
            <p:cNvSpPr/>
            <p:nvPr/>
          </p:nvSpPr>
          <p:spPr>
            <a:xfrm>
              <a:off x="201834" y="1184677"/>
              <a:ext cx="11788333" cy="4890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0" name="Group 29">
              <a:extLst>
                <a:ext uri="{FF2B5EF4-FFF2-40B4-BE49-F238E27FC236}">
                  <a16:creationId xmlns:a16="http://schemas.microsoft.com/office/drawing/2014/main" id="{A280D85B-A617-3BE4-4AAC-C5E47C692A04}"/>
                </a:ext>
              </a:extLst>
            </p:cNvPr>
            <p:cNvGrpSpPr/>
            <p:nvPr/>
          </p:nvGrpSpPr>
          <p:grpSpPr>
            <a:xfrm>
              <a:off x="201833" y="269732"/>
              <a:ext cx="11788334" cy="1456453"/>
              <a:chOff x="0" y="0"/>
              <a:chExt cx="12192000" cy="1549400"/>
            </a:xfrm>
          </p:grpSpPr>
          <p:sp>
            <p:nvSpPr>
              <p:cNvPr id="31" name="Rectangle 30">
                <a:extLst>
                  <a:ext uri="{FF2B5EF4-FFF2-40B4-BE49-F238E27FC236}">
                    <a16:creationId xmlns:a16="http://schemas.microsoft.com/office/drawing/2014/main" id="{C028254B-106A-C14F-35D4-24A8AA236F2B}"/>
                  </a:ext>
                </a:extLst>
              </p:cNvPr>
              <p:cNvSpPr/>
              <p:nvPr/>
            </p:nvSpPr>
            <p:spPr>
              <a:xfrm>
                <a:off x="0" y="0"/>
                <a:ext cx="12192000" cy="15494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2" name="Picture 31">
                <a:extLst>
                  <a:ext uri="{FF2B5EF4-FFF2-40B4-BE49-F238E27FC236}">
                    <a16:creationId xmlns:a16="http://schemas.microsoft.com/office/drawing/2014/main" id="{A2B825B2-FCCA-9A51-5D35-B1F0B4BA3D2D}"/>
                  </a:ext>
                </a:extLst>
              </p:cNvPr>
              <p:cNvPicPr>
                <a:picLocks noChangeAspect="1"/>
              </p:cNvPicPr>
              <p:nvPr/>
            </p:nvPicPr>
            <p:blipFill rotWithShape="1">
              <a:blip r:embed="rId2">
                <a:duotone>
                  <a:schemeClr val="accent1">
                    <a:shade val="45000"/>
                    <a:satMod val="135000"/>
                  </a:schemeClr>
                  <a:prstClr val="white"/>
                </a:duotone>
                <a:alphaModFix amt="30000"/>
                <a:extLst>
                  <a:ext uri="{BEBA8EAE-BF5A-486C-A8C5-ECC9F3942E4B}">
                    <a14:imgProps xmlns:a14="http://schemas.microsoft.com/office/drawing/2010/main">
                      <a14:imgLayer r:embed="rId3">
                        <a14:imgEffect>
                          <a14:saturation sat="0"/>
                        </a14:imgEffect>
                      </a14:imgLayer>
                    </a14:imgProps>
                  </a:ext>
                </a:extLst>
              </a:blip>
              <a:srcRect l="15578" t="19726" b="65457"/>
              <a:stretch/>
            </p:blipFill>
            <p:spPr>
              <a:xfrm>
                <a:off x="0" y="1"/>
                <a:ext cx="10462054" cy="1542825"/>
              </a:xfrm>
              <a:prstGeom prst="rect">
                <a:avLst/>
              </a:prstGeom>
            </p:spPr>
          </p:pic>
        </p:grpSp>
      </p:grpSp>
      <p:sp>
        <p:nvSpPr>
          <p:cNvPr id="10" name="Round Diagonal Corner Rectangle 19">
            <a:extLst>
              <a:ext uri="{FF2B5EF4-FFF2-40B4-BE49-F238E27FC236}">
                <a16:creationId xmlns:a16="http://schemas.microsoft.com/office/drawing/2014/main" id="{6A44D9D8-C0DC-F789-5B30-268B2533F023}"/>
              </a:ext>
            </a:extLst>
          </p:cNvPr>
          <p:cNvSpPr/>
          <p:nvPr/>
        </p:nvSpPr>
        <p:spPr>
          <a:xfrm>
            <a:off x="1096817" y="761702"/>
            <a:ext cx="9998365" cy="1373442"/>
          </a:xfrm>
          <a:prstGeom prst="round2DiagRect">
            <a:avLst/>
          </a:prstGeom>
          <a:solidFill>
            <a:srgbClr val="EA5E29"/>
          </a:solidFill>
          <a:ln w="38100">
            <a:solidFill>
              <a:schemeClr val="bg1"/>
            </a:solidFill>
          </a:ln>
          <a:effectLst>
            <a:outerShdw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t>CCBHC-Expansion Grantee National Training </a:t>
            </a:r>
            <a:br>
              <a:rPr kumimoji="0" lang="en-US" sz="3400" b="1"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br>
            <a:r>
              <a:rPr kumimoji="0" lang="en-US" sz="3400" b="1" i="0" u="none" strike="noStrike" kern="1200" cap="none" spc="0" normalizeH="0" baseline="0" noProof="0" dirty="0">
                <a:ln>
                  <a:noFill/>
                </a:ln>
                <a:solidFill>
                  <a:schemeClr val="bg1"/>
                </a:solidFill>
                <a:effectLst/>
                <a:uLnTx/>
                <a:uFillTx/>
                <a:latin typeface="Aptos Display" panose="020B0004020202020204" pitchFamily="34" charset="0"/>
                <a:cs typeface="Calibri" panose="020F0502020204030204" pitchFamily="34" charset="0"/>
              </a:rPr>
              <a:t>and Technical Assistance Center</a:t>
            </a:r>
          </a:p>
        </p:txBody>
      </p:sp>
      <p:sp>
        <p:nvSpPr>
          <p:cNvPr id="11" name="TextBox 7">
            <a:extLst>
              <a:ext uri="{FF2B5EF4-FFF2-40B4-BE49-F238E27FC236}">
                <a16:creationId xmlns:a16="http://schemas.microsoft.com/office/drawing/2014/main" id="{894DB9DC-742E-7AA9-C165-59B301082E23}"/>
              </a:ext>
            </a:extLst>
          </p:cNvPr>
          <p:cNvSpPr txBox="1"/>
          <p:nvPr/>
        </p:nvSpPr>
        <p:spPr>
          <a:xfrm>
            <a:off x="3628325" y="2324618"/>
            <a:ext cx="5039165"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000" b="1" i="1" u="none" strike="noStrike" kern="1200" cap="none" spc="0" normalizeH="0" baseline="0" noProof="0" dirty="0">
                <a:ln>
                  <a:noFill/>
                </a:ln>
                <a:effectLst/>
                <a:uLnTx/>
                <a:uFillTx/>
                <a:latin typeface="Aptos" panose="020B0004020202020204" pitchFamily="34" charset="0"/>
                <a:cs typeface="Calibri" panose="020F0502020204030204" pitchFamily="34" charset="0"/>
              </a:rPr>
              <a:t>We offer CCBHC grantees…</a:t>
            </a:r>
          </a:p>
        </p:txBody>
      </p:sp>
      <p:sp>
        <p:nvSpPr>
          <p:cNvPr id="12" name="TextBox 8">
            <a:extLst>
              <a:ext uri="{FF2B5EF4-FFF2-40B4-BE49-F238E27FC236}">
                <a16:creationId xmlns:a16="http://schemas.microsoft.com/office/drawing/2014/main" id="{4339CA13-26C5-EA7F-8ED0-C6F2DAA7FE71}"/>
              </a:ext>
            </a:extLst>
          </p:cNvPr>
          <p:cNvSpPr txBox="1"/>
          <p:nvPr/>
        </p:nvSpPr>
        <p:spPr>
          <a:xfrm>
            <a:off x="253581" y="3956341"/>
            <a:ext cx="2766060" cy="1943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algn="ctr" defTabSz="711200">
              <a:lnSpc>
                <a:spcPct val="90000"/>
              </a:lnSpc>
              <a:spcBef>
                <a:spcPct val="0"/>
              </a:spcBef>
              <a:spcAft>
                <a:spcPts val="600"/>
              </a:spcAft>
              <a:buNone/>
            </a:pPr>
            <a:r>
              <a:rPr lang="en-US" sz="2000" b="1" kern="1200" dirty="0">
                <a:solidFill>
                  <a:srgbClr val="53605F">
                    <a:lumMod val="50000"/>
                  </a:srgbClr>
                </a:solidFill>
                <a:latin typeface="Aptos" panose="020B0004020202020204" pitchFamily="34" charset="0"/>
                <a:cs typeface="Calibri" panose="020F0502020204030204" pitchFamily="34" charset="0"/>
              </a:rPr>
              <a:t>Virtual Learning Communities, Webinars and Office Hours</a:t>
            </a:r>
          </a:p>
          <a:p>
            <a:pPr marL="0" lvl="0" algn="ctr" defTabSz="711200">
              <a:lnSpc>
                <a:spcPct val="90000"/>
              </a:lnSpc>
              <a:spcBef>
                <a:spcPct val="0"/>
              </a:spcBef>
              <a:spcAft>
                <a:spcPts val="600"/>
              </a:spcAft>
              <a:buNone/>
            </a:pPr>
            <a:r>
              <a:rPr lang="en-US" sz="1600" kern="1200" dirty="0">
                <a:solidFill>
                  <a:srgbClr val="53605F">
                    <a:lumMod val="50000"/>
                  </a:srgbClr>
                </a:solidFill>
                <a:latin typeface="Aptos" panose="020B0004020202020204" pitchFamily="34" charset="0"/>
                <a:cs typeface="Calibri" panose="020F0502020204030204" pitchFamily="34" charset="0"/>
              </a:rPr>
              <a:t>Regular monthly offerings that are determined based on grantees expressed needs.</a:t>
            </a:r>
          </a:p>
        </p:txBody>
      </p:sp>
      <p:sp>
        <p:nvSpPr>
          <p:cNvPr id="13" name="TextBox 9">
            <a:extLst>
              <a:ext uri="{FF2B5EF4-FFF2-40B4-BE49-F238E27FC236}">
                <a16:creationId xmlns:a16="http://schemas.microsoft.com/office/drawing/2014/main" id="{9FB3E4AF-FC9A-1C15-8A98-BBA6AC6B517F}"/>
              </a:ext>
            </a:extLst>
          </p:cNvPr>
          <p:cNvSpPr txBox="1"/>
          <p:nvPr/>
        </p:nvSpPr>
        <p:spPr>
          <a:xfrm>
            <a:off x="3226507" y="3956341"/>
            <a:ext cx="2766060" cy="18866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dirty="0">
                <a:solidFill>
                  <a:srgbClr val="53605F">
                    <a:lumMod val="50000"/>
                  </a:srgbClr>
                </a:solidFill>
                <a:latin typeface="Aptos" panose="020B0004020202020204" pitchFamily="34" charset="0"/>
                <a:cs typeface="Calibri" panose="020F0502020204030204" pitchFamily="34" charset="0"/>
              </a:rPr>
              <a:t>Opportunities for Collaboration with </a:t>
            </a:r>
            <a:br>
              <a:rPr lang="en-US" sz="2000" b="1" dirty="0">
                <a:solidFill>
                  <a:srgbClr val="53605F">
                    <a:lumMod val="50000"/>
                  </a:srgbClr>
                </a:solidFill>
                <a:latin typeface="Aptos" panose="020B0004020202020204" pitchFamily="34" charset="0"/>
                <a:cs typeface="Calibri" panose="020F0502020204030204" pitchFamily="34" charset="0"/>
              </a:rPr>
            </a:br>
            <a:r>
              <a:rPr lang="en-US" sz="2000" b="1" dirty="0">
                <a:solidFill>
                  <a:srgbClr val="53605F">
                    <a:lumMod val="50000"/>
                  </a:srgbClr>
                </a:solidFill>
                <a:latin typeface="Aptos" panose="020B0004020202020204" pitchFamily="34" charset="0"/>
                <a:cs typeface="Calibri" panose="020F0502020204030204" pitchFamily="34" charset="0"/>
              </a:rPr>
              <a:t>Other Grantees</a:t>
            </a:r>
          </a:p>
          <a:p>
            <a:pPr algn="ctr" defTabSz="711200">
              <a:lnSpc>
                <a:spcPct val="90000"/>
              </a:lnSpc>
              <a:spcBef>
                <a:spcPct val="0"/>
              </a:spcBef>
              <a:spcAft>
                <a:spcPts val="600"/>
              </a:spcAft>
            </a:pPr>
            <a:r>
              <a:rPr lang="en-US" sz="1600" dirty="0">
                <a:solidFill>
                  <a:srgbClr val="53605F">
                    <a:lumMod val="50000"/>
                  </a:srgbClr>
                </a:solidFill>
                <a:latin typeface="Aptos" panose="020B0004020202020204" pitchFamily="34" charset="0"/>
                <a:cs typeface="Calibri" panose="020F0502020204030204" pitchFamily="34" charset="0"/>
              </a:rPr>
              <a:t>Monthly Peer Cohort Calls for CCBHC Program Directors, Executives, Evaluators and Medical Directors.</a:t>
            </a:r>
          </a:p>
        </p:txBody>
      </p:sp>
      <p:sp>
        <p:nvSpPr>
          <p:cNvPr id="14" name="TextBox 10">
            <a:extLst>
              <a:ext uri="{FF2B5EF4-FFF2-40B4-BE49-F238E27FC236}">
                <a16:creationId xmlns:a16="http://schemas.microsoft.com/office/drawing/2014/main" id="{CDFD2C73-01F8-AC0B-CB0B-E99A970994FC}"/>
              </a:ext>
            </a:extLst>
          </p:cNvPr>
          <p:cNvSpPr txBox="1"/>
          <p:nvPr/>
        </p:nvSpPr>
        <p:spPr>
          <a:xfrm>
            <a:off x="6199433" y="3956341"/>
            <a:ext cx="2766060" cy="160967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dirty="0">
                <a:solidFill>
                  <a:srgbClr val="53605F">
                    <a:lumMod val="50000"/>
                  </a:srgbClr>
                </a:solidFill>
                <a:latin typeface="Aptos" panose="020B0004020202020204" pitchFamily="34" charset="0"/>
                <a:cs typeface="Calibri" panose="020F0502020204030204" pitchFamily="34" charset="0"/>
              </a:rPr>
              <a:t>Direct </a:t>
            </a:r>
            <a:br>
              <a:rPr lang="en-US" sz="2000" b="1" dirty="0">
                <a:solidFill>
                  <a:srgbClr val="53605F">
                    <a:lumMod val="50000"/>
                  </a:srgbClr>
                </a:solidFill>
                <a:latin typeface="Aptos" panose="020B0004020202020204" pitchFamily="34" charset="0"/>
                <a:cs typeface="Calibri" panose="020F0502020204030204" pitchFamily="34" charset="0"/>
              </a:rPr>
            </a:br>
            <a:r>
              <a:rPr lang="en-US" sz="2000" b="1" dirty="0">
                <a:solidFill>
                  <a:srgbClr val="53605F">
                    <a:lumMod val="50000"/>
                  </a:srgbClr>
                </a:solidFill>
                <a:latin typeface="Aptos" panose="020B0004020202020204" pitchFamily="34" charset="0"/>
                <a:cs typeface="Calibri" panose="020F0502020204030204" pitchFamily="34" charset="0"/>
              </a:rPr>
              <a:t>Consultation</a:t>
            </a:r>
          </a:p>
          <a:p>
            <a:pPr algn="ctr" defTabSz="711200">
              <a:lnSpc>
                <a:spcPct val="90000"/>
              </a:lnSpc>
              <a:spcBef>
                <a:spcPct val="0"/>
              </a:spcBef>
              <a:spcAft>
                <a:spcPts val="600"/>
              </a:spcAft>
            </a:pPr>
            <a:r>
              <a:rPr lang="en-US" sz="1600" dirty="0">
                <a:solidFill>
                  <a:srgbClr val="53605F">
                    <a:lumMod val="50000"/>
                  </a:srgbClr>
                </a:solidFill>
                <a:latin typeface="Aptos" panose="020B0004020202020204" pitchFamily="34" charset="0"/>
                <a:cs typeface="Calibri" panose="020F0502020204030204" pitchFamily="34" charset="0"/>
              </a:rPr>
              <a:t>Request individual support through our website requesting system and receive 1:1 consultation.</a:t>
            </a:r>
          </a:p>
        </p:txBody>
      </p:sp>
      <p:sp>
        <p:nvSpPr>
          <p:cNvPr id="15" name="TextBox 11">
            <a:extLst>
              <a:ext uri="{FF2B5EF4-FFF2-40B4-BE49-F238E27FC236}">
                <a16:creationId xmlns:a16="http://schemas.microsoft.com/office/drawing/2014/main" id="{9DC6EAC4-2641-D2D9-FD54-42DE65AEDAE2}"/>
              </a:ext>
            </a:extLst>
          </p:cNvPr>
          <p:cNvSpPr txBox="1"/>
          <p:nvPr/>
        </p:nvSpPr>
        <p:spPr>
          <a:xfrm>
            <a:off x="9172359" y="3956341"/>
            <a:ext cx="2766060" cy="138807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11200">
              <a:lnSpc>
                <a:spcPct val="90000"/>
              </a:lnSpc>
              <a:spcBef>
                <a:spcPct val="0"/>
              </a:spcBef>
              <a:spcAft>
                <a:spcPts val="600"/>
              </a:spcAft>
            </a:pPr>
            <a:r>
              <a:rPr lang="en-US" sz="2000" b="1" dirty="0">
                <a:solidFill>
                  <a:srgbClr val="53605F">
                    <a:lumMod val="50000"/>
                  </a:srgbClr>
                </a:solidFill>
                <a:latin typeface="Aptos" panose="020B0004020202020204" pitchFamily="34" charset="0"/>
                <a:cs typeface="Calibri" panose="020F0502020204030204" pitchFamily="34" charset="0"/>
              </a:rPr>
              <a:t>On-demand </a:t>
            </a:r>
            <a:br>
              <a:rPr lang="en-US" sz="2000" b="1" dirty="0">
                <a:solidFill>
                  <a:srgbClr val="53605F">
                    <a:lumMod val="50000"/>
                  </a:srgbClr>
                </a:solidFill>
                <a:latin typeface="Aptos" panose="020B0004020202020204" pitchFamily="34" charset="0"/>
                <a:cs typeface="Calibri" panose="020F0502020204030204" pitchFamily="34" charset="0"/>
              </a:rPr>
            </a:br>
            <a:r>
              <a:rPr lang="en-US" sz="2000" b="1" dirty="0">
                <a:solidFill>
                  <a:srgbClr val="53605F">
                    <a:lumMod val="50000"/>
                  </a:srgbClr>
                </a:solidFill>
                <a:latin typeface="Aptos" panose="020B0004020202020204" pitchFamily="34" charset="0"/>
                <a:cs typeface="Calibri" panose="020F0502020204030204" pitchFamily="34" charset="0"/>
              </a:rPr>
              <a:t>Resource Library</a:t>
            </a:r>
          </a:p>
          <a:p>
            <a:pPr algn="ctr" defTabSz="711200">
              <a:lnSpc>
                <a:spcPct val="90000"/>
              </a:lnSpc>
              <a:spcBef>
                <a:spcPct val="0"/>
              </a:spcBef>
              <a:spcAft>
                <a:spcPts val="600"/>
              </a:spcAft>
            </a:pPr>
            <a:r>
              <a:rPr lang="en-US" sz="1600" dirty="0">
                <a:solidFill>
                  <a:srgbClr val="53605F">
                    <a:lumMod val="50000"/>
                  </a:srgbClr>
                </a:solidFill>
                <a:latin typeface="Aptos" panose="020B0004020202020204" pitchFamily="34" charset="0"/>
                <a:cs typeface="Calibri" panose="020F0502020204030204" pitchFamily="34" charset="0"/>
              </a:rPr>
              <a:t>Includes toolkits, guidance documents, and on-demand learning modules.</a:t>
            </a:r>
          </a:p>
        </p:txBody>
      </p:sp>
      <p:grpSp>
        <p:nvGrpSpPr>
          <p:cNvPr id="16" name="Group 15">
            <a:extLst>
              <a:ext uri="{FF2B5EF4-FFF2-40B4-BE49-F238E27FC236}">
                <a16:creationId xmlns:a16="http://schemas.microsoft.com/office/drawing/2014/main" id="{2D6B5A70-7C8E-7FD6-B4BC-306839FABC1C}"/>
              </a:ext>
            </a:extLst>
          </p:cNvPr>
          <p:cNvGrpSpPr/>
          <p:nvPr/>
        </p:nvGrpSpPr>
        <p:grpSpPr>
          <a:xfrm>
            <a:off x="1194218" y="2938217"/>
            <a:ext cx="884786" cy="884786"/>
            <a:chOff x="1149979" y="3029844"/>
            <a:chExt cx="973265" cy="973265"/>
          </a:xfrm>
        </p:grpSpPr>
        <p:sp>
          <p:nvSpPr>
            <p:cNvPr id="27" name="Oval 26">
              <a:extLst>
                <a:ext uri="{FF2B5EF4-FFF2-40B4-BE49-F238E27FC236}">
                  <a16:creationId xmlns:a16="http://schemas.microsoft.com/office/drawing/2014/main" id="{DACCEADA-D9F3-DDF6-E61E-432D290902C0}"/>
                </a:ext>
              </a:extLst>
            </p:cNvPr>
            <p:cNvSpPr/>
            <p:nvPr/>
          </p:nvSpPr>
          <p:spPr>
            <a:xfrm>
              <a:off x="1149979" y="3029844"/>
              <a:ext cx="973265" cy="973265"/>
            </a:xfrm>
            <a:prstGeom prst="ellipse">
              <a:avLst/>
            </a:prstGeom>
            <a:solidFill>
              <a:srgbClr val="A9ABA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8" name="Graphic 14" descr="Classroom with solid fill">
              <a:extLst>
                <a:ext uri="{FF2B5EF4-FFF2-40B4-BE49-F238E27FC236}">
                  <a16:creationId xmlns:a16="http://schemas.microsoft.com/office/drawing/2014/main" id="{6D76F0C8-6C2F-4E0A-2007-ED7D48316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8760" y="3138625"/>
              <a:ext cx="755703" cy="755703"/>
            </a:xfrm>
            <a:prstGeom prst="rect">
              <a:avLst/>
            </a:prstGeom>
          </p:spPr>
        </p:pic>
      </p:grpSp>
      <p:grpSp>
        <p:nvGrpSpPr>
          <p:cNvPr id="17" name="Group 16">
            <a:extLst>
              <a:ext uri="{FF2B5EF4-FFF2-40B4-BE49-F238E27FC236}">
                <a16:creationId xmlns:a16="http://schemas.microsoft.com/office/drawing/2014/main" id="{40E9FEDF-9796-D04D-4306-657AF7282E73}"/>
              </a:ext>
            </a:extLst>
          </p:cNvPr>
          <p:cNvGrpSpPr/>
          <p:nvPr/>
        </p:nvGrpSpPr>
        <p:grpSpPr>
          <a:xfrm>
            <a:off x="4167144" y="2941973"/>
            <a:ext cx="884786" cy="884786"/>
            <a:chOff x="4122905" y="3033600"/>
            <a:chExt cx="973265" cy="973265"/>
          </a:xfrm>
        </p:grpSpPr>
        <p:sp>
          <p:nvSpPr>
            <p:cNvPr id="25" name="Oval 24">
              <a:extLst>
                <a:ext uri="{FF2B5EF4-FFF2-40B4-BE49-F238E27FC236}">
                  <a16:creationId xmlns:a16="http://schemas.microsoft.com/office/drawing/2014/main" id="{6B9EAB00-1FAF-5F51-3E1F-3AA480EE4E28}"/>
                </a:ext>
              </a:extLst>
            </p:cNvPr>
            <p:cNvSpPr/>
            <p:nvPr/>
          </p:nvSpPr>
          <p:spPr>
            <a:xfrm>
              <a:off x="4122905" y="3033600"/>
              <a:ext cx="973265" cy="973265"/>
            </a:xfrm>
            <a:prstGeom prst="ellipse">
              <a:avLst/>
            </a:prstGeom>
            <a:solidFill>
              <a:srgbClr val="EA5E2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Graphic 17" descr="Group with solid fill">
              <a:extLst>
                <a:ext uri="{FF2B5EF4-FFF2-40B4-BE49-F238E27FC236}">
                  <a16:creationId xmlns:a16="http://schemas.microsoft.com/office/drawing/2014/main" id="{E6F26FAF-F874-BDFA-2791-EDD9B9A512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1686" y="3142381"/>
              <a:ext cx="755703" cy="755703"/>
            </a:xfrm>
            <a:prstGeom prst="rect">
              <a:avLst/>
            </a:prstGeom>
          </p:spPr>
        </p:pic>
      </p:grpSp>
      <p:grpSp>
        <p:nvGrpSpPr>
          <p:cNvPr id="18" name="Group 17">
            <a:extLst>
              <a:ext uri="{FF2B5EF4-FFF2-40B4-BE49-F238E27FC236}">
                <a16:creationId xmlns:a16="http://schemas.microsoft.com/office/drawing/2014/main" id="{976A21BF-3657-14A7-3E00-B392EE9F4214}"/>
              </a:ext>
            </a:extLst>
          </p:cNvPr>
          <p:cNvGrpSpPr/>
          <p:nvPr/>
        </p:nvGrpSpPr>
        <p:grpSpPr>
          <a:xfrm>
            <a:off x="10112996" y="2890572"/>
            <a:ext cx="884786" cy="884786"/>
            <a:chOff x="10068757" y="2982199"/>
            <a:chExt cx="973265" cy="973265"/>
          </a:xfrm>
        </p:grpSpPr>
        <p:sp>
          <p:nvSpPr>
            <p:cNvPr id="23" name="Oval 22">
              <a:extLst>
                <a:ext uri="{FF2B5EF4-FFF2-40B4-BE49-F238E27FC236}">
                  <a16:creationId xmlns:a16="http://schemas.microsoft.com/office/drawing/2014/main" id="{9446243C-5383-3541-3844-9123BD7222CF}"/>
                </a:ext>
              </a:extLst>
            </p:cNvPr>
            <p:cNvSpPr/>
            <p:nvPr/>
          </p:nvSpPr>
          <p:spPr>
            <a:xfrm>
              <a:off x="10068757" y="2982199"/>
              <a:ext cx="973265" cy="973265"/>
            </a:xfrm>
            <a:prstGeom prst="ellipse">
              <a:avLst/>
            </a:prstGeom>
            <a:solidFill>
              <a:srgbClr val="064F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Graphic 20" descr="Open book with solid fill">
              <a:extLst>
                <a:ext uri="{FF2B5EF4-FFF2-40B4-BE49-F238E27FC236}">
                  <a16:creationId xmlns:a16="http://schemas.microsoft.com/office/drawing/2014/main" id="{1A5F3D62-983A-0150-1CE6-51AC5A7C42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77538" y="3090980"/>
              <a:ext cx="755703" cy="755703"/>
            </a:xfrm>
            <a:prstGeom prst="rect">
              <a:avLst/>
            </a:prstGeom>
          </p:spPr>
        </p:pic>
      </p:grpSp>
      <p:grpSp>
        <p:nvGrpSpPr>
          <p:cNvPr id="19" name="Group 18">
            <a:extLst>
              <a:ext uri="{FF2B5EF4-FFF2-40B4-BE49-F238E27FC236}">
                <a16:creationId xmlns:a16="http://schemas.microsoft.com/office/drawing/2014/main" id="{D5196ABF-FCE0-97F9-E50C-C439812894E7}"/>
              </a:ext>
            </a:extLst>
          </p:cNvPr>
          <p:cNvGrpSpPr/>
          <p:nvPr/>
        </p:nvGrpSpPr>
        <p:grpSpPr>
          <a:xfrm>
            <a:off x="7140070" y="2896385"/>
            <a:ext cx="884786" cy="884786"/>
            <a:chOff x="7095831" y="2988012"/>
            <a:chExt cx="973265" cy="973265"/>
          </a:xfrm>
        </p:grpSpPr>
        <p:sp>
          <p:nvSpPr>
            <p:cNvPr id="21" name="Oval 20">
              <a:extLst>
                <a:ext uri="{FF2B5EF4-FFF2-40B4-BE49-F238E27FC236}">
                  <a16:creationId xmlns:a16="http://schemas.microsoft.com/office/drawing/2014/main" id="{5D583E14-13CF-9EE3-0EAA-69C14E318BB6}"/>
                </a:ext>
              </a:extLst>
            </p:cNvPr>
            <p:cNvSpPr/>
            <p:nvPr/>
          </p:nvSpPr>
          <p:spPr>
            <a:xfrm>
              <a:off x="7095831" y="2988012"/>
              <a:ext cx="973265" cy="973265"/>
            </a:xfrm>
            <a:prstGeom prst="ellipse">
              <a:avLst/>
            </a:prstGeom>
            <a:solidFill>
              <a:srgbClr val="ACCAD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Graphic 23" descr="Boardroom with solid fill">
              <a:extLst>
                <a:ext uri="{FF2B5EF4-FFF2-40B4-BE49-F238E27FC236}">
                  <a16:creationId xmlns:a16="http://schemas.microsoft.com/office/drawing/2014/main" id="{8D63E45A-A9F1-3EA4-400D-DA29D5D358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04612" y="3096793"/>
              <a:ext cx="755703" cy="755703"/>
            </a:xfrm>
            <a:prstGeom prst="rect">
              <a:avLst/>
            </a:prstGeom>
          </p:spPr>
        </p:pic>
      </p:grpSp>
      <p:sp>
        <p:nvSpPr>
          <p:cNvPr id="20" name="Rectangle: Rounded Corners 6">
            <a:extLst>
              <a:ext uri="{FF2B5EF4-FFF2-40B4-BE49-F238E27FC236}">
                <a16:creationId xmlns:a16="http://schemas.microsoft.com/office/drawing/2014/main" id="{BBC7B874-7386-1F46-D7EC-F643CF4A9B3E}"/>
              </a:ext>
            </a:extLst>
          </p:cNvPr>
          <p:cNvSpPr/>
          <p:nvPr/>
        </p:nvSpPr>
        <p:spPr>
          <a:xfrm>
            <a:off x="571082" y="6000310"/>
            <a:ext cx="9741094" cy="659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dirty="0">
                <a:solidFill>
                  <a:srgbClr val="064F80"/>
                </a:solidFill>
                <a:latin typeface="Aptos" panose="020B0004020202020204" pitchFamily="34" charset="0"/>
              </a:rPr>
              <a:t>Access our website to register for upcoming events, submit a consultation request or scan our on-demand resource library: </a:t>
            </a:r>
            <a:r>
              <a:rPr lang="en-US" sz="1200" b="1" i="1" dirty="0">
                <a:solidFill>
                  <a:srgbClr val="064F80"/>
                </a:solidFill>
                <a:latin typeface="Aptos" panose="020B0004020202020204" pitchFamily="34" charset="0"/>
                <a:hlinkClick r:id="rId12">
                  <a:extLst>
                    <a:ext uri="{A12FA001-AC4F-418D-AE19-62706E023703}">
                      <ahyp:hlinkClr xmlns:ahyp="http://schemas.microsoft.com/office/drawing/2018/hyperlinkcolor" val="tx"/>
                    </a:ext>
                  </a:extLst>
                </a:hlinkClick>
              </a:rPr>
              <a:t>https://www.thenationalcouncil.org/program/ccbhc-e-national-training-and-technical-assistance-center/</a:t>
            </a:r>
            <a:r>
              <a:rPr lang="en-US" sz="1200" b="1" i="1" dirty="0">
                <a:solidFill>
                  <a:srgbClr val="064F80"/>
                </a:solidFill>
                <a:latin typeface="Aptos" panose="020B0004020202020204" pitchFamily="34" charset="0"/>
              </a:rPr>
              <a:t> </a:t>
            </a:r>
          </a:p>
        </p:txBody>
      </p:sp>
      <p:pic>
        <p:nvPicPr>
          <p:cNvPr id="3" name="Graphic 30" descr="Cursor with solid fill">
            <a:extLst>
              <a:ext uri="{FF2B5EF4-FFF2-40B4-BE49-F238E27FC236}">
                <a16:creationId xmlns:a16="http://schemas.microsoft.com/office/drawing/2014/main" id="{245C1934-C749-C955-59C2-F2E98D6755FA}"/>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rot="900000" flipH="1">
            <a:off x="177725" y="6155941"/>
            <a:ext cx="459223" cy="459223"/>
          </a:xfrm>
          <a:prstGeom prst="rect">
            <a:avLst/>
          </a:prstGeom>
        </p:spPr>
      </p:pic>
    </p:spTree>
    <p:extLst>
      <p:ext uri="{BB962C8B-B14F-4D97-AF65-F5344CB8AC3E}">
        <p14:creationId xmlns:p14="http://schemas.microsoft.com/office/powerpoint/2010/main" val="97766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A389-5538-4B3D-A261-769820CD55CD}"/>
              </a:ext>
            </a:extLst>
          </p:cNvPr>
          <p:cNvSpPr>
            <a:spLocks noGrp="1"/>
          </p:cNvSpPr>
          <p:nvPr>
            <p:ph type="title"/>
          </p:nvPr>
        </p:nvSpPr>
        <p:spPr/>
        <p:txBody>
          <a:bodyPr/>
          <a:lstStyle/>
          <a:p>
            <a:endParaRPr lang="en-US" dirty="0">
              <a:latin typeface="Calibri Light"/>
              <a:cs typeface="Calibri Light"/>
            </a:endParaRPr>
          </a:p>
        </p:txBody>
      </p:sp>
      <p:sp>
        <p:nvSpPr>
          <p:cNvPr id="10" name="TextBox 9">
            <a:extLst>
              <a:ext uri="{FF2B5EF4-FFF2-40B4-BE49-F238E27FC236}">
                <a16:creationId xmlns:a16="http://schemas.microsoft.com/office/drawing/2014/main" id="{F1F96942-0B36-4F1E-A80C-CC469B1FE12B}"/>
              </a:ext>
            </a:extLst>
          </p:cNvPr>
          <p:cNvSpPr txBox="1"/>
          <p:nvPr/>
        </p:nvSpPr>
        <p:spPr>
          <a:xfrm>
            <a:off x="7136062" y="3427008"/>
            <a:ext cx="4554898" cy="830997"/>
          </a:xfrm>
          <a:prstGeom prst="rect">
            <a:avLst/>
          </a:prstGeom>
          <a:noFill/>
        </p:spPr>
        <p:txBody>
          <a:bodyPr wrap="square" lIns="91440" tIns="45720" rIns="91440" bIns="45720" anchor="t">
            <a:spAutoFit/>
          </a:bodyPr>
          <a:lstStyle/>
          <a:p>
            <a:pPr algn="ctr"/>
            <a:r>
              <a:rPr lang="en-US" sz="1600" dirty="0">
                <a:latin typeface="Calibri Light"/>
                <a:ea typeface="+mn-lt"/>
                <a:cs typeface="+mn-lt"/>
                <a:hlinkClick r:id="rId3"/>
              </a:rPr>
              <a:t>thenationalcouncil.org/program/ccbhc-e-national-training-and-technical-assistance-center/request-training-assistance/</a:t>
            </a:r>
            <a:r>
              <a:rPr lang="en-US" sz="1600" dirty="0">
                <a:latin typeface="Calibri Light"/>
                <a:ea typeface="+mn-lt"/>
                <a:cs typeface="+mn-lt"/>
              </a:rPr>
              <a:t> </a:t>
            </a:r>
            <a:endParaRPr lang="en-US" sz="1600" dirty="0">
              <a:latin typeface="Calibri Light"/>
              <a:cs typeface="Calibri Light"/>
            </a:endParaRPr>
          </a:p>
        </p:txBody>
      </p:sp>
      <p:sp>
        <p:nvSpPr>
          <p:cNvPr id="7" name="Rectangle 6">
            <a:extLst>
              <a:ext uri="{FF2B5EF4-FFF2-40B4-BE49-F238E27FC236}">
                <a16:creationId xmlns:a16="http://schemas.microsoft.com/office/drawing/2014/main" id="{26FB909F-39E3-43D9-9D58-F37AD9E4A5AB}"/>
              </a:ext>
            </a:extLst>
          </p:cNvPr>
          <p:cNvSpPr/>
          <p:nvPr/>
        </p:nvSpPr>
        <p:spPr>
          <a:xfrm>
            <a:off x="939316" y="3463054"/>
            <a:ext cx="1397129" cy="25666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4B3CB98-9730-3B40-5B5F-286663468574}"/>
              </a:ext>
            </a:extLst>
          </p:cNvPr>
          <p:cNvSpPr>
            <a:spLocks noGrp="1"/>
          </p:cNvSpPr>
          <p:nvPr>
            <p:ph idx="1"/>
          </p:nvPr>
        </p:nvSpPr>
        <p:spPr/>
        <p:txBody>
          <a:bodyPr/>
          <a:lstStyle/>
          <a:p>
            <a:endParaRPr lang="en-US" dirty="0"/>
          </a:p>
        </p:txBody>
      </p:sp>
      <p:sp>
        <p:nvSpPr>
          <p:cNvPr id="8" name="Rectangle 7">
            <a:extLst>
              <a:ext uri="{FF2B5EF4-FFF2-40B4-BE49-F238E27FC236}">
                <a16:creationId xmlns:a16="http://schemas.microsoft.com/office/drawing/2014/main" id="{F933ECE7-931D-58FA-048D-4630C2CB1D38}"/>
              </a:ext>
            </a:extLst>
          </p:cNvPr>
          <p:cNvSpPr/>
          <p:nvPr/>
        </p:nvSpPr>
        <p:spPr>
          <a:xfrm>
            <a:off x="6096000" y="228600"/>
            <a:ext cx="5894167" cy="6400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311C744C-25FF-2D36-2BF6-7B5E4D1C1A47}"/>
              </a:ext>
            </a:extLst>
          </p:cNvPr>
          <p:cNvGrpSpPr/>
          <p:nvPr/>
        </p:nvGrpSpPr>
        <p:grpSpPr>
          <a:xfrm>
            <a:off x="6393877" y="1984375"/>
            <a:ext cx="5298412" cy="3182481"/>
            <a:chOff x="6888790" y="1881416"/>
            <a:chExt cx="4065033" cy="2441654"/>
          </a:xfrm>
        </p:grpSpPr>
        <p:sp>
          <p:nvSpPr>
            <p:cNvPr id="13" name="TextBox 4">
              <a:extLst>
                <a:ext uri="{FF2B5EF4-FFF2-40B4-BE49-F238E27FC236}">
                  <a16:creationId xmlns:a16="http://schemas.microsoft.com/office/drawing/2014/main" id="{F38DAA9F-7769-13FA-9E4C-27CEDBFC5B22}"/>
                </a:ext>
              </a:extLst>
            </p:cNvPr>
            <p:cNvSpPr txBox="1"/>
            <p:nvPr/>
          </p:nvSpPr>
          <p:spPr>
            <a:xfrm>
              <a:off x="6888790" y="3192429"/>
              <a:ext cx="4065033" cy="11306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1200"/>
                </a:spcBef>
                <a:buNone/>
              </a:pPr>
              <a:r>
                <a:rPr lang="en-US" sz="3000" dirty="0">
                  <a:solidFill>
                    <a:schemeClr val="tx1">
                      <a:lumMod val="50000"/>
                    </a:schemeClr>
                  </a:solidFill>
                  <a:latin typeface="Aptos" panose="020B0004020202020204" pitchFamily="34" charset="0"/>
                  <a:cs typeface="Calibri" panose="020F0502020204030204" pitchFamily="34" charset="0"/>
                </a:rPr>
                <a:t>Visit our website </a:t>
              </a:r>
              <a:br>
                <a:rPr lang="en-US" sz="3000" dirty="0">
                  <a:solidFill>
                    <a:schemeClr val="tx1">
                      <a:lumMod val="50000"/>
                    </a:schemeClr>
                  </a:solidFill>
                  <a:latin typeface="Aptos" panose="020B0004020202020204" pitchFamily="34" charset="0"/>
                  <a:cs typeface="Calibri" panose="020F0502020204030204" pitchFamily="34" charset="0"/>
                </a:rPr>
              </a:br>
              <a:r>
                <a:rPr lang="en-US" sz="3000" dirty="0">
                  <a:solidFill>
                    <a:schemeClr val="tx1">
                      <a:lumMod val="50000"/>
                    </a:schemeClr>
                  </a:solidFill>
                  <a:latin typeface="Aptos" panose="020B0004020202020204" pitchFamily="34" charset="0"/>
                  <a:cs typeface="Calibri" panose="020F0502020204030204" pitchFamily="34" charset="0"/>
                </a:rPr>
                <a:t>and complete the </a:t>
              </a:r>
              <a:r>
                <a:rPr lang="en-US" sz="3000" b="1" dirty="0">
                  <a:solidFill>
                    <a:srgbClr val="064F80"/>
                  </a:solidFill>
                  <a:latin typeface="Aptos" panose="020B0004020202020204" pitchFamily="34" charset="0"/>
                  <a:cs typeface="Calibri Light"/>
                  <a:hlinkClick r:id="rId3">
                    <a:extLst>
                      <a:ext uri="{A12FA001-AC4F-418D-AE19-62706E023703}">
                        <ahyp:hlinkClr xmlns:ahyp="http://schemas.microsoft.com/office/drawing/2018/hyperlinkcolor" val="tx"/>
                      </a:ext>
                    </a:extLst>
                  </a:hlinkClick>
                </a:rPr>
                <a:t>CCBHC-E NTTAC Request Form</a:t>
              </a:r>
              <a:r>
                <a:rPr lang="en-US" sz="3000" dirty="0">
                  <a:solidFill>
                    <a:srgbClr val="064F80"/>
                  </a:solidFill>
                  <a:latin typeface="Aptos" panose="020B0004020202020204" pitchFamily="34" charset="0"/>
                  <a:cs typeface="Calibri" panose="020F0502020204030204" pitchFamily="34" charset="0"/>
                </a:rPr>
                <a:t> </a:t>
              </a:r>
            </a:p>
          </p:txBody>
        </p:sp>
        <p:pic>
          <p:nvPicPr>
            <p:cNvPr id="14" name="Graphic 5" descr="Internet outline">
              <a:extLst>
                <a:ext uri="{FF2B5EF4-FFF2-40B4-BE49-F238E27FC236}">
                  <a16:creationId xmlns:a16="http://schemas.microsoft.com/office/drawing/2014/main" id="{873DE48A-4E84-98A9-A828-1EC571DE9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5800" y="1881416"/>
              <a:ext cx="1311013" cy="1311013"/>
            </a:xfrm>
            <a:prstGeom prst="rect">
              <a:avLst/>
            </a:prstGeom>
          </p:spPr>
        </p:pic>
      </p:grpSp>
      <p:sp>
        <p:nvSpPr>
          <p:cNvPr id="12" name="TextBox 6">
            <a:extLst>
              <a:ext uri="{FF2B5EF4-FFF2-40B4-BE49-F238E27FC236}">
                <a16:creationId xmlns:a16="http://schemas.microsoft.com/office/drawing/2014/main" id="{96246E33-7137-4BE2-E5D4-78A57C890BF7}"/>
              </a:ext>
            </a:extLst>
          </p:cNvPr>
          <p:cNvSpPr txBox="1"/>
          <p:nvPr/>
        </p:nvSpPr>
        <p:spPr>
          <a:xfrm>
            <a:off x="6393878" y="481446"/>
            <a:ext cx="5298411" cy="13111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pPr>
            <a:r>
              <a:rPr lang="en-US" sz="4400" b="1" dirty="0">
                <a:solidFill>
                  <a:srgbClr val="064F80"/>
                </a:solidFill>
                <a:latin typeface="Aptos Display" panose="020B0004020202020204" pitchFamily="34" charset="0"/>
                <a:ea typeface="+mj-ea"/>
                <a:cs typeface="Calibri" panose="020F0502020204030204" pitchFamily="34" charset="0"/>
              </a:rPr>
              <a:t>Questions or Looking </a:t>
            </a:r>
            <a:br>
              <a:rPr lang="en-US" sz="4400" b="1" dirty="0">
                <a:solidFill>
                  <a:srgbClr val="064F80"/>
                </a:solidFill>
                <a:latin typeface="Aptos Display" panose="020B0004020202020204" pitchFamily="34" charset="0"/>
                <a:ea typeface="+mj-ea"/>
                <a:cs typeface="Calibri" panose="020F0502020204030204" pitchFamily="34" charset="0"/>
              </a:rPr>
            </a:br>
            <a:r>
              <a:rPr lang="en-US" sz="4400" b="1" dirty="0">
                <a:solidFill>
                  <a:srgbClr val="064F80"/>
                </a:solidFill>
                <a:latin typeface="Aptos Display" panose="020B0004020202020204" pitchFamily="34" charset="0"/>
                <a:ea typeface="+mj-ea"/>
                <a:cs typeface="Calibri" panose="020F0502020204030204" pitchFamily="34" charset="0"/>
              </a:rPr>
              <a:t>for Support?</a:t>
            </a:r>
          </a:p>
        </p:txBody>
      </p:sp>
      <p:sp>
        <p:nvSpPr>
          <p:cNvPr id="16" name="TextBox 15">
            <a:extLst>
              <a:ext uri="{FF2B5EF4-FFF2-40B4-BE49-F238E27FC236}">
                <a16:creationId xmlns:a16="http://schemas.microsoft.com/office/drawing/2014/main" id="{C1AAA306-CE5A-CC03-65EC-239BD9BB76F0}"/>
              </a:ext>
            </a:extLst>
          </p:cNvPr>
          <p:cNvSpPr txBox="1"/>
          <p:nvPr/>
        </p:nvSpPr>
        <p:spPr>
          <a:xfrm>
            <a:off x="3046912" y="2917762"/>
            <a:ext cx="609382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 name="Rectangle 8">
            <a:extLst>
              <a:ext uri="{FF2B5EF4-FFF2-40B4-BE49-F238E27FC236}">
                <a16:creationId xmlns:a16="http://schemas.microsoft.com/office/drawing/2014/main" id="{C9053B9B-DF10-EEE9-5B51-CAFA754F75A5}"/>
              </a:ext>
            </a:extLst>
          </p:cNvPr>
          <p:cNvSpPr/>
          <p:nvPr/>
        </p:nvSpPr>
        <p:spPr>
          <a:xfrm>
            <a:off x="212416" y="228600"/>
            <a:ext cx="5988120" cy="64008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0" i="0">
                <a:solidFill>
                  <a:srgbClr val="000000"/>
                </a:solidFill>
                <a:effectLst/>
                <a:latin typeface="Times New Roman" panose="02020603050405020304" pitchFamily="18" charset="0"/>
              </a:rPr>
              <a:t> </a:t>
            </a:r>
            <a:endParaRPr lang="en-US"/>
          </a:p>
        </p:txBody>
      </p:sp>
      <p:sp>
        <p:nvSpPr>
          <p:cNvPr id="17" name="TextBox 1">
            <a:extLst>
              <a:ext uri="{FF2B5EF4-FFF2-40B4-BE49-F238E27FC236}">
                <a16:creationId xmlns:a16="http://schemas.microsoft.com/office/drawing/2014/main" id="{A56A8833-E103-4D96-7876-B36568AA0247}"/>
              </a:ext>
            </a:extLst>
          </p:cNvPr>
          <p:cNvSpPr txBox="1"/>
          <p:nvPr/>
        </p:nvSpPr>
        <p:spPr>
          <a:xfrm>
            <a:off x="6737352" y="5503561"/>
            <a:ext cx="4889774" cy="73866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rgbClr val="064F80"/>
                </a:solidFill>
                <a:latin typeface="Aptos" panose="020B0004020202020204" pitchFamily="34" charset="0"/>
                <a:cs typeface="Calibri"/>
              </a:rPr>
              <a:t>www.thenationalcouncil.org/program/ccbhc-e-national-training-and-technical-assistance-center/request-training-assistance/ </a:t>
            </a:r>
          </a:p>
        </p:txBody>
      </p:sp>
      <p:pic>
        <p:nvPicPr>
          <p:cNvPr id="4" name="Graphic 30" descr="Cursor with solid fill">
            <a:extLst>
              <a:ext uri="{FF2B5EF4-FFF2-40B4-BE49-F238E27FC236}">
                <a16:creationId xmlns:a16="http://schemas.microsoft.com/office/drawing/2014/main" id="{3BA6A423-3009-EAE2-8AD3-037D8EDBEE4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rot="900000" flipH="1">
            <a:off x="6252558" y="5605608"/>
            <a:ext cx="459223" cy="459223"/>
          </a:xfrm>
          <a:prstGeom prst="rect">
            <a:avLst/>
          </a:prstGeom>
        </p:spPr>
      </p:pic>
    </p:spTree>
    <p:extLst>
      <p:ext uri="{BB962C8B-B14F-4D97-AF65-F5344CB8AC3E}">
        <p14:creationId xmlns:p14="http://schemas.microsoft.com/office/powerpoint/2010/main" val="21885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A429-49A0-F59D-004C-7B76976BB2E7}"/>
              </a:ext>
            </a:extLst>
          </p:cNvPr>
          <p:cNvSpPr>
            <a:spLocks noGrp="1"/>
          </p:cNvSpPr>
          <p:nvPr>
            <p:ph type="title"/>
          </p:nvPr>
        </p:nvSpPr>
        <p:spPr>
          <a:xfrm>
            <a:off x="564874" y="258710"/>
            <a:ext cx="11062252" cy="1325563"/>
          </a:xfrm>
        </p:spPr>
        <p:txBody>
          <a:bodyPr/>
          <a:lstStyle/>
          <a:p>
            <a:r>
              <a:rPr lang="en-US" dirty="0">
                <a:latin typeface="Aptos Display" panose="020B0004020202020204" pitchFamily="34" charset="0"/>
              </a:rPr>
              <a:t>Logistics</a:t>
            </a:r>
          </a:p>
        </p:txBody>
      </p:sp>
      <p:sp>
        <p:nvSpPr>
          <p:cNvPr id="3" name="Content Placeholder 2">
            <a:extLst>
              <a:ext uri="{FF2B5EF4-FFF2-40B4-BE49-F238E27FC236}">
                <a16:creationId xmlns:a16="http://schemas.microsoft.com/office/drawing/2014/main" id="{6912624E-E818-1389-0361-B6F7CC5B743B}"/>
              </a:ext>
            </a:extLst>
          </p:cNvPr>
          <p:cNvSpPr>
            <a:spLocks noGrp="1"/>
          </p:cNvSpPr>
          <p:nvPr>
            <p:ph idx="1"/>
          </p:nvPr>
        </p:nvSpPr>
        <p:spPr>
          <a:xfrm>
            <a:off x="564874" y="1345958"/>
            <a:ext cx="5835926" cy="4014215"/>
          </a:xfrm>
        </p:spPr>
        <p:txBody>
          <a:bodyPr vert="horz" lIns="91440" tIns="45720" rIns="91440" bIns="45720" rtlCol="0" anchor="t">
            <a:noAutofit/>
          </a:bodyPr>
          <a:lstStyle/>
          <a:p>
            <a:pPr algn="l" rtl="0" fontAlgn="base">
              <a:buFont typeface="Arial" panose="020B0604020202020204" pitchFamily="34" charset="0"/>
              <a:buChar char="•"/>
            </a:pPr>
            <a:r>
              <a:rPr lang="en-US" sz="2000" b="1" i="0" u="none" strike="noStrike" dirty="0">
                <a:solidFill>
                  <a:srgbClr val="000000"/>
                </a:solidFill>
                <a:effectLst/>
                <a:latin typeface="Aptos" panose="020B0004020202020204" pitchFamily="34" charset="0"/>
                <a:cs typeface="Calibri Light"/>
              </a:rPr>
              <a:t>Please rename yourself so your name includes your organization.</a:t>
            </a:r>
            <a:r>
              <a:rPr lang="en-US" sz="2000" b="0" i="0" dirty="0">
                <a:solidFill>
                  <a:srgbClr val="000000"/>
                </a:solidFill>
                <a:effectLst/>
                <a:latin typeface="Aptos" panose="020B0004020202020204" pitchFamily="34" charset="0"/>
                <a:cs typeface="Calibri Light"/>
              </a:rPr>
              <a:t>​</a:t>
            </a:r>
            <a:endParaRPr lang="en-US" b="0" i="0" dirty="0">
              <a:solidFill>
                <a:srgbClr val="000000"/>
              </a:solidFill>
              <a:effectLst/>
              <a:latin typeface="Aptos" panose="020B0004020202020204" pitchFamily="34" charset="0"/>
              <a:cs typeface="Calibri Light"/>
            </a:endParaRPr>
          </a:p>
          <a:p>
            <a:pPr algn="l" rtl="0" fontAlgn="base">
              <a:buFont typeface="Arial" panose="020B0604020202020204" pitchFamily="34" charset="0"/>
              <a:buChar char="•"/>
            </a:pPr>
            <a:r>
              <a:rPr lang="en-US" sz="2000" b="0" i="1" u="none" strike="noStrike" dirty="0">
                <a:solidFill>
                  <a:srgbClr val="000000"/>
                </a:solidFill>
                <a:effectLst/>
                <a:latin typeface="Aptos" panose="020B0004020202020204" pitchFamily="34" charset="0"/>
                <a:cs typeface="Calibri Light"/>
              </a:rPr>
              <a:t>For example:</a:t>
            </a:r>
            <a:r>
              <a:rPr lang="en-US" sz="2000" b="0" i="0" dirty="0">
                <a:solidFill>
                  <a:srgbClr val="000000"/>
                </a:solidFill>
                <a:effectLst/>
                <a:latin typeface="Aptos" panose="020B0004020202020204" pitchFamily="34" charset="0"/>
                <a:cs typeface="Calibri Light"/>
              </a:rPr>
              <a:t>​</a:t>
            </a:r>
            <a:endParaRPr lang="en-US" b="0" i="0" dirty="0">
              <a:solidFill>
                <a:srgbClr val="000000"/>
              </a:solidFill>
              <a:effectLst/>
              <a:latin typeface="Aptos" panose="020B0004020202020204" pitchFamily="34" charset="0"/>
              <a:cs typeface="Calibri Light"/>
            </a:endParaRPr>
          </a:p>
          <a:p>
            <a:pPr lvl="1" fontAlgn="base"/>
            <a:r>
              <a:rPr lang="en-US" b="1" dirty="0">
                <a:solidFill>
                  <a:srgbClr val="EA5E29"/>
                </a:solidFill>
                <a:latin typeface="Aptos" panose="020B0004020202020204" pitchFamily="34" charset="0"/>
                <a:cs typeface="Calibri Light"/>
              </a:rPr>
              <a:t>Emma Hayes</a:t>
            </a:r>
            <a:r>
              <a:rPr lang="en-US" b="1" i="0" u="none" strike="noStrike" dirty="0">
                <a:solidFill>
                  <a:srgbClr val="EA5E29"/>
                </a:solidFill>
                <a:effectLst/>
                <a:latin typeface="Aptos" panose="020B0004020202020204" pitchFamily="34" charset="0"/>
                <a:cs typeface="Calibri Light"/>
              </a:rPr>
              <a:t>, National Council</a:t>
            </a:r>
            <a:r>
              <a:rPr lang="en-US" b="0" i="0" dirty="0">
                <a:solidFill>
                  <a:srgbClr val="EA5E29"/>
                </a:solidFill>
                <a:effectLst/>
                <a:latin typeface="Aptos" panose="020B0004020202020204" pitchFamily="34" charset="0"/>
                <a:cs typeface="Calibri Light"/>
              </a:rPr>
              <a:t>​</a:t>
            </a:r>
            <a:endParaRPr lang="en-US" b="0" i="0" dirty="0">
              <a:solidFill>
                <a:srgbClr val="000000"/>
              </a:solidFill>
              <a:effectLst/>
              <a:latin typeface="Aptos" panose="020B0004020202020204" pitchFamily="34" charset="0"/>
              <a:cs typeface="Calibri Light"/>
            </a:endParaRPr>
          </a:p>
          <a:p>
            <a:pPr algn="l" rtl="0" fontAlgn="base">
              <a:buFont typeface="Arial" panose="020B0604020202020204" pitchFamily="34" charset="0"/>
              <a:buChar char="•"/>
            </a:pPr>
            <a:r>
              <a:rPr lang="en-US" sz="2000" b="0" i="1" u="none" strike="noStrike" dirty="0">
                <a:solidFill>
                  <a:srgbClr val="000000"/>
                </a:solidFill>
                <a:effectLst/>
                <a:latin typeface="Aptos" panose="020B0004020202020204" pitchFamily="34" charset="0"/>
                <a:cs typeface="Calibri Light"/>
              </a:rPr>
              <a:t>To rename yourself:</a:t>
            </a:r>
            <a:r>
              <a:rPr lang="en-US" sz="2000" b="0" i="0" dirty="0">
                <a:solidFill>
                  <a:srgbClr val="000000"/>
                </a:solidFill>
                <a:effectLst/>
                <a:latin typeface="Aptos" panose="020B0004020202020204" pitchFamily="34" charset="0"/>
                <a:cs typeface="Calibri Light"/>
              </a:rPr>
              <a:t>​</a:t>
            </a:r>
            <a:endParaRPr lang="en-US" b="0" i="0" dirty="0">
              <a:solidFill>
                <a:srgbClr val="000000"/>
              </a:solidFill>
              <a:effectLst/>
              <a:latin typeface="Aptos" panose="020B0004020202020204" pitchFamily="34" charset="0"/>
              <a:cs typeface="Calibri Light"/>
            </a:endParaRPr>
          </a:p>
          <a:p>
            <a:pPr lvl="1" fontAlgn="base"/>
            <a:r>
              <a:rPr lang="en-US" b="0" i="0" u="none" strike="noStrike" dirty="0">
                <a:solidFill>
                  <a:srgbClr val="000000"/>
                </a:solidFill>
                <a:effectLst/>
                <a:latin typeface="Aptos" panose="020B0004020202020204" pitchFamily="34" charset="0"/>
                <a:cs typeface="Calibri Light"/>
              </a:rPr>
              <a:t>Click on the </a:t>
            </a:r>
            <a:r>
              <a:rPr lang="en-US" b="1" i="0" u="none" strike="noStrike" dirty="0">
                <a:solidFill>
                  <a:srgbClr val="000000"/>
                </a:solidFill>
                <a:effectLst/>
                <a:latin typeface="Aptos" panose="020B0004020202020204" pitchFamily="34" charset="0"/>
                <a:cs typeface="Calibri Light"/>
              </a:rPr>
              <a:t>Participants</a:t>
            </a:r>
            <a:r>
              <a:rPr lang="en-US" b="0" i="0" u="none" strike="noStrike" dirty="0">
                <a:solidFill>
                  <a:srgbClr val="000000"/>
                </a:solidFill>
                <a:effectLst/>
                <a:latin typeface="Aptos" panose="020B0004020202020204" pitchFamily="34" charset="0"/>
                <a:cs typeface="Calibri Light"/>
              </a:rPr>
              <a:t> icon at the bottom of the screen</a:t>
            </a:r>
            <a:r>
              <a:rPr lang="en-US" b="0" i="0" dirty="0">
                <a:solidFill>
                  <a:srgbClr val="000000"/>
                </a:solidFill>
                <a:effectLst/>
                <a:latin typeface="Aptos" panose="020B0004020202020204" pitchFamily="34" charset="0"/>
                <a:cs typeface="Calibri Light"/>
              </a:rPr>
              <a:t>​</a:t>
            </a:r>
          </a:p>
          <a:p>
            <a:pPr lvl="1" fontAlgn="base"/>
            <a:r>
              <a:rPr lang="en-US" b="0" i="0" u="none" strike="noStrike" dirty="0">
                <a:solidFill>
                  <a:srgbClr val="000000"/>
                </a:solidFill>
                <a:effectLst/>
                <a:latin typeface="Aptos" panose="020B0004020202020204" pitchFamily="34" charset="0"/>
                <a:cs typeface="Calibri Light"/>
              </a:rPr>
              <a:t>Find your name and hover your mouse over it</a:t>
            </a:r>
            <a:r>
              <a:rPr lang="en-US" b="0" i="0" dirty="0">
                <a:solidFill>
                  <a:srgbClr val="000000"/>
                </a:solidFill>
                <a:effectLst/>
                <a:latin typeface="Aptos" panose="020B0004020202020204" pitchFamily="34" charset="0"/>
                <a:cs typeface="Calibri Light"/>
              </a:rPr>
              <a:t>​</a:t>
            </a:r>
          </a:p>
          <a:p>
            <a:pPr lvl="1" fontAlgn="base"/>
            <a:r>
              <a:rPr lang="en-US" b="0" i="0" u="none" strike="noStrike" dirty="0">
                <a:solidFill>
                  <a:srgbClr val="000000"/>
                </a:solidFill>
                <a:effectLst/>
                <a:latin typeface="Aptos" panose="020B0004020202020204" pitchFamily="34" charset="0"/>
                <a:cs typeface="Calibri Light"/>
              </a:rPr>
              <a:t>Click </a:t>
            </a:r>
            <a:r>
              <a:rPr lang="en-US" b="1" i="0" u="none" strike="noStrike" dirty="0">
                <a:solidFill>
                  <a:srgbClr val="000000"/>
                </a:solidFill>
                <a:effectLst/>
                <a:latin typeface="Aptos" panose="020B0004020202020204" pitchFamily="34" charset="0"/>
                <a:cs typeface="Calibri Light"/>
              </a:rPr>
              <a:t>Rename</a:t>
            </a:r>
            <a:r>
              <a:rPr lang="en-US" b="0" i="0" dirty="0">
                <a:solidFill>
                  <a:srgbClr val="000000"/>
                </a:solidFill>
                <a:effectLst/>
                <a:latin typeface="Aptos" panose="020B0004020202020204" pitchFamily="34" charset="0"/>
                <a:cs typeface="Calibri Light"/>
              </a:rPr>
              <a:t>​</a:t>
            </a:r>
          </a:p>
          <a:p>
            <a:pPr fontAlgn="base"/>
            <a:r>
              <a:rPr lang="en-US" sz="2000" b="0" i="0" u="none" strike="noStrike" dirty="0">
                <a:solidFill>
                  <a:srgbClr val="000000"/>
                </a:solidFill>
                <a:effectLst/>
                <a:latin typeface="Aptos" panose="020B0004020202020204" pitchFamily="34" charset="0"/>
                <a:cs typeface="Calibri Light"/>
              </a:rPr>
              <a:t>If you are having any issues, please send a Zoom chat message to </a:t>
            </a:r>
            <a:r>
              <a:rPr lang="en-US" b="1" dirty="0">
                <a:solidFill>
                  <a:srgbClr val="000000"/>
                </a:solidFill>
                <a:latin typeface="Aptos" panose="020B0004020202020204" pitchFamily="34" charset="0"/>
                <a:cs typeface="Calibri Light"/>
              </a:rPr>
              <a:t>Emma Hayes</a:t>
            </a:r>
            <a:r>
              <a:rPr lang="en-US" sz="2000" b="1" i="0" u="none" strike="noStrike" dirty="0">
                <a:solidFill>
                  <a:srgbClr val="000000"/>
                </a:solidFill>
                <a:effectLst/>
                <a:latin typeface="Aptos" panose="020B0004020202020204" pitchFamily="34" charset="0"/>
                <a:cs typeface="Calibri Light"/>
              </a:rPr>
              <a:t>, National Council</a:t>
            </a:r>
            <a:endParaRPr lang="en-US" b="0" i="0" dirty="0">
              <a:solidFill>
                <a:srgbClr val="000000"/>
              </a:solidFill>
              <a:effectLst/>
              <a:latin typeface="Aptos" panose="020B0004020202020204" pitchFamily="34" charset="0"/>
              <a:cs typeface="Calibri Light"/>
            </a:endParaRPr>
          </a:p>
          <a:p>
            <a:endParaRPr lang="en-US" dirty="0">
              <a:latin typeface="Aptos" panose="020B0004020202020204" pitchFamily="34" charset="0"/>
            </a:endParaRPr>
          </a:p>
        </p:txBody>
      </p:sp>
      <p:pic>
        <p:nvPicPr>
          <p:cNvPr id="1030" name="Picture 6" descr="A screenshot of a cell phone&#10;&#10;Description automatically generated">
            <a:extLst>
              <a:ext uri="{FF2B5EF4-FFF2-40B4-BE49-F238E27FC236}">
                <a16:creationId xmlns:a16="http://schemas.microsoft.com/office/drawing/2014/main" id="{E84D9CC6-3F43-FDB1-298A-C821CE5DA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576" y="1345958"/>
            <a:ext cx="516255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CAA0994-B6F4-AD72-653E-A2D03811D7D9}"/>
              </a:ext>
            </a:extLst>
          </p:cNvPr>
          <p:cNvSpPr/>
          <p:nvPr/>
        </p:nvSpPr>
        <p:spPr>
          <a:xfrm>
            <a:off x="9694970" y="1822589"/>
            <a:ext cx="1813539" cy="50303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279624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9235-0101-4FC7-14A6-53C90685D4CB}"/>
              </a:ext>
            </a:extLst>
          </p:cNvPr>
          <p:cNvSpPr>
            <a:spLocks noGrp="1"/>
          </p:cNvSpPr>
          <p:nvPr>
            <p:ph type="title"/>
          </p:nvPr>
        </p:nvSpPr>
        <p:spPr/>
        <p:txBody>
          <a:bodyPr/>
          <a:lstStyle/>
          <a:p>
            <a:r>
              <a:rPr lang="en-US" dirty="0">
                <a:latin typeface="Aptos Display" panose="020B0004020202020204" pitchFamily="34" charset="0"/>
              </a:rPr>
              <a:t>How to Enable Closed Captions (Live Transcript)</a:t>
            </a:r>
          </a:p>
        </p:txBody>
      </p:sp>
      <p:pic>
        <p:nvPicPr>
          <p:cNvPr id="5122" name="Picture 2" descr="Live Transcription Zoom">
            <a:extLst>
              <a:ext uri="{FF2B5EF4-FFF2-40B4-BE49-F238E27FC236}">
                <a16:creationId xmlns:a16="http://schemas.microsoft.com/office/drawing/2014/main" id="{6676F047-1C95-E0D2-363D-2C3ED2EF1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 y="1562100"/>
            <a:ext cx="7010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18B4211-2B81-0F47-59D9-9B01BF7AF248}"/>
              </a:ext>
            </a:extLst>
          </p:cNvPr>
          <p:cNvSpPr>
            <a:spLocks noGrp="1"/>
          </p:cNvSpPr>
          <p:nvPr/>
        </p:nvSpPr>
        <p:spPr>
          <a:xfrm>
            <a:off x="8304806" y="2299064"/>
            <a:ext cx="3322320" cy="2771664"/>
          </a:xfrm>
          <a:prstGeom prst="rect">
            <a:avLst/>
          </a:prstGeom>
        </p:spPr>
        <p:txBody>
          <a:bodyPr vert="horz" lIns="91440" tIns="45720" rIns="91440" bIns="45720" rtlCol="0">
            <a:noAutofit/>
          </a:bodyPr>
          <a:lstStyle>
            <a:lvl1pPr marL="257175" indent="-257175" algn="l" defTabSz="914400" rtl="0" eaLnBrk="1" latinLnBrk="0" hangingPunct="1">
              <a:lnSpc>
                <a:spcPct val="100000"/>
              </a:lnSpc>
              <a:spcBef>
                <a:spcPts val="1000"/>
              </a:spcBef>
              <a:buFont typeface="Arial" panose="020B0604020202020204" pitchFamily="34" charset="0"/>
              <a:buChar char="•"/>
              <a:defRPr sz="15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ptos" panose="020B0004020202020204" pitchFamily="34" charset="0"/>
              </a:rPr>
              <a:t>Next to “Live Transcript,” click the arrow button for options on closed captioning and live transcript.</a:t>
            </a:r>
          </a:p>
        </p:txBody>
      </p:sp>
    </p:spTree>
    <p:extLst>
      <p:ext uri="{BB962C8B-B14F-4D97-AF65-F5344CB8AC3E}">
        <p14:creationId xmlns:p14="http://schemas.microsoft.com/office/powerpoint/2010/main" val="131388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748BE-C006-73F2-3FB6-A8F8549D5E0E}"/>
              </a:ext>
            </a:extLst>
          </p:cNvPr>
          <p:cNvSpPr/>
          <p:nvPr/>
        </p:nvSpPr>
        <p:spPr>
          <a:xfrm>
            <a:off x="121568" y="84221"/>
            <a:ext cx="12070431" cy="67737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B4A594B7-1FBF-2342-3CF3-3D54CBDDAD8C}"/>
              </a:ext>
            </a:extLst>
          </p:cNvPr>
          <p:cNvGrpSpPr/>
          <p:nvPr/>
        </p:nvGrpSpPr>
        <p:grpSpPr>
          <a:xfrm>
            <a:off x="201833" y="228601"/>
            <a:ext cx="2221195" cy="6400800"/>
            <a:chOff x="201833" y="228601"/>
            <a:chExt cx="2379852" cy="6858001"/>
          </a:xfrm>
        </p:grpSpPr>
        <p:sp>
          <p:nvSpPr>
            <p:cNvPr id="27" name="Rectangle 26">
              <a:extLst>
                <a:ext uri="{FF2B5EF4-FFF2-40B4-BE49-F238E27FC236}">
                  <a16:creationId xmlns:a16="http://schemas.microsoft.com/office/drawing/2014/main" id="{83276741-A5BF-5ABC-F1E1-F008D7C28AE6}"/>
                </a:ext>
              </a:extLst>
            </p:cNvPr>
            <p:cNvSpPr/>
            <p:nvPr/>
          </p:nvSpPr>
          <p:spPr>
            <a:xfrm>
              <a:off x="201833" y="228601"/>
              <a:ext cx="2379852" cy="6858000"/>
            </a:xfrm>
            <a:prstGeom prst="rect">
              <a:avLst/>
            </a:prstGeom>
            <a:gradFill flip="none" rotWithShape="1">
              <a:gsLst>
                <a:gs pos="0">
                  <a:srgbClr val="ACCAD3"/>
                </a:gs>
                <a:gs pos="75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8" name="Picture 27">
              <a:extLst>
                <a:ext uri="{FF2B5EF4-FFF2-40B4-BE49-F238E27FC236}">
                  <a16:creationId xmlns:a16="http://schemas.microsoft.com/office/drawing/2014/main" id="{85778959-14AB-AE77-CB54-C012C19A4763}"/>
                </a:ext>
              </a:extLst>
            </p:cNvPr>
            <p:cNvPicPr>
              <a:picLocks noChangeAspect="1"/>
            </p:cNvPicPr>
            <p:nvPr/>
          </p:nvPicPr>
          <p:blipFill rotWithShape="1">
            <a:blip r:embed="rId2">
              <a:duotone>
                <a:schemeClr val="accent1">
                  <a:shade val="45000"/>
                  <a:satMod val="135000"/>
                </a:schemeClr>
                <a:prstClr val="white"/>
              </a:duotone>
              <a:alphaModFix amt="30000"/>
              <a:extLst>
                <a:ext uri="{BEBA8EAE-BF5A-486C-A8C5-ECC9F3942E4B}">
                  <a14:imgProps xmlns:a14="http://schemas.microsoft.com/office/drawing/2010/main">
                    <a14:imgLayer r:embed="rId3">
                      <a14:imgEffect>
                        <a14:saturation sat="0"/>
                      </a14:imgEffect>
                    </a14:imgLayer>
                  </a14:imgProps>
                </a:ext>
              </a:extLst>
            </a:blip>
            <a:srcRect l="15578" t="19726" r="65218" b="14411"/>
            <a:stretch/>
          </p:blipFill>
          <p:spPr>
            <a:xfrm>
              <a:off x="201833" y="228601"/>
              <a:ext cx="2379852" cy="6858001"/>
            </a:xfrm>
            <a:prstGeom prst="rect">
              <a:avLst/>
            </a:prstGeom>
          </p:spPr>
        </p:pic>
      </p:grpSp>
      <p:sp>
        <p:nvSpPr>
          <p:cNvPr id="6" name="Title 1">
            <a:extLst>
              <a:ext uri="{FF2B5EF4-FFF2-40B4-BE49-F238E27FC236}">
                <a16:creationId xmlns:a16="http://schemas.microsoft.com/office/drawing/2014/main" id="{635C4726-7215-A935-B43F-0A8EDAADE85E}"/>
              </a:ext>
            </a:extLst>
          </p:cNvPr>
          <p:cNvSpPr txBox="1">
            <a:spLocks/>
          </p:cNvSpPr>
          <p:nvPr/>
        </p:nvSpPr>
        <p:spPr>
          <a:xfrm>
            <a:off x="4259855" y="244819"/>
            <a:ext cx="7404101"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400" dirty="0">
                <a:solidFill>
                  <a:srgbClr val="064F80"/>
                </a:solidFill>
                <a:latin typeface="Aptos Display" panose="020B0004020202020204" pitchFamily="34" charset="0"/>
                <a:ea typeface="Calibri"/>
                <a:cs typeface="Calibri"/>
              </a:rPr>
              <a:t>Today’s Agenda</a:t>
            </a:r>
          </a:p>
        </p:txBody>
      </p:sp>
      <p:pic>
        <p:nvPicPr>
          <p:cNvPr id="7" name="Picture 6">
            <a:extLst>
              <a:ext uri="{FF2B5EF4-FFF2-40B4-BE49-F238E27FC236}">
                <a16:creationId xmlns:a16="http://schemas.microsoft.com/office/drawing/2014/main" id="{0414ABB1-63A9-31C6-9D6D-35C950BCD3F1}"/>
              </a:ext>
            </a:extLst>
          </p:cNvPr>
          <p:cNvPicPr>
            <a:picLocks noChangeAspect="1"/>
          </p:cNvPicPr>
          <p:nvPr/>
        </p:nvPicPr>
        <p:blipFill>
          <a:blip r:embed="rId4"/>
          <a:stretch>
            <a:fillRect/>
          </a:stretch>
        </p:blipFill>
        <p:spPr>
          <a:xfrm>
            <a:off x="10271125" y="5206998"/>
            <a:ext cx="1323976" cy="1323976"/>
          </a:xfrm>
          <a:prstGeom prst="rect">
            <a:avLst/>
          </a:prstGeom>
        </p:spPr>
      </p:pic>
      <p:grpSp>
        <p:nvGrpSpPr>
          <p:cNvPr id="8" name="Group 7">
            <a:extLst>
              <a:ext uri="{FF2B5EF4-FFF2-40B4-BE49-F238E27FC236}">
                <a16:creationId xmlns:a16="http://schemas.microsoft.com/office/drawing/2014/main" id="{F0D54922-751B-B420-94B7-704FB009A6BD}"/>
              </a:ext>
            </a:extLst>
          </p:cNvPr>
          <p:cNvGrpSpPr/>
          <p:nvPr/>
        </p:nvGrpSpPr>
        <p:grpSpPr>
          <a:xfrm>
            <a:off x="2012759" y="2307142"/>
            <a:ext cx="9537387" cy="1150670"/>
            <a:chOff x="2012759" y="2307142"/>
            <a:chExt cx="9537387" cy="1150670"/>
          </a:xfrm>
        </p:grpSpPr>
        <p:sp>
          <p:nvSpPr>
            <p:cNvPr id="24" name="Round Diagonal Corner Rectangle 18">
              <a:extLst>
                <a:ext uri="{FF2B5EF4-FFF2-40B4-BE49-F238E27FC236}">
                  <a16:creationId xmlns:a16="http://schemas.microsoft.com/office/drawing/2014/main" id="{8DD0FBAC-B5C3-84BD-6190-F024B8A5E20F}"/>
                </a:ext>
              </a:extLst>
            </p:cNvPr>
            <p:cNvSpPr/>
            <p:nvPr/>
          </p:nvSpPr>
          <p:spPr>
            <a:xfrm>
              <a:off x="2012759" y="2307142"/>
              <a:ext cx="742638" cy="843871"/>
            </a:xfrm>
            <a:prstGeom prst="round2DiagRect">
              <a:avLst/>
            </a:prstGeom>
            <a:solidFill>
              <a:srgbClr val="EA5E29"/>
            </a:solidFill>
            <a:ln>
              <a:noFill/>
            </a:ln>
            <a:effectLst>
              <a:outerShdw blurRad="25400"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a:latin typeface="Calibri" panose="020F0502020204030204" pitchFamily="34" charset="0"/>
                  <a:cs typeface="Calibri" panose="020F0502020204030204" pitchFamily="34" charset="0"/>
                </a:rPr>
                <a:t>2</a:t>
              </a:r>
            </a:p>
          </p:txBody>
        </p:sp>
        <p:sp>
          <p:nvSpPr>
            <p:cNvPr id="25" name="TextBox 19">
              <a:extLst>
                <a:ext uri="{FF2B5EF4-FFF2-40B4-BE49-F238E27FC236}">
                  <a16:creationId xmlns:a16="http://schemas.microsoft.com/office/drawing/2014/main" id="{68A6765A-3F13-C9E6-B3F2-08396DAC8757}"/>
                </a:ext>
              </a:extLst>
            </p:cNvPr>
            <p:cNvSpPr txBox="1"/>
            <p:nvPr/>
          </p:nvSpPr>
          <p:spPr>
            <a:xfrm>
              <a:off x="3871219" y="2503705"/>
              <a:ext cx="7678927" cy="9541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prstClr val="black"/>
                  </a:solidFill>
                  <a:latin typeface="Aptos" panose="020B0004020202020204" pitchFamily="34" charset="0"/>
                  <a:ea typeface="Calibri"/>
                  <a:cs typeface="Calibri"/>
                </a:rPr>
                <a:t>CCBHC Rural Services Community Overview and Expectations</a:t>
              </a:r>
              <a:endParaRPr lang="en-US" sz="2800" i="0" u="none" strike="noStrike" kern="1200" cap="none" spc="0" normalizeH="0" baseline="0" noProof="0" dirty="0">
                <a:ln>
                  <a:noFill/>
                </a:ln>
                <a:solidFill>
                  <a:prstClr val="black"/>
                </a:solidFill>
                <a:effectLst/>
                <a:uLnTx/>
                <a:uFillTx/>
                <a:latin typeface="Aptos" panose="020B0004020202020204" pitchFamily="34" charset="0"/>
                <a:ea typeface="Calibri"/>
                <a:cs typeface="Calibri"/>
              </a:endParaRPr>
            </a:p>
          </p:txBody>
        </p:sp>
        <p:cxnSp>
          <p:nvCxnSpPr>
            <p:cNvPr id="26" name="Straight Connector 25">
              <a:extLst>
                <a:ext uri="{FF2B5EF4-FFF2-40B4-BE49-F238E27FC236}">
                  <a16:creationId xmlns:a16="http://schemas.microsoft.com/office/drawing/2014/main" id="{54A1B95B-12C9-FD07-2B9F-3F13F1BC5FC2}"/>
                </a:ext>
              </a:extLst>
            </p:cNvPr>
            <p:cNvCxnSpPr>
              <a:cxnSpLocks/>
            </p:cNvCxnSpPr>
            <p:nvPr/>
          </p:nvCxnSpPr>
          <p:spPr>
            <a:xfrm>
              <a:off x="2846583" y="2796092"/>
              <a:ext cx="914400" cy="0"/>
            </a:xfrm>
            <a:prstGeom prst="line">
              <a:avLst/>
            </a:prstGeom>
            <a:ln w="25400">
              <a:solidFill>
                <a:srgbClr val="A9ABA4"/>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E847D6D4-69CC-6372-A9A0-FA22D32B5297}"/>
              </a:ext>
            </a:extLst>
          </p:cNvPr>
          <p:cNvGrpSpPr/>
          <p:nvPr/>
        </p:nvGrpSpPr>
        <p:grpSpPr>
          <a:xfrm>
            <a:off x="2038660" y="1286818"/>
            <a:ext cx="9556438" cy="843871"/>
            <a:chOff x="2038660" y="1286818"/>
            <a:chExt cx="9556438" cy="843871"/>
          </a:xfrm>
        </p:grpSpPr>
        <p:sp>
          <p:nvSpPr>
            <p:cNvPr id="21" name="Round Diagonal Corner Rectangle 22">
              <a:extLst>
                <a:ext uri="{FF2B5EF4-FFF2-40B4-BE49-F238E27FC236}">
                  <a16:creationId xmlns:a16="http://schemas.microsoft.com/office/drawing/2014/main" id="{681F9873-528D-6FF3-2181-A3087EA8A766}"/>
                </a:ext>
              </a:extLst>
            </p:cNvPr>
            <p:cNvSpPr/>
            <p:nvPr/>
          </p:nvSpPr>
          <p:spPr>
            <a:xfrm>
              <a:off x="2038660" y="1286818"/>
              <a:ext cx="742637" cy="843871"/>
            </a:xfrm>
            <a:prstGeom prst="round2DiagRect">
              <a:avLst/>
            </a:prstGeom>
            <a:solidFill>
              <a:srgbClr val="EA5E29"/>
            </a:solidFill>
            <a:ln>
              <a:noFill/>
            </a:ln>
            <a:effectLst>
              <a:outerShdw blurRad="25400"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a:latin typeface="Calibri" panose="020F0502020204030204" pitchFamily="34" charset="0"/>
                  <a:cs typeface="Calibri" panose="020F0502020204030204" pitchFamily="34" charset="0"/>
                </a:rPr>
                <a:t>1</a:t>
              </a:r>
            </a:p>
          </p:txBody>
        </p:sp>
        <p:sp>
          <p:nvSpPr>
            <p:cNvPr id="22" name="TextBox 23">
              <a:extLst>
                <a:ext uri="{FF2B5EF4-FFF2-40B4-BE49-F238E27FC236}">
                  <a16:creationId xmlns:a16="http://schemas.microsoft.com/office/drawing/2014/main" id="{7BE8D8F0-3FAF-6D8D-0C7E-A91F582C5F9A}"/>
                </a:ext>
              </a:extLst>
            </p:cNvPr>
            <p:cNvSpPr txBox="1"/>
            <p:nvPr/>
          </p:nvSpPr>
          <p:spPr>
            <a:xfrm>
              <a:off x="3916172" y="1483381"/>
              <a:ext cx="7678926"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latin typeface="Aptos" panose="020B0004020202020204" pitchFamily="34" charset="0"/>
                  <a:ea typeface="Calibri"/>
                  <a:cs typeface="Calibri"/>
                </a:rPr>
                <a:t>Welcome and Brief CCBHC-E NTTAC Orientation</a:t>
              </a:r>
              <a:endParaRPr kumimoji="0" lang="en-US" sz="2800" i="0" u="none" strike="noStrike" kern="1200" cap="none" spc="0" normalizeH="0" baseline="0" noProof="0" dirty="0">
                <a:ln>
                  <a:noFill/>
                </a:ln>
                <a:solidFill>
                  <a:prstClr val="black"/>
                </a:solidFill>
                <a:effectLst/>
                <a:uLnTx/>
                <a:uFillTx/>
                <a:latin typeface="Aptos" panose="020B0004020202020204" pitchFamily="34" charset="0"/>
              </a:endParaRPr>
            </a:p>
          </p:txBody>
        </p:sp>
        <p:cxnSp>
          <p:nvCxnSpPr>
            <p:cNvPr id="23" name="Straight Connector 22">
              <a:extLst>
                <a:ext uri="{FF2B5EF4-FFF2-40B4-BE49-F238E27FC236}">
                  <a16:creationId xmlns:a16="http://schemas.microsoft.com/office/drawing/2014/main" id="{D13613C8-7870-19A8-E3AC-E0E33F67C60C}"/>
                </a:ext>
              </a:extLst>
            </p:cNvPr>
            <p:cNvCxnSpPr>
              <a:cxnSpLocks/>
            </p:cNvCxnSpPr>
            <p:nvPr/>
          </p:nvCxnSpPr>
          <p:spPr>
            <a:xfrm>
              <a:off x="2891535" y="1775768"/>
              <a:ext cx="914400" cy="0"/>
            </a:xfrm>
            <a:prstGeom prst="line">
              <a:avLst/>
            </a:prstGeom>
            <a:ln w="25400">
              <a:solidFill>
                <a:srgbClr val="A9ABA4"/>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5A43E49E-786B-37C9-BB69-BAAC240719F2}"/>
              </a:ext>
            </a:extLst>
          </p:cNvPr>
          <p:cNvGrpSpPr/>
          <p:nvPr/>
        </p:nvGrpSpPr>
        <p:grpSpPr>
          <a:xfrm>
            <a:off x="2023671" y="3406219"/>
            <a:ext cx="9526475" cy="865978"/>
            <a:chOff x="2023671" y="3406219"/>
            <a:chExt cx="9526475" cy="865978"/>
          </a:xfrm>
        </p:grpSpPr>
        <p:sp>
          <p:nvSpPr>
            <p:cNvPr id="18" name="Round Diagonal Corner Rectangle 22">
              <a:extLst>
                <a:ext uri="{FF2B5EF4-FFF2-40B4-BE49-F238E27FC236}">
                  <a16:creationId xmlns:a16="http://schemas.microsoft.com/office/drawing/2014/main" id="{35AE16D8-003C-B832-47AE-672F5ED8D29E}"/>
                </a:ext>
              </a:extLst>
            </p:cNvPr>
            <p:cNvSpPr/>
            <p:nvPr/>
          </p:nvSpPr>
          <p:spPr>
            <a:xfrm>
              <a:off x="2023671" y="3406219"/>
              <a:ext cx="712673" cy="865978"/>
            </a:xfrm>
            <a:prstGeom prst="round2DiagRect">
              <a:avLst/>
            </a:prstGeom>
            <a:solidFill>
              <a:srgbClr val="EA5E29"/>
            </a:solidFill>
            <a:ln>
              <a:noFill/>
            </a:ln>
            <a:effectLst>
              <a:outerShdw blurRad="25400"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a:latin typeface="Calibri" panose="020F0502020204030204" pitchFamily="34" charset="0"/>
                  <a:cs typeface="Calibri" panose="020F0502020204030204" pitchFamily="34" charset="0"/>
                </a:rPr>
                <a:t>3</a:t>
              </a:r>
            </a:p>
          </p:txBody>
        </p:sp>
        <p:sp>
          <p:nvSpPr>
            <p:cNvPr id="19" name="TextBox 11">
              <a:extLst>
                <a:ext uri="{FF2B5EF4-FFF2-40B4-BE49-F238E27FC236}">
                  <a16:creationId xmlns:a16="http://schemas.microsoft.com/office/drawing/2014/main" id="{780CCEE9-3A53-F9DF-5A78-F692762D3E02}"/>
                </a:ext>
              </a:extLst>
            </p:cNvPr>
            <p:cNvSpPr txBox="1"/>
            <p:nvPr/>
          </p:nvSpPr>
          <p:spPr>
            <a:xfrm>
              <a:off x="3871220" y="3602782"/>
              <a:ext cx="7678926" cy="52322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latin typeface="Aptos" panose="020B0004020202020204" pitchFamily="34" charset="0"/>
                  <a:ea typeface="Calibri"/>
                  <a:cs typeface="Calibri"/>
                </a:rPr>
                <a:t>Community Building Activity</a:t>
              </a:r>
              <a:endParaRPr lang="en-US" dirty="0">
                <a:latin typeface="Aptos" panose="020B0004020202020204" pitchFamily="34" charset="0"/>
              </a:endParaRPr>
            </a:p>
          </p:txBody>
        </p:sp>
        <p:cxnSp>
          <p:nvCxnSpPr>
            <p:cNvPr id="20" name="Straight Connector 19">
              <a:extLst>
                <a:ext uri="{FF2B5EF4-FFF2-40B4-BE49-F238E27FC236}">
                  <a16:creationId xmlns:a16="http://schemas.microsoft.com/office/drawing/2014/main" id="{FC60DAD7-2CA7-55FC-F882-B69839D54C17}"/>
                </a:ext>
              </a:extLst>
            </p:cNvPr>
            <p:cNvCxnSpPr>
              <a:cxnSpLocks/>
            </p:cNvCxnSpPr>
            <p:nvPr/>
          </p:nvCxnSpPr>
          <p:spPr>
            <a:xfrm>
              <a:off x="2846583" y="3895169"/>
              <a:ext cx="914400" cy="0"/>
            </a:xfrm>
            <a:prstGeom prst="line">
              <a:avLst/>
            </a:prstGeom>
            <a:ln w="25400">
              <a:solidFill>
                <a:srgbClr val="A9ABA4"/>
              </a:solidFill>
              <a:prstDash val="dash"/>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299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2153F0-5185-F8BA-C48D-9724A3B23493}"/>
              </a:ext>
            </a:extLst>
          </p:cNvPr>
          <p:cNvSpPr>
            <a:spLocks noGrp="1"/>
          </p:cNvSpPr>
          <p:nvPr/>
        </p:nvSpPr>
        <p:spPr>
          <a:xfrm>
            <a:off x="564874" y="365125"/>
            <a:ext cx="11062252"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500" b="0" i="0" kern="1200">
                <a:solidFill>
                  <a:srgbClr val="064F80"/>
                </a:solidFill>
                <a:latin typeface="Calibri Light" panose="020F0302020204030204" pitchFamily="34" charset="0"/>
                <a:ea typeface="+mj-ea"/>
                <a:cs typeface="Calibri Light" panose="020F0302020204030204" pitchFamily="34" charset="0"/>
              </a:defRPr>
            </a:lvl1pPr>
          </a:lstStyle>
          <a:p>
            <a:r>
              <a:rPr lang="en-US" dirty="0">
                <a:latin typeface="Aptos Display" panose="020B0004020202020204" pitchFamily="34" charset="0"/>
              </a:rPr>
              <a:t>Today’s Learning Objectives</a:t>
            </a:r>
          </a:p>
        </p:txBody>
      </p:sp>
      <p:graphicFrame>
        <p:nvGraphicFramePr>
          <p:cNvPr id="7" name="Content Placeholder 2">
            <a:extLst>
              <a:ext uri="{FF2B5EF4-FFF2-40B4-BE49-F238E27FC236}">
                <a16:creationId xmlns:a16="http://schemas.microsoft.com/office/drawing/2014/main" id="{79AFC686-9A99-3950-876F-6B05559B0E55}"/>
              </a:ext>
            </a:extLst>
          </p:cNvPr>
          <p:cNvGraphicFramePr>
            <a:graphicFrameLocks noGrp="1"/>
          </p:cNvGraphicFramePr>
          <p:nvPr>
            <p:extLst>
              <p:ext uri="{D42A27DB-BD31-4B8C-83A1-F6EECF244321}">
                <p14:modId xmlns:p14="http://schemas.microsoft.com/office/powerpoint/2010/main" val="3226891283"/>
              </p:ext>
            </p:extLst>
          </p:nvPr>
        </p:nvGraphicFramePr>
        <p:xfrm>
          <a:off x="564874" y="1421892"/>
          <a:ext cx="10591810" cy="401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85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8722-CBA8-CA2A-71FF-9DB279F8032D}"/>
              </a:ext>
            </a:extLst>
          </p:cNvPr>
          <p:cNvSpPr>
            <a:spLocks noGrp="1"/>
          </p:cNvSpPr>
          <p:nvPr>
            <p:ph type="title"/>
          </p:nvPr>
        </p:nvSpPr>
        <p:spPr/>
        <p:txBody>
          <a:bodyPr/>
          <a:lstStyle/>
          <a:p>
            <a:r>
              <a:rPr lang="en-US" sz="4800" dirty="0">
                <a:latin typeface="Aptos Display" panose="020B0004020202020204" pitchFamily="34" charset="0"/>
                <a:cs typeface="Calibri Light"/>
              </a:rPr>
              <a:t>Your Learning Community Team </a:t>
            </a:r>
            <a:endParaRPr lang="en-US" dirty="0">
              <a:latin typeface="Aptos Display" panose="020B0004020202020204" pitchFamily="34" charset="0"/>
            </a:endParaRPr>
          </a:p>
        </p:txBody>
      </p:sp>
      <p:grpSp>
        <p:nvGrpSpPr>
          <p:cNvPr id="12" name="Group 11">
            <a:extLst>
              <a:ext uri="{FF2B5EF4-FFF2-40B4-BE49-F238E27FC236}">
                <a16:creationId xmlns:a16="http://schemas.microsoft.com/office/drawing/2014/main" id="{430DC63F-254D-2271-7548-7B8142D5748C}"/>
              </a:ext>
            </a:extLst>
          </p:cNvPr>
          <p:cNvGrpSpPr/>
          <p:nvPr/>
        </p:nvGrpSpPr>
        <p:grpSpPr>
          <a:xfrm>
            <a:off x="1317072" y="2003504"/>
            <a:ext cx="1970915" cy="3196860"/>
            <a:chOff x="809072" y="1992921"/>
            <a:chExt cx="1970915" cy="3196860"/>
          </a:xfrm>
        </p:grpSpPr>
        <p:pic>
          <p:nvPicPr>
            <p:cNvPr id="1026" name="Picture 2" descr="A person with long brown hair smiling&#10;&#10;Description automatically generated">
              <a:extLst>
                <a:ext uri="{FF2B5EF4-FFF2-40B4-BE49-F238E27FC236}">
                  <a16:creationId xmlns:a16="http://schemas.microsoft.com/office/drawing/2014/main" id="{58D7A406-8202-0C4F-FAE1-359D1D9C0724}"/>
                </a:ext>
              </a:extLst>
            </p:cNvPr>
            <p:cNvPicPr>
              <a:picLocks noChangeAspect="1" noChangeArrowheads="1"/>
            </p:cNvPicPr>
            <p:nvPr/>
          </p:nvPicPr>
          <p:blipFill>
            <a:blip r:embed="rId2"/>
            <a:srcRect t="5012" b="5012"/>
            <a:stretch>
              <a:fillRect/>
            </a:stretch>
          </p:blipFill>
          <p:spPr bwMode="auto">
            <a:xfrm>
              <a:off x="923985" y="1992921"/>
              <a:ext cx="1741090" cy="2349863"/>
            </a:xfrm>
            <a:prstGeom prst="round2DiagRect">
              <a:avLst>
                <a:gd name="adj1" fmla="val 16667"/>
                <a:gd name="adj2" fmla="val 0"/>
              </a:avLst>
            </a:prstGeom>
            <a:ln w="28575" cap="sq">
              <a:solidFill>
                <a:srgbClr val="EA5E2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4C9B7FEE-C528-103B-36B3-C05E215D8CAC}"/>
                </a:ext>
              </a:extLst>
            </p:cNvPr>
            <p:cNvSpPr txBox="1"/>
            <p:nvPr/>
          </p:nvSpPr>
          <p:spPr>
            <a:xfrm>
              <a:off x="809072" y="4451117"/>
              <a:ext cx="1970915"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ptos" panose="020B0004020202020204" pitchFamily="34" charset="0"/>
                </a:rPr>
                <a:t>Renee Boak, MPH</a:t>
              </a:r>
            </a:p>
            <a:p>
              <a:pPr algn="ctr"/>
              <a:r>
                <a:rPr lang="en-US" sz="1400" dirty="0">
                  <a:latin typeface="Aptos" panose="020B0004020202020204" pitchFamily="34" charset="0"/>
                </a:rPr>
                <a:t>Consultant and Subject Matter Expert</a:t>
              </a:r>
            </a:p>
          </p:txBody>
        </p:sp>
      </p:grpSp>
      <p:grpSp>
        <p:nvGrpSpPr>
          <p:cNvPr id="13" name="Group 12">
            <a:extLst>
              <a:ext uri="{FF2B5EF4-FFF2-40B4-BE49-F238E27FC236}">
                <a16:creationId xmlns:a16="http://schemas.microsoft.com/office/drawing/2014/main" id="{88235970-F0BD-8D8E-AFDA-531C76ADA939}"/>
              </a:ext>
            </a:extLst>
          </p:cNvPr>
          <p:cNvGrpSpPr/>
          <p:nvPr/>
        </p:nvGrpSpPr>
        <p:grpSpPr>
          <a:xfrm>
            <a:off x="3678623" y="1983966"/>
            <a:ext cx="2185344" cy="3000954"/>
            <a:chOff x="3138873" y="1973383"/>
            <a:chExt cx="2185344" cy="3000954"/>
          </a:xfrm>
        </p:grpSpPr>
        <p:pic>
          <p:nvPicPr>
            <p:cNvPr id="3" name="Picture 2" descr="A person in a suit&#10;&#10;Description automatically generated">
              <a:extLst>
                <a:ext uri="{FF2B5EF4-FFF2-40B4-BE49-F238E27FC236}">
                  <a16:creationId xmlns:a16="http://schemas.microsoft.com/office/drawing/2014/main" id="{59981737-35C0-369B-0137-92B11FCF82BA}"/>
                </a:ext>
              </a:extLst>
            </p:cNvPr>
            <p:cNvPicPr>
              <a:picLocks noChangeAspect="1" noChangeArrowheads="1"/>
            </p:cNvPicPr>
            <p:nvPr/>
          </p:nvPicPr>
          <p:blipFill>
            <a:blip r:embed="rId3"/>
            <a:srcRect t="5012" b="5012"/>
            <a:stretch>
              <a:fillRect/>
            </a:stretch>
          </p:blipFill>
          <p:spPr bwMode="auto">
            <a:xfrm>
              <a:off x="3327216" y="1973383"/>
              <a:ext cx="1741090" cy="2349863"/>
            </a:xfrm>
            <a:prstGeom prst="round2DiagRect">
              <a:avLst>
                <a:gd name="adj1" fmla="val 16667"/>
                <a:gd name="adj2" fmla="val 0"/>
              </a:avLst>
            </a:prstGeom>
            <a:ln w="28575" cap="sq">
              <a:solidFill>
                <a:srgbClr val="EA5E2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8EF237D2-758D-5C3A-0295-6B06367EA973}"/>
                </a:ext>
              </a:extLst>
            </p:cNvPr>
            <p:cNvSpPr txBox="1"/>
            <p:nvPr/>
          </p:nvSpPr>
          <p:spPr>
            <a:xfrm>
              <a:off x="3138873" y="4451117"/>
              <a:ext cx="2185344"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ptos" panose="020B0004020202020204" pitchFamily="34" charset="0"/>
                </a:rPr>
                <a:t>Clement Nsiah, PhD, MS</a:t>
              </a:r>
            </a:p>
            <a:p>
              <a:pPr algn="ctr"/>
              <a:r>
                <a:rPr lang="en-US" sz="1400" dirty="0">
                  <a:latin typeface="Aptos" panose="020B0004020202020204" pitchFamily="34" charset="0"/>
                </a:rPr>
                <a:t>Project Director</a:t>
              </a:r>
              <a:endParaRPr lang="en-US" sz="1400" dirty="0">
                <a:latin typeface="Aptos" panose="020B0004020202020204" pitchFamily="34" charset="0"/>
                <a:cs typeface="Calibri Light"/>
              </a:endParaRPr>
            </a:p>
          </p:txBody>
        </p:sp>
      </p:grpSp>
      <p:grpSp>
        <p:nvGrpSpPr>
          <p:cNvPr id="14" name="Group 13">
            <a:extLst>
              <a:ext uri="{FF2B5EF4-FFF2-40B4-BE49-F238E27FC236}">
                <a16:creationId xmlns:a16="http://schemas.microsoft.com/office/drawing/2014/main" id="{BF445F29-871F-6952-75EF-5ACC6F6E5229}"/>
              </a:ext>
            </a:extLst>
          </p:cNvPr>
          <p:cNvGrpSpPr/>
          <p:nvPr/>
        </p:nvGrpSpPr>
        <p:grpSpPr>
          <a:xfrm>
            <a:off x="6254604" y="1935933"/>
            <a:ext cx="1970915" cy="3059570"/>
            <a:chOff x="5312687" y="1914767"/>
            <a:chExt cx="1970915" cy="3059570"/>
          </a:xfrm>
        </p:grpSpPr>
        <p:pic>
          <p:nvPicPr>
            <p:cNvPr id="5" name="Picture 4" descr="A person smiling at camera&#10;&#10;Description automatically generated">
              <a:extLst>
                <a:ext uri="{FF2B5EF4-FFF2-40B4-BE49-F238E27FC236}">
                  <a16:creationId xmlns:a16="http://schemas.microsoft.com/office/drawing/2014/main" id="{8F929366-2E8D-2366-41D8-77BFAB748991}"/>
                </a:ext>
              </a:extLst>
            </p:cNvPr>
            <p:cNvPicPr>
              <a:picLocks noChangeAspect="1" noChangeArrowheads="1"/>
            </p:cNvPicPr>
            <p:nvPr/>
          </p:nvPicPr>
          <p:blipFill>
            <a:blip r:embed="rId4"/>
            <a:srcRect t="4944" b="4944"/>
            <a:stretch>
              <a:fillRect/>
            </a:stretch>
          </p:blipFill>
          <p:spPr bwMode="auto">
            <a:xfrm>
              <a:off x="5427600" y="1914767"/>
              <a:ext cx="1741090" cy="2349863"/>
            </a:xfrm>
            <a:prstGeom prst="round2DiagRect">
              <a:avLst>
                <a:gd name="adj1" fmla="val 16667"/>
                <a:gd name="adj2" fmla="val 0"/>
              </a:avLst>
            </a:prstGeom>
            <a:ln w="28575" cap="sq">
              <a:solidFill>
                <a:srgbClr val="EA5E2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A7979A2E-5B35-03A1-AEFC-1453E43AD9E3}"/>
                </a:ext>
              </a:extLst>
            </p:cNvPr>
            <p:cNvSpPr txBox="1"/>
            <p:nvPr/>
          </p:nvSpPr>
          <p:spPr>
            <a:xfrm>
              <a:off x="5312687" y="4451117"/>
              <a:ext cx="1970915"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err="1">
                  <a:latin typeface="Aptos" panose="020B0004020202020204" pitchFamily="34" charset="0"/>
                </a:rPr>
                <a:t>Roara</a:t>
              </a:r>
              <a:r>
                <a:rPr lang="en-US" sz="1400" b="1" dirty="0">
                  <a:latin typeface="Aptos" panose="020B0004020202020204" pitchFamily="34" charset="0"/>
                </a:rPr>
                <a:t> Michael, MHA</a:t>
              </a:r>
            </a:p>
            <a:p>
              <a:pPr algn="ctr"/>
              <a:r>
                <a:rPr lang="en-US" sz="1400" dirty="0">
                  <a:latin typeface="Aptos" panose="020B0004020202020204" pitchFamily="34" charset="0"/>
                </a:rPr>
                <a:t>Project Manager</a:t>
              </a:r>
              <a:endParaRPr lang="en-US" sz="1400" dirty="0">
                <a:latin typeface="Aptos" panose="020B0004020202020204" pitchFamily="34" charset="0"/>
                <a:cs typeface="Calibri Light"/>
              </a:endParaRPr>
            </a:p>
          </p:txBody>
        </p:sp>
      </p:grpSp>
      <p:grpSp>
        <p:nvGrpSpPr>
          <p:cNvPr id="15" name="Group 14">
            <a:extLst>
              <a:ext uri="{FF2B5EF4-FFF2-40B4-BE49-F238E27FC236}">
                <a16:creationId xmlns:a16="http://schemas.microsoft.com/office/drawing/2014/main" id="{DE713365-F292-50CB-00CB-2FEFEE6EF4B1}"/>
              </a:ext>
            </a:extLst>
          </p:cNvPr>
          <p:cNvGrpSpPr/>
          <p:nvPr/>
        </p:nvGrpSpPr>
        <p:grpSpPr>
          <a:xfrm>
            <a:off x="8753084" y="1907440"/>
            <a:ext cx="1970915" cy="3059570"/>
            <a:chOff x="7461917" y="1875690"/>
            <a:chExt cx="1970915" cy="3059570"/>
          </a:xfrm>
        </p:grpSpPr>
        <p:pic>
          <p:nvPicPr>
            <p:cNvPr id="8" name="Picture 7" descr="A person with long red hair smiling&#10;&#10;Description automatically generated">
              <a:extLst>
                <a:ext uri="{FF2B5EF4-FFF2-40B4-BE49-F238E27FC236}">
                  <a16:creationId xmlns:a16="http://schemas.microsoft.com/office/drawing/2014/main" id="{5827E97A-C442-7B83-2972-6F978AD18596}"/>
                </a:ext>
              </a:extLst>
            </p:cNvPr>
            <p:cNvPicPr>
              <a:picLocks noChangeAspect="1" noChangeArrowheads="1"/>
            </p:cNvPicPr>
            <p:nvPr/>
          </p:nvPicPr>
          <p:blipFill>
            <a:blip r:embed="rId5"/>
            <a:srcRect l="3688" r="3688"/>
            <a:stretch>
              <a:fillRect/>
            </a:stretch>
          </p:blipFill>
          <p:spPr bwMode="auto">
            <a:xfrm>
              <a:off x="7576830" y="1875690"/>
              <a:ext cx="1741090" cy="2349863"/>
            </a:xfrm>
            <a:prstGeom prst="round2DiagRect">
              <a:avLst>
                <a:gd name="adj1" fmla="val 16667"/>
                <a:gd name="adj2" fmla="val 0"/>
              </a:avLst>
            </a:prstGeom>
            <a:ln w="28575" cap="sq">
              <a:solidFill>
                <a:srgbClr val="EA5E2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A05DAC5A-A2E8-889D-7A48-78608E0DC99C}"/>
                </a:ext>
              </a:extLst>
            </p:cNvPr>
            <p:cNvSpPr txBox="1"/>
            <p:nvPr/>
          </p:nvSpPr>
          <p:spPr>
            <a:xfrm>
              <a:off x="7461917" y="4412040"/>
              <a:ext cx="1970915"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ptos" panose="020B0004020202020204" pitchFamily="34" charset="0"/>
                </a:rPr>
                <a:t>Emma Hayes, MSW</a:t>
              </a:r>
            </a:p>
            <a:p>
              <a:pPr algn="ctr"/>
              <a:r>
                <a:rPr lang="en-US" sz="1400" dirty="0">
                  <a:latin typeface="Aptos" panose="020B0004020202020204" pitchFamily="34" charset="0"/>
                </a:rPr>
                <a:t>Project Coordinator</a:t>
              </a:r>
              <a:endParaRPr lang="en-US" sz="1400" dirty="0">
                <a:latin typeface="Aptos" panose="020B0004020202020204" pitchFamily="34" charset="0"/>
                <a:cs typeface="Calibri Light"/>
              </a:endParaRPr>
            </a:p>
          </p:txBody>
        </p:sp>
      </p:grpSp>
    </p:spTree>
    <p:extLst>
      <p:ext uri="{BB962C8B-B14F-4D97-AF65-F5344CB8AC3E}">
        <p14:creationId xmlns:p14="http://schemas.microsoft.com/office/powerpoint/2010/main" val="316721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33ECFD7-A2F1-1D75-C44B-C17FE5F1CF43}"/>
              </a:ext>
            </a:extLst>
          </p:cNvPr>
          <p:cNvSpPr txBox="1">
            <a:spLocks noGrp="1"/>
          </p:cNvSpPr>
          <p:nvPr>
            <p:ph idx="1"/>
          </p:nvPr>
        </p:nvSpPr>
        <p:spPr bwMode="auto">
          <a:xfrm>
            <a:off x="0" y="2743200"/>
            <a:ext cx="12192000" cy="924487"/>
          </a:xfrm>
          <a:prstGeom prst="rect">
            <a:avLst/>
          </a:prstGeom>
          <a:solidFill>
            <a:srgbClr val="EA5E29"/>
          </a:solidFill>
          <a:ln>
            <a:solidFill>
              <a:srgbClr val="53605F"/>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35" tIns="25718" rIns="51435" bIns="25718" numCol="1" rtlCol="0" anchor="ctr" anchorCtr="0" compatLnSpc="1">
            <a:prstTxWarp prst="textNoShape">
              <a:avLst/>
            </a:prstTxWarp>
            <a:noAutofit/>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marL="0" indent="0" algn="ctr">
              <a:buNone/>
            </a:pPr>
            <a:r>
              <a:rPr lang="en-US" sz="2400" dirty="0">
                <a:solidFill>
                  <a:schemeClr val="bg1"/>
                </a:solidFill>
                <a:latin typeface="Aptos Display" panose="020B0004020202020204" pitchFamily="34" charset="0"/>
                <a:ea typeface="Open Sans"/>
                <a:cs typeface="Open Sans"/>
              </a:rPr>
              <a:t>Welcome and Orientation to CCBHC-E NTTAC</a:t>
            </a:r>
            <a:endParaRPr lang="en-US" dirty="0">
              <a:solidFill>
                <a:schemeClr val="bg1"/>
              </a:solidFill>
              <a:latin typeface="Aptos Display" panose="020B0004020202020204" pitchFamily="34" charset="0"/>
            </a:endParaRPr>
          </a:p>
        </p:txBody>
      </p:sp>
    </p:spTree>
    <p:extLst>
      <p:ext uri="{BB962C8B-B14F-4D97-AF65-F5344CB8AC3E}">
        <p14:creationId xmlns:p14="http://schemas.microsoft.com/office/powerpoint/2010/main" val="318313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A89F4A-F8A1-414C-BB9F-BF31659F7392}"/>
              </a:ext>
            </a:extLst>
          </p:cNvPr>
          <p:cNvSpPr>
            <a:spLocks noGrp="1"/>
          </p:cNvSpPr>
          <p:nvPr/>
        </p:nvSpPr>
        <p:spPr>
          <a:xfrm>
            <a:off x="564874" y="432309"/>
            <a:ext cx="1106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0" i="0" kern="1200">
                <a:solidFill>
                  <a:srgbClr val="064F80"/>
                </a:solidFill>
                <a:latin typeface="Calibri Light" panose="020F0302020204030204" pitchFamily="34" charset="0"/>
                <a:ea typeface="+mj-ea"/>
                <a:cs typeface="Calibri Light" panose="020F0302020204030204" pitchFamily="34" charset="0"/>
              </a:defRPr>
            </a:lvl1pPr>
          </a:lstStyle>
          <a:p>
            <a:r>
              <a:rPr lang="en-US" dirty="0">
                <a:latin typeface="Aptos Display" panose="020B0004020202020204" pitchFamily="34" charset="0"/>
              </a:rPr>
              <a:t>We’re Here to Support You</a:t>
            </a:r>
          </a:p>
        </p:txBody>
      </p:sp>
      <p:sp>
        <p:nvSpPr>
          <p:cNvPr id="5" name="Content Placeholder 2">
            <a:extLst>
              <a:ext uri="{FF2B5EF4-FFF2-40B4-BE49-F238E27FC236}">
                <a16:creationId xmlns:a16="http://schemas.microsoft.com/office/drawing/2014/main" id="{2E302943-B843-4964-9527-D1E88C6E9FE6}"/>
              </a:ext>
            </a:extLst>
          </p:cNvPr>
          <p:cNvSpPr>
            <a:spLocks noGrp="1"/>
          </p:cNvSpPr>
          <p:nvPr/>
        </p:nvSpPr>
        <p:spPr>
          <a:xfrm>
            <a:off x="644231" y="1995456"/>
            <a:ext cx="10816713" cy="3160285"/>
          </a:xfrm>
          <a:prstGeom prst="rect">
            <a:avLst/>
          </a:prstGeom>
        </p:spPr>
        <p:txBody>
          <a:bodyPr vert="horz" lIns="91440" tIns="45720" rIns="91440" bIns="45720" rtlCol="0" anchor="t">
            <a:no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ptos" panose="020B0004020202020204" pitchFamily="34" charset="0"/>
                <a:cs typeface="Calibri Light"/>
              </a:rPr>
              <a:t>Purpose</a:t>
            </a:r>
            <a:r>
              <a:rPr lang="en-US" sz="1800" dirty="0">
                <a:latin typeface="Aptos" panose="020B0004020202020204" pitchFamily="34" charset="0"/>
                <a:cs typeface="Calibri Light"/>
              </a:rPr>
              <a:t>: Provide training and technical assistance to SAMHSA CCBHC-Expansion grantees for:</a:t>
            </a:r>
            <a:endParaRPr lang="en-US" dirty="0">
              <a:latin typeface="Aptos" panose="020B0004020202020204" pitchFamily="34" charset="0"/>
              <a:cs typeface="Calibri Light"/>
            </a:endParaRPr>
          </a:p>
          <a:p>
            <a:endParaRPr lang="en-US" dirty="0">
              <a:latin typeface="Aptos" panose="020B0004020202020204" pitchFamily="34" charset="0"/>
            </a:endParaRPr>
          </a:p>
        </p:txBody>
      </p:sp>
      <p:pic>
        <p:nvPicPr>
          <p:cNvPr id="6" name="Graphic 6" descr="Clipboard Badge with solid fill">
            <a:extLst>
              <a:ext uri="{FF2B5EF4-FFF2-40B4-BE49-F238E27FC236}">
                <a16:creationId xmlns:a16="http://schemas.microsoft.com/office/drawing/2014/main" id="{F542EC80-B0DF-47BF-8435-BF912E6A72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1745" y="2808701"/>
            <a:ext cx="1056907" cy="1056907"/>
          </a:xfrm>
          <a:prstGeom prst="rect">
            <a:avLst/>
          </a:prstGeom>
        </p:spPr>
      </p:pic>
      <p:pic>
        <p:nvPicPr>
          <p:cNvPr id="7" name="Graphic 8" descr="Brain in head with solid fill">
            <a:extLst>
              <a:ext uri="{FF2B5EF4-FFF2-40B4-BE49-F238E27FC236}">
                <a16:creationId xmlns:a16="http://schemas.microsoft.com/office/drawing/2014/main" id="{CF6874E3-B655-4BDE-8F54-C75C117CEC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8356" y="2856218"/>
            <a:ext cx="1056907" cy="1056907"/>
          </a:xfrm>
          <a:prstGeom prst="rect">
            <a:avLst/>
          </a:prstGeom>
        </p:spPr>
      </p:pic>
      <p:pic>
        <p:nvPicPr>
          <p:cNvPr id="8" name="Graphic 10" descr="Cycle with people with solid fill">
            <a:extLst>
              <a:ext uri="{FF2B5EF4-FFF2-40B4-BE49-F238E27FC236}">
                <a16:creationId xmlns:a16="http://schemas.microsoft.com/office/drawing/2014/main" id="{7376B7CA-9AB1-46C1-9AC5-4B5BF5DF9F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80115" y="2856218"/>
            <a:ext cx="1056907" cy="1056907"/>
          </a:xfrm>
          <a:prstGeom prst="rect">
            <a:avLst/>
          </a:prstGeom>
        </p:spPr>
      </p:pic>
      <p:sp>
        <p:nvSpPr>
          <p:cNvPr id="9" name="TextBox 11">
            <a:extLst>
              <a:ext uri="{FF2B5EF4-FFF2-40B4-BE49-F238E27FC236}">
                <a16:creationId xmlns:a16="http://schemas.microsoft.com/office/drawing/2014/main" id="{FBE82F75-C098-4613-8C1E-9F44326D1C3F}"/>
              </a:ext>
            </a:extLst>
          </p:cNvPr>
          <p:cNvSpPr txBox="1"/>
          <p:nvPr/>
        </p:nvSpPr>
        <p:spPr>
          <a:xfrm>
            <a:off x="1710988" y="3873020"/>
            <a:ext cx="264404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ptos" panose="020B0004020202020204" pitchFamily="34" charset="0"/>
              </a:rPr>
              <a:t>Implementation and adherence to the CCBHC model</a:t>
            </a:r>
          </a:p>
        </p:txBody>
      </p:sp>
      <p:sp>
        <p:nvSpPr>
          <p:cNvPr id="10" name="TextBox 12">
            <a:extLst>
              <a:ext uri="{FF2B5EF4-FFF2-40B4-BE49-F238E27FC236}">
                <a16:creationId xmlns:a16="http://schemas.microsoft.com/office/drawing/2014/main" id="{47505A48-9A48-425C-BD58-CC98B5C9E46D}"/>
              </a:ext>
            </a:extLst>
          </p:cNvPr>
          <p:cNvSpPr txBox="1"/>
          <p:nvPr/>
        </p:nvSpPr>
        <p:spPr>
          <a:xfrm>
            <a:off x="4584131" y="3870954"/>
            <a:ext cx="264404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Aptos" panose="020B0004020202020204" pitchFamily="34" charset="0"/>
              </a:rPr>
              <a:t>Utilization and integration of evidence-based practices</a:t>
            </a:r>
          </a:p>
        </p:txBody>
      </p:sp>
      <p:sp>
        <p:nvSpPr>
          <p:cNvPr id="11" name="TextBox 13">
            <a:extLst>
              <a:ext uri="{FF2B5EF4-FFF2-40B4-BE49-F238E27FC236}">
                <a16:creationId xmlns:a16="http://schemas.microsoft.com/office/drawing/2014/main" id="{13A3833E-0A46-4EC2-9728-5434C95B210B}"/>
              </a:ext>
            </a:extLst>
          </p:cNvPr>
          <p:cNvSpPr txBox="1"/>
          <p:nvPr/>
        </p:nvSpPr>
        <p:spPr>
          <a:xfrm>
            <a:off x="7363629" y="3864750"/>
            <a:ext cx="264404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Aptos" panose="020B0004020202020204" pitchFamily="34" charset="0"/>
              </a:rPr>
              <a:t>Sustainability and alignment of CCBHC model and state adoption</a:t>
            </a:r>
          </a:p>
        </p:txBody>
      </p:sp>
    </p:spTree>
    <p:extLst>
      <p:ext uri="{BB962C8B-B14F-4D97-AF65-F5344CB8AC3E}">
        <p14:creationId xmlns:p14="http://schemas.microsoft.com/office/powerpoint/2010/main" val="173316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4c3175-c74e-4e83-b1b5-461a4d30703a" xsi:nil="true"/>
    <lcf76f155ced4ddcb4097134ff3c332f xmlns="cacf325c-7a22-41d3-8403-072ae64d668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46266964A23A4181B891C1489AAB8C" ma:contentTypeVersion="19" ma:contentTypeDescription="Create a new document." ma:contentTypeScope="" ma:versionID="89c1f4ecfafeb4cc5a7010c275e7b920">
  <xsd:schema xmlns:xsd="http://www.w3.org/2001/XMLSchema" xmlns:xs="http://www.w3.org/2001/XMLSchema" xmlns:p="http://schemas.microsoft.com/office/2006/metadata/properties" xmlns:ns1="http://schemas.microsoft.com/sharepoint/v3" xmlns:ns2="cacf325c-7a22-41d3-8403-072ae64d6682" xmlns:ns3="324c3175-c74e-4e83-b1b5-461a4d30703a" targetNamespace="http://schemas.microsoft.com/office/2006/metadata/properties" ma:root="true" ma:fieldsID="e7b41a36682d6cd5a120d17356708a8f" ns1:_="" ns2:_="" ns3:_="">
    <xsd:import namespace="http://schemas.microsoft.com/sharepoint/v3"/>
    <xsd:import namespace="cacf325c-7a22-41d3-8403-072ae64d6682"/>
    <xsd:import namespace="324c3175-c74e-4e83-b1b5-461a4d307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cf325c-7a22-41d3-8403-072ae64d6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c3175-c74e-4e83-b1b5-461a4d3070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990b8-2ba0-47f3-8f9a-fb1e10f37ec0}" ma:internalName="TaxCatchAll" ma:showField="CatchAllData" ma:web="324c3175-c74e-4e83-b1b5-461a4d307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1E659-3E34-4542-B08E-E0A277A4F1BB}">
  <ds:schemaRefs>
    <ds:schemaRef ds:uri="http://schemas.openxmlformats.org/package/2006/metadata/core-properties"/>
    <ds:schemaRef ds:uri="http://www.w3.org/XML/1998/namespace"/>
    <ds:schemaRef ds:uri="http://schemas.microsoft.com/office/2006/documentManagement/types"/>
    <ds:schemaRef ds:uri="cacf325c-7a22-41d3-8403-072ae64d6682"/>
    <ds:schemaRef ds:uri="http://purl.org/dc/terms/"/>
    <ds:schemaRef ds:uri="http://schemas.microsoft.com/office/infopath/2007/PartnerControls"/>
    <ds:schemaRef ds:uri="http://purl.org/dc/dcmitype/"/>
    <ds:schemaRef ds:uri="324c3175-c74e-4e83-b1b5-461a4d30703a"/>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D1A1512-A52F-45AA-B2EF-8B7354FAA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cf325c-7a22-41d3-8403-072ae64d6682"/>
    <ds:schemaRef ds:uri="324c3175-c74e-4e83-b1b5-461a4d3070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2843AB-67C6-4C45-A1C1-E4723613C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6884</TotalTime>
  <Words>1410</Words>
  <Application>Microsoft Office PowerPoint</Application>
  <PresentationFormat>Widescreen</PresentationFormat>
  <Paragraphs>175</Paragraphs>
  <Slides>27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Aptos</vt:lpstr>
      <vt:lpstr>Aptos Display</vt:lpstr>
      <vt:lpstr>Arial</vt:lpstr>
      <vt:lpstr>Arial,Sans-Serif</vt:lpstr>
      <vt:lpstr>Calibri</vt:lpstr>
      <vt:lpstr>Calibri Light</vt:lpstr>
      <vt:lpstr>Times New Roman</vt:lpstr>
      <vt:lpstr>Office Theme</vt:lpstr>
      <vt:lpstr>1_Office Theme</vt:lpstr>
      <vt:lpstr>CCBHC-E National Training and ​​ Technical Assistance Center CCBHC Rural Services Session 1: Orientation To Learning Community  October 15, 2024</vt:lpstr>
      <vt:lpstr>PowerPoint Presentation</vt:lpstr>
      <vt:lpstr>Logistics</vt:lpstr>
      <vt:lpstr>How to Enable Closed Captions (Live Transcript)</vt:lpstr>
      <vt:lpstr>PowerPoint Presentation</vt:lpstr>
      <vt:lpstr>PowerPoint Presentation</vt:lpstr>
      <vt:lpstr>Your Learning Community Team </vt:lpstr>
      <vt:lpstr>PowerPoint Presentation</vt:lpstr>
      <vt:lpstr>PowerPoint Presentation</vt:lpstr>
      <vt:lpstr>PowerPoint Presentation</vt:lpstr>
      <vt:lpstr>PowerPoint Presentation</vt:lpstr>
      <vt:lpstr>Learning Community Purpose</vt:lpstr>
      <vt:lpstr>Learning Community Structure</vt:lpstr>
      <vt:lpstr>Participant Expectations</vt:lpstr>
      <vt:lpstr>Learning Community Curriculum</vt:lpstr>
      <vt:lpstr>Getting to Know You!</vt:lpstr>
      <vt:lpstr>Poll Questions</vt:lpstr>
      <vt:lpstr>PowerPoint Presentation</vt:lpstr>
      <vt:lpstr>PowerPoint Presentation</vt:lpstr>
      <vt:lpstr>PowerPoint Presentation</vt:lpstr>
      <vt:lpstr>PowerPoint Presentation</vt:lpstr>
      <vt:lpstr>Reality of Rural Healthcare</vt:lpstr>
      <vt:lpstr>PowerPoint Presentation</vt:lpstr>
      <vt:lpstr>Resources</vt:lpstr>
      <vt:lpstr>Reminder – Next Session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Victoria Pauline</cp:lastModifiedBy>
  <cp:revision>661</cp:revision>
  <dcterms:created xsi:type="dcterms:W3CDTF">2021-03-18T18:22:02Z</dcterms:created>
  <dcterms:modified xsi:type="dcterms:W3CDTF">2024-10-17T18:33:49Z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0x0101006B46266964A23A4181B891C1489AAB8C</vt:lpwstr>
  </property>
  <property fmtid="{D5CDD505-2E9C-101B-9397-08002B2CF9AE}" pid="3" name="MediaServiceImageTags">
    <vt:lpwstr/>
  </property>
</Properties>
</file>